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0" r:id="rId3"/>
    <p:sldId id="261" r:id="rId4"/>
    <p:sldId id="263" r:id="rId5"/>
    <p:sldId id="264" r:id="rId6"/>
    <p:sldId id="265" r:id="rId7"/>
    <p:sldId id="266" r:id="rId8"/>
    <p:sldId id="268" r:id="rId9"/>
    <p:sldId id="270"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CCB7DD5-1F72-459E-929B-21783C334868}">
          <p14:sldIdLst>
            <p14:sldId id="256"/>
            <p14:sldId id="260"/>
            <p14:sldId id="261"/>
            <p14:sldId id="263"/>
            <p14:sldId id="264"/>
            <p14:sldId id="265"/>
            <p14:sldId id="266"/>
            <p14:sldId id="268"/>
            <p14:sldId id="270"/>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0" d="100"/>
          <a:sy n="100" d="100"/>
        </p:scale>
        <p:origin x="96"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D38FB1-6323-4BF3-8DC4-B943731C3786}" type="datetimeFigureOut">
              <a:rPr lang="en-US" smtClean="0"/>
              <a:t>5/10/2025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2420420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D38FB1-6323-4BF3-8DC4-B943731C3786}"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1523865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38FB1-6323-4BF3-8DC4-B943731C3786}"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2295677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38FB1-6323-4BF3-8DC4-B943731C3786}"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1046877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38FB1-6323-4BF3-8DC4-B943731C3786}"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964786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38FB1-6323-4BF3-8DC4-B943731C3786}"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3262333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38FB1-6323-4BF3-8DC4-B943731C3786}"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1119450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D38FB1-6323-4BF3-8DC4-B943731C3786}"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2040719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D38FB1-6323-4BF3-8DC4-B943731C3786}"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2223717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D38FB1-6323-4BF3-8DC4-B943731C3786}"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2082952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D38FB1-6323-4BF3-8DC4-B943731C3786}"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1137435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D38FB1-6323-4BF3-8DC4-B943731C3786}"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25342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D38FB1-6323-4BF3-8DC4-B943731C3786}" type="datetimeFigureOut">
              <a:rPr lang="en-US" smtClean="0"/>
              <a:t>5/10/2025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3188716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D38FB1-6323-4BF3-8DC4-B943731C3786}" type="datetimeFigureOut">
              <a:rPr lang="en-US" smtClean="0"/>
              <a:t>5/10/2025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269500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D38FB1-6323-4BF3-8DC4-B943731C3786}" type="datetimeFigureOut">
              <a:rPr lang="en-US" smtClean="0"/>
              <a:t>5/10/2025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639587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D38FB1-6323-4BF3-8DC4-B943731C3786}"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769427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D38FB1-6323-4BF3-8DC4-B943731C3786}"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DC106-637E-4FD6-AD82-F99DFECB7DC8}" type="slidenum">
              <a:rPr lang="en-US" smtClean="0"/>
              <a:t>‹#›</a:t>
            </a:fld>
            <a:endParaRPr lang="en-US"/>
          </a:p>
        </p:txBody>
      </p:sp>
    </p:spTree>
    <p:extLst>
      <p:ext uri="{BB962C8B-B14F-4D97-AF65-F5344CB8AC3E}">
        <p14:creationId xmlns:p14="http://schemas.microsoft.com/office/powerpoint/2010/main" val="1699736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D38FB1-6323-4BF3-8DC4-B943731C3786}" type="datetimeFigureOut">
              <a:rPr lang="en-US" smtClean="0"/>
              <a:t>5/10/2025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CDC106-637E-4FD6-AD82-F99DFECB7DC8}" type="slidenum">
              <a:rPr lang="en-US" smtClean="0"/>
              <a:t>‹#›</a:t>
            </a:fld>
            <a:endParaRPr lang="en-US"/>
          </a:p>
        </p:txBody>
      </p:sp>
    </p:spTree>
    <p:extLst>
      <p:ext uri="{BB962C8B-B14F-4D97-AF65-F5344CB8AC3E}">
        <p14:creationId xmlns:p14="http://schemas.microsoft.com/office/powerpoint/2010/main" val="402897054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becksddf/churn-in-telecoms-dataset/data" TargetMode="External"/><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6"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37"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38"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39"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40"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41"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pic>
        <p:nvPicPr>
          <p:cNvPr id="9" name="Picture 8">
            <a:extLst>
              <a:ext uri="{FF2B5EF4-FFF2-40B4-BE49-F238E27FC236}">
                <a16:creationId xmlns:a16="http://schemas.microsoft.com/office/drawing/2014/main" id="{8DB82BDB-029C-0222-8082-0632FBFADC88}"/>
              </a:ext>
            </a:extLst>
          </p:cNvPr>
          <p:cNvPicPr>
            <a:picLocks noChangeAspect="1"/>
          </p:cNvPicPr>
          <p:nvPr/>
        </p:nvPicPr>
        <p:blipFill>
          <a:blip r:embed="rId3">
            <a:duotone>
              <a:schemeClr val="bg2">
                <a:shade val="45000"/>
                <a:satMod val="135000"/>
              </a:schemeClr>
              <a:prstClr val="white"/>
            </a:duotone>
            <a:alphaModFix amt="35000"/>
            <a:extLst>
              <a:ext uri="{28A0092B-C50C-407E-A947-70E740481C1C}">
                <a14:useLocalDpi xmlns:a14="http://schemas.microsoft.com/office/drawing/2010/main" val="0"/>
              </a:ext>
            </a:extLst>
          </a:blip>
          <a:srcRect t="10391" b="6276"/>
          <a:stretch/>
        </p:blipFill>
        <p:spPr>
          <a:xfrm>
            <a:off x="20" y="10"/>
            <a:ext cx="12191980" cy="6857990"/>
          </a:xfrm>
          <a:prstGeom prst="rect">
            <a:avLst/>
          </a:prstGeom>
        </p:spPr>
      </p:pic>
      <p:grpSp>
        <p:nvGrpSpPr>
          <p:cNvPr id="43" name="Group 42">
            <a:extLst>
              <a:ext uri="{FF2B5EF4-FFF2-40B4-BE49-F238E27FC236}">
                <a16:creationId xmlns:a16="http://schemas.microsoft.com/office/drawing/2014/main" id="{503816F2-40D5-4C23-AF57-063E39236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44" name="Freeform 6">
              <a:extLst>
                <a:ext uri="{FF2B5EF4-FFF2-40B4-BE49-F238E27FC236}">
                  <a16:creationId xmlns:a16="http://schemas.microsoft.com/office/drawing/2014/main" id="{DBF222D0-66E9-48F8-B249-75AF858DF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45" name="Freeform 7">
              <a:extLst>
                <a:ext uri="{FF2B5EF4-FFF2-40B4-BE49-F238E27FC236}">
                  <a16:creationId xmlns:a16="http://schemas.microsoft.com/office/drawing/2014/main" id="{5312FABD-B1AF-4E20-A8BF-0A6F0C42C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46" name="Freeform 9">
              <a:extLst>
                <a:ext uri="{FF2B5EF4-FFF2-40B4-BE49-F238E27FC236}">
                  <a16:creationId xmlns:a16="http://schemas.microsoft.com/office/drawing/2014/main" id="{E6E2E6E5-F3C0-4B1A-8CEF-1F057A28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47" name="Freeform 10">
              <a:extLst>
                <a:ext uri="{FF2B5EF4-FFF2-40B4-BE49-F238E27FC236}">
                  <a16:creationId xmlns:a16="http://schemas.microsoft.com/office/drawing/2014/main" id="{850A45DB-9259-4551-88A8-0D3D3E4FD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48" name="Freeform 11">
              <a:extLst>
                <a:ext uri="{FF2B5EF4-FFF2-40B4-BE49-F238E27FC236}">
                  <a16:creationId xmlns:a16="http://schemas.microsoft.com/office/drawing/2014/main" id="{615A3848-AC67-4C67-A516-2823179F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49" name="Freeform 12">
              <a:extLst>
                <a:ext uri="{FF2B5EF4-FFF2-40B4-BE49-F238E27FC236}">
                  <a16:creationId xmlns:a16="http://schemas.microsoft.com/office/drawing/2014/main" id="{13BA5F40-CE6A-44DD-BBCE-EA36A12F3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10" name="TextBox 9">
            <a:extLst>
              <a:ext uri="{FF2B5EF4-FFF2-40B4-BE49-F238E27FC236}">
                <a16:creationId xmlns:a16="http://schemas.microsoft.com/office/drawing/2014/main" id="{76DF5B52-3373-4C15-0DAE-6FBCC3AB2F8B}"/>
              </a:ext>
            </a:extLst>
          </p:cNvPr>
          <p:cNvSpPr txBox="1"/>
          <p:nvPr/>
        </p:nvSpPr>
        <p:spPr>
          <a:xfrm>
            <a:off x="2928401" y="1380068"/>
            <a:ext cx="8574622" cy="2616199"/>
          </a:xfrm>
          <a:prstGeom prst="rect">
            <a:avLst/>
          </a:prstGeom>
        </p:spPr>
        <p:txBody>
          <a:bodyPr vert="horz" lIns="91440" tIns="45720" rIns="91440" bIns="45720" rtlCol="0" anchor="b">
            <a:normAutofit/>
          </a:bodyPr>
          <a:lstStyle/>
          <a:p>
            <a:pPr algn="r">
              <a:spcBef>
                <a:spcPct val="0"/>
              </a:spcBef>
              <a:spcAft>
                <a:spcPts val="600"/>
              </a:spcAft>
            </a:pPr>
            <a:r>
              <a:rPr lang="en-US" sz="6000">
                <a:ln w="3175" cmpd="sng">
                  <a:noFill/>
                </a:ln>
                <a:latin typeface="+mj-lt"/>
                <a:ea typeface="+mj-ea"/>
                <a:cs typeface="+mj-cs"/>
              </a:rPr>
              <a:t>SyriaTel Customer Churn analysis</a:t>
            </a:r>
          </a:p>
        </p:txBody>
      </p:sp>
      <p:sp>
        <p:nvSpPr>
          <p:cNvPr id="11" name="TextBox 10">
            <a:extLst>
              <a:ext uri="{FF2B5EF4-FFF2-40B4-BE49-F238E27FC236}">
                <a16:creationId xmlns:a16="http://schemas.microsoft.com/office/drawing/2014/main" id="{CB79276D-82E1-E75E-ECE0-4978049AFD8A}"/>
              </a:ext>
            </a:extLst>
          </p:cNvPr>
          <p:cNvSpPr txBox="1"/>
          <p:nvPr/>
        </p:nvSpPr>
        <p:spPr>
          <a:xfrm>
            <a:off x="4515377" y="3996267"/>
            <a:ext cx="6987645" cy="1388534"/>
          </a:xfrm>
          <a:prstGeom prst="rect">
            <a:avLst/>
          </a:prstGeom>
        </p:spPr>
        <p:txBody>
          <a:bodyPr vert="horz" lIns="91440" tIns="45720" rIns="91440" bIns="45720" rtlCol="0" anchor="t">
            <a:normAutofit/>
          </a:bodyPr>
          <a:lstStyle/>
          <a:p>
            <a:pPr algn="r">
              <a:spcBef>
                <a:spcPct val="20000"/>
              </a:spcBef>
              <a:spcAft>
                <a:spcPts val="600"/>
              </a:spcAft>
              <a:buClr>
                <a:schemeClr val="accent1">
                  <a:lumMod val="75000"/>
                </a:schemeClr>
              </a:buClr>
              <a:buSzPct val="145000"/>
            </a:pPr>
            <a:r>
              <a:rPr lang="en-US" sz="2100" b="1"/>
              <a:t> BY : IVET BUYAKI</a:t>
            </a:r>
          </a:p>
        </p:txBody>
      </p:sp>
    </p:spTree>
    <p:extLst>
      <p:ext uri="{BB962C8B-B14F-4D97-AF65-F5344CB8AC3E}">
        <p14:creationId xmlns:p14="http://schemas.microsoft.com/office/powerpoint/2010/main" val="588252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5" name="Rectangle 14">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0"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2"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3"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4"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5"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extBox 1">
            <a:extLst>
              <a:ext uri="{FF2B5EF4-FFF2-40B4-BE49-F238E27FC236}">
                <a16:creationId xmlns:a16="http://schemas.microsoft.com/office/drawing/2014/main" id="{79F91AA3-E572-DF26-547D-22C94136D803}"/>
              </a:ext>
            </a:extLst>
          </p:cNvPr>
          <p:cNvSpPr txBox="1"/>
          <p:nvPr/>
        </p:nvSpPr>
        <p:spPr>
          <a:xfrm>
            <a:off x="4850405" y="1396180"/>
            <a:ext cx="6698127" cy="3842570"/>
          </a:xfrm>
          <a:prstGeom prst="rect">
            <a:avLst/>
          </a:prstGeom>
        </p:spPr>
        <p:txBody>
          <a:bodyPr vert="horz" lIns="91440" tIns="45720" rIns="91440" bIns="45720" rtlCol="0" anchor="ctr">
            <a:normAutofit/>
          </a:bodyPr>
          <a:lstStyle/>
          <a:p>
            <a:pPr>
              <a:spcBef>
                <a:spcPct val="0"/>
              </a:spcBef>
              <a:spcAft>
                <a:spcPts val="600"/>
              </a:spcAft>
            </a:pPr>
            <a:r>
              <a:rPr lang="en-US" sz="6000">
                <a:ln w="3175" cmpd="sng">
                  <a:noFill/>
                </a:ln>
                <a:latin typeface="+mj-lt"/>
                <a:ea typeface="+mj-ea"/>
                <a:cs typeface="+mj-cs"/>
              </a:rPr>
              <a:t>THANK YOU!</a:t>
            </a:r>
          </a:p>
        </p:txBody>
      </p:sp>
    </p:spTree>
    <p:extLst>
      <p:ext uri="{BB962C8B-B14F-4D97-AF65-F5344CB8AC3E}">
        <p14:creationId xmlns:p14="http://schemas.microsoft.com/office/powerpoint/2010/main" val="292833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9"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0"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1"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2"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3"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4"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16" name="Rectangle 15">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001F1E7-6880-ED65-8506-2113FE3CBEAC}"/>
              </a:ext>
            </a:extLst>
          </p:cNvPr>
          <p:cNvSpPr>
            <a:spLocks noGrp="1"/>
          </p:cNvSpPr>
          <p:nvPr>
            <p:ph type="title"/>
          </p:nvPr>
        </p:nvSpPr>
        <p:spPr>
          <a:xfrm>
            <a:off x="496112" y="685801"/>
            <a:ext cx="2743200" cy="5105400"/>
          </a:xfrm>
        </p:spPr>
        <p:txBody>
          <a:bodyPr vert="horz" lIns="91440" tIns="45720" rIns="91440" bIns="45720" rtlCol="0" anchor="ctr">
            <a:normAutofit/>
          </a:bodyPr>
          <a:lstStyle/>
          <a:p>
            <a:pPr algn="l"/>
            <a:r>
              <a:rPr lang="en-US">
                <a:solidFill>
                  <a:srgbClr val="FFFFFF"/>
                </a:solidFill>
              </a:rPr>
              <a:t>OVERVIEW</a:t>
            </a:r>
          </a:p>
        </p:txBody>
      </p:sp>
      <p:grpSp>
        <p:nvGrpSpPr>
          <p:cNvPr id="20" name="Group 19">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1"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2"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3"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4"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5"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6"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Text Placeholder 2">
            <a:extLst>
              <a:ext uri="{FF2B5EF4-FFF2-40B4-BE49-F238E27FC236}">
                <a16:creationId xmlns:a16="http://schemas.microsoft.com/office/drawing/2014/main" id="{B496C287-6BE0-AAAE-5F37-C2CFC02D34DF}"/>
              </a:ext>
            </a:extLst>
          </p:cNvPr>
          <p:cNvSpPr>
            <a:spLocks noGrp="1"/>
          </p:cNvSpPr>
          <p:nvPr>
            <p:ph type="body" idx="1"/>
          </p:nvPr>
        </p:nvSpPr>
        <p:spPr>
          <a:xfrm>
            <a:off x="5117106" y="685801"/>
            <a:ext cx="6385918" cy="5105400"/>
          </a:xfrm>
        </p:spPr>
        <p:txBody>
          <a:bodyPr vert="horz" lIns="91440" tIns="45720" rIns="91440" bIns="45720" rtlCol="0" anchor="ctr">
            <a:normAutofit/>
          </a:bodyPr>
          <a:lstStyle/>
          <a:p>
            <a:pPr algn="l">
              <a:buFont typeface="Arial"/>
              <a:buChar char="•"/>
            </a:pPr>
            <a:r>
              <a:rPr lang="en-US" dirty="0"/>
              <a:t>The project entails building a classifier to assist the client, </a:t>
            </a:r>
            <a:r>
              <a:rPr lang="en-US"/>
              <a:t>SyriaTel</a:t>
            </a:r>
            <a:r>
              <a:rPr lang="en-US" dirty="0"/>
              <a:t> Telecommunications, determine whether a customer will soon stop doing business with </a:t>
            </a:r>
            <a:r>
              <a:rPr lang="en-US"/>
              <a:t>them.The</a:t>
            </a:r>
            <a:r>
              <a:rPr lang="en-US" dirty="0"/>
              <a:t> end result is to identify patterns that indicate probability of customers churning.</a:t>
            </a:r>
            <a:endParaRPr lang="en-US"/>
          </a:p>
        </p:txBody>
      </p:sp>
    </p:spTree>
    <p:extLst>
      <p:ext uri="{BB962C8B-B14F-4D97-AF65-F5344CB8AC3E}">
        <p14:creationId xmlns:p14="http://schemas.microsoft.com/office/powerpoint/2010/main" val="955387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9"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0"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1"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2"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3"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4"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16" name="Rectangle 15">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AAD582F-180D-AC86-51F5-7CD64D5961E0}"/>
              </a:ext>
            </a:extLst>
          </p:cNvPr>
          <p:cNvSpPr>
            <a:spLocks noGrp="1"/>
          </p:cNvSpPr>
          <p:nvPr>
            <p:ph type="title"/>
          </p:nvPr>
        </p:nvSpPr>
        <p:spPr>
          <a:xfrm>
            <a:off x="496112" y="685801"/>
            <a:ext cx="2743200" cy="5105400"/>
          </a:xfrm>
        </p:spPr>
        <p:txBody>
          <a:bodyPr vert="horz" lIns="91440" tIns="45720" rIns="91440" bIns="45720" rtlCol="0" anchor="ctr">
            <a:normAutofit/>
          </a:bodyPr>
          <a:lstStyle/>
          <a:p>
            <a:pPr algn="l"/>
            <a:r>
              <a:rPr lang="en-US">
                <a:solidFill>
                  <a:srgbClr val="FFFFFF"/>
                </a:solidFill>
              </a:rPr>
              <a:t>OBJECTIVES</a:t>
            </a:r>
          </a:p>
        </p:txBody>
      </p:sp>
      <p:grpSp>
        <p:nvGrpSpPr>
          <p:cNvPr id="20" name="Group 19">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1"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2"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3"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4"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5"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6"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Text Placeholder 2">
            <a:extLst>
              <a:ext uri="{FF2B5EF4-FFF2-40B4-BE49-F238E27FC236}">
                <a16:creationId xmlns:a16="http://schemas.microsoft.com/office/drawing/2014/main" id="{28E07A4E-4CF7-5ABB-5090-3E94408A848B}"/>
              </a:ext>
            </a:extLst>
          </p:cNvPr>
          <p:cNvSpPr>
            <a:spLocks noGrp="1"/>
          </p:cNvSpPr>
          <p:nvPr>
            <p:ph type="body" idx="1"/>
          </p:nvPr>
        </p:nvSpPr>
        <p:spPr>
          <a:xfrm>
            <a:off x="5117106" y="685801"/>
            <a:ext cx="6385918" cy="5105400"/>
          </a:xfrm>
        </p:spPr>
        <p:txBody>
          <a:bodyPr vert="horz" lIns="91440" tIns="45720" rIns="91440" bIns="45720" rtlCol="0" anchor="ctr">
            <a:normAutofit/>
          </a:bodyPr>
          <a:lstStyle/>
          <a:p>
            <a:pPr algn="l">
              <a:buFont typeface="Arial"/>
              <a:buChar char="•"/>
            </a:pPr>
            <a:r>
              <a:rPr lang="en-US" dirty="0"/>
              <a:t>The client intends to minimize the resources spent on customers who don’t have an intention of staying with the company for the long </a:t>
            </a:r>
            <a:r>
              <a:rPr lang="en-US"/>
              <a:t>haul.The</a:t>
            </a:r>
            <a:r>
              <a:rPr lang="en-US" dirty="0"/>
              <a:t> project therefore focuses on:</a:t>
            </a:r>
            <a:endParaRPr lang="en-US"/>
          </a:p>
          <a:p>
            <a:pPr algn="l">
              <a:buFont typeface="Arial"/>
              <a:buChar char="•"/>
            </a:pPr>
            <a:r>
              <a:rPr lang="en-US" dirty="0"/>
              <a:t>1)Identifying factors that have a relation with the customer churn rate</a:t>
            </a:r>
            <a:endParaRPr lang="en-US"/>
          </a:p>
          <a:p>
            <a:pPr algn="l">
              <a:buFont typeface="Arial"/>
              <a:buChar char="•"/>
            </a:pPr>
            <a:r>
              <a:rPr lang="en-US" dirty="0"/>
              <a:t>2)Developing a predictive model that uses identified factors to predicted possibility of customers churning</a:t>
            </a:r>
            <a:endParaRPr lang="en-US"/>
          </a:p>
          <a:p>
            <a:pPr algn="l">
              <a:buFont typeface="Arial"/>
              <a:buChar char="•"/>
            </a:pPr>
            <a:r>
              <a:rPr lang="en-US" dirty="0"/>
              <a:t>3)Evaluating the performance of the model against an alternate model and fine tuning it for optimal performance.</a:t>
            </a:r>
            <a:endParaRPr lang="en-US"/>
          </a:p>
        </p:txBody>
      </p:sp>
    </p:spTree>
    <p:extLst>
      <p:ext uri="{BB962C8B-B14F-4D97-AF65-F5344CB8AC3E}">
        <p14:creationId xmlns:p14="http://schemas.microsoft.com/office/powerpoint/2010/main" val="1444874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9"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0"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1"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2"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3"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4"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16" name="Rectangle 15">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7D441E9-68F9-7E97-BC3D-52140CCAA635}"/>
              </a:ext>
            </a:extLst>
          </p:cNvPr>
          <p:cNvSpPr>
            <a:spLocks noGrp="1"/>
          </p:cNvSpPr>
          <p:nvPr>
            <p:ph type="title"/>
          </p:nvPr>
        </p:nvSpPr>
        <p:spPr>
          <a:xfrm>
            <a:off x="496112" y="685801"/>
            <a:ext cx="2743200" cy="5105400"/>
          </a:xfrm>
        </p:spPr>
        <p:txBody>
          <a:bodyPr vert="horz" lIns="91440" tIns="45720" rIns="91440" bIns="45720" rtlCol="0" anchor="ctr">
            <a:normAutofit/>
          </a:bodyPr>
          <a:lstStyle/>
          <a:p>
            <a:pPr algn="l"/>
            <a:r>
              <a:rPr lang="en-US" sz="2500">
                <a:solidFill>
                  <a:srgbClr val="FFFFFF"/>
                </a:solidFill>
              </a:rPr>
              <a:t>DATA UNDERSTANDING</a:t>
            </a:r>
          </a:p>
        </p:txBody>
      </p:sp>
      <p:grpSp>
        <p:nvGrpSpPr>
          <p:cNvPr id="20" name="Group 19">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1"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2"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3"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4"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5"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6"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Text Placeholder 2">
            <a:extLst>
              <a:ext uri="{FF2B5EF4-FFF2-40B4-BE49-F238E27FC236}">
                <a16:creationId xmlns:a16="http://schemas.microsoft.com/office/drawing/2014/main" id="{E81B68E2-B1AB-4CA1-0AE5-49C5ECD0862D}"/>
              </a:ext>
            </a:extLst>
          </p:cNvPr>
          <p:cNvSpPr>
            <a:spLocks noGrp="1"/>
          </p:cNvSpPr>
          <p:nvPr>
            <p:ph type="body" idx="1"/>
          </p:nvPr>
        </p:nvSpPr>
        <p:spPr>
          <a:xfrm>
            <a:off x="5117106" y="685801"/>
            <a:ext cx="6385918" cy="5105400"/>
          </a:xfrm>
        </p:spPr>
        <p:txBody>
          <a:bodyPr vert="horz" lIns="91440" tIns="45720" rIns="91440" bIns="45720" rtlCol="0" anchor="ctr">
            <a:normAutofit/>
          </a:bodyPr>
          <a:lstStyle/>
          <a:p>
            <a:pPr algn="l">
              <a:buFont typeface="Arial"/>
              <a:buChar char="•"/>
            </a:pPr>
            <a:r>
              <a:rPr lang="en-US" dirty="0"/>
              <a:t>The data set used is obtained from Kaggle and can be obtained by the following link: </a:t>
            </a:r>
            <a:r>
              <a:rPr lang="en-US" dirty="0">
                <a:hlinkClick r:id="rId3"/>
              </a:rPr>
              <a:t>https://www.kaggle.com/datasets/becksddf/churn-in-telecoms-dataset/data</a:t>
            </a:r>
            <a:endParaRPr lang="en-US"/>
          </a:p>
          <a:p>
            <a:pPr algn="l">
              <a:buFont typeface="Arial"/>
              <a:buChar char="•"/>
            </a:pPr>
            <a:r>
              <a:rPr lang="en-US" dirty="0"/>
              <a:t>The data set did not have any missing values, in total before any preprocessing was done, it had 3333 rows and 21 columns.</a:t>
            </a:r>
            <a:endParaRPr lang="en-US"/>
          </a:p>
          <a:p>
            <a:pPr algn="l">
              <a:buFont typeface="Arial"/>
              <a:buChar char="•"/>
            </a:pPr>
            <a:endParaRPr lang="en-US"/>
          </a:p>
          <a:p>
            <a:pPr algn="l">
              <a:buFont typeface="Arial"/>
              <a:buChar char="•"/>
            </a:pPr>
            <a:endParaRPr lang="en-US"/>
          </a:p>
        </p:txBody>
      </p:sp>
    </p:spTree>
    <p:extLst>
      <p:ext uri="{BB962C8B-B14F-4D97-AF65-F5344CB8AC3E}">
        <p14:creationId xmlns:p14="http://schemas.microsoft.com/office/powerpoint/2010/main" val="1004643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9"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0"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1"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2"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3"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4"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16" name="Rectangle 15">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557E7A4-938F-C035-F25F-1361DE011FC7}"/>
              </a:ext>
            </a:extLst>
          </p:cNvPr>
          <p:cNvSpPr>
            <a:spLocks noGrp="1"/>
          </p:cNvSpPr>
          <p:nvPr>
            <p:ph type="title"/>
          </p:nvPr>
        </p:nvSpPr>
        <p:spPr>
          <a:xfrm>
            <a:off x="496112" y="685801"/>
            <a:ext cx="2743200" cy="5105400"/>
          </a:xfrm>
        </p:spPr>
        <p:txBody>
          <a:bodyPr vert="horz" lIns="91440" tIns="45720" rIns="91440" bIns="45720" rtlCol="0" anchor="ctr">
            <a:normAutofit/>
          </a:bodyPr>
          <a:lstStyle/>
          <a:p>
            <a:pPr algn="l"/>
            <a:r>
              <a:rPr lang="en-US">
                <a:solidFill>
                  <a:srgbClr val="FFFFFF"/>
                </a:solidFill>
              </a:rPr>
              <a:t>MODELING</a:t>
            </a:r>
          </a:p>
        </p:txBody>
      </p:sp>
      <p:grpSp>
        <p:nvGrpSpPr>
          <p:cNvPr id="20" name="Group 19">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1"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2"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3"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4"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5"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6"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Text Placeholder 2">
            <a:extLst>
              <a:ext uri="{FF2B5EF4-FFF2-40B4-BE49-F238E27FC236}">
                <a16:creationId xmlns:a16="http://schemas.microsoft.com/office/drawing/2014/main" id="{D844E941-48E3-7C3B-0954-22030237051B}"/>
              </a:ext>
            </a:extLst>
          </p:cNvPr>
          <p:cNvSpPr>
            <a:spLocks noGrp="1"/>
          </p:cNvSpPr>
          <p:nvPr>
            <p:ph type="body" idx="1"/>
          </p:nvPr>
        </p:nvSpPr>
        <p:spPr>
          <a:xfrm>
            <a:off x="5117106" y="685801"/>
            <a:ext cx="6385918" cy="5105400"/>
          </a:xfrm>
        </p:spPr>
        <p:txBody>
          <a:bodyPr vert="horz" lIns="91440" tIns="45720" rIns="91440" bIns="45720" rtlCol="0" anchor="ctr">
            <a:normAutofit/>
          </a:bodyPr>
          <a:lstStyle/>
          <a:p>
            <a:pPr algn="l">
              <a:buFont typeface="Arial"/>
              <a:buChar char="•"/>
            </a:pPr>
            <a:r>
              <a:rPr lang="en-US" dirty="0"/>
              <a:t>The models used in this case are classification models, as the intention is to determine whether a customer will drop off or not. In this particular project we settled on the logistic regression and used the decision tree model as a comparison </a:t>
            </a:r>
            <a:r>
              <a:rPr lang="en-US"/>
              <a:t>model.The</a:t>
            </a:r>
            <a:r>
              <a:rPr lang="en-US" dirty="0"/>
              <a:t> data set had several features and thus after determining their relation with the churn rate, among the influential features were customer service </a:t>
            </a:r>
            <a:r>
              <a:rPr lang="en-US"/>
              <a:t>calls,total</a:t>
            </a:r>
            <a:r>
              <a:rPr lang="en-US" dirty="0"/>
              <a:t> day </a:t>
            </a:r>
            <a:r>
              <a:rPr lang="en-US"/>
              <a:t>charge,total</a:t>
            </a:r>
            <a:r>
              <a:rPr lang="en-US" dirty="0"/>
              <a:t> day minutes.</a:t>
            </a:r>
            <a:endParaRPr lang="en-US"/>
          </a:p>
          <a:p>
            <a:pPr algn="l">
              <a:buFont typeface="Arial"/>
              <a:buChar char="•"/>
            </a:pPr>
            <a:endParaRPr lang="en-US"/>
          </a:p>
        </p:txBody>
      </p:sp>
    </p:spTree>
    <p:extLst>
      <p:ext uri="{BB962C8B-B14F-4D97-AF65-F5344CB8AC3E}">
        <p14:creationId xmlns:p14="http://schemas.microsoft.com/office/powerpoint/2010/main" val="2128305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9"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0"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1"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2"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3"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4"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16" name="Rectangle 15">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212EA0E-4299-5941-2AB0-9F52CE0B3C71}"/>
              </a:ext>
            </a:extLst>
          </p:cNvPr>
          <p:cNvSpPr>
            <a:spLocks noGrp="1"/>
          </p:cNvSpPr>
          <p:nvPr>
            <p:ph type="title"/>
          </p:nvPr>
        </p:nvSpPr>
        <p:spPr>
          <a:xfrm>
            <a:off x="496112" y="685801"/>
            <a:ext cx="2743200" cy="5105400"/>
          </a:xfrm>
        </p:spPr>
        <p:txBody>
          <a:bodyPr vert="horz" lIns="91440" tIns="45720" rIns="91440" bIns="45720" rtlCol="0" anchor="ctr">
            <a:normAutofit/>
          </a:bodyPr>
          <a:lstStyle/>
          <a:p>
            <a:pPr algn="l"/>
            <a:r>
              <a:rPr lang="en-US">
                <a:solidFill>
                  <a:srgbClr val="FFFFFF"/>
                </a:solidFill>
              </a:rPr>
              <a:t>MODELING</a:t>
            </a:r>
          </a:p>
        </p:txBody>
      </p:sp>
      <p:grpSp>
        <p:nvGrpSpPr>
          <p:cNvPr id="20" name="Group 19">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1"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2"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3"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4"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5"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6"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Text Placeholder 2">
            <a:extLst>
              <a:ext uri="{FF2B5EF4-FFF2-40B4-BE49-F238E27FC236}">
                <a16:creationId xmlns:a16="http://schemas.microsoft.com/office/drawing/2014/main" id="{8CE34656-3683-CE5E-17AD-81BC90C5B46E}"/>
              </a:ext>
            </a:extLst>
          </p:cNvPr>
          <p:cNvSpPr>
            <a:spLocks noGrp="1"/>
          </p:cNvSpPr>
          <p:nvPr>
            <p:ph type="body" idx="1"/>
          </p:nvPr>
        </p:nvSpPr>
        <p:spPr>
          <a:xfrm>
            <a:off x="5117106" y="685801"/>
            <a:ext cx="6385918" cy="5105400"/>
          </a:xfrm>
        </p:spPr>
        <p:txBody>
          <a:bodyPr vert="horz" lIns="91440" tIns="45720" rIns="91440" bIns="45720" rtlCol="0" anchor="ctr">
            <a:normAutofit/>
          </a:bodyPr>
          <a:lstStyle/>
          <a:p>
            <a:pPr algn="l">
              <a:buFont typeface="Arial"/>
              <a:buChar char="•"/>
            </a:pPr>
            <a:r>
              <a:rPr lang="en-US" dirty="0"/>
              <a:t>A number of steps were undertaken during modeling geared towards having a workable data set fit for creating a good </a:t>
            </a:r>
            <a:r>
              <a:rPr lang="en-US"/>
              <a:t>perfoming</a:t>
            </a:r>
            <a:r>
              <a:rPr lang="en-US" dirty="0"/>
              <a:t> </a:t>
            </a:r>
            <a:r>
              <a:rPr lang="en-US"/>
              <a:t>model.These</a:t>
            </a:r>
            <a:r>
              <a:rPr lang="en-US" dirty="0"/>
              <a:t> included:</a:t>
            </a:r>
            <a:endParaRPr lang="en-US"/>
          </a:p>
          <a:p>
            <a:pPr algn="l">
              <a:buFont typeface="Arial"/>
              <a:buChar char="•"/>
            </a:pPr>
            <a:r>
              <a:rPr lang="en-US" dirty="0"/>
              <a:t>1)Data encoding – converting to numerical values</a:t>
            </a:r>
            <a:endParaRPr lang="en-US"/>
          </a:p>
          <a:p>
            <a:pPr algn="l">
              <a:buFont typeface="Arial"/>
              <a:buChar char="•"/>
            </a:pPr>
            <a:r>
              <a:rPr lang="en-US" dirty="0"/>
              <a:t>2)Data scaling – to be on the same scale</a:t>
            </a:r>
            <a:endParaRPr lang="en-US"/>
          </a:p>
          <a:p>
            <a:pPr algn="l">
              <a:buFont typeface="Arial"/>
              <a:buChar char="•"/>
            </a:pPr>
            <a:r>
              <a:rPr lang="en-US" dirty="0"/>
              <a:t>3)Data balancing – To prevent bias in prediction due to data set imbalance</a:t>
            </a:r>
            <a:endParaRPr lang="en-US"/>
          </a:p>
        </p:txBody>
      </p:sp>
    </p:spTree>
    <p:extLst>
      <p:ext uri="{BB962C8B-B14F-4D97-AF65-F5344CB8AC3E}">
        <p14:creationId xmlns:p14="http://schemas.microsoft.com/office/powerpoint/2010/main" val="3834239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9"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0"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1"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2"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3"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4"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16" name="Rectangle 15">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C057C43-30A6-127C-8F5C-F8D8FE28353E}"/>
              </a:ext>
            </a:extLst>
          </p:cNvPr>
          <p:cNvSpPr>
            <a:spLocks noGrp="1"/>
          </p:cNvSpPr>
          <p:nvPr>
            <p:ph type="title"/>
          </p:nvPr>
        </p:nvSpPr>
        <p:spPr>
          <a:xfrm>
            <a:off x="496112" y="685801"/>
            <a:ext cx="2743200" cy="5105400"/>
          </a:xfrm>
        </p:spPr>
        <p:txBody>
          <a:bodyPr vert="horz" lIns="91440" tIns="45720" rIns="91440" bIns="45720" rtlCol="0" anchor="ctr">
            <a:normAutofit/>
          </a:bodyPr>
          <a:lstStyle/>
          <a:p>
            <a:pPr algn="l"/>
            <a:r>
              <a:rPr lang="en-US">
                <a:solidFill>
                  <a:srgbClr val="FFFFFF"/>
                </a:solidFill>
              </a:rPr>
              <a:t>EVALUATION</a:t>
            </a:r>
          </a:p>
        </p:txBody>
      </p:sp>
      <p:grpSp>
        <p:nvGrpSpPr>
          <p:cNvPr id="20" name="Group 19">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1"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2"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3"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4"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5"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6"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Text Placeholder 2">
            <a:extLst>
              <a:ext uri="{FF2B5EF4-FFF2-40B4-BE49-F238E27FC236}">
                <a16:creationId xmlns:a16="http://schemas.microsoft.com/office/drawing/2014/main" id="{D08ECE9F-C1BC-B193-8488-B0F0392C8AD7}"/>
              </a:ext>
            </a:extLst>
          </p:cNvPr>
          <p:cNvSpPr>
            <a:spLocks noGrp="1"/>
          </p:cNvSpPr>
          <p:nvPr>
            <p:ph type="body" idx="1"/>
          </p:nvPr>
        </p:nvSpPr>
        <p:spPr>
          <a:xfrm>
            <a:off x="5117106" y="685801"/>
            <a:ext cx="6385918" cy="5105400"/>
          </a:xfrm>
        </p:spPr>
        <p:txBody>
          <a:bodyPr vert="horz" lIns="91440" tIns="45720" rIns="91440" bIns="45720" rtlCol="0" anchor="ctr">
            <a:normAutofit/>
          </a:bodyPr>
          <a:lstStyle/>
          <a:p>
            <a:pPr algn="l">
              <a:buFont typeface="Arial"/>
              <a:buChar char="•"/>
            </a:pPr>
            <a:r>
              <a:rPr lang="en-US" dirty="0"/>
              <a:t>Evaluation metrics used was the f1_score as it is a balance point of precision and recall.</a:t>
            </a:r>
            <a:endParaRPr lang="en-US"/>
          </a:p>
          <a:p>
            <a:pPr algn="l">
              <a:buFont typeface="Arial"/>
              <a:buChar char="•"/>
            </a:pPr>
            <a:r>
              <a:rPr lang="en-US" dirty="0"/>
              <a:t>1)Precision – depicts how correct the model is in predicting customer churn rate</a:t>
            </a:r>
            <a:endParaRPr lang="en-US"/>
          </a:p>
          <a:p>
            <a:pPr algn="l">
              <a:buFont typeface="Arial"/>
              <a:buChar char="•"/>
            </a:pPr>
            <a:r>
              <a:rPr lang="en-US" dirty="0"/>
              <a:t>2)Recall – depicts the accuracy of the model in picking all the customers who actually drop off.</a:t>
            </a:r>
            <a:endParaRPr lang="en-US"/>
          </a:p>
          <a:p>
            <a:pPr algn="l">
              <a:buFont typeface="Arial"/>
              <a:buChar char="•"/>
            </a:pPr>
            <a:r>
              <a:rPr lang="en-US" dirty="0"/>
              <a:t>The logistic regression model was chosen for its advantages such as being less prone to overfitting on data despite the fact that results obtained from the two models were the same.</a:t>
            </a:r>
            <a:endParaRPr lang="en-US"/>
          </a:p>
        </p:txBody>
      </p:sp>
    </p:spTree>
    <p:extLst>
      <p:ext uri="{BB962C8B-B14F-4D97-AF65-F5344CB8AC3E}">
        <p14:creationId xmlns:p14="http://schemas.microsoft.com/office/powerpoint/2010/main" val="3427585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3"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4"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5"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6"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pSp>
        <p:nvGrpSpPr>
          <p:cNvPr id="18" name="Group 17">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0"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1"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2"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3"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4"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246B3F58-D51D-B0AE-F1E8-3308826EA070}"/>
              </a:ext>
            </a:extLst>
          </p:cNvPr>
          <p:cNvSpPr>
            <a:spLocks noGrp="1"/>
          </p:cNvSpPr>
          <p:nvPr>
            <p:ph type="title"/>
          </p:nvPr>
        </p:nvSpPr>
        <p:spPr>
          <a:xfrm>
            <a:off x="1484312" y="685800"/>
            <a:ext cx="2812385" cy="1752599"/>
          </a:xfrm>
        </p:spPr>
        <p:txBody>
          <a:bodyPr vert="horz" lIns="91440" tIns="45720" rIns="91440" bIns="45720" rtlCol="0" anchor="ctr">
            <a:normAutofit/>
          </a:bodyPr>
          <a:lstStyle/>
          <a:p>
            <a:r>
              <a:rPr lang="en-US" sz="3200"/>
              <a:t>EVALUATION</a:t>
            </a:r>
          </a:p>
        </p:txBody>
      </p:sp>
      <p:sp>
        <p:nvSpPr>
          <p:cNvPr id="4" name="Text Placeholder 3">
            <a:extLst>
              <a:ext uri="{FF2B5EF4-FFF2-40B4-BE49-F238E27FC236}">
                <a16:creationId xmlns:a16="http://schemas.microsoft.com/office/drawing/2014/main" id="{02853551-1625-7C21-0723-FBE5B4D35D33}"/>
              </a:ext>
            </a:extLst>
          </p:cNvPr>
          <p:cNvSpPr>
            <a:spLocks noGrp="1"/>
          </p:cNvSpPr>
          <p:nvPr>
            <p:ph type="body" sz="half" idx="2"/>
          </p:nvPr>
        </p:nvSpPr>
        <p:spPr>
          <a:xfrm>
            <a:off x="1484310" y="2666999"/>
            <a:ext cx="2812387" cy="3124201"/>
          </a:xfrm>
        </p:spPr>
        <p:txBody>
          <a:bodyPr vert="horz" lIns="91440" tIns="45720" rIns="91440" bIns="45720" rtlCol="0" anchor="ctr">
            <a:normAutofit/>
          </a:bodyPr>
          <a:lstStyle/>
          <a:p>
            <a:pPr algn="l">
              <a:lnSpc>
                <a:spcPct val="90000"/>
              </a:lnSpc>
              <a:buFont typeface="Arial"/>
              <a:buChar char="•"/>
            </a:pPr>
            <a:r>
              <a:rPr lang="en-US" sz="1500"/>
              <a:t>The final f1_score obtained from the logistic regression model after all data processing was:</a:t>
            </a:r>
          </a:p>
          <a:p>
            <a:pPr algn="l">
              <a:lnSpc>
                <a:spcPct val="90000"/>
              </a:lnSpc>
              <a:buFont typeface="Arial"/>
              <a:buChar char="•"/>
            </a:pPr>
            <a:r>
              <a:rPr lang="en-US" sz="1500"/>
              <a:t>Train data – 0.65</a:t>
            </a:r>
          </a:p>
          <a:p>
            <a:pPr algn="l">
              <a:lnSpc>
                <a:spcPct val="90000"/>
              </a:lnSpc>
              <a:buFont typeface="Arial"/>
              <a:buChar char="•"/>
            </a:pPr>
            <a:r>
              <a:rPr lang="en-US" sz="1500"/>
              <a:t>Test data – 0.45</a:t>
            </a:r>
          </a:p>
          <a:p>
            <a:pPr algn="l">
              <a:lnSpc>
                <a:spcPct val="90000"/>
              </a:lnSpc>
              <a:buFont typeface="Arial"/>
              <a:buChar char="•"/>
            </a:pPr>
            <a:r>
              <a:rPr lang="en-US" sz="1500"/>
              <a:t>The accuracy of the model in performing predictions was found to be 0.82.</a:t>
            </a:r>
          </a:p>
          <a:p>
            <a:pPr algn="l">
              <a:lnSpc>
                <a:spcPct val="90000"/>
              </a:lnSpc>
              <a:buFont typeface="Arial"/>
              <a:buChar char="•"/>
            </a:pPr>
            <a:r>
              <a:rPr lang="en-US" sz="1500"/>
              <a:t>The variation in the f1_score can be explained by the unknown nature of the test data.</a:t>
            </a:r>
          </a:p>
        </p:txBody>
      </p:sp>
      <p:sp>
        <p:nvSpPr>
          <p:cNvPr id="26"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CED9645-E06C-1F60-EABF-E3CBBF92936E}"/>
              </a:ext>
            </a:extLst>
          </p:cNvPr>
          <p:cNvPicPr>
            <a:picLocks noGrp="1" noChangeAspect="1"/>
          </p:cNvPicPr>
          <p:nvPr>
            <p:ph idx="1"/>
          </p:nvPr>
        </p:nvPicPr>
        <p:blipFill>
          <a:blip r:embed="rId3"/>
          <a:stretch>
            <a:fillRect/>
          </a:stretch>
        </p:blipFill>
        <p:spPr>
          <a:xfrm>
            <a:off x="5312626" y="1011765"/>
            <a:ext cx="5494511" cy="4546708"/>
          </a:xfrm>
          <a:prstGeom prst="rect">
            <a:avLst/>
          </a:prstGeom>
        </p:spPr>
      </p:pic>
    </p:spTree>
    <p:extLst>
      <p:ext uri="{BB962C8B-B14F-4D97-AF65-F5344CB8AC3E}">
        <p14:creationId xmlns:p14="http://schemas.microsoft.com/office/powerpoint/2010/main" val="2042202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9"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0"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1"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2"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3"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4"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16" name="Rectangle 15">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D158571-39A1-6374-F125-224F58C71B91}"/>
              </a:ext>
            </a:extLst>
          </p:cNvPr>
          <p:cNvSpPr>
            <a:spLocks noGrp="1"/>
          </p:cNvSpPr>
          <p:nvPr>
            <p:ph type="title"/>
          </p:nvPr>
        </p:nvSpPr>
        <p:spPr>
          <a:xfrm>
            <a:off x="496112" y="685801"/>
            <a:ext cx="2743200" cy="5105400"/>
          </a:xfrm>
        </p:spPr>
        <p:txBody>
          <a:bodyPr vert="horz" lIns="91440" tIns="45720" rIns="91440" bIns="45720" rtlCol="0" anchor="ctr">
            <a:normAutofit/>
          </a:bodyPr>
          <a:lstStyle/>
          <a:p>
            <a:pPr algn="l"/>
            <a:r>
              <a:rPr lang="en-US" sz="2200">
                <a:solidFill>
                  <a:srgbClr val="FFFFFF"/>
                </a:solidFill>
              </a:rPr>
              <a:t>RECOMMENDATION</a:t>
            </a:r>
          </a:p>
        </p:txBody>
      </p:sp>
      <p:grpSp>
        <p:nvGrpSpPr>
          <p:cNvPr id="20" name="Group 19">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1"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2"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3"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4"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5"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6"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3" name="Text Placeholder 2">
            <a:extLst>
              <a:ext uri="{FF2B5EF4-FFF2-40B4-BE49-F238E27FC236}">
                <a16:creationId xmlns:a16="http://schemas.microsoft.com/office/drawing/2014/main" id="{D589F32F-5A5B-3D8E-5D10-120DB2D1984D}"/>
              </a:ext>
            </a:extLst>
          </p:cNvPr>
          <p:cNvSpPr>
            <a:spLocks noGrp="1"/>
          </p:cNvSpPr>
          <p:nvPr>
            <p:ph type="body" idx="1"/>
          </p:nvPr>
        </p:nvSpPr>
        <p:spPr>
          <a:xfrm>
            <a:off x="5117106" y="685801"/>
            <a:ext cx="6385918" cy="5105400"/>
          </a:xfrm>
        </p:spPr>
        <p:txBody>
          <a:bodyPr vert="horz" lIns="91440" tIns="45720" rIns="91440" bIns="45720" rtlCol="0" anchor="ctr">
            <a:normAutofit/>
          </a:bodyPr>
          <a:lstStyle/>
          <a:p>
            <a:pPr algn="l">
              <a:buFont typeface="Arial"/>
              <a:buChar char="•"/>
            </a:pPr>
            <a:endParaRPr lang="en-US"/>
          </a:p>
          <a:p>
            <a:pPr algn="l">
              <a:buFont typeface="Arial"/>
              <a:buChar char="•"/>
            </a:pPr>
            <a:r>
              <a:rPr lang="en-US" dirty="0"/>
              <a:t>-Further tuning be done to improve the </a:t>
            </a:r>
            <a:r>
              <a:rPr lang="en-US"/>
              <a:t>perfomance</a:t>
            </a:r>
            <a:r>
              <a:rPr lang="en-US" dirty="0"/>
              <a:t> of the model especially with regards to the f1-score.</a:t>
            </a:r>
            <a:endParaRPr lang="en-US"/>
          </a:p>
          <a:p>
            <a:pPr algn="l">
              <a:buFont typeface="Arial"/>
              <a:buChar char="•"/>
            </a:pPr>
            <a:endParaRPr lang="en-US"/>
          </a:p>
          <a:p>
            <a:pPr algn="l">
              <a:buFont typeface="Arial"/>
              <a:buChar char="•"/>
            </a:pPr>
            <a:r>
              <a:rPr lang="en-US" dirty="0"/>
              <a:t>-More focus can be put into modifying or upgrading some customer features that have high correlation with the churn rate, such as customer service </a:t>
            </a:r>
            <a:r>
              <a:rPr lang="en-US"/>
              <a:t>calls,total</a:t>
            </a:r>
            <a:r>
              <a:rPr lang="en-US" dirty="0"/>
              <a:t> day </a:t>
            </a:r>
            <a:r>
              <a:rPr lang="en-US"/>
              <a:t>charge,total</a:t>
            </a:r>
            <a:r>
              <a:rPr lang="en-US" dirty="0"/>
              <a:t> day minutes</a:t>
            </a:r>
            <a:endParaRPr lang="en-US"/>
          </a:p>
          <a:p>
            <a:pPr algn="l">
              <a:buFont typeface="Arial"/>
              <a:buChar char="•"/>
            </a:pPr>
            <a:r>
              <a:rPr lang="en-US" dirty="0"/>
              <a:t>- More classification models can be used to further predict the data set with an aim of attaining the most efficient model.</a:t>
            </a:r>
            <a:endParaRPr lang="en-US"/>
          </a:p>
        </p:txBody>
      </p:sp>
    </p:spTree>
    <p:extLst>
      <p:ext uri="{BB962C8B-B14F-4D97-AF65-F5344CB8AC3E}">
        <p14:creationId xmlns:p14="http://schemas.microsoft.com/office/powerpoint/2010/main" val="2821577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Metadata/LabelInfo.xml><?xml version="1.0" encoding="utf-8"?>
<clbl:labelList xmlns:clbl="http://schemas.microsoft.com/office/2020/mipLabelMetadata">
  <clbl:label id="{3b17afdc-1639-4c16-803b-66671fba3b73}" enabled="1" method="Privileged" siteId="{9e52d672-a711-4a65-ad96-286a3703d96e}" contentBits="0" removed="0"/>
</clbl:labelList>
</file>

<file path=docProps/app.xml><?xml version="1.0" encoding="utf-8"?>
<Properties xmlns="http://schemas.openxmlformats.org/officeDocument/2006/extended-properties" xmlns:vt="http://schemas.openxmlformats.org/officeDocument/2006/docPropsVTypes">
  <Template>TM03457496[[fn=Parallax]]</Template>
  <TotalTime>1246</TotalTime>
  <Words>561</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Corbel</vt:lpstr>
      <vt:lpstr>Parallax</vt:lpstr>
      <vt:lpstr>PowerPoint Presentation</vt:lpstr>
      <vt:lpstr>OVERVIEW</vt:lpstr>
      <vt:lpstr>OBJECTIVES</vt:lpstr>
      <vt:lpstr>DATA UNDERSTANDING</vt:lpstr>
      <vt:lpstr>MODELING</vt:lpstr>
      <vt:lpstr>MODELING</vt:lpstr>
      <vt:lpstr>EVALUATION</vt:lpstr>
      <vt:lpstr>EVALUATION</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Ivet Osoro</cp:lastModifiedBy>
  <cp:revision>12</cp:revision>
  <dcterms:created xsi:type="dcterms:W3CDTF">2025-05-09T05:55:58Z</dcterms:created>
  <dcterms:modified xsi:type="dcterms:W3CDTF">2025-05-10T02:46:30Z</dcterms:modified>
</cp:coreProperties>
</file>