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5"/>
  </p:notesMasterIdLst>
  <p:sldIdLst>
    <p:sldId id="256" r:id="rId2"/>
    <p:sldId id="301" r:id="rId3"/>
    <p:sldId id="309" r:id="rId4"/>
    <p:sldId id="310" r:id="rId5"/>
    <p:sldId id="272" r:id="rId6"/>
    <p:sldId id="273" r:id="rId7"/>
    <p:sldId id="274" r:id="rId8"/>
    <p:sldId id="282" r:id="rId9"/>
    <p:sldId id="312" r:id="rId10"/>
    <p:sldId id="311" r:id="rId11"/>
    <p:sldId id="281" r:id="rId12"/>
    <p:sldId id="323" r:id="rId13"/>
    <p:sldId id="324" r:id="rId14"/>
    <p:sldId id="321" r:id="rId15"/>
    <p:sldId id="322" r:id="rId16"/>
    <p:sldId id="271" r:id="rId17"/>
    <p:sldId id="316" r:id="rId18"/>
    <p:sldId id="318" r:id="rId19"/>
    <p:sldId id="319" r:id="rId20"/>
    <p:sldId id="320" r:id="rId21"/>
    <p:sldId id="299" r:id="rId22"/>
    <p:sldId id="325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5"/>
    <p:restoredTop sz="94507"/>
  </p:normalViewPr>
  <p:slideViewPr>
    <p:cSldViewPr snapToGrid="0">
      <p:cViewPr varScale="1">
        <p:scale>
          <a:sx n="100" d="100"/>
          <a:sy n="100" d="100"/>
        </p:scale>
        <p:origin x="6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vethescamilla/Desktop/SQL_Indep_Study/OlymSportMIs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[OlymSportMIss_data.xlsx]Sheet2!PivotTable8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Missing</a:t>
            </a:r>
            <a:r>
              <a:rPr lang="en-US" sz="2000" baseline="0" dirty="0">
                <a:solidFill>
                  <a:schemeClr val="tx1"/>
                </a:solidFill>
                <a:latin typeface="Franklin Gothic Book" panose="020B0503020102020204" pitchFamily="34" charset="0"/>
              </a:rPr>
              <a:t> Birth Date by Sport</a:t>
            </a: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Sheet2!$A$2:$A$64</c:f>
              <c:strCache>
                <c:ptCount val="62"/>
                <c:pt idx="0">
                  <c:v>Alpine Skiing</c:v>
                </c:pt>
                <c:pt idx="1">
                  <c:v>American Football</c:v>
                </c:pt>
                <c:pt idx="2">
                  <c:v>Archery</c:v>
                </c:pt>
                <c:pt idx="3">
                  <c:v>Artistic Gymnastics</c:v>
                </c:pt>
                <c:pt idx="4">
                  <c:v>Artistic Swimming</c:v>
                </c:pt>
                <c:pt idx="5">
                  <c:v>Automobile Racing</c:v>
                </c:pt>
                <c:pt idx="6">
                  <c:v>Badminton</c:v>
                </c:pt>
                <c:pt idx="7">
                  <c:v>Baseball</c:v>
                </c:pt>
                <c:pt idx="8">
                  <c:v>Basketball</c:v>
                </c:pt>
                <c:pt idx="9">
                  <c:v>Biathlon</c:v>
                </c:pt>
                <c:pt idx="10">
                  <c:v>Bobsleigh</c:v>
                </c:pt>
                <c:pt idx="11">
                  <c:v>Boules</c:v>
                </c:pt>
                <c:pt idx="12">
                  <c:v>Bowling</c:v>
                </c:pt>
                <c:pt idx="13">
                  <c:v>Boxing</c:v>
                </c:pt>
                <c:pt idx="14">
                  <c:v>Cricket</c:v>
                </c:pt>
                <c:pt idx="15">
                  <c:v>Croquet</c:v>
                </c:pt>
                <c:pt idx="16">
                  <c:v>Cross Country Skiing</c:v>
                </c:pt>
                <c:pt idx="17">
                  <c:v>Curling</c:v>
                </c:pt>
                <c:pt idx="18">
                  <c:v>Diving</c:v>
                </c:pt>
                <c:pt idx="19">
                  <c:v>Dogsled Racing</c:v>
                </c:pt>
                <c:pt idx="20">
                  <c:v>Fencing</c:v>
                </c:pt>
                <c:pt idx="21">
                  <c:v>Figure Skating</c:v>
                </c:pt>
                <c:pt idx="22">
                  <c:v>Fishing</c:v>
                </c:pt>
                <c:pt idx="23">
                  <c:v>Football</c:v>
                </c:pt>
                <c:pt idx="24">
                  <c:v>Freestyle Skiing</c:v>
                </c:pt>
                <c:pt idx="25">
                  <c:v>Gliding</c:v>
                </c:pt>
                <c:pt idx="26">
                  <c:v>Golf</c:v>
                </c:pt>
                <c:pt idx="27">
                  <c:v>Handball</c:v>
                </c:pt>
                <c:pt idx="28">
                  <c:v>Hockey</c:v>
                </c:pt>
                <c:pt idx="29">
                  <c:v>Ice Hockey</c:v>
                </c:pt>
                <c:pt idx="30">
                  <c:v>Ice Stock Sport</c:v>
                </c:pt>
                <c:pt idx="31">
                  <c:v>Judo</c:v>
                </c:pt>
                <c:pt idx="32">
                  <c:v>Korfball</c:v>
                </c:pt>
                <c:pt idx="33">
                  <c:v>Lacrosse</c:v>
                </c:pt>
                <c:pt idx="34">
                  <c:v>Military Ski Patrol</c:v>
                </c:pt>
                <c:pt idx="35">
                  <c:v>Modern Pentathlon</c:v>
                </c:pt>
                <c:pt idx="36">
                  <c:v>Motorboating</c:v>
                </c:pt>
                <c:pt idx="37">
                  <c:v>Polo</c:v>
                </c:pt>
                <c:pt idx="38">
                  <c:v>Roller Hockey</c:v>
                </c:pt>
                <c:pt idx="39">
                  <c:v>Rowing</c:v>
                </c:pt>
                <c:pt idx="40">
                  <c:v>Rugby</c:v>
                </c:pt>
                <c:pt idx="41">
                  <c:v>Sailing</c:v>
                </c:pt>
                <c:pt idx="42">
                  <c:v>Savate</c:v>
                </c:pt>
                <c:pt idx="43">
                  <c:v>Shooting</c:v>
                </c:pt>
                <c:pt idx="44">
                  <c:v>Short Track Speed Skating</c:v>
                </c:pt>
                <c:pt idx="45">
                  <c:v>Skeleton</c:v>
                </c:pt>
                <c:pt idx="46">
                  <c:v>Ski Jumping</c:v>
                </c:pt>
                <c:pt idx="47">
                  <c:v>Skijoring</c:v>
                </c:pt>
                <c:pt idx="48">
                  <c:v>Speed Skating</c:v>
                </c:pt>
                <c:pt idx="49">
                  <c:v>Speed Skiing</c:v>
                </c:pt>
                <c:pt idx="50">
                  <c:v>Swimming</c:v>
                </c:pt>
                <c:pt idx="51">
                  <c:v>Table Tennis</c:v>
                </c:pt>
                <c:pt idx="52">
                  <c:v>Taekwondo</c:v>
                </c:pt>
                <c:pt idx="53">
                  <c:v>Tennis</c:v>
                </c:pt>
                <c:pt idx="54">
                  <c:v>Tug-Of-War</c:v>
                </c:pt>
                <c:pt idx="55">
                  <c:v>Volleyball</c:v>
                </c:pt>
                <c:pt idx="56">
                  <c:v>Water Polo</c:v>
                </c:pt>
                <c:pt idx="57">
                  <c:v>Waterskiing</c:v>
                </c:pt>
                <c:pt idx="58">
                  <c:v>Weightlifting</c:v>
                </c:pt>
                <c:pt idx="59">
                  <c:v>Winter Pentathlon</c:v>
                </c:pt>
                <c:pt idx="60">
                  <c:v>Wrestling</c:v>
                </c:pt>
                <c:pt idx="61">
                  <c:v>Wushu</c:v>
                </c:pt>
              </c:strCache>
            </c:strRef>
          </c:cat>
          <c:val>
            <c:numRef>
              <c:f>Sheet2!$B$2:$B$64</c:f>
              <c:numCache>
                <c:formatCode>General</c:formatCode>
                <c:ptCount val="62"/>
                <c:pt idx="0">
                  <c:v>35</c:v>
                </c:pt>
                <c:pt idx="1">
                  <c:v>46</c:v>
                </c:pt>
                <c:pt idx="2">
                  <c:v>31</c:v>
                </c:pt>
                <c:pt idx="3">
                  <c:v>224</c:v>
                </c:pt>
                <c:pt idx="4">
                  <c:v>2</c:v>
                </c:pt>
                <c:pt idx="5">
                  <c:v>12</c:v>
                </c:pt>
                <c:pt idx="6">
                  <c:v>1</c:v>
                </c:pt>
                <c:pt idx="7">
                  <c:v>40</c:v>
                </c:pt>
                <c:pt idx="8">
                  <c:v>81</c:v>
                </c:pt>
                <c:pt idx="9">
                  <c:v>1</c:v>
                </c:pt>
                <c:pt idx="10">
                  <c:v>42</c:v>
                </c:pt>
                <c:pt idx="11">
                  <c:v>12</c:v>
                </c:pt>
                <c:pt idx="12">
                  <c:v>11</c:v>
                </c:pt>
                <c:pt idx="13">
                  <c:v>229</c:v>
                </c:pt>
                <c:pt idx="14">
                  <c:v>7</c:v>
                </c:pt>
                <c:pt idx="15">
                  <c:v>1</c:v>
                </c:pt>
                <c:pt idx="16">
                  <c:v>20</c:v>
                </c:pt>
                <c:pt idx="17">
                  <c:v>18</c:v>
                </c:pt>
                <c:pt idx="18">
                  <c:v>17</c:v>
                </c:pt>
                <c:pt idx="19">
                  <c:v>1</c:v>
                </c:pt>
                <c:pt idx="20">
                  <c:v>258</c:v>
                </c:pt>
                <c:pt idx="21">
                  <c:v>28</c:v>
                </c:pt>
                <c:pt idx="22">
                  <c:v>12</c:v>
                </c:pt>
                <c:pt idx="23">
                  <c:v>200</c:v>
                </c:pt>
                <c:pt idx="24">
                  <c:v>5</c:v>
                </c:pt>
                <c:pt idx="25">
                  <c:v>7</c:v>
                </c:pt>
                <c:pt idx="26">
                  <c:v>24</c:v>
                </c:pt>
                <c:pt idx="27">
                  <c:v>30</c:v>
                </c:pt>
                <c:pt idx="28">
                  <c:v>215</c:v>
                </c:pt>
                <c:pt idx="29">
                  <c:v>21</c:v>
                </c:pt>
                <c:pt idx="30">
                  <c:v>228</c:v>
                </c:pt>
                <c:pt idx="31">
                  <c:v>26</c:v>
                </c:pt>
                <c:pt idx="32">
                  <c:v>36</c:v>
                </c:pt>
                <c:pt idx="33">
                  <c:v>14</c:v>
                </c:pt>
                <c:pt idx="34">
                  <c:v>23</c:v>
                </c:pt>
                <c:pt idx="35">
                  <c:v>9</c:v>
                </c:pt>
                <c:pt idx="36">
                  <c:v>1</c:v>
                </c:pt>
                <c:pt idx="37">
                  <c:v>3</c:v>
                </c:pt>
                <c:pt idx="38">
                  <c:v>2</c:v>
                </c:pt>
                <c:pt idx="39">
                  <c:v>231</c:v>
                </c:pt>
                <c:pt idx="40">
                  <c:v>25</c:v>
                </c:pt>
                <c:pt idx="41">
                  <c:v>108</c:v>
                </c:pt>
                <c:pt idx="42">
                  <c:v>16</c:v>
                </c:pt>
                <c:pt idx="43">
                  <c:v>116</c:v>
                </c:pt>
                <c:pt idx="44">
                  <c:v>16</c:v>
                </c:pt>
                <c:pt idx="45">
                  <c:v>2</c:v>
                </c:pt>
                <c:pt idx="46">
                  <c:v>4</c:v>
                </c:pt>
                <c:pt idx="47">
                  <c:v>5</c:v>
                </c:pt>
                <c:pt idx="48">
                  <c:v>1</c:v>
                </c:pt>
                <c:pt idx="49">
                  <c:v>1</c:v>
                </c:pt>
                <c:pt idx="50">
                  <c:v>263</c:v>
                </c:pt>
                <c:pt idx="51">
                  <c:v>4</c:v>
                </c:pt>
                <c:pt idx="52">
                  <c:v>3</c:v>
                </c:pt>
                <c:pt idx="53">
                  <c:v>67</c:v>
                </c:pt>
                <c:pt idx="54">
                  <c:v>24</c:v>
                </c:pt>
                <c:pt idx="55">
                  <c:v>12</c:v>
                </c:pt>
                <c:pt idx="56">
                  <c:v>65</c:v>
                </c:pt>
                <c:pt idx="57">
                  <c:v>13</c:v>
                </c:pt>
                <c:pt idx="58">
                  <c:v>44</c:v>
                </c:pt>
                <c:pt idx="59">
                  <c:v>5</c:v>
                </c:pt>
                <c:pt idx="60">
                  <c:v>95</c:v>
                </c:pt>
                <c:pt idx="6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9-0143-8BE5-0FABFAE11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583664"/>
        <c:axId val="1279585392"/>
      </c:barChart>
      <c:catAx>
        <c:axId val="12795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279585392"/>
        <c:crosses val="autoZero"/>
        <c:auto val="1"/>
        <c:lblAlgn val="ctr"/>
        <c:lblOffset val="100"/>
        <c:noMultiLvlLbl val="0"/>
      </c:catAx>
      <c:valAx>
        <c:axId val="127958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58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90BD8-DF51-2D43-9C8B-963EE777899F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3DC5-0FB4-3B45-96E6-559922BB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E3DC5-0FB4-3B45-96E6-559922BB7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5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E3DC5-0FB4-3B45-96E6-559922BB7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0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3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5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99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474FB-DAC3-C7BD-9C24-CF9A19F570EE}"/>
              </a:ext>
            </a:extLst>
          </p:cNvPr>
          <p:cNvSpPr txBox="1"/>
          <p:nvPr/>
        </p:nvSpPr>
        <p:spPr>
          <a:xfrm>
            <a:off x="495508" y="1539002"/>
            <a:ext cx="3797456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 cap="all" spc="600" dirty="0">
                <a:ea typeface="+mj-ea"/>
                <a:cs typeface="+mj-cs"/>
              </a:rPr>
              <a:t>Age &amp;     the Olympics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2800" cap="all" spc="600" dirty="0">
                <a:ea typeface="+mj-ea"/>
                <a:cs typeface="+mj-cs"/>
              </a:rPr>
              <a:t>By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2800" cap="all" spc="600" dirty="0">
                <a:ea typeface="+mj-ea"/>
                <a:cs typeface="+mj-cs"/>
              </a:rPr>
              <a:t>Iveth 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2800" cap="all" spc="600" dirty="0">
                <a:ea typeface="+mj-ea"/>
                <a:cs typeface="+mj-cs"/>
              </a:rPr>
              <a:t>Escamilla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old medal">
            <a:extLst>
              <a:ext uri="{FF2B5EF4-FFF2-40B4-BE49-F238E27FC236}">
                <a16:creationId xmlns:a16="http://schemas.microsoft.com/office/drawing/2014/main" id="{7B30D556-56C6-A92F-4695-F7B644AE9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2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C0B09-3C56-6680-B02F-2B861ADEA0FF}"/>
              </a:ext>
            </a:extLst>
          </p:cNvPr>
          <p:cNvSpPr txBox="1"/>
          <p:nvPr/>
        </p:nvSpPr>
        <p:spPr>
          <a:xfrm>
            <a:off x="378941" y="630195"/>
            <a:ext cx="114341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Focused on 2 Sample Sports of the Olympics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45B51-1424-5B60-98A3-51A95FBBE945}"/>
              </a:ext>
            </a:extLst>
          </p:cNvPr>
          <p:cNvSpPr txBox="1"/>
          <p:nvPr/>
        </p:nvSpPr>
        <p:spPr>
          <a:xfrm>
            <a:off x="378941" y="4162048"/>
            <a:ext cx="112075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Badminton: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 of 1,727 athletes only 1 birth date was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summer sport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moderate to high intensity.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8BCB5-7AF5-0EBE-9C69-EAADFD62B950}"/>
              </a:ext>
            </a:extLst>
          </p:cNvPr>
          <p:cNvSpPr txBox="1"/>
          <p:nvPr/>
        </p:nvSpPr>
        <p:spPr>
          <a:xfrm>
            <a:off x="605481" y="1618735"/>
            <a:ext cx="112075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Biathlon: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 of 6,460 athletes only 1 birth date was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winter sport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endurance and precision</a:t>
            </a:r>
          </a:p>
        </p:txBody>
      </p:sp>
    </p:spTree>
    <p:extLst>
      <p:ext uri="{BB962C8B-B14F-4D97-AF65-F5344CB8AC3E}">
        <p14:creationId xmlns:p14="http://schemas.microsoft.com/office/powerpoint/2010/main" val="336640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446534" y="1234978"/>
            <a:ext cx="3795296" cy="5155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bg1"/>
                </a:solidFill>
              </a:rPr>
              <a:t>A biathlon consists of cross-country skiing and rifle marksmanship.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Joined the Olympics in 1960 as an official sport. Only men were allowed to compete.</a:t>
            </a:r>
            <a:endParaRPr lang="en-US" sz="2000" dirty="0">
              <a:solidFill>
                <a:schemeClr val="bg1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Women were not included until 1992.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bg1"/>
                </a:solidFill>
              </a:rPr>
              <a:t>It has 6 different events, but they are all races where they look for speed and marksmanship.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oints are measured by time used and time is added for shots missed.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146" name="Picture 2" descr="Fourcade Stock Photos, Royalty Free Fourcade Images | Depositphotos">
            <a:extLst>
              <a:ext uri="{FF2B5EF4-FFF2-40B4-BE49-F238E27FC236}">
                <a16:creationId xmlns:a16="http://schemas.microsoft.com/office/drawing/2014/main" id="{3071FA95-84C2-56EB-C3BB-3D6E63BEF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4" b="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A56EF-BF73-5510-1D2B-921970E5FECB}"/>
              </a:ext>
            </a:extLst>
          </p:cNvPr>
          <p:cNvSpPr txBox="1"/>
          <p:nvPr/>
        </p:nvSpPr>
        <p:spPr>
          <a:xfrm>
            <a:off x="446534" y="601200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Biathlon</a:t>
            </a:r>
          </a:p>
        </p:txBody>
      </p:sp>
    </p:spTree>
    <p:extLst>
      <p:ext uri="{BB962C8B-B14F-4D97-AF65-F5344CB8AC3E}">
        <p14:creationId xmlns:p14="http://schemas.microsoft.com/office/powerpoint/2010/main" val="124215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559024" y="1234978"/>
            <a:ext cx="3590830" cy="5021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Is age a factor in order to win a gold medal in the Olympics?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/>
          </a:p>
        </p:txBody>
      </p:sp>
      <p:pic>
        <p:nvPicPr>
          <p:cNvPr id="6146" name="Picture 2" descr="Fourcade Stock Photos, Royalty Free Fourcade Images | Depositphotos">
            <a:extLst>
              <a:ext uri="{FF2B5EF4-FFF2-40B4-BE49-F238E27FC236}">
                <a16:creationId xmlns:a16="http://schemas.microsoft.com/office/drawing/2014/main" id="{3071FA95-84C2-56EB-C3BB-3D6E63BEF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4" b="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A56EF-BF73-5510-1D2B-921970E5FECB}"/>
              </a:ext>
            </a:extLst>
          </p:cNvPr>
          <p:cNvSpPr txBox="1"/>
          <p:nvPr/>
        </p:nvSpPr>
        <p:spPr>
          <a:xfrm>
            <a:off x="446534" y="601200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Biathlon Statistics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DCFC2492-304C-A090-8453-83C99181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02995"/>
              </p:ext>
            </p:extLst>
          </p:nvPr>
        </p:nvGraphicFramePr>
        <p:xfrm>
          <a:off x="4241829" y="4257174"/>
          <a:ext cx="7503636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75909">
                  <a:extLst>
                    <a:ext uri="{9D8B030D-6E8A-4147-A177-3AD203B41FA5}">
                      <a16:colId xmlns:a16="http://schemas.microsoft.com/office/drawing/2014/main" val="1520120492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3178567761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2176919671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28762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Medals 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5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0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Athletes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33556"/>
                  </a:ext>
                </a:extLst>
              </a:tr>
            </a:tbl>
          </a:graphicData>
        </a:graphic>
      </p:graphicFrame>
      <p:pic>
        <p:nvPicPr>
          <p:cNvPr id="7" name="Picture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1061C80-3586-FE4B-A0DD-D3B0BB96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29" y="904081"/>
            <a:ext cx="7503636" cy="30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7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559024" y="1234978"/>
            <a:ext cx="3590830" cy="5021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Is age a factor in order to win a gold medal in the Olympics?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 dirty="0"/>
              <a:t>No, comparing the average age of the athletes overall to those who have won a medal. Age does not seem to be a deciding factor.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/>
          </a:p>
        </p:txBody>
      </p:sp>
      <p:pic>
        <p:nvPicPr>
          <p:cNvPr id="6146" name="Picture 2" descr="Fourcade Stock Photos, Royalty Free Fourcade Images | Depositphotos">
            <a:extLst>
              <a:ext uri="{FF2B5EF4-FFF2-40B4-BE49-F238E27FC236}">
                <a16:creationId xmlns:a16="http://schemas.microsoft.com/office/drawing/2014/main" id="{3071FA95-84C2-56EB-C3BB-3D6E63BEF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4" b="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A56EF-BF73-5510-1D2B-921970E5FECB}"/>
              </a:ext>
            </a:extLst>
          </p:cNvPr>
          <p:cNvSpPr txBox="1"/>
          <p:nvPr/>
        </p:nvSpPr>
        <p:spPr>
          <a:xfrm>
            <a:off x="446534" y="601200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Biathlon Statistics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DCFC2492-304C-A090-8453-83C991811897}"/>
              </a:ext>
            </a:extLst>
          </p:cNvPr>
          <p:cNvGraphicFramePr>
            <a:graphicFrameLocks noGrp="1"/>
          </p:cNvGraphicFramePr>
          <p:nvPr/>
        </p:nvGraphicFramePr>
        <p:xfrm>
          <a:off x="4241829" y="4257174"/>
          <a:ext cx="7503636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75909">
                  <a:extLst>
                    <a:ext uri="{9D8B030D-6E8A-4147-A177-3AD203B41FA5}">
                      <a16:colId xmlns:a16="http://schemas.microsoft.com/office/drawing/2014/main" val="1520120492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3178567761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2176919671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287627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Medals 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5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0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Athletes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33556"/>
                  </a:ext>
                </a:extLst>
              </a:tr>
            </a:tbl>
          </a:graphicData>
        </a:graphic>
      </p:graphicFrame>
      <p:pic>
        <p:nvPicPr>
          <p:cNvPr id="7" name="Picture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1061C80-3586-FE4B-A0DD-D3B0BB96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29" y="904081"/>
            <a:ext cx="7503636" cy="30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559024" y="1234977"/>
            <a:ext cx="3590830" cy="5177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What is the difference in age between male and female athletes who have won a gold medal?</a:t>
            </a:r>
          </a:p>
        </p:txBody>
      </p:sp>
      <p:pic>
        <p:nvPicPr>
          <p:cNvPr id="6146" name="Picture 2" descr="Fourcade Stock Photos, Royalty Free Fourcade Images | Depositphotos">
            <a:extLst>
              <a:ext uri="{FF2B5EF4-FFF2-40B4-BE49-F238E27FC236}">
                <a16:creationId xmlns:a16="http://schemas.microsoft.com/office/drawing/2014/main" id="{3071FA95-84C2-56EB-C3BB-3D6E63BEF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4" b="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A56EF-BF73-5510-1D2B-921970E5FECB}"/>
              </a:ext>
            </a:extLst>
          </p:cNvPr>
          <p:cNvSpPr txBox="1"/>
          <p:nvPr/>
        </p:nvSpPr>
        <p:spPr>
          <a:xfrm>
            <a:off x="446534" y="601200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Biathlon Statistics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9413C16-5A2B-689E-E0C6-E00EA9E2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95" y="3495882"/>
            <a:ext cx="4736202" cy="2877573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9E2D386-45C7-CCD6-C9B8-A6131C6A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95" y="602007"/>
            <a:ext cx="4731105" cy="28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3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559024" y="1234977"/>
            <a:ext cx="3590830" cy="5177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What is the difference in age between male and female athletes who have won a gold medal?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 dirty="0"/>
              <a:t>The range in age of gold medal winners is wide in both male and female athletes. The males appear to peak at around 29 years old. The females don’t have a significant peak like the males do, but they have a smaller range.</a:t>
            </a:r>
            <a:endParaRPr lang="en-US" sz="2000" b="0" i="0" dirty="0">
              <a:effectLst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1700" dirty="0"/>
          </a:p>
        </p:txBody>
      </p:sp>
      <p:pic>
        <p:nvPicPr>
          <p:cNvPr id="6146" name="Picture 2" descr="Fourcade Stock Photos, Royalty Free Fourcade Images | Depositphotos">
            <a:extLst>
              <a:ext uri="{FF2B5EF4-FFF2-40B4-BE49-F238E27FC236}">
                <a16:creationId xmlns:a16="http://schemas.microsoft.com/office/drawing/2014/main" id="{3071FA95-84C2-56EB-C3BB-3D6E63BEF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4" b="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A56EF-BF73-5510-1D2B-921970E5FECB}"/>
              </a:ext>
            </a:extLst>
          </p:cNvPr>
          <p:cNvSpPr txBox="1"/>
          <p:nvPr/>
        </p:nvSpPr>
        <p:spPr>
          <a:xfrm>
            <a:off x="446534" y="601200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Biathlon Statistics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9413C16-5A2B-689E-E0C6-E00EA9E2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95" y="3495882"/>
            <a:ext cx="4736202" cy="2877573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9E2D386-45C7-CCD6-C9B8-A6131C6A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95" y="602007"/>
            <a:ext cx="4731105" cy="28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446534" y="1234977"/>
            <a:ext cx="3703320" cy="51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bg1"/>
                </a:solidFill>
              </a:rPr>
              <a:t>Is a moderately intense summer sport.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Became a full medal sport in </a:t>
            </a:r>
            <a:r>
              <a:rPr lang="en-US" sz="2000" dirty="0">
                <a:solidFill>
                  <a:schemeClr val="bg1"/>
                </a:solidFill>
              </a:rPr>
              <a:t>1992.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Tournaments consists of 5 events. They include men and women, singles and doubles. </a:t>
            </a:r>
            <a:r>
              <a:rPr lang="en-US" sz="2000" dirty="0">
                <a:solidFill>
                  <a:schemeClr val="bg1"/>
                </a:solidFill>
              </a:rPr>
              <a:t>They added a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Mixed Doubles event in 1996.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bg1"/>
                </a:solidFill>
              </a:rPr>
              <a:t>It is an elimination sport, where each event ends in a single elimination tournament. Each match is played to the best of 3 games. Scoring 2 more points than the opponent or the first to score 30 points.</a:t>
            </a:r>
          </a:p>
        </p:txBody>
      </p:sp>
      <p:pic>
        <p:nvPicPr>
          <p:cNvPr id="5122" name="Picture 2" descr="530+ Badminton Racket Grass Stock Photos, Pictures &amp; Royalty-Free Images -  iStock">
            <a:extLst>
              <a:ext uri="{FF2B5EF4-FFF2-40B4-BE49-F238E27FC236}">
                <a16:creationId xmlns:a16="http://schemas.microsoft.com/office/drawing/2014/main" id="{EA7EE63D-155C-F004-F034-3EDC0787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5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F3626-2741-80EC-9EC4-23B142DA949F}"/>
              </a:ext>
            </a:extLst>
          </p:cNvPr>
          <p:cNvSpPr txBox="1"/>
          <p:nvPr/>
        </p:nvSpPr>
        <p:spPr>
          <a:xfrm>
            <a:off x="446534" y="601200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Badminton</a:t>
            </a:r>
          </a:p>
        </p:txBody>
      </p:sp>
    </p:spTree>
    <p:extLst>
      <p:ext uri="{BB962C8B-B14F-4D97-AF65-F5344CB8AC3E}">
        <p14:creationId xmlns:p14="http://schemas.microsoft.com/office/powerpoint/2010/main" val="3306313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446534" y="1234977"/>
            <a:ext cx="3703320" cy="51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Is age a factor in order to win a gold medal in the Olympics?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/>
          </a:p>
        </p:txBody>
      </p:sp>
      <p:pic>
        <p:nvPicPr>
          <p:cNvPr id="5122" name="Picture 2" descr="530+ Badminton Racket Grass Stock Photos, Pictures &amp; Royalty-Free Images -  iStock">
            <a:extLst>
              <a:ext uri="{FF2B5EF4-FFF2-40B4-BE49-F238E27FC236}">
                <a16:creationId xmlns:a16="http://schemas.microsoft.com/office/drawing/2014/main" id="{EA7EE63D-155C-F004-F034-3EDC0787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5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F3626-2741-80EC-9EC4-23B142DA949F}"/>
              </a:ext>
            </a:extLst>
          </p:cNvPr>
          <p:cNvSpPr txBox="1"/>
          <p:nvPr/>
        </p:nvSpPr>
        <p:spPr>
          <a:xfrm>
            <a:off x="446534" y="601200"/>
            <a:ext cx="379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Badminton Statistics</a:t>
            </a:r>
          </a:p>
        </p:txBody>
      </p:sp>
      <p:pic>
        <p:nvPicPr>
          <p:cNvPr id="9" name="Picture 8" descr="A graph of a number of winners&#10;&#10;Description automatically generated">
            <a:extLst>
              <a:ext uri="{FF2B5EF4-FFF2-40B4-BE49-F238E27FC236}">
                <a16:creationId xmlns:a16="http://schemas.microsoft.com/office/drawing/2014/main" id="{914C287F-8130-C64B-5206-60DB473C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45" y="850482"/>
            <a:ext cx="5981961" cy="346200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A5FE81-F0F1-6474-026F-09841A277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26800"/>
              </p:ext>
            </p:extLst>
          </p:nvPr>
        </p:nvGraphicFramePr>
        <p:xfrm>
          <a:off x="4241830" y="4907205"/>
          <a:ext cx="7503636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5909">
                  <a:extLst>
                    <a:ext uri="{9D8B030D-6E8A-4147-A177-3AD203B41FA5}">
                      <a16:colId xmlns:a16="http://schemas.microsoft.com/office/drawing/2014/main" val="2110470629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2013070852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751003247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335251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Medals 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5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2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Athletes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8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4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446534" y="1234977"/>
            <a:ext cx="3703320" cy="51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Is age a factor in order to win a gold medal in the Olympics?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 dirty="0"/>
              <a:t>Yes, even though there seems to be a wide range of ages. Most of the gold medal winners tend to be close in age.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</p:txBody>
      </p:sp>
      <p:pic>
        <p:nvPicPr>
          <p:cNvPr id="5122" name="Picture 2" descr="530+ Badminton Racket Grass Stock Photos, Pictures &amp; Royalty-Free Images -  iStock">
            <a:extLst>
              <a:ext uri="{FF2B5EF4-FFF2-40B4-BE49-F238E27FC236}">
                <a16:creationId xmlns:a16="http://schemas.microsoft.com/office/drawing/2014/main" id="{EA7EE63D-155C-F004-F034-3EDC0787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5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F3626-2741-80EC-9EC4-23B142DA949F}"/>
              </a:ext>
            </a:extLst>
          </p:cNvPr>
          <p:cNvSpPr txBox="1"/>
          <p:nvPr/>
        </p:nvSpPr>
        <p:spPr>
          <a:xfrm>
            <a:off x="446534" y="601200"/>
            <a:ext cx="379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Badminton Statistics</a:t>
            </a:r>
          </a:p>
        </p:txBody>
      </p:sp>
      <p:pic>
        <p:nvPicPr>
          <p:cNvPr id="9" name="Picture 8" descr="A graph of a number of winners&#10;&#10;Description automatically generated">
            <a:extLst>
              <a:ext uri="{FF2B5EF4-FFF2-40B4-BE49-F238E27FC236}">
                <a16:creationId xmlns:a16="http://schemas.microsoft.com/office/drawing/2014/main" id="{914C287F-8130-C64B-5206-60DB473C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45" y="850482"/>
            <a:ext cx="5981961" cy="346200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A5FE81-F0F1-6474-026F-09841A277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23274"/>
              </p:ext>
            </p:extLst>
          </p:nvPr>
        </p:nvGraphicFramePr>
        <p:xfrm>
          <a:off x="4241830" y="4907205"/>
          <a:ext cx="7503636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5909">
                  <a:extLst>
                    <a:ext uri="{9D8B030D-6E8A-4147-A177-3AD203B41FA5}">
                      <a16:colId xmlns:a16="http://schemas.microsoft.com/office/drawing/2014/main" val="2110470629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2013070852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751003247"/>
                    </a:ext>
                  </a:extLst>
                </a:gridCol>
                <a:gridCol w="1875909">
                  <a:extLst>
                    <a:ext uri="{9D8B030D-6E8A-4147-A177-3AD203B41FA5}">
                      <a16:colId xmlns:a16="http://schemas.microsoft.com/office/drawing/2014/main" val="335251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Medals 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5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2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Athletes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8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9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446534" y="1234977"/>
            <a:ext cx="3703320" cy="51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What is the difference in age between male and female athletes who have won a gold medal?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000" b="0" i="0" dirty="0">
              <a:effectLst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</p:txBody>
      </p:sp>
      <p:pic>
        <p:nvPicPr>
          <p:cNvPr id="5122" name="Picture 2" descr="530+ Badminton Racket Grass Stock Photos, Pictures &amp; Royalty-Free Images -  iStock">
            <a:extLst>
              <a:ext uri="{FF2B5EF4-FFF2-40B4-BE49-F238E27FC236}">
                <a16:creationId xmlns:a16="http://schemas.microsoft.com/office/drawing/2014/main" id="{EA7EE63D-155C-F004-F034-3EDC0787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5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F3626-2741-80EC-9EC4-23B142DA949F}"/>
              </a:ext>
            </a:extLst>
          </p:cNvPr>
          <p:cNvSpPr txBox="1"/>
          <p:nvPr/>
        </p:nvSpPr>
        <p:spPr>
          <a:xfrm>
            <a:off x="446534" y="601200"/>
            <a:ext cx="379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Badminton Statistics</a:t>
            </a:r>
          </a:p>
        </p:txBody>
      </p:sp>
      <p:pic>
        <p:nvPicPr>
          <p:cNvPr id="4" name="Picture 3" descr="A graph with numbers and a number of people&#10;&#10;Description automatically generated">
            <a:extLst>
              <a:ext uri="{FF2B5EF4-FFF2-40B4-BE49-F238E27FC236}">
                <a16:creationId xmlns:a16="http://schemas.microsoft.com/office/drawing/2014/main" id="{0324198A-FA95-15D2-4C6D-B56F300F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93" y="651115"/>
            <a:ext cx="4838039" cy="2844767"/>
          </a:xfrm>
          <a:prstGeom prst="rect">
            <a:avLst/>
          </a:prstGeom>
        </p:spPr>
      </p:pic>
      <p:pic>
        <p:nvPicPr>
          <p:cNvPr id="8" name="Picture 7" descr="A graph with orange bars&#10;&#10;Description automatically generated">
            <a:extLst>
              <a:ext uri="{FF2B5EF4-FFF2-40B4-BE49-F238E27FC236}">
                <a16:creationId xmlns:a16="http://schemas.microsoft.com/office/drawing/2014/main" id="{7BA014B9-AEA4-D848-9DA5-E6D9735D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93" y="3495882"/>
            <a:ext cx="4838039" cy="2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7C46D-1183-1BCE-EA10-AC54BCC975F1}"/>
              </a:ext>
            </a:extLst>
          </p:cNvPr>
          <p:cNvSpPr txBox="1"/>
          <p:nvPr/>
        </p:nvSpPr>
        <p:spPr>
          <a:xfrm>
            <a:off x="605481" y="1618735"/>
            <a:ext cx="1120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age a factor in order to win a gold medal in the Olympics?</a:t>
            </a:r>
          </a:p>
        </p:txBody>
      </p:sp>
    </p:spTree>
    <p:extLst>
      <p:ext uri="{BB962C8B-B14F-4D97-AF65-F5344CB8AC3E}">
        <p14:creationId xmlns:p14="http://schemas.microsoft.com/office/powerpoint/2010/main" val="18938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9F884-CEAE-34FB-FF50-1B04DC5BBD04}"/>
              </a:ext>
            </a:extLst>
          </p:cNvPr>
          <p:cNvSpPr txBox="1"/>
          <p:nvPr/>
        </p:nvSpPr>
        <p:spPr>
          <a:xfrm>
            <a:off x="446534" y="1234977"/>
            <a:ext cx="3703320" cy="51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What is the difference in age between male and female athletes who have won a gold medal?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 dirty="0"/>
              <a:t>There doesn’t appear to be a difference in age as the average is 26 for males and 25 for females. They peak at about the same age.</a:t>
            </a:r>
            <a:endParaRPr lang="en-US" sz="2000" b="0" i="0" dirty="0">
              <a:effectLst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000" b="0" i="0" dirty="0">
              <a:effectLst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</p:txBody>
      </p:sp>
      <p:pic>
        <p:nvPicPr>
          <p:cNvPr id="5122" name="Picture 2" descr="530+ Badminton Racket Grass Stock Photos, Pictures &amp; Royalty-Free Images -  iStock">
            <a:extLst>
              <a:ext uri="{FF2B5EF4-FFF2-40B4-BE49-F238E27FC236}">
                <a16:creationId xmlns:a16="http://schemas.microsoft.com/office/drawing/2014/main" id="{EA7EE63D-155C-F004-F034-3EDC0787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5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F3626-2741-80EC-9EC4-23B142DA949F}"/>
              </a:ext>
            </a:extLst>
          </p:cNvPr>
          <p:cNvSpPr txBox="1"/>
          <p:nvPr/>
        </p:nvSpPr>
        <p:spPr>
          <a:xfrm>
            <a:off x="446534" y="601200"/>
            <a:ext cx="379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Badminton Statistics</a:t>
            </a:r>
          </a:p>
        </p:txBody>
      </p:sp>
      <p:pic>
        <p:nvPicPr>
          <p:cNvPr id="4" name="Picture 3" descr="A graph with numbers and a number of people&#10;&#10;Description automatically generated">
            <a:extLst>
              <a:ext uri="{FF2B5EF4-FFF2-40B4-BE49-F238E27FC236}">
                <a16:creationId xmlns:a16="http://schemas.microsoft.com/office/drawing/2014/main" id="{0324198A-FA95-15D2-4C6D-B56F300F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93" y="651115"/>
            <a:ext cx="4838039" cy="2844767"/>
          </a:xfrm>
          <a:prstGeom prst="rect">
            <a:avLst/>
          </a:prstGeom>
        </p:spPr>
      </p:pic>
      <p:pic>
        <p:nvPicPr>
          <p:cNvPr id="8" name="Picture 7" descr="A graph with orange bars&#10;&#10;Description automatically generated">
            <a:extLst>
              <a:ext uri="{FF2B5EF4-FFF2-40B4-BE49-F238E27FC236}">
                <a16:creationId xmlns:a16="http://schemas.microsoft.com/office/drawing/2014/main" id="{7BA014B9-AEA4-D848-9DA5-E6D9735D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93" y="3495882"/>
            <a:ext cx="4838039" cy="2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8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C0B09-3C56-6680-B02F-2B861ADEA0FF}"/>
              </a:ext>
            </a:extLst>
          </p:cNvPr>
          <p:cNvSpPr txBox="1"/>
          <p:nvPr/>
        </p:nvSpPr>
        <p:spPr>
          <a:xfrm>
            <a:off x="296104" y="-239445"/>
            <a:ext cx="11599792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Does age and intensity of the sport affect your chance to win a Gold Medal?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300" cap="all" dirty="0"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3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of a number of winners&#10;&#10;Description automatically generated">
            <a:extLst>
              <a:ext uri="{FF2B5EF4-FFF2-40B4-BE49-F238E27FC236}">
                <a16:creationId xmlns:a16="http://schemas.microsoft.com/office/drawing/2014/main" id="{584B9AD2-A22B-651B-5585-6E481B16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73" y="1650552"/>
            <a:ext cx="9986341" cy="49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winners&#10;&#10;Description automatically generated">
            <a:extLst>
              <a:ext uri="{FF2B5EF4-FFF2-40B4-BE49-F238E27FC236}">
                <a16:creationId xmlns:a16="http://schemas.microsoft.com/office/drawing/2014/main" id="{8D188CE7-6F88-77E5-CAD6-786DAF49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43" y="1650552"/>
            <a:ext cx="5880514" cy="2905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C0B09-3C56-6680-B02F-2B861ADEA0FF}"/>
              </a:ext>
            </a:extLst>
          </p:cNvPr>
          <p:cNvSpPr txBox="1"/>
          <p:nvPr/>
        </p:nvSpPr>
        <p:spPr>
          <a:xfrm>
            <a:off x="296104" y="-239445"/>
            <a:ext cx="11599792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Does age and intensity of the sport affect your chance to win a Gold Medal?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300" cap="all" dirty="0"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3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FEE22-E6D9-E88D-C950-E11D69DD58D6}"/>
              </a:ext>
            </a:extLst>
          </p:cNvPr>
          <p:cNvSpPr txBox="1"/>
          <p:nvPr/>
        </p:nvSpPr>
        <p:spPr>
          <a:xfrm>
            <a:off x="296104" y="4457700"/>
            <a:ext cx="11599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After analyzing all the data, I have concluded that yes age and intensity of the sport affect your chance of winning a gold medal. If you see the difference between the sport and the age you can determine that it is easier to win a gold medal at any age if you are competing in a Biathlon competition as opposed to Badminton.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conclusion, if you want to win a gold medal and you are older than 28, I recommend competing in sports that are not intense.</a:t>
            </a:r>
          </a:p>
        </p:txBody>
      </p:sp>
    </p:spTree>
    <p:extLst>
      <p:ext uri="{BB962C8B-B14F-4D97-AF65-F5344CB8AC3E}">
        <p14:creationId xmlns:p14="http://schemas.microsoft.com/office/powerpoint/2010/main" val="421802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33328-558E-2F78-3F04-E2BA49429074}"/>
              </a:ext>
            </a:extLst>
          </p:cNvPr>
          <p:cNvSpPr txBox="1"/>
          <p:nvPr/>
        </p:nvSpPr>
        <p:spPr>
          <a:xfrm>
            <a:off x="638620" y="863695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Thank You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600" cap="all"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600" cap="all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Gold medal">
            <a:extLst>
              <a:ext uri="{FF2B5EF4-FFF2-40B4-BE49-F238E27FC236}">
                <a16:creationId xmlns:a16="http://schemas.microsoft.com/office/drawing/2014/main" id="{7A31107E-4DCB-5338-DF9E-C911794C3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9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745B51-1424-5B60-98A3-51A95FBBE945}"/>
              </a:ext>
            </a:extLst>
          </p:cNvPr>
          <p:cNvSpPr txBox="1"/>
          <p:nvPr/>
        </p:nvSpPr>
        <p:spPr>
          <a:xfrm>
            <a:off x="605481" y="2569998"/>
            <a:ext cx="11207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difference in age between male and female athletes who have won a gold medal?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7C46D-1183-1BCE-EA10-AC54BCC975F1}"/>
              </a:ext>
            </a:extLst>
          </p:cNvPr>
          <p:cNvSpPr txBox="1"/>
          <p:nvPr/>
        </p:nvSpPr>
        <p:spPr>
          <a:xfrm>
            <a:off x="605481" y="1618735"/>
            <a:ext cx="1120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age a factor in order to win a gold medal in the Olympics?</a:t>
            </a:r>
          </a:p>
        </p:txBody>
      </p:sp>
    </p:spTree>
    <p:extLst>
      <p:ext uri="{BB962C8B-B14F-4D97-AF65-F5344CB8AC3E}">
        <p14:creationId xmlns:p14="http://schemas.microsoft.com/office/powerpoint/2010/main" val="179501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745B51-1424-5B60-98A3-51A95FBBE945}"/>
              </a:ext>
            </a:extLst>
          </p:cNvPr>
          <p:cNvSpPr txBox="1"/>
          <p:nvPr/>
        </p:nvSpPr>
        <p:spPr>
          <a:xfrm>
            <a:off x="605481" y="2569998"/>
            <a:ext cx="11207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difference in age between male and female athletes who have won a gold medal?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D70F6-79BC-936F-3E67-C6F0C7D95DD1}"/>
              </a:ext>
            </a:extLst>
          </p:cNvPr>
          <p:cNvSpPr txBox="1"/>
          <p:nvPr/>
        </p:nvSpPr>
        <p:spPr>
          <a:xfrm>
            <a:off x="605481" y="4013704"/>
            <a:ext cx="11207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the intensity of the sport and your age affect your chance to win a gold medal?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7C46D-1183-1BCE-EA10-AC54BCC975F1}"/>
              </a:ext>
            </a:extLst>
          </p:cNvPr>
          <p:cNvSpPr txBox="1"/>
          <p:nvPr/>
        </p:nvSpPr>
        <p:spPr>
          <a:xfrm>
            <a:off x="605481" y="1618735"/>
            <a:ext cx="1120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age a factor in order to win a gold medal in the Olympics?</a:t>
            </a:r>
          </a:p>
        </p:txBody>
      </p:sp>
    </p:spTree>
    <p:extLst>
      <p:ext uri="{BB962C8B-B14F-4D97-AF65-F5344CB8AC3E}">
        <p14:creationId xmlns:p14="http://schemas.microsoft.com/office/powerpoint/2010/main" val="57323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024429-360A-367B-D5E3-27CCC9CFD68A}"/>
              </a:ext>
            </a:extLst>
          </p:cNvPr>
          <p:cNvSpPr txBox="1"/>
          <p:nvPr/>
        </p:nvSpPr>
        <p:spPr>
          <a:xfrm>
            <a:off x="605481" y="1618735"/>
            <a:ext cx="1120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Missing Data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EF997B-704E-F5FF-66C5-8C9FB825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880619"/>
            <a:ext cx="5664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024429-360A-367B-D5E3-27CCC9CFD68A}"/>
              </a:ext>
            </a:extLst>
          </p:cNvPr>
          <p:cNvSpPr txBox="1"/>
          <p:nvPr/>
        </p:nvSpPr>
        <p:spPr>
          <a:xfrm>
            <a:off x="605481" y="1618735"/>
            <a:ext cx="1120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Missing Data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569475E-43B6-43E2-423D-E79CC822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01" y="2658818"/>
            <a:ext cx="5647998" cy="1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373494-23DC-B5EB-9882-27CDBCD3D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241333"/>
              </p:ext>
            </p:extLst>
          </p:nvPr>
        </p:nvGraphicFramePr>
        <p:xfrm>
          <a:off x="1270000" y="2203510"/>
          <a:ext cx="9652000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54A745-4404-4ACA-9758-BC78F1096C28}"/>
              </a:ext>
            </a:extLst>
          </p:cNvPr>
          <p:cNvCxnSpPr>
            <a:cxnSpLocks/>
          </p:cNvCxnSpPr>
          <p:nvPr/>
        </p:nvCxnSpPr>
        <p:spPr>
          <a:xfrm flipV="1">
            <a:off x="2611394" y="5615927"/>
            <a:ext cx="0" cy="4796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F761B6-0239-52D4-0174-919EAD22F190}"/>
              </a:ext>
            </a:extLst>
          </p:cNvPr>
          <p:cNvCxnSpPr>
            <a:cxnSpLocks/>
          </p:cNvCxnSpPr>
          <p:nvPr/>
        </p:nvCxnSpPr>
        <p:spPr>
          <a:xfrm flipV="1">
            <a:off x="3060357" y="5615927"/>
            <a:ext cx="0" cy="4796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1F9C67-CD66-E7E6-D438-78ADEB09E0C9}"/>
              </a:ext>
            </a:extLst>
          </p:cNvPr>
          <p:cNvSpPr txBox="1"/>
          <p:nvPr/>
        </p:nvSpPr>
        <p:spPr>
          <a:xfrm>
            <a:off x="605481" y="1618735"/>
            <a:ext cx="1120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Missing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C0B6E-6238-0351-7A37-4082E4A2544E}"/>
              </a:ext>
            </a:extLst>
          </p:cNvPr>
          <p:cNvCxnSpPr>
            <a:cxnSpLocks/>
          </p:cNvCxnSpPr>
          <p:nvPr/>
        </p:nvCxnSpPr>
        <p:spPr>
          <a:xfrm flipV="1">
            <a:off x="3941627" y="5615927"/>
            <a:ext cx="0" cy="4796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B2EB6-26B7-7599-59A5-E38033369EA6}"/>
              </a:ext>
            </a:extLst>
          </p:cNvPr>
          <p:cNvCxnSpPr>
            <a:cxnSpLocks/>
          </p:cNvCxnSpPr>
          <p:nvPr/>
        </p:nvCxnSpPr>
        <p:spPr>
          <a:xfrm flipV="1">
            <a:off x="8944323" y="5615927"/>
            <a:ext cx="0" cy="4796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4AA2C8-62EC-C667-1080-B51ABC2A23DD}"/>
              </a:ext>
            </a:extLst>
          </p:cNvPr>
          <p:cNvCxnSpPr>
            <a:cxnSpLocks/>
          </p:cNvCxnSpPr>
          <p:nvPr/>
        </p:nvCxnSpPr>
        <p:spPr>
          <a:xfrm flipV="1">
            <a:off x="2318235" y="5615927"/>
            <a:ext cx="0" cy="4796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4CD9D9-9593-B6FE-424C-B39CFBEEE23A}"/>
              </a:ext>
            </a:extLst>
          </p:cNvPr>
          <p:cNvCxnSpPr>
            <a:cxnSpLocks/>
          </p:cNvCxnSpPr>
          <p:nvPr/>
        </p:nvCxnSpPr>
        <p:spPr>
          <a:xfrm flipV="1">
            <a:off x="9401523" y="5615927"/>
            <a:ext cx="0" cy="4796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C0B09-3C56-6680-B02F-2B861ADEA0FF}"/>
              </a:ext>
            </a:extLst>
          </p:cNvPr>
          <p:cNvSpPr txBox="1"/>
          <p:nvPr/>
        </p:nvSpPr>
        <p:spPr>
          <a:xfrm>
            <a:off x="378941" y="630195"/>
            <a:ext cx="114341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Focused on 2 Sample Sports of the Olympics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C0B09-3C56-6680-B02F-2B861ADEA0FF}"/>
              </a:ext>
            </a:extLst>
          </p:cNvPr>
          <p:cNvSpPr txBox="1"/>
          <p:nvPr/>
        </p:nvSpPr>
        <p:spPr>
          <a:xfrm>
            <a:off x="378941" y="630195"/>
            <a:ext cx="114341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Focused on 2 Sample Sports of the Olympics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8BCB5-7AF5-0EBE-9C69-EAADFD62B950}"/>
              </a:ext>
            </a:extLst>
          </p:cNvPr>
          <p:cNvSpPr txBox="1"/>
          <p:nvPr/>
        </p:nvSpPr>
        <p:spPr>
          <a:xfrm>
            <a:off x="605481" y="1618735"/>
            <a:ext cx="112075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Biathlon: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 of 6,460 athletes only 1 birth date was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winter sport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endurance and precision</a:t>
            </a:r>
          </a:p>
        </p:txBody>
      </p:sp>
    </p:spTree>
    <p:extLst>
      <p:ext uri="{BB962C8B-B14F-4D97-AF65-F5344CB8AC3E}">
        <p14:creationId xmlns:p14="http://schemas.microsoft.com/office/powerpoint/2010/main" val="113317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855</Words>
  <Application>Microsoft Macintosh PowerPoint</Application>
  <PresentationFormat>Widescreen</PresentationFormat>
  <Paragraphs>147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Franklin Gothic Book</vt:lpstr>
      <vt:lpstr>Gill Sans MT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Iveth Escamilla</dc:creator>
  <cp:lastModifiedBy>Iveth Escamilla</cp:lastModifiedBy>
  <cp:revision>16</cp:revision>
  <dcterms:created xsi:type="dcterms:W3CDTF">2023-07-13T12:53:26Z</dcterms:created>
  <dcterms:modified xsi:type="dcterms:W3CDTF">2023-07-14T19:42:29Z</dcterms:modified>
</cp:coreProperties>
</file>