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9" r:id="rId2"/>
    <p:sldId id="364" r:id="rId3"/>
    <p:sldId id="341" r:id="rId4"/>
    <p:sldId id="342" r:id="rId5"/>
    <p:sldId id="365" r:id="rId6"/>
    <p:sldId id="344" r:id="rId7"/>
    <p:sldId id="345" r:id="rId8"/>
    <p:sldId id="346" r:id="rId9"/>
    <p:sldId id="347" r:id="rId10"/>
    <p:sldId id="348" r:id="rId11"/>
    <p:sldId id="380" r:id="rId12"/>
    <p:sldId id="382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79" r:id="rId22"/>
    <p:sldId id="358" r:id="rId23"/>
    <p:sldId id="381" r:id="rId24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0099"/>
    <a:srgbClr val="006600"/>
    <a:srgbClr val="008000"/>
    <a:srgbClr val="000000"/>
    <a:srgbClr val="262673"/>
    <a:srgbClr val="FF0000"/>
    <a:srgbClr val="FAA4EA"/>
    <a:srgbClr val="FFE5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1" autoAdjust="0"/>
    <p:restoredTop sz="95720" autoAdjust="0"/>
  </p:normalViewPr>
  <p:slideViewPr>
    <p:cSldViewPr>
      <p:cViewPr varScale="1">
        <p:scale>
          <a:sx n="139" d="100"/>
          <a:sy n="139" d="100"/>
        </p:scale>
        <p:origin x="-1664" y="-112"/>
      </p:cViewPr>
      <p:guideLst>
        <p:guide orient="horz" pos="1230"/>
        <p:guide pos="2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Relationship Id="rId2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4" Type="http://schemas.openxmlformats.org/officeDocument/2006/relationships/image" Target="../media/image75.wmf"/><Relationship Id="rId1" Type="http://schemas.openxmlformats.org/officeDocument/2006/relationships/image" Target="../media/image72.wmf"/><Relationship Id="rId2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Relationship Id="rId2" Type="http://schemas.openxmlformats.org/officeDocument/2006/relationships/image" Target="../media/image77.emf"/><Relationship Id="rId3" Type="http://schemas.openxmlformats.org/officeDocument/2006/relationships/image" Target="../media/image7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wmf"/><Relationship Id="rId12" Type="http://schemas.openxmlformats.org/officeDocument/2006/relationships/image" Target="../media/image30.wmf"/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8" Type="http://schemas.openxmlformats.org/officeDocument/2006/relationships/image" Target="../media/image26.emf"/><Relationship Id="rId9" Type="http://schemas.openxmlformats.org/officeDocument/2006/relationships/image" Target="../media/image27.emf"/><Relationship Id="rId10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w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43.wmf"/><Relationship Id="rId1" Type="http://schemas.openxmlformats.org/officeDocument/2006/relationships/image" Target="../media/image39.emf"/><Relationship Id="rId2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0.w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1" Type="http://schemas.openxmlformats.org/officeDocument/2006/relationships/image" Target="../media/image60.emf"/><Relationship Id="rId2" Type="http://schemas.openxmlformats.org/officeDocument/2006/relationships/image" Target="../media/image6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2A460B8-D940-4BF6-9C4D-FBD3CF5C7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6C6506-1E67-499B-B1FA-F94B386C1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9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FBE34-CAEB-4A04-8527-B59107503DE0}" type="slidenum">
              <a:rPr lang="en-US"/>
              <a:pPr/>
              <a:t>5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865188"/>
            <a:ext cx="4643437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732338"/>
            <a:ext cx="4994275" cy="4483100"/>
          </a:xfrm>
          <a:ln/>
        </p:spPr>
        <p:txBody>
          <a:bodyPr lIns="90364" tIns="45182" rIns="90364" bIns="45182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20C09-6C99-44E8-B7BB-CDE4A98E0B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01A51-1CF0-40BE-ACC5-88CCD4527C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79438"/>
            <a:ext cx="20955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79438"/>
            <a:ext cx="61341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6E836-107A-4C4F-AEE1-7F60F08C6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0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94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62F08A-327C-4B20-A6BD-2D1696E242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9944B-8B63-490D-B1BC-7C84C02CF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0BF36-2D58-49C8-A979-7738141D63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1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FD558-D517-4398-8799-6C7E00151D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BE298-AE78-49AB-BEA6-540FD85EC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CEF8-AAF8-49F2-A278-4DC84649F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90DC7-2BE3-49B7-BCE5-D5E5795D08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4315D-8EB2-48FF-99C3-A5D388FBB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43A6C-8E09-4DE6-81EA-62AFD33290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794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645F8BA-C7DF-4310-9249-B9532F0CFF3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spm_head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8" b="10420"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3366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41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jpeg"/><Relationship Id="rId12" Type="http://schemas.openxmlformats.org/officeDocument/2006/relationships/oleObject" Target="../embeddings/oleObject29.bin"/><Relationship Id="rId13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31.emf"/><Relationship Id="rId5" Type="http://schemas.openxmlformats.org/officeDocument/2006/relationships/image" Target="../media/image36.jpeg"/><Relationship Id="rId6" Type="http://schemas.openxmlformats.org/officeDocument/2006/relationships/image" Target="../media/image37.jpeg"/><Relationship Id="rId7" Type="http://schemas.openxmlformats.org/officeDocument/2006/relationships/oleObject" Target="../embeddings/oleObject27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30.bin"/><Relationship Id="rId6" Type="http://schemas.openxmlformats.org/officeDocument/2006/relationships/image" Target="../media/image47.emf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vmlDrawing" Target="../drawings/vmlDrawing7.vml"/><Relationship Id="rId2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4" Type="http://schemas.openxmlformats.org/officeDocument/2006/relationships/image" Target="../media/image53.jpeg"/><Relationship Id="rId5" Type="http://schemas.openxmlformats.org/officeDocument/2006/relationships/image" Target="../media/image54.jpeg"/><Relationship Id="rId6" Type="http://schemas.openxmlformats.org/officeDocument/2006/relationships/oleObject" Target="../embeddings/oleObject31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4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4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e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5.bin"/><Relationship Id="rId12" Type="http://schemas.openxmlformats.org/officeDocument/2006/relationships/image" Target="../media/image63.emf"/><Relationship Id="rId13" Type="http://schemas.openxmlformats.org/officeDocument/2006/relationships/oleObject" Target="../embeddings/oleObject36.bin"/><Relationship Id="rId14" Type="http://schemas.openxmlformats.org/officeDocument/2006/relationships/image" Target="../media/image6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5.jpeg"/><Relationship Id="rId4" Type="http://schemas.openxmlformats.org/officeDocument/2006/relationships/oleObject" Target="../embeddings/oleObject32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61.emf"/><Relationship Id="rId8" Type="http://schemas.openxmlformats.org/officeDocument/2006/relationships/image" Target="../media/image66.jpeg"/><Relationship Id="rId9" Type="http://schemas.openxmlformats.org/officeDocument/2006/relationships/oleObject" Target="../embeddings/oleObject34.bin"/><Relationship Id="rId10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4" Type="http://schemas.openxmlformats.org/officeDocument/2006/relationships/image" Target="../media/image70.png"/><Relationship Id="rId5" Type="http://schemas.openxmlformats.org/officeDocument/2006/relationships/image" Target="../media/image71.jpeg"/><Relationship Id="rId6" Type="http://schemas.openxmlformats.org/officeDocument/2006/relationships/oleObject" Target="../embeddings/oleObject37.bin"/><Relationship Id="rId7" Type="http://schemas.openxmlformats.org/officeDocument/2006/relationships/image" Target="../media/image67.w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72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73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74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7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8.emf"/><Relationship Id="rId12" Type="http://schemas.openxmlformats.org/officeDocument/2006/relationships/image" Target="../media/image81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9.jpeg"/><Relationship Id="rId4" Type="http://schemas.openxmlformats.org/officeDocument/2006/relationships/image" Target="../media/image59.jpeg"/><Relationship Id="rId5" Type="http://schemas.openxmlformats.org/officeDocument/2006/relationships/oleObject" Target="../embeddings/oleObject43.bin"/><Relationship Id="rId6" Type="http://schemas.openxmlformats.org/officeDocument/2006/relationships/image" Target="../media/image76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77.emf"/><Relationship Id="rId9" Type="http://schemas.openxmlformats.org/officeDocument/2006/relationships/image" Target="../media/image80.jpeg"/><Relationship Id="rId10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8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image" Target="../media/image27.e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28.e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29.wmf"/><Relationship Id="rId25" Type="http://schemas.openxmlformats.org/officeDocument/2006/relationships/oleObject" Target="../embeddings/oleObject13.bin"/><Relationship Id="rId26" Type="http://schemas.openxmlformats.org/officeDocument/2006/relationships/image" Target="../media/image30.wmf"/><Relationship Id="rId10" Type="http://schemas.openxmlformats.org/officeDocument/2006/relationships/image" Target="../media/image22.e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23.e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24.e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25.e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26.emf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34.e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35.wmf"/><Relationship Id="rId15" Type="http://schemas.openxmlformats.org/officeDocument/2006/relationships/image" Target="../media/image38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31.emf"/><Relationship Id="rId5" Type="http://schemas.openxmlformats.org/officeDocument/2006/relationships/image" Target="../media/image36.jpeg"/><Relationship Id="rId6" Type="http://schemas.openxmlformats.org/officeDocument/2006/relationships/image" Target="../media/image37.jpeg"/><Relationship Id="rId7" Type="http://schemas.openxmlformats.org/officeDocument/2006/relationships/oleObject" Target="../embeddings/oleObject15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88205"/>
            <a:ext cx="7772400" cy="1936375"/>
          </a:xfrm>
        </p:spPr>
        <p:txBody>
          <a:bodyPr/>
          <a:lstStyle/>
          <a:p>
            <a:pPr algn="ctr"/>
            <a:r>
              <a:rPr lang="en-GB" sz="4800" dirty="0" smtClean="0"/>
              <a:t>The General </a:t>
            </a:r>
            <a:r>
              <a:rPr lang="en-GB" sz="4800" dirty="0"/>
              <a:t>Linear </a:t>
            </a:r>
            <a:r>
              <a:rPr lang="en-GB" sz="4800" dirty="0" smtClean="0"/>
              <a:t>Model</a:t>
            </a:r>
            <a:endParaRPr lang="en-US" sz="4800" dirty="0"/>
          </a:p>
        </p:txBody>
      </p:sp>
      <p:sp>
        <p:nvSpPr>
          <p:cNvPr id="200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323" y="4545124"/>
            <a:ext cx="8305800" cy="1000125"/>
          </a:xfrm>
        </p:spPr>
        <p:txBody>
          <a:bodyPr/>
          <a:lstStyle/>
          <a:p>
            <a:r>
              <a:rPr lang="en-GB" sz="1600" i="1" dirty="0" smtClean="0"/>
              <a:t>Christophe Phillips</a:t>
            </a:r>
            <a:endParaRPr lang="en-GB" sz="1600" dirty="0"/>
          </a:p>
          <a:p>
            <a:r>
              <a:rPr lang="en-GB" sz="1600" dirty="0" smtClean="0"/>
              <a:t>Cyclotron Research Centre</a:t>
            </a:r>
            <a:endParaRPr lang="en-GB" sz="1600" dirty="0"/>
          </a:p>
          <a:p>
            <a:r>
              <a:rPr lang="en-GB" sz="1600" dirty="0"/>
              <a:t>University </a:t>
            </a:r>
            <a:r>
              <a:rPr lang="en-GB" sz="1600" dirty="0" smtClean="0"/>
              <a:t>of Liège, Belgium</a:t>
            </a:r>
            <a:endParaRPr lang="en-US" sz="1600" dirty="0"/>
          </a:p>
        </p:txBody>
      </p:sp>
      <p:sp>
        <p:nvSpPr>
          <p:cNvPr id="2002948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1600" b="1" dirty="0">
                <a:solidFill>
                  <a:schemeClr val="bg1"/>
                </a:solidFill>
              </a:rPr>
              <a:t>SPM </a:t>
            </a:r>
            <a:r>
              <a:rPr lang="en-GB" sz="1600" b="1" dirty="0" smtClean="0">
                <a:solidFill>
                  <a:schemeClr val="bg1"/>
                </a:solidFill>
              </a:rPr>
              <a:t>Short Course</a:t>
            </a:r>
            <a:endParaRPr lang="en-GB" sz="1600" b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bg1"/>
                </a:solidFill>
              </a:rPr>
              <a:t>London, May 2011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002949" name="Picture 5" descr="spm_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7"/>
          <a:stretch>
            <a:fillRect/>
          </a:stretch>
        </p:blipFill>
        <p:spPr bwMode="auto">
          <a:xfrm>
            <a:off x="0" y="0"/>
            <a:ext cx="9144000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714" name="Rectangle 34"/>
          <p:cNvSpPr>
            <a:spLocks noChangeArrowheads="1"/>
          </p:cNvSpPr>
          <p:nvPr/>
        </p:nvSpPr>
        <p:spPr bwMode="auto">
          <a:xfrm>
            <a:off x="251520" y="453355"/>
            <a:ext cx="8459612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geometric perspective on the GLM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991727" name="Group 47"/>
          <p:cNvGrpSpPr>
            <a:grpSpLocks/>
          </p:cNvGrpSpPr>
          <p:nvPr/>
        </p:nvGrpSpPr>
        <p:grpSpPr bwMode="auto">
          <a:xfrm>
            <a:off x="519745" y="1350963"/>
            <a:ext cx="5060243" cy="4281487"/>
            <a:chOff x="1537" y="1093"/>
            <a:chExt cx="3586" cy="2697"/>
          </a:xfrm>
        </p:grpSpPr>
        <p:sp>
          <p:nvSpPr>
            <p:cNvPr id="1991703" name="AutoShape 23"/>
            <p:cNvSpPr>
              <a:spLocks noChangeArrowheads="1"/>
            </p:cNvSpPr>
            <p:nvPr/>
          </p:nvSpPr>
          <p:spPr bwMode="auto">
            <a:xfrm>
              <a:off x="1551" y="2263"/>
              <a:ext cx="3572" cy="887"/>
            </a:xfrm>
            <a:prstGeom prst="parallelogram">
              <a:avLst>
                <a:gd name="adj" fmla="val 123910"/>
              </a:avLst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91704" name="Line 24"/>
            <p:cNvSpPr>
              <a:spLocks noChangeShapeType="1"/>
            </p:cNvSpPr>
            <p:nvPr/>
          </p:nvSpPr>
          <p:spPr bwMode="auto">
            <a:xfrm flipV="1">
              <a:off x="2337" y="1346"/>
              <a:ext cx="1347" cy="14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91705" name="Line 25"/>
            <p:cNvSpPr>
              <a:spLocks noChangeShapeType="1"/>
            </p:cNvSpPr>
            <p:nvPr/>
          </p:nvSpPr>
          <p:spPr bwMode="auto">
            <a:xfrm>
              <a:off x="3684" y="1344"/>
              <a:ext cx="0" cy="1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91706" name="Line 26"/>
            <p:cNvSpPr>
              <a:spLocks noChangeShapeType="1"/>
            </p:cNvSpPr>
            <p:nvPr/>
          </p:nvSpPr>
          <p:spPr bwMode="auto">
            <a:xfrm flipV="1">
              <a:off x="2337" y="2588"/>
              <a:ext cx="134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91707" name="Rectangle 27"/>
            <p:cNvSpPr>
              <a:spLocks noChangeArrowheads="1"/>
            </p:cNvSpPr>
            <p:nvPr/>
          </p:nvSpPr>
          <p:spPr bwMode="auto">
            <a:xfrm>
              <a:off x="3203" y="1392"/>
              <a:ext cx="2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7A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GB" sz="28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991708" name="Rectangle 28"/>
            <p:cNvSpPr>
              <a:spLocks noChangeArrowheads="1"/>
            </p:cNvSpPr>
            <p:nvPr/>
          </p:nvSpPr>
          <p:spPr bwMode="auto">
            <a:xfrm>
              <a:off x="3655" y="1734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7A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GB" sz="28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991709" name="Rectangle 29"/>
            <p:cNvSpPr>
              <a:spLocks noChangeArrowheads="1"/>
            </p:cNvSpPr>
            <p:nvPr/>
          </p:nvSpPr>
          <p:spPr bwMode="auto">
            <a:xfrm>
              <a:off x="1537" y="3266"/>
              <a:ext cx="1561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7A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GB" sz="2400" b="0">
                  <a:latin typeface="Arial Unicode MS" pitchFamily="34" charset="-128"/>
                </a:rPr>
                <a:t>Design space defined by </a:t>
              </a:r>
              <a:r>
                <a:rPr lang="en-GB" sz="2400" b="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991710" name="Line 30"/>
            <p:cNvSpPr>
              <a:spLocks noChangeShapeType="1"/>
            </p:cNvSpPr>
            <p:nvPr/>
          </p:nvSpPr>
          <p:spPr bwMode="auto">
            <a:xfrm>
              <a:off x="2339" y="2835"/>
              <a:ext cx="1219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91711" name="Line 31"/>
            <p:cNvSpPr>
              <a:spLocks noChangeShapeType="1"/>
            </p:cNvSpPr>
            <p:nvPr/>
          </p:nvSpPr>
          <p:spPr bwMode="auto">
            <a:xfrm flipV="1">
              <a:off x="2339" y="2430"/>
              <a:ext cx="1026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91712" name="Rectangle 32"/>
            <p:cNvSpPr>
              <a:spLocks noChangeArrowheads="1"/>
            </p:cNvSpPr>
            <p:nvPr/>
          </p:nvSpPr>
          <p:spPr bwMode="auto">
            <a:xfrm>
              <a:off x="2999" y="2855"/>
              <a:ext cx="3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7A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800" b="0" i="1">
                  <a:latin typeface="Times New Roman" pitchFamily="18" charset="0"/>
                </a:rPr>
                <a:t>x</a:t>
              </a:r>
              <a:r>
                <a:rPr lang="en-GB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91713" name="Rectangle 33"/>
            <p:cNvSpPr>
              <a:spLocks noChangeArrowheads="1"/>
            </p:cNvSpPr>
            <p:nvPr/>
          </p:nvSpPr>
          <p:spPr bwMode="auto">
            <a:xfrm>
              <a:off x="2708" y="2257"/>
              <a:ext cx="3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7A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800" b="0" i="1">
                  <a:latin typeface="Times New Roman" pitchFamily="18" charset="0"/>
                </a:rPr>
                <a:t>x</a:t>
              </a:r>
              <a:r>
                <a:rPr lang="en-GB" sz="2800" b="0" i="1" baseline="-25000">
                  <a:latin typeface="Times New Roman" pitchFamily="18" charset="0"/>
                </a:rPr>
                <a:t>2</a:t>
              </a:r>
            </a:p>
          </p:txBody>
        </p:sp>
        <p:graphicFrame>
          <p:nvGraphicFramePr>
            <p:cNvPr id="1991718" name="Object 38"/>
            <p:cNvGraphicFramePr>
              <a:graphicFrameLocks noChangeAspect="1"/>
            </p:cNvGraphicFramePr>
            <p:nvPr/>
          </p:nvGraphicFramePr>
          <p:xfrm>
            <a:off x="3652" y="2351"/>
            <a:ext cx="81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77" name="Equation" r:id="rId3" imgW="507960" imgH="241200" progId="Equation.3">
                    <p:embed/>
                  </p:oleObj>
                </mc:Choice>
                <mc:Fallback>
                  <p:oleObj name="Equation" r:id="rId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2351"/>
                          <a:ext cx="812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77777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1719" name="Line 39"/>
            <p:cNvSpPr>
              <a:spLocks noChangeShapeType="1"/>
            </p:cNvSpPr>
            <p:nvPr/>
          </p:nvSpPr>
          <p:spPr bwMode="auto">
            <a:xfrm flipH="1">
              <a:off x="3866" y="1093"/>
              <a:ext cx="956" cy="76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sp>
        <p:nvSpPr>
          <p:cNvPr id="1991729" name="Text Box 49"/>
          <p:cNvSpPr txBox="1">
            <a:spLocks noChangeArrowheads="1"/>
          </p:cNvSpPr>
          <p:nvPr/>
        </p:nvSpPr>
        <p:spPr bwMode="auto">
          <a:xfrm>
            <a:off x="5040052" y="1644650"/>
            <a:ext cx="40190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 b="0" dirty="0"/>
              <a:t>Smallest errors (shortest error vector)</a:t>
            </a:r>
          </a:p>
          <a:p>
            <a:r>
              <a:rPr lang="en-GB" sz="1800" b="0" dirty="0"/>
              <a:t>when e is orthogonal to X</a:t>
            </a:r>
          </a:p>
        </p:txBody>
      </p:sp>
      <p:sp>
        <p:nvSpPr>
          <p:cNvPr id="1991730" name="Text Box 50"/>
          <p:cNvSpPr txBox="1">
            <a:spLocks noChangeArrowheads="1"/>
          </p:cNvSpPr>
          <p:nvPr/>
        </p:nvSpPr>
        <p:spPr bwMode="auto">
          <a:xfrm>
            <a:off x="5220072" y="5609915"/>
            <a:ext cx="3643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Ordinary Least Squares (OLS)</a:t>
            </a:r>
          </a:p>
        </p:txBody>
      </p:sp>
      <p:graphicFrame>
        <p:nvGraphicFramePr>
          <p:cNvPr id="199173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15273"/>
              </p:ext>
            </p:extLst>
          </p:nvPr>
        </p:nvGraphicFramePr>
        <p:xfrm>
          <a:off x="5794802" y="2888940"/>
          <a:ext cx="123895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8" name="Equation" r:id="rId5" imgW="545760" imgH="203040" progId="Equation.3">
                  <p:embed/>
                </p:oleObj>
              </mc:Choice>
              <mc:Fallback>
                <p:oleObj name="Equation" r:id="rId5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802" y="2888940"/>
                        <a:ext cx="1238956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173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300952"/>
              </p:ext>
            </p:extLst>
          </p:nvPr>
        </p:nvGraphicFramePr>
        <p:xfrm>
          <a:off x="5794802" y="4127189"/>
          <a:ext cx="2046111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9" name="Equation" r:id="rId7" imgW="901440" imgH="241200" progId="Equation.3">
                  <p:embed/>
                </p:oleObj>
              </mc:Choice>
              <mc:Fallback>
                <p:oleObj name="Equation" r:id="rId7" imgW="901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802" y="4127189"/>
                        <a:ext cx="2046111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173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19994"/>
              </p:ext>
            </p:extLst>
          </p:nvPr>
        </p:nvGraphicFramePr>
        <p:xfrm>
          <a:off x="5794802" y="3463614"/>
          <a:ext cx="2305756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80" name="Equation" r:id="rId9" imgW="1015920" imgH="241200" progId="Equation.3">
                  <p:embed/>
                </p:oleObj>
              </mc:Choice>
              <mc:Fallback>
                <p:oleObj name="Equation" r:id="rId9" imgW="101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802" y="3463614"/>
                        <a:ext cx="2305756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173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691884"/>
              </p:ext>
            </p:extLst>
          </p:nvPr>
        </p:nvGraphicFramePr>
        <p:xfrm>
          <a:off x="5794802" y="4778064"/>
          <a:ext cx="259362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81" name="Equation" r:id="rId11" imgW="1143000" imgH="241200" progId="Equation.3">
                  <p:embed/>
                </p:oleObj>
              </mc:Choice>
              <mc:Fallback>
                <p:oleObj name="Equation" r:id="rId11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802" y="4778064"/>
                        <a:ext cx="259362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62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1729" grpId="0"/>
      <p:bldP spid="19917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970" name="Line 2"/>
          <p:cNvSpPr>
            <a:spLocks noChangeShapeType="1"/>
          </p:cNvSpPr>
          <p:nvPr/>
        </p:nvSpPr>
        <p:spPr bwMode="auto">
          <a:xfrm flipV="1">
            <a:off x="4577644" y="2819400"/>
            <a:ext cx="1422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71" name="Line 3"/>
          <p:cNvSpPr>
            <a:spLocks noChangeShapeType="1"/>
          </p:cNvSpPr>
          <p:nvPr/>
        </p:nvSpPr>
        <p:spPr bwMode="auto">
          <a:xfrm flipV="1">
            <a:off x="4577644" y="2438400"/>
            <a:ext cx="4064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72" name="Line 4"/>
          <p:cNvSpPr>
            <a:spLocks noChangeShapeType="1"/>
          </p:cNvSpPr>
          <p:nvPr/>
        </p:nvSpPr>
        <p:spPr bwMode="auto">
          <a:xfrm flipV="1">
            <a:off x="4984044" y="1828800"/>
            <a:ext cx="1422400" cy="6096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73" name="Line 5"/>
          <p:cNvSpPr>
            <a:spLocks noChangeShapeType="1"/>
          </p:cNvSpPr>
          <p:nvPr/>
        </p:nvSpPr>
        <p:spPr bwMode="auto">
          <a:xfrm flipV="1">
            <a:off x="6000044" y="1828800"/>
            <a:ext cx="406400" cy="9906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74" name="Line 6"/>
          <p:cNvSpPr>
            <a:spLocks noChangeShapeType="1"/>
          </p:cNvSpPr>
          <p:nvPr/>
        </p:nvSpPr>
        <p:spPr bwMode="auto">
          <a:xfrm flipV="1">
            <a:off x="4374444" y="2438400"/>
            <a:ext cx="609600" cy="2809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75" name="Line 7"/>
          <p:cNvSpPr>
            <a:spLocks noChangeShapeType="1"/>
          </p:cNvSpPr>
          <p:nvPr/>
        </p:nvSpPr>
        <p:spPr bwMode="auto">
          <a:xfrm flipH="1" flipV="1">
            <a:off x="4374444" y="2709864"/>
            <a:ext cx="203200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76" name="Text Box 8"/>
          <p:cNvSpPr txBox="1">
            <a:spLocks noChangeArrowheads="1"/>
          </p:cNvSpPr>
          <p:nvPr/>
        </p:nvSpPr>
        <p:spPr bwMode="auto">
          <a:xfrm>
            <a:off x="5252156" y="2978150"/>
            <a:ext cx="45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>
                <a:latin typeface="Arial Unicode MS" charset="0"/>
                <a:cs typeface="Arial Unicode MS" charset="0"/>
              </a:rPr>
              <a:t>x</a:t>
            </a:r>
            <a:r>
              <a:rPr lang="de-DE" sz="2400" baseline="-25000">
                <a:latin typeface="Arial Unicode MS" charset="0"/>
                <a:cs typeface="Arial Unicode MS" charset="0"/>
              </a:rPr>
              <a:t>1</a:t>
            </a:r>
          </a:p>
        </p:txBody>
      </p:sp>
      <p:sp>
        <p:nvSpPr>
          <p:cNvPr id="2003977" name="Text Box 9"/>
          <p:cNvSpPr txBox="1">
            <a:spLocks noChangeArrowheads="1"/>
          </p:cNvSpPr>
          <p:nvPr/>
        </p:nvSpPr>
        <p:spPr bwMode="auto">
          <a:xfrm>
            <a:off x="4865512" y="2573338"/>
            <a:ext cx="45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>
                <a:latin typeface="Arial Unicode MS" charset="0"/>
                <a:cs typeface="Arial Unicode MS" charset="0"/>
              </a:rPr>
              <a:t>x</a:t>
            </a:r>
            <a:r>
              <a:rPr lang="de-DE" sz="2400" baseline="-25000">
                <a:latin typeface="Arial Unicode MS" charset="0"/>
                <a:cs typeface="Arial Unicode MS" charset="0"/>
              </a:rPr>
              <a:t>2</a:t>
            </a:r>
          </a:p>
        </p:txBody>
      </p:sp>
      <p:sp>
        <p:nvSpPr>
          <p:cNvPr id="2003978" name="Text Box 10"/>
          <p:cNvSpPr txBox="1">
            <a:spLocks noChangeArrowheads="1"/>
          </p:cNvSpPr>
          <p:nvPr/>
        </p:nvSpPr>
        <p:spPr bwMode="auto">
          <a:xfrm>
            <a:off x="3917245" y="2725738"/>
            <a:ext cx="532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>
                <a:latin typeface="Arial Unicode MS" charset="0"/>
                <a:cs typeface="Arial Unicode MS" charset="0"/>
              </a:rPr>
              <a:t>x</a:t>
            </a:r>
            <a:r>
              <a:rPr lang="de-DE" sz="2400" baseline="-25000">
                <a:latin typeface="Arial Unicode MS" charset="0"/>
                <a:cs typeface="Arial Unicode MS" charset="0"/>
              </a:rPr>
              <a:t>2</a:t>
            </a:r>
            <a:r>
              <a:rPr lang="de-DE" sz="2400" baseline="30000">
                <a:latin typeface="Arial Unicode MS" charset="0"/>
                <a:cs typeface="Arial Unicode MS" charset="0"/>
              </a:rPr>
              <a:t>*</a:t>
            </a:r>
          </a:p>
        </p:txBody>
      </p:sp>
      <p:sp>
        <p:nvSpPr>
          <p:cNvPr id="2003979" name="Line 11"/>
          <p:cNvSpPr>
            <a:spLocks noChangeShapeType="1"/>
          </p:cNvSpPr>
          <p:nvPr/>
        </p:nvSpPr>
        <p:spPr bwMode="auto">
          <a:xfrm flipH="1" flipV="1">
            <a:off x="6406444" y="1828800"/>
            <a:ext cx="203200" cy="7191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80" name="Oval 12"/>
          <p:cNvSpPr>
            <a:spLocks noChangeArrowheads="1"/>
          </p:cNvSpPr>
          <p:nvPr/>
        </p:nvSpPr>
        <p:spPr bwMode="auto">
          <a:xfrm>
            <a:off x="6338711" y="1752600"/>
            <a:ext cx="135467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03981" name="Line 13"/>
          <p:cNvSpPr>
            <a:spLocks noChangeAspect="1" noChangeShapeType="1"/>
          </p:cNvSpPr>
          <p:nvPr/>
        </p:nvSpPr>
        <p:spPr bwMode="auto">
          <a:xfrm flipV="1">
            <a:off x="4577644" y="2559051"/>
            <a:ext cx="2032000" cy="8683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82" name="Text Box 14"/>
          <p:cNvSpPr txBox="1">
            <a:spLocks noChangeArrowheads="1"/>
          </p:cNvSpPr>
          <p:nvPr/>
        </p:nvSpPr>
        <p:spPr bwMode="auto">
          <a:xfrm>
            <a:off x="6293555" y="127793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>
                <a:latin typeface="Arial Unicode MS" charset="0"/>
                <a:cs typeface="Arial Unicode MS" charset="0"/>
              </a:rPr>
              <a:t>y</a:t>
            </a:r>
            <a:endParaRPr lang="de-DE" sz="2400" baseline="-25000">
              <a:latin typeface="Arial Unicode MS" charset="0"/>
              <a:cs typeface="Arial Unicode MS" charset="0"/>
            </a:endParaRPr>
          </a:p>
        </p:txBody>
      </p:sp>
      <p:sp>
        <p:nvSpPr>
          <p:cNvPr id="2003983" name="Line 15"/>
          <p:cNvSpPr>
            <a:spLocks noChangeShapeType="1"/>
          </p:cNvSpPr>
          <p:nvPr/>
        </p:nvSpPr>
        <p:spPr bwMode="auto">
          <a:xfrm>
            <a:off x="4577644" y="15240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84" name="Line 16"/>
          <p:cNvSpPr>
            <a:spLocks noChangeShapeType="1"/>
          </p:cNvSpPr>
          <p:nvPr/>
        </p:nvSpPr>
        <p:spPr bwMode="auto">
          <a:xfrm rot="-5400000">
            <a:off x="4577644" y="1193800"/>
            <a:ext cx="0" cy="447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3985" name="Rectangle 17"/>
          <p:cNvSpPr>
            <a:spLocks noChangeArrowheads="1"/>
          </p:cNvSpPr>
          <p:nvPr/>
        </p:nvSpPr>
        <p:spPr bwMode="auto">
          <a:xfrm>
            <a:off x="-212068" y="406301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dirty="0">
                <a:latin typeface="Arial Unicode MS" charset="0"/>
                <a:cs typeface="Arial Unicode MS" charset="0"/>
              </a:rPr>
              <a:t>Correlated and orthogonal regressors</a:t>
            </a:r>
            <a:endParaRPr lang="en-US" sz="3200" dirty="0">
              <a:latin typeface="Arial Unicode MS" charset="0"/>
              <a:cs typeface="Arial Unicode MS" charset="0"/>
            </a:endParaRPr>
          </a:p>
        </p:txBody>
      </p:sp>
      <p:sp>
        <p:nvSpPr>
          <p:cNvPr id="2003986" name="Text Box 18"/>
          <p:cNvSpPr txBox="1">
            <a:spLocks noChangeArrowheads="1"/>
          </p:cNvSpPr>
          <p:nvPr/>
        </p:nvSpPr>
        <p:spPr bwMode="auto">
          <a:xfrm>
            <a:off x="4896036" y="5121188"/>
            <a:ext cx="389877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2400" b="0" dirty="0"/>
              <a:t>When x</a:t>
            </a:r>
            <a:r>
              <a:rPr lang="en-GB" sz="2400" b="0" baseline="-25000" dirty="0"/>
              <a:t>2</a:t>
            </a:r>
            <a:r>
              <a:rPr lang="en-GB" sz="2400" b="0" dirty="0"/>
              <a:t> is </a:t>
            </a:r>
            <a:r>
              <a:rPr lang="en-GB" sz="2400" b="0" dirty="0" err="1"/>
              <a:t>orthogonalized</a:t>
            </a:r>
            <a:r>
              <a:rPr lang="en-GB" sz="2400" b="0" dirty="0"/>
              <a:t> </a:t>
            </a:r>
            <a:r>
              <a:rPr lang="en-GB" sz="2400" b="0" dirty="0" err="1" smtClean="0"/>
              <a:t>w.r.t</a:t>
            </a:r>
            <a:r>
              <a:rPr lang="en-GB" sz="2400" b="0" dirty="0" smtClean="0"/>
              <a:t>. x</a:t>
            </a:r>
            <a:r>
              <a:rPr lang="en-GB" sz="2400" b="0" baseline="-25000" dirty="0" smtClean="0"/>
              <a:t>1</a:t>
            </a:r>
            <a:r>
              <a:rPr lang="en-GB" sz="2400" b="0" dirty="0"/>
              <a:t>, only the parameter estimate for x</a:t>
            </a:r>
            <a:r>
              <a:rPr lang="en-GB" sz="2400" b="0" baseline="-25000" dirty="0"/>
              <a:t>1</a:t>
            </a:r>
            <a:r>
              <a:rPr lang="en-GB" sz="2400" b="0" dirty="0"/>
              <a:t> changes, not that for x</a:t>
            </a:r>
            <a:r>
              <a:rPr lang="en-GB" sz="2400" b="0" baseline="-25000" dirty="0"/>
              <a:t>2</a:t>
            </a:r>
            <a:r>
              <a:rPr lang="en-GB" sz="2400" b="0" dirty="0"/>
              <a:t>!</a:t>
            </a:r>
          </a:p>
        </p:txBody>
      </p:sp>
      <p:sp>
        <p:nvSpPr>
          <p:cNvPr id="2003987" name="Text Box 19"/>
          <p:cNvSpPr txBox="1">
            <a:spLocks noChangeArrowheads="1"/>
          </p:cNvSpPr>
          <p:nvPr/>
        </p:nvSpPr>
        <p:spPr bwMode="auto">
          <a:xfrm>
            <a:off x="215516" y="5265204"/>
            <a:ext cx="3882351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sz="2400" b="0" dirty="0"/>
              <a:t>Correlated regressors = </a:t>
            </a:r>
          </a:p>
          <a:p>
            <a:pPr algn="ctr" eaLnBrk="0" hangingPunct="0"/>
            <a:r>
              <a:rPr lang="en-GB" sz="2400" b="0" dirty="0"/>
              <a:t>explained variance is shared between regressors</a:t>
            </a:r>
          </a:p>
        </p:txBody>
      </p:sp>
      <p:graphicFrame>
        <p:nvGraphicFramePr>
          <p:cNvPr id="2003988" name="Object 20"/>
          <p:cNvGraphicFramePr>
            <a:graphicFrameLocks noChangeAspect="1"/>
          </p:cNvGraphicFramePr>
          <p:nvPr/>
        </p:nvGraphicFramePr>
        <p:xfrm>
          <a:off x="1030112" y="4013200"/>
          <a:ext cx="215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180800" imgH="457200" progId="Equation.3">
                  <p:embed/>
                </p:oleObj>
              </mc:Choice>
              <mc:Fallback>
                <p:oleObj name="Equation" r:id="rId3" imgW="118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112" y="4013200"/>
                        <a:ext cx="2159000" cy="93980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18900000" algn="ctr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3989" name="Object 21"/>
          <p:cNvGraphicFramePr>
            <a:graphicFrameLocks noChangeAspect="1"/>
          </p:cNvGraphicFramePr>
          <p:nvPr/>
        </p:nvGraphicFramePr>
        <p:xfrm>
          <a:off x="5746045" y="3981450"/>
          <a:ext cx="21590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…quation" r:id="rId5" imgW="1180800" imgH="482400" progId="Equation.3">
                  <p:embed/>
                </p:oleObj>
              </mc:Choice>
              <mc:Fallback>
                <p:oleObj name="…quation" r:id="rId5" imgW="1180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045" y="3981450"/>
                        <a:ext cx="2159000" cy="992188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18900000" algn="ctr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66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3974" grpId="0" animBg="1"/>
      <p:bldP spid="2003975" grpId="0" animBg="1"/>
      <p:bldP spid="2003978" grpId="0"/>
      <p:bldP spid="2003979" grpId="0" animBg="1"/>
      <p:bldP spid="2003981" grpId="0" animBg="1"/>
      <p:bldP spid="2003986" grpId="0"/>
      <p:bldP spid="20039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16594"/>
              </p:ext>
            </p:extLst>
          </p:nvPr>
        </p:nvGraphicFramePr>
        <p:xfrm>
          <a:off x="5940152" y="2744924"/>
          <a:ext cx="226342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3" name="Equation" r:id="rId3" imgW="711000" imgH="203040" progId="Equation.3">
                  <p:embed/>
                </p:oleObj>
              </mc:Choice>
              <mc:Fallback>
                <p:oleObj name="Equation" r:id="rId3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744924"/>
                        <a:ext cx="2263422" cy="781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94757" name="Picture 5" descr="data_im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5" t="7408" r="10548" b="11852"/>
          <a:stretch>
            <a:fillRect/>
          </a:stretch>
        </p:blipFill>
        <p:spPr bwMode="auto">
          <a:xfrm>
            <a:off x="780345" y="2088860"/>
            <a:ext cx="495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4758" name="Picture 6" descr="res_im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t="7408" r="10548" b="11852"/>
          <a:stretch>
            <a:fillRect/>
          </a:stretch>
        </p:blipFill>
        <p:spPr bwMode="auto">
          <a:xfrm>
            <a:off x="4262967" y="2088860"/>
            <a:ext cx="495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4759" name="Text Box 7"/>
          <p:cNvSpPr txBox="1">
            <a:spLocks noChangeArrowheads="1"/>
          </p:cNvSpPr>
          <p:nvPr/>
        </p:nvSpPr>
        <p:spPr bwMode="auto">
          <a:xfrm>
            <a:off x="1347403" y="3203286"/>
            <a:ext cx="484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=</a:t>
            </a:r>
            <a:endParaRPr lang="en-GB" sz="4000">
              <a:latin typeface="Arial Unicode MS" pitchFamily="34" charset="-128"/>
            </a:endParaRPr>
          </a:p>
        </p:txBody>
      </p:sp>
      <p:sp>
        <p:nvSpPr>
          <p:cNvPr id="1994760" name="Text Box 8"/>
          <p:cNvSpPr txBox="1">
            <a:spLocks noChangeArrowheads="1"/>
          </p:cNvSpPr>
          <p:nvPr/>
        </p:nvSpPr>
        <p:spPr bwMode="auto">
          <a:xfrm>
            <a:off x="3811203" y="3211224"/>
            <a:ext cx="484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+</a:t>
            </a:r>
            <a:endParaRPr lang="en-GB" sz="4000">
              <a:latin typeface="Arial Unicode MS" pitchFamily="34" charset="-128"/>
            </a:endParaRPr>
          </a:p>
        </p:txBody>
      </p:sp>
      <p:graphicFrame>
        <p:nvGraphicFramePr>
          <p:cNvPr id="1994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270618"/>
              </p:ext>
            </p:extLst>
          </p:nvPr>
        </p:nvGraphicFramePr>
        <p:xfrm>
          <a:off x="4360334" y="5208298"/>
          <a:ext cx="309034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4" name="Equation" r:id="rId7" imgW="114120" imgH="139680" progId="Equation.3">
                  <p:embed/>
                </p:oleObj>
              </mc:Choice>
              <mc:Fallback>
                <p:oleObj name="Equation" r:id="rId7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334" y="5208298"/>
                        <a:ext cx="309034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472323"/>
              </p:ext>
            </p:extLst>
          </p:nvPr>
        </p:nvGraphicFramePr>
        <p:xfrm>
          <a:off x="2953456" y="2815935"/>
          <a:ext cx="889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5" name="Equation" r:id="rId9" imgW="330120" imgH="482400" progId="Equation.3">
                  <p:embed/>
                </p:oleObj>
              </mc:Choice>
              <mc:Fallback>
                <p:oleObj name="Equation" r:id="rId9" imgW="330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456" y="2815935"/>
                        <a:ext cx="8890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4770" name="Rectangle 18"/>
          <p:cNvSpPr>
            <a:spLocks noChangeAspect="1" noChangeArrowheads="1"/>
          </p:cNvSpPr>
          <p:nvPr/>
        </p:nvSpPr>
        <p:spPr bwMode="auto">
          <a:xfrm>
            <a:off x="2438400" y="2087274"/>
            <a:ext cx="389467" cy="2973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sz="3200" b="0">
              <a:latin typeface="Arial Unicode MS" pitchFamily="34" charset="-128"/>
            </a:endParaRPr>
          </a:p>
        </p:txBody>
      </p:sp>
      <p:pic>
        <p:nvPicPr>
          <p:cNvPr id="1994771" name="Picture 19" descr="x1_im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9" t="7639" r="21652" b="11111"/>
          <a:stretch>
            <a:fillRect/>
          </a:stretch>
        </p:blipFill>
        <p:spPr bwMode="auto">
          <a:xfrm>
            <a:off x="1948745" y="2088860"/>
            <a:ext cx="489655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4772" name="Text Box 20"/>
          <p:cNvSpPr txBox="1">
            <a:spLocks noChangeArrowheads="1"/>
          </p:cNvSpPr>
          <p:nvPr/>
        </p:nvSpPr>
        <p:spPr bwMode="auto">
          <a:xfrm>
            <a:off x="790222" y="5184485"/>
            <a:ext cx="3674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i="1">
                <a:latin typeface="Times New Roman" pitchFamily="18" charset="0"/>
              </a:rPr>
              <a:t>y</a:t>
            </a:r>
            <a:endParaRPr lang="en-US" sz="3200" i="1">
              <a:latin typeface="Times New Roman" pitchFamily="18" charset="0"/>
            </a:endParaRPr>
          </a:p>
        </p:txBody>
      </p:sp>
      <p:sp>
        <p:nvSpPr>
          <p:cNvPr id="1994773" name="Text Box 21"/>
          <p:cNvSpPr txBox="1">
            <a:spLocks noChangeArrowheads="1"/>
          </p:cNvSpPr>
          <p:nvPr/>
        </p:nvSpPr>
        <p:spPr bwMode="auto">
          <a:xfrm>
            <a:off x="2157590" y="5178135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i="1">
                <a:latin typeface="Times New Roman" pitchFamily="18" charset="0"/>
              </a:rPr>
              <a:t>X</a:t>
            </a:r>
            <a:endParaRPr lang="en-US" sz="3200" i="1">
              <a:latin typeface="Times New Roman" pitchFamily="18" charset="0"/>
            </a:endParaRPr>
          </a:p>
        </p:txBody>
      </p:sp>
      <p:graphicFrame>
        <p:nvGraphicFramePr>
          <p:cNvPr id="2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0158"/>
              </p:ext>
            </p:extLst>
          </p:nvPr>
        </p:nvGraphicFramePr>
        <p:xfrm>
          <a:off x="6012160" y="4041068"/>
          <a:ext cx="2334031" cy="69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6" name="Equation" r:id="rId12" imgW="863280" imgH="228600" progId="Equation.3">
                  <p:embed/>
                </p:oleObj>
              </mc:Choice>
              <mc:Fallback>
                <p:oleObj name="Equation" r:id="rId12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041068"/>
                        <a:ext cx="2334031" cy="6945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59532" y="525363"/>
            <a:ext cx="7772400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are the problems of this model?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907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642" name="Rectangle 10"/>
          <p:cNvSpPr>
            <a:spLocks noChangeArrowheads="1"/>
          </p:cNvSpPr>
          <p:nvPr/>
        </p:nvSpPr>
        <p:spPr bwMode="auto">
          <a:xfrm>
            <a:off x="359532" y="525363"/>
            <a:ext cx="7772400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are the problems of this model?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89643" name="Rectangle 11"/>
          <p:cNvSpPr>
            <a:spLocks noChangeArrowheads="1"/>
          </p:cNvSpPr>
          <p:nvPr/>
        </p:nvSpPr>
        <p:spPr bwMode="auto">
          <a:xfrm>
            <a:off x="573554" y="1537034"/>
            <a:ext cx="5149145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 b="0">
                <a:latin typeface="Arial Unicode MS" pitchFamily="34" charset="-128"/>
              </a:rPr>
              <a:t>BOLD responses have a delayed and dispersed form.</a:t>
            </a:r>
          </a:p>
        </p:txBody>
      </p:sp>
      <p:grpSp>
        <p:nvGrpSpPr>
          <p:cNvPr id="1989644" name="Group 12"/>
          <p:cNvGrpSpPr>
            <a:grpSpLocks/>
          </p:cNvGrpSpPr>
          <p:nvPr/>
        </p:nvGrpSpPr>
        <p:grpSpPr bwMode="auto">
          <a:xfrm>
            <a:off x="5573121" y="1576722"/>
            <a:ext cx="2781300" cy="2274888"/>
            <a:chOff x="4233" y="1014"/>
            <a:chExt cx="1971" cy="1433"/>
          </a:xfrm>
        </p:grpSpPr>
        <p:sp>
          <p:nvSpPr>
            <p:cNvPr id="1989645" name="Rectangle 13"/>
            <p:cNvSpPr>
              <a:spLocks noChangeArrowheads="1"/>
            </p:cNvSpPr>
            <p:nvPr/>
          </p:nvSpPr>
          <p:spPr bwMode="auto">
            <a:xfrm>
              <a:off x="4233" y="1615"/>
              <a:ext cx="1971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pic>
          <p:nvPicPr>
            <p:cNvPr id="1989646" name="Picture 14" descr="hr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" t="4445" r="9438" b="1482"/>
            <a:stretch>
              <a:fillRect/>
            </a:stretch>
          </p:blipFill>
          <p:spPr bwMode="auto">
            <a:xfrm>
              <a:off x="4289" y="1014"/>
              <a:ext cx="1795" cy="1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9647" name="Text Box 15"/>
            <p:cNvSpPr txBox="1">
              <a:spLocks noChangeArrowheads="1"/>
            </p:cNvSpPr>
            <p:nvPr/>
          </p:nvSpPr>
          <p:spPr bwMode="auto">
            <a:xfrm>
              <a:off x="5448" y="1158"/>
              <a:ext cx="5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>
                  <a:latin typeface="Arial Unicode MS" pitchFamily="34" charset="-128"/>
                </a:rPr>
                <a:t>HRF</a:t>
              </a:r>
              <a:endParaRPr lang="en-US" sz="2400">
                <a:latin typeface="Arial Unicode MS" pitchFamily="34" charset="-128"/>
              </a:endParaRPr>
            </a:p>
          </p:txBody>
        </p:sp>
        <p:sp>
          <p:nvSpPr>
            <p:cNvPr id="1989648" name="Line 16"/>
            <p:cNvSpPr>
              <a:spLocks noChangeShapeType="1"/>
            </p:cNvSpPr>
            <p:nvPr/>
          </p:nvSpPr>
          <p:spPr bwMode="auto">
            <a:xfrm>
              <a:off x="4505" y="2090"/>
              <a:ext cx="15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sp>
        <p:nvSpPr>
          <p:cNvPr id="1989649" name="Rectangle 17"/>
          <p:cNvSpPr>
            <a:spLocks noChangeArrowheads="1"/>
          </p:cNvSpPr>
          <p:nvPr/>
        </p:nvSpPr>
        <p:spPr bwMode="auto">
          <a:xfrm>
            <a:off x="539552" y="4164347"/>
            <a:ext cx="8137877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0"/>
              </a:spcBef>
              <a:buFontTx/>
              <a:buAutoNum type="arabicPeriod" startAt="2"/>
            </a:pPr>
            <a:r>
              <a:rPr lang="en-GB" sz="2400" b="0" dirty="0">
                <a:latin typeface="Arial Unicode MS" pitchFamily="34" charset="-128"/>
              </a:rPr>
              <a:t>The  BOLD signal includes substantial amounts of low-frequency noise (</a:t>
            </a:r>
            <a:r>
              <a:rPr lang="en-GB" sz="2400" b="0" dirty="0" err="1">
                <a:latin typeface="Arial Unicode MS" pitchFamily="34" charset="-128"/>
              </a:rPr>
              <a:t>eg</a:t>
            </a:r>
            <a:r>
              <a:rPr lang="en-GB" sz="2400" b="0" dirty="0">
                <a:latin typeface="Arial Unicode MS" pitchFamily="34" charset="-128"/>
              </a:rPr>
              <a:t> due to scanner drift).</a:t>
            </a:r>
            <a:endParaRPr lang="en-US" sz="2400" b="0" dirty="0">
              <a:latin typeface="Arial Unicode MS" pitchFamily="34" charset="-128"/>
            </a:endParaRPr>
          </a:p>
          <a:p>
            <a:pPr marL="609600" indent="-609600">
              <a:lnSpc>
                <a:spcPct val="90000"/>
              </a:lnSpc>
              <a:spcBef>
                <a:spcPct val="100000"/>
              </a:spcBef>
              <a:buFontTx/>
              <a:buAutoNum type="arabicPeriod" startAt="2"/>
            </a:pPr>
            <a:r>
              <a:rPr lang="en-US" sz="2400" b="0" dirty="0">
                <a:latin typeface="Arial Unicode MS" pitchFamily="34" charset="-128"/>
              </a:rPr>
              <a:t>Due to breathing, heartbeat &amp; </a:t>
            </a:r>
            <a:r>
              <a:rPr lang="en-US" sz="2400" b="0" dirty="0" err="1">
                <a:latin typeface="Arial Unicode MS" pitchFamily="34" charset="-128"/>
              </a:rPr>
              <a:t>unmodeled</a:t>
            </a:r>
            <a:r>
              <a:rPr lang="en-US" sz="2400" b="0" dirty="0">
                <a:latin typeface="Arial Unicode MS" pitchFamily="34" charset="-128"/>
              </a:rPr>
              <a:t> neuronal activity, the errors are serially correlated. </a:t>
            </a:r>
            <a:r>
              <a:rPr lang="en-US" sz="2400" b="0" dirty="0">
                <a:latin typeface="Arial Unicode MS" pitchFamily="34" charset="-128"/>
                <a:sym typeface="Symbol" pitchFamily="18" charset="2"/>
              </a:rPr>
              <a:t>This violates the </a:t>
            </a:r>
            <a:r>
              <a:rPr lang="en-US" sz="2400" b="0" dirty="0" err="1" smtClean="0">
                <a:latin typeface="Arial Unicode MS" pitchFamily="34" charset="-128"/>
                <a:sym typeface="Symbol" pitchFamily="18" charset="2"/>
              </a:rPr>
              <a:t>i.i.d</a:t>
            </a:r>
            <a:r>
              <a:rPr lang="en-US" sz="2400" b="0" dirty="0" smtClean="0">
                <a:latin typeface="Arial Unicode MS" pitchFamily="34" charset="-128"/>
                <a:sym typeface="Symbol" pitchFamily="18" charset="2"/>
              </a:rPr>
              <a:t>. assumptions </a:t>
            </a:r>
            <a:r>
              <a:rPr lang="en-US" sz="2400" b="0" dirty="0">
                <a:latin typeface="Arial Unicode MS" pitchFamily="34" charset="-128"/>
                <a:sym typeface="Symbol" pitchFamily="18" charset="2"/>
              </a:rPr>
              <a:t>of the noise model in the GLM</a:t>
            </a:r>
            <a:endParaRPr lang="en-US" sz="2400" b="0" dirty="0">
              <a:latin typeface="Arial Unicode MS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93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624" name="Rectangle 16"/>
          <p:cNvSpPr>
            <a:spLocks noChangeArrowheads="1"/>
          </p:cNvSpPr>
          <p:nvPr/>
        </p:nvSpPr>
        <p:spPr bwMode="auto">
          <a:xfrm>
            <a:off x="252589" y="3176828"/>
            <a:ext cx="87884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GB"/>
          </a:p>
        </p:txBody>
      </p:sp>
      <p:graphicFrame>
        <p:nvGraphicFramePr>
          <p:cNvPr id="19886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02051"/>
              </p:ext>
            </p:extLst>
          </p:nvPr>
        </p:nvGraphicFramePr>
        <p:xfrm>
          <a:off x="2671664" y="4135475"/>
          <a:ext cx="3880556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4" name="Equation" r:id="rId5" imgW="1752480" imgH="482400" progId="Equation.3">
                  <p:embed/>
                </p:oleObj>
              </mc:Choice>
              <mc:Fallback>
                <p:oleObj name="Equation" r:id="rId5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664" y="4135475"/>
                        <a:ext cx="3880556" cy="12017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8631" name="Rectangle 23"/>
          <p:cNvSpPr>
            <a:spLocks noChangeArrowheads="1"/>
          </p:cNvSpPr>
          <p:nvPr/>
        </p:nvSpPr>
        <p:spPr bwMode="auto">
          <a:xfrm>
            <a:off x="215516" y="613817"/>
            <a:ext cx="8585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1: Shape of BOLD response</a:t>
            </a:r>
            <a:b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GB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Solution: Convolution model</a:t>
            </a:r>
            <a:endParaRPr lang="en-US" sz="24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88637" name="Rectangle 29"/>
          <p:cNvSpPr>
            <a:spLocks noChangeArrowheads="1"/>
          </p:cNvSpPr>
          <p:nvPr/>
        </p:nvSpPr>
        <p:spPr bwMode="auto">
          <a:xfrm>
            <a:off x="1026630" y="5553236"/>
            <a:ext cx="7181774" cy="904863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expected BOLD response </a:t>
            </a:r>
          </a:p>
          <a:p>
            <a:pPr algn="ctr" eaLnBrk="0" hangingPunct="0">
              <a:spcBef>
                <a:spcPct val="20000"/>
              </a:spcBef>
            </a:pPr>
            <a:r>
              <a:rPr lang="en-GB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 input function</a:t>
            </a:r>
            <a:r>
              <a:rPr lang="en-GB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 impulse response function (HRF)</a:t>
            </a:r>
          </a:p>
        </p:txBody>
      </p:sp>
      <p:pic>
        <p:nvPicPr>
          <p:cNvPr id="1988638" name="Picture 30" descr="eve_fi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1904169"/>
            <a:ext cx="2274711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8639" name="Picture 31" descr="hr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33" y="1904169"/>
            <a:ext cx="2274711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8640" name="Picture 32" descr="eve_fix_conv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67" y="1904169"/>
            <a:ext cx="2274711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8641" name="Text Box 33"/>
          <p:cNvSpPr txBox="1">
            <a:spLocks noChangeArrowheads="1"/>
          </p:cNvSpPr>
          <p:nvPr/>
        </p:nvSpPr>
        <p:spPr bwMode="auto">
          <a:xfrm>
            <a:off x="2810933" y="2513768"/>
            <a:ext cx="5389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0">
                <a:latin typeface="Times New Roman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1988642" name="Text Box 34"/>
          <p:cNvSpPr txBox="1">
            <a:spLocks noChangeArrowheads="1"/>
          </p:cNvSpPr>
          <p:nvPr/>
        </p:nvSpPr>
        <p:spPr bwMode="auto">
          <a:xfrm>
            <a:off x="5791200" y="2513768"/>
            <a:ext cx="4443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3600" b="0">
                <a:latin typeface="Times New Roman" pitchFamily="18" charset="0"/>
              </a:rPr>
              <a:t>=</a:t>
            </a:r>
            <a:endParaRPr lang="en-US" sz="3600" b="0">
              <a:latin typeface="Times New Roman" pitchFamily="18" charset="0"/>
            </a:endParaRPr>
          </a:p>
        </p:txBody>
      </p:sp>
      <p:sp>
        <p:nvSpPr>
          <p:cNvPr id="1988644" name="Text Box 36"/>
          <p:cNvSpPr txBox="1">
            <a:spLocks noChangeArrowheads="1"/>
          </p:cNvSpPr>
          <p:nvPr/>
        </p:nvSpPr>
        <p:spPr bwMode="auto">
          <a:xfrm>
            <a:off x="994834" y="1658106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Impulses</a:t>
            </a:r>
          </a:p>
        </p:txBody>
      </p:sp>
      <p:sp>
        <p:nvSpPr>
          <p:cNvPr id="1988645" name="Text Box 37"/>
          <p:cNvSpPr txBox="1">
            <a:spLocks noChangeArrowheads="1"/>
          </p:cNvSpPr>
          <p:nvPr/>
        </p:nvSpPr>
        <p:spPr bwMode="auto">
          <a:xfrm>
            <a:off x="4222045" y="1632706"/>
            <a:ext cx="659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HRF</a:t>
            </a:r>
          </a:p>
        </p:txBody>
      </p:sp>
      <p:sp>
        <p:nvSpPr>
          <p:cNvPr id="1988647" name="Text Box 39"/>
          <p:cNvSpPr txBox="1">
            <a:spLocks noChangeArrowheads="1"/>
          </p:cNvSpPr>
          <p:nvPr/>
        </p:nvSpPr>
        <p:spPr bwMode="auto">
          <a:xfrm>
            <a:off x="6774745" y="1581906"/>
            <a:ext cx="18389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Expected BOLD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9489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8637" grpId="0" animBg="1"/>
      <p:bldP spid="1988641" grpId="0"/>
      <p:bldP spid="1988642" grpId="0"/>
      <p:bldP spid="19886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95" name="Rectangle 11"/>
          <p:cNvSpPr>
            <a:spLocks noChangeArrowheads="1"/>
          </p:cNvSpPr>
          <p:nvPr/>
        </p:nvSpPr>
        <p:spPr bwMode="auto">
          <a:xfrm>
            <a:off x="3780368" y="388647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987596" name="Rectangle 12"/>
          <p:cNvSpPr>
            <a:spLocks noChangeArrowheads="1"/>
          </p:cNvSpPr>
          <p:nvPr/>
        </p:nvSpPr>
        <p:spPr bwMode="auto">
          <a:xfrm>
            <a:off x="215516" y="469801"/>
            <a:ext cx="8585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Convolution model of the BOLD response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87597" name="Rectangle 13"/>
          <p:cNvSpPr>
            <a:spLocks noChangeArrowheads="1"/>
          </p:cNvSpPr>
          <p:nvPr/>
        </p:nvSpPr>
        <p:spPr bwMode="auto">
          <a:xfrm>
            <a:off x="201789" y="1476376"/>
            <a:ext cx="3345744" cy="1254125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de-DE" sz="2000" b="0" dirty="0"/>
              <a:t>Convolve stimulus function with a canonical hemodynamic response function (HRF):</a:t>
            </a:r>
            <a:endParaRPr lang="en-GB" sz="2000" b="0" dirty="0"/>
          </a:p>
        </p:txBody>
      </p:sp>
      <p:pic>
        <p:nvPicPr>
          <p:cNvPr id="1987598" name="Picture 14" descr="x1improved_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6" t="6679" r="14993" b="11111"/>
          <a:stretch>
            <a:fillRect/>
          </a:stretch>
        </p:blipFill>
        <p:spPr bwMode="auto">
          <a:xfrm>
            <a:off x="2259190" y="3049589"/>
            <a:ext cx="390877" cy="2873375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7599" name="Picture 15" descr="x1_im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0" t="7640" r="21660" b="11111"/>
          <a:stretch>
            <a:fillRect/>
          </a:stretch>
        </p:blipFill>
        <p:spPr bwMode="auto">
          <a:xfrm>
            <a:off x="839612" y="3049589"/>
            <a:ext cx="390877" cy="2873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7600" name="Line 16"/>
          <p:cNvSpPr>
            <a:spLocks noChangeShapeType="1"/>
          </p:cNvSpPr>
          <p:nvPr/>
        </p:nvSpPr>
        <p:spPr bwMode="auto">
          <a:xfrm>
            <a:off x="1285523" y="4532313"/>
            <a:ext cx="8875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987601" name="Picture 17" descr="newestima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14" r="9438" b="1852"/>
          <a:stretch>
            <a:fillRect/>
          </a:stretch>
        </p:blipFill>
        <p:spPr bwMode="auto">
          <a:xfrm>
            <a:off x="3897489" y="1854200"/>
            <a:ext cx="48260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7602" name="Text Box 18"/>
          <p:cNvSpPr txBox="1">
            <a:spLocks noChangeArrowheads="1"/>
          </p:cNvSpPr>
          <p:nvPr/>
        </p:nvSpPr>
        <p:spPr bwMode="auto">
          <a:xfrm>
            <a:off x="1238956" y="3998914"/>
            <a:ext cx="10454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 </a:t>
            </a:r>
            <a:r>
              <a:rPr lang="en-GB" sz="2000">
                <a:latin typeface="Arial Unicode MS" pitchFamily="34" charset="-128"/>
              </a:rPr>
              <a:t>HRF</a:t>
            </a:r>
            <a:endParaRPr lang="en-US" sz="2000">
              <a:latin typeface="Arial Unicode MS" pitchFamily="34" charset="-128"/>
            </a:endParaRPr>
          </a:p>
        </p:txBody>
      </p:sp>
      <p:graphicFrame>
        <p:nvGraphicFramePr>
          <p:cNvPr id="1987603" name="Object 19"/>
          <p:cNvGraphicFramePr>
            <a:graphicFrameLocks noChangeAspect="1"/>
          </p:cNvGraphicFramePr>
          <p:nvPr/>
        </p:nvGraphicFramePr>
        <p:xfrm>
          <a:off x="4687711" y="2120900"/>
          <a:ext cx="3880556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7" name="Equation" r:id="rId6" imgW="1752480" imgH="482400" progId="Equation.3">
                  <p:embed/>
                </p:oleObj>
              </mc:Choice>
              <mc:Fallback>
                <p:oleObj name="Equation" r:id="rId6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711" y="2120900"/>
                        <a:ext cx="3880556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83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50" name="Rectangle 14"/>
          <p:cNvSpPr>
            <a:spLocks noChangeArrowheads="1"/>
          </p:cNvSpPr>
          <p:nvPr/>
        </p:nvSpPr>
        <p:spPr bwMode="auto">
          <a:xfrm>
            <a:off x="732556" y="364412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1985552" name="Group 16"/>
          <p:cNvGrpSpPr>
            <a:grpSpLocks/>
          </p:cNvGrpSpPr>
          <p:nvPr/>
        </p:nvGrpSpPr>
        <p:grpSpPr bwMode="auto">
          <a:xfrm>
            <a:off x="973856" y="1957134"/>
            <a:ext cx="2627489" cy="2873375"/>
            <a:chOff x="443" y="715"/>
            <a:chExt cx="1862" cy="1810"/>
          </a:xfrm>
        </p:grpSpPr>
        <p:pic>
          <p:nvPicPr>
            <p:cNvPr id="1985553" name="Picture 17" descr="x1improved_im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56" t="6679" r="14993" b="11111"/>
            <a:stretch>
              <a:fillRect/>
            </a:stretch>
          </p:blipFill>
          <p:spPr bwMode="auto">
            <a:xfrm>
              <a:off x="443" y="715"/>
              <a:ext cx="163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5554" name="Rectangle 18"/>
            <p:cNvSpPr>
              <a:spLocks noChangeArrowheads="1"/>
            </p:cNvSpPr>
            <p:nvPr/>
          </p:nvSpPr>
          <p:spPr bwMode="auto">
            <a:xfrm>
              <a:off x="606" y="715"/>
              <a:ext cx="162" cy="1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sz="3200" b="0">
                <a:latin typeface="Arial Unicode MS" pitchFamily="34" charset="-128"/>
              </a:endParaRPr>
            </a:p>
          </p:txBody>
        </p:sp>
        <p:pic>
          <p:nvPicPr>
            <p:cNvPr id="1985555" name="Picture 19" descr="highpa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24" t="7777" r="9993" b="11111"/>
            <a:stretch>
              <a:fillRect/>
            </a:stretch>
          </p:blipFill>
          <p:spPr bwMode="auto">
            <a:xfrm>
              <a:off x="768" y="715"/>
              <a:ext cx="1537" cy="1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85556" name="Rectangle 20"/>
          <p:cNvSpPr>
            <a:spLocks noChangeArrowheads="1"/>
          </p:cNvSpPr>
          <p:nvPr/>
        </p:nvSpPr>
        <p:spPr bwMode="auto">
          <a:xfrm>
            <a:off x="973856" y="4830508"/>
            <a:ext cx="2627489" cy="3048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85557" name="Rectangle 21"/>
          <p:cNvSpPr>
            <a:spLocks noChangeArrowheads="1"/>
          </p:cNvSpPr>
          <p:nvPr/>
        </p:nvSpPr>
        <p:spPr bwMode="auto">
          <a:xfrm>
            <a:off x="973855" y="5440108"/>
            <a:ext cx="458612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85558" name="Rectangle 22"/>
          <p:cNvSpPr>
            <a:spLocks noChangeArrowheads="1"/>
          </p:cNvSpPr>
          <p:nvPr/>
        </p:nvSpPr>
        <p:spPr bwMode="auto">
          <a:xfrm>
            <a:off x="1203867" y="5135308"/>
            <a:ext cx="2397477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985559" name="Group 23"/>
          <p:cNvGrpSpPr>
            <a:grpSpLocks/>
          </p:cNvGrpSpPr>
          <p:nvPr/>
        </p:nvGrpSpPr>
        <p:grpSpPr bwMode="auto">
          <a:xfrm>
            <a:off x="4320479" y="1232756"/>
            <a:ext cx="4752622" cy="5373688"/>
            <a:chOff x="2675" y="728"/>
            <a:chExt cx="3368" cy="3385"/>
          </a:xfrm>
        </p:grpSpPr>
        <p:pic>
          <p:nvPicPr>
            <p:cNvPr id="1985560" name="Picture 24" descr="hpfi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6" t="3488" r="9715" b="1550"/>
            <a:stretch>
              <a:fillRect/>
            </a:stretch>
          </p:blipFill>
          <p:spPr bwMode="auto">
            <a:xfrm>
              <a:off x="2726" y="728"/>
              <a:ext cx="3057" cy="2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5561" name="Text Box 25"/>
            <p:cNvSpPr txBox="1">
              <a:spLocks noChangeAspect="1" noChangeArrowheads="1"/>
            </p:cNvSpPr>
            <p:nvPr/>
          </p:nvSpPr>
          <p:spPr bwMode="auto">
            <a:xfrm>
              <a:off x="2675" y="3033"/>
              <a:ext cx="3368" cy="10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003399"/>
                  </a:solidFill>
                </a:rPr>
                <a:t>blue</a:t>
              </a:r>
              <a:r>
                <a:rPr lang="en-GB" sz="1600" b="0" dirty="0">
                  <a:solidFill>
                    <a:srgbClr val="FFFFFF"/>
                  </a:solidFill>
                </a:rPr>
                <a:t> </a:t>
              </a:r>
              <a:r>
                <a:rPr lang="en-GB" sz="1600" b="0" dirty="0">
                  <a:solidFill>
                    <a:srgbClr val="000000"/>
                  </a:solidFill>
                </a:rPr>
                <a:t>= 	data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dirty="0">
                  <a:solidFill>
                    <a:srgbClr val="000000"/>
                  </a:solidFill>
                </a:rPr>
                <a:t>black</a:t>
              </a:r>
              <a:r>
                <a:rPr lang="en-GB" sz="1600" b="0" dirty="0">
                  <a:solidFill>
                    <a:srgbClr val="000000"/>
                  </a:solidFill>
                </a:rPr>
                <a:t> = 	mean + low-frequency drift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dirty="0">
                  <a:solidFill>
                    <a:srgbClr val="00FF00"/>
                  </a:solidFill>
                </a:rPr>
                <a:t>green</a:t>
              </a:r>
              <a:r>
                <a:rPr lang="en-GB" sz="1600" b="0" dirty="0">
                  <a:solidFill>
                    <a:srgbClr val="FFFFFF"/>
                  </a:solidFill>
                </a:rPr>
                <a:t> </a:t>
              </a:r>
              <a:r>
                <a:rPr lang="en-GB" sz="1600" b="0" dirty="0">
                  <a:solidFill>
                    <a:srgbClr val="000000"/>
                  </a:solidFill>
                </a:rPr>
                <a:t>= 	predicted response, taking into account 	low-frequency drift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dirty="0">
                  <a:solidFill>
                    <a:srgbClr val="FF0000"/>
                  </a:solidFill>
                </a:rPr>
                <a:t>red</a:t>
              </a:r>
              <a:r>
                <a:rPr lang="en-GB" sz="1600" b="0" dirty="0">
                  <a:solidFill>
                    <a:srgbClr val="FFFFFF"/>
                  </a:solidFill>
                </a:rPr>
                <a:t> </a:t>
              </a:r>
              <a:r>
                <a:rPr lang="en-GB" sz="1600" b="0" dirty="0">
                  <a:solidFill>
                    <a:srgbClr val="000000"/>
                  </a:solidFill>
                </a:rPr>
                <a:t>= 	predicted response, NOT taking into 	account low-frequency drift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1985562" name="Rectangle 26"/>
          <p:cNvSpPr>
            <a:spLocks noChangeArrowheads="1"/>
          </p:cNvSpPr>
          <p:nvPr/>
        </p:nvSpPr>
        <p:spPr bwMode="auto">
          <a:xfrm>
            <a:off x="251520" y="718592"/>
            <a:ext cx="838482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2: Low-frequency noise </a:t>
            </a:r>
            <a:b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Solution: High pass filtering</a:t>
            </a:r>
          </a:p>
        </p:txBody>
      </p:sp>
      <p:sp>
        <p:nvSpPr>
          <p:cNvPr id="1985563" name="Rectangle 27"/>
          <p:cNvSpPr>
            <a:spLocks noChangeArrowheads="1"/>
          </p:cNvSpPr>
          <p:nvPr/>
        </p:nvSpPr>
        <p:spPr bwMode="auto">
          <a:xfrm>
            <a:off x="1443756" y="5365665"/>
            <a:ext cx="2228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 b="0">
                <a:latin typeface="Arial Unicode MS" pitchFamily="34" charset="-128"/>
              </a:rPr>
              <a:t>discrete cosine transform (DCT) set</a:t>
            </a:r>
            <a:endParaRPr lang="en-GB" sz="2000" b="0">
              <a:latin typeface="Arial Unicode MS" pitchFamily="34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71600" y="2024844"/>
            <a:ext cx="2628292" cy="280831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2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77" name="Picture 17" descr="spect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3" t="983" r="9213" b="53041"/>
          <a:stretch>
            <a:fillRect/>
          </a:stretch>
        </p:blipFill>
        <p:spPr bwMode="auto">
          <a:xfrm>
            <a:off x="2225936" y="1756321"/>
            <a:ext cx="1950156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581" name="Freeform 21"/>
          <p:cNvSpPr>
            <a:spLocks/>
          </p:cNvSpPr>
          <p:nvPr/>
        </p:nvSpPr>
        <p:spPr bwMode="auto">
          <a:xfrm>
            <a:off x="1180304" y="4488222"/>
            <a:ext cx="1045633" cy="488950"/>
          </a:xfrm>
          <a:custGeom>
            <a:avLst/>
            <a:gdLst>
              <a:gd name="T0" fmla="*/ 0 w 741"/>
              <a:gd name="T1" fmla="*/ 0 h 308"/>
              <a:gd name="T2" fmla="*/ 0 w 741"/>
              <a:gd name="T3" fmla="*/ 308 h 308"/>
              <a:gd name="T4" fmla="*/ 741 w 741"/>
              <a:gd name="T5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1" h="308">
                <a:moveTo>
                  <a:pt x="0" y="0"/>
                </a:moveTo>
                <a:lnTo>
                  <a:pt x="0" y="308"/>
                </a:lnTo>
                <a:lnTo>
                  <a:pt x="741" y="30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986582" name="Picture 22" descr="highpa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7777" r="9993" b="11111"/>
          <a:stretch>
            <a:fillRect/>
          </a:stretch>
        </p:blipFill>
        <p:spPr bwMode="auto">
          <a:xfrm>
            <a:off x="5113069" y="3865564"/>
            <a:ext cx="2987323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583" name="Rectangle 23"/>
          <p:cNvSpPr>
            <a:spLocks noChangeArrowheads="1"/>
          </p:cNvSpPr>
          <p:nvPr/>
        </p:nvSpPr>
        <p:spPr bwMode="auto">
          <a:xfrm>
            <a:off x="5468670" y="2708445"/>
            <a:ext cx="2228145" cy="1015663"/>
          </a:xfrm>
          <a:prstGeom prst="rect">
            <a:avLst/>
          </a:prstGeom>
          <a:solidFill>
            <a:srgbClr val="B2B2B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 b="0">
                <a:latin typeface="Arial Unicode MS" pitchFamily="34" charset="-128"/>
              </a:rPr>
              <a:t>discrete cosine transform (DCT) set</a:t>
            </a:r>
            <a:endParaRPr lang="en-GB" sz="2000" b="0">
              <a:latin typeface="Arial Unicode MS" pitchFamily="34" charset="-128"/>
            </a:endParaRPr>
          </a:p>
        </p:txBody>
      </p:sp>
      <p:sp>
        <p:nvSpPr>
          <p:cNvPr id="1986584" name="Freeform 24"/>
          <p:cNvSpPr>
            <a:spLocks/>
          </p:cNvSpPr>
          <p:nvPr/>
        </p:nvSpPr>
        <p:spPr bwMode="auto">
          <a:xfrm>
            <a:off x="2799166" y="5039072"/>
            <a:ext cx="2168878" cy="838200"/>
          </a:xfrm>
          <a:custGeom>
            <a:avLst/>
            <a:gdLst>
              <a:gd name="T0" fmla="*/ 0 w 741"/>
              <a:gd name="T1" fmla="*/ 0 h 308"/>
              <a:gd name="T2" fmla="*/ 0 w 741"/>
              <a:gd name="T3" fmla="*/ 308 h 308"/>
              <a:gd name="T4" fmla="*/ 741 w 741"/>
              <a:gd name="T5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1" h="308">
                <a:moveTo>
                  <a:pt x="0" y="0"/>
                </a:moveTo>
                <a:lnTo>
                  <a:pt x="0" y="308"/>
                </a:lnTo>
                <a:lnTo>
                  <a:pt x="741" y="30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86586" name="Rectangle 26"/>
          <p:cNvSpPr>
            <a:spLocks noChangeAspect="1" noChangeArrowheads="1"/>
          </p:cNvSpPr>
          <p:nvPr/>
        </p:nvSpPr>
        <p:spPr bwMode="auto">
          <a:xfrm>
            <a:off x="1396203" y="1491023"/>
            <a:ext cx="389467" cy="2973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sz="3200" b="0">
              <a:latin typeface="Arial Unicode MS" pitchFamily="34" charset="-128"/>
            </a:endParaRPr>
          </a:p>
        </p:txBody>
      </p:sp>
      <p:pic>
        <p:nvPicPr>
          <p:cNvPr id="1986587" name="Picture 27" descr="x1_im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9" t="7639" r="21652" b="11111"/>
          <a:stretch>
            <a:fillRect/>
          </a:stretch>
        </p:blipFill>
        <p:spPr bwMode="auto">
          <a:xfrm>
            <a:off x="906548" y="1492609"/>
            <a:ext cx="489655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588" name="Rectangle 28"/>
          <p:cNvSpPr>
            <a:spLocks noChangeArrowheads="1"/>
          </p:cNvSpPr>
          <p:nvPr/>
        </p:nvSpPr>
        <p:spPr bwMode="auto">
          <a:xfrm>
            <a:off x="431540" y="584200"/>
            <a:ext cx="5727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84123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4528" name="Picture 16" descr="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7419" r="9993" b="11128"/>
          <a:stretch>
            <a:fillRect/>
          </a:stretch>
        </p:blipFill>
        <p:spPr bwMode="auto">
          <a:xfrm>
            <a:off x="5034845" y="2787650"/>
            <a:ext cx="3330222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4529" name="Line 17"/>
          <p:cNvSpPr>
            <a:spLocks noChangeShapeType="1"/>
          </p:cNvSpPr>
          <p:nvPr/>
        </p:nvSpPr>
        <p:spPr bwMode="auto">
          <a:xfrm flipH="1">
            <a:off x="4903612" y="2828926"/>
            <a:ext cx="1411" cy="373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84530" name="Line 18"/>
          <p:cNvSpPr>
            <a:spLocks noChangeShapeType="1"/>
          </p:cNvSpPr>
          <p:nvPr/>
        </p:nvSpPr>
        <p:spPr bwMode="auto">
          <a:xfrm rot="16200000" flipH="1">
            <a:off x="6695634" y="1022791"/>
            <a:ext cx="1588" cy="33344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84531" name="Rectangle 19"/>
          <p:cNvSpPr>
            <a:spLocks noChangeArrowheads="1"/>
          </p:cNvSpPr>
          <p:nvPr/>
        </p:nvSpPr>
        <p:spPr bwMode="auto">
          <a:xfrm>
            <a:off x="577145" y="1384373"/>
            <a:ext cx="4876800" cy="706438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de-DE" sz="2400" b="0"/>
              <a:t>with</a:t>
            </a:r>
          </a:p>
        </p:txBody>
      </p:sp>
      <p:graphicFrame>
        <p:nvGraphicFramePr>
          <p:cNvPr id="19845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14977"/>
              </p:ext>
            </p:extLst>
          </p:nvPr>
        </p:nvGraphicFramePr>
        <p:xfrm>
          <a:off x="671689" y="1443112"/>
          <a:ext cx="2030589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44" name="Equation" r:id="rId4" imgW="825480" imgH="228600" progId="Equation.3">
                  <p:embed/>
                </p:oleObj>
              </mc:Choice>
              <mc:Fallback>
                <p:oleObj name="Equation" r:id="rId4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89" y="1443112"/>
                        <a:ext cx="2030589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66389"/>
              </p:ext>
            </p:extLst>
          </p:nvPr>
        </p:nvGraphicFramePr>
        <p:xfrm>
          <a:off x="3361267" y="1433587"/>
          <a:ext cx="209267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45" name="Equation" r:id="rId6" imgW="850680" imgH="241200" progId="Equation.3">
                  <p:embed/>
                </p:oleObj>
              </mc:Choice>
              <mc:Fallback>
                <p:oleObj name="Equation" r:id="rId6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67" y="1433587"/>
                        <a:ext cx="209267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4534" name="Rectangle 22"/>
          <p:cNvSpPr>
            <a:spLocks noChangeArrowheads="1"/>
          </p:cNvSpPr>
          <p:nvPr/>
        </p:nvSpPr>
        <p:spPr bwMode="auto">
          <a:xfrm>
            <a:off x="365479" y="2240037"/>
            <a:ext cx="503766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 b="0"/>
              <a:t>1</a:t>
            </a:r>
            <a:r>
              <a:rPr lang="de-DE" sz="2000" b="0" baseline="30000"/>
              <a:t>st</a:t>
            </a:r>
            <a:r>
              <a:rPr lang="de-DE" sz="2000" b="0"/>
              <a:t> order autoregressive process: AR(1)</a:t>
            </a:r>
          </a:p>
        </p:txBody>
      </p:sp>
      <p:pic>
        <p:nvPicPr>
          <p:cNvPr id="1984535" name="Picture 23" descr="ac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" t="4723" r="8328" b="1666"/>
          <a:stretch>
            <a:fillRect/>
          </a:stretch>
        </p:blipFill>
        <p:spPr bwMode="auto">
          <a:xfrm>
            <a:off x="873479" y="3033714"/>
            <a:ext cx="3557411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4536" name="Rectangle 24"/>
          <p:cNvSpPr>
            <a:spLocks noChangeArrowheads="1"/>
          </p:cNvSpPr>
          <p:nvPr/>
        </p:nvSpPr>
        <p:spPr bwMode="auto">
          <a:xfrm>
            <a:off x="6941256" y="3033713"/>
            <a:ext cx="1251655" cy="646112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endParaRPr lang="en-US" sz="2400" b="0"/>
          </a:p>
        </p:txBody>
      </p:sp>
      <p:graphicFrame>
        <p:nvGraphicFramePr>
          <p:cNvPr id="1984537" name="Object 25"/>
          <p:cNvGraphicFramePr>
            <a:graphicFrameLocks noChangeAspect="1"/>
          </p:cNvGraphicFramePr>
          <p:nvPr/>
        </p:nvGraphicFramePr>
        <p:xfrm>
          <a:off x="7037212" y="3151189"/>
          <a:ext cx="1059744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46" name="Equation" r:id="rId9" imgW="469800" imgH="203040" progId="Equation.3">
                  <p:embed/>
                </p:oleObj>
              </mc:Choice>
              <mc:Fallback>
                <p:oleObj name="Equation" r:id="rId9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212" y="3151189"/>
                        <a:ext cx="1059744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4538" name="Rectangle 26"/>
          <p:cNvSpPr>
            <a:spLocks noChangeArrowheads="1"/>
          </p:cNvSpPr>
          <p:nvPr/>
        </p:nvSpPr>
        <p:spPr bwMode="auto">
          <a:xfrm>
            <a:off x="2026356" y="3508376"/>
            <a:ext cx="2238022" cy="727075"/>
          </a:xfrm>
          <a:prstGeom prst="rect">
            <a:avLst/>
          </a:prstGeom>
          <a:solidFill>
            <a:schemeClr val="bg1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 b="0"/>
              <a:t>autocovariance</a:t>
            </a:r>
          </a:p>
          <a:p>
            <a:pPr algn="ctr" eaLnBrk="0" hangingPunct="0"/>
            <a:r>
              <a:rPr lang="de-DE" sz="2000" b="0"/>
              <a:t>function</a:t>
            </a:r>
          </a:p>
        </p:txBody>
      </p:sp>
      <p:graphicFrame>
        <p:nvGraphicFramePr>
          <p:cNvPr id="1984539" name="Object 27"/>
          <p:cNvGraphicFramePr>
            <a:graphicFrameLocks noChangeAspect="1"/>
          </p:cNvGraphicFramePr>
          <p:nvPr/>
        </p:nvGraphicFramePr>
        <p:xfrm>
          <a:off x="7910689" y="2238375"/>
          <a:ext cx="400756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47" name="Equation" r:id="rId11" imgW="177480" imgH="177480" progId="Equation.3">
                  <p:embed/>
                </p:oleObj>
              </mc:Choice>
              <mc:Fallback>
                <p:oleObj name="Equation" r:id="rId11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689" y="2238375"/>
                        <a:ext cx="400756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40" name="Object 28"/>
          <p:cNvGraphicFramePr>
            <a:graphicFrameLocks noChangeAspect="1"/>
          </p:cNvGraphicFramePr>
          <p:nvPr/>
        </p:nvGraphicFramePr>
        <p:xfrm>
          <a:off x="4504266" y="5949950"/>
          <a:ext cx="400756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48" name="Equation" r:id="rId13" imgW="177480" imgH="177480" progId="Equation.3">
                  <p:embed/>
                </p:oleObj>
              </mc:Choice>
              <mc:Fallback>
                <p:oleObj name="Equation" r:id="rId13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266" y="5949950"/>
                        <a:ext cx="400756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4541" name="Rectangle 29"/>
          <p:cNvSpPr>
            <a:spLocks noChangeArrowheads="1"/>
          </p:cNvSpPr>
          <p:nvPr/>
        </p:nvSpPr>
        <p:spPr bwMode="auto">
          <a:xfrm>
            <a:off x="-108520" y="502568"/>
            <a:ext cx="5727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3: Serial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85099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272332" y="1700808"/>
            <a:ext cx="2723604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76788" y="1302235"/>
            <a:ext cx="2723604" cy="148835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81456" name="Rectangle 16"/>
          <p:cNvSpPr>
            <a:spLocks noChangeArrowheads="1"/>
          </p:cNvSpPr>
          <p:nvPr/>
        </p:nvSpPr>
        <p:spPr bwMode="auto">
          <a:xfrm>
            <a:off x="323528" y="461293"/>
            <a:ext cx="7772400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Multiple covariance components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81457" name="Picture 17" descr="Q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t="7408" r="9715" b="11111"/>
          <a:stretch>
            <a:fillRect/>
          </a:stretch>
        </p:blipFill>
        <p:spPr bwMode="auto">
          <a:xfrm>
            <a:off x="6908800" y="3767139"/>
            <a:ext cx="1830212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1460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22" y="3740151"/>
            <a:ext cx="1817511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1461" name="Text Box 21"/>
          <p:cNvSpPr txBox="1">
            <a:spLocks noChangeArrowheads="1"/>
          </p:cNvSpPr>
          <p:nvPr/>
        </p:nvSpPr>
        <p:spPr bwMode="auto">
          <a:xfrm>
            <a:off x="2586568" y="4298951"/>
            <a:ext cx="6864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800" b="0">
                <a:latin typeface="Times New Roman" pitchFamily="18" charset="0"/>
              </a:rPr>
              <a:t>= </a:t>
            </a:r>
            <a:endParaRPr lang="en-US" sz="4800" b="0">
              <a:latin typeface="Times New Roman" pitchFamily="18" charset="0"/>
            </a:endParaRPr>
          </a:p>
        </p:txBody>
      </p:sp>
      <p:sp>
        <p:nvSpPr>
          <p:cNvPr id="1981462" name="Text Box 22"/>
          <p:cNvSpPr txBox="1">
            <a:spLocks noChangeArrowheads="1"/>
          </p:cNvSpPr>
          <p:nvPr/>
        </p:nvSpPr>
        <p:spPr bwMode="auto">
          <a:xfrm>
            <a:off x="3232856" y="4279901"/>
            <a:ext cx="7280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800" b="0" i="1">
                <a:latin typeface="Times New Roman" pitchFamily="18" charset="0"/>
                <a:sym typeface="Symbol" pitchFamily="18" charset="2"/>
              </a:rPr>
              <a:t></a:t>
            </a:r>
            <a:r>
              <a:rPr lang="en-GB" sz="4800" b="0" baseline="-2500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981463" name="Text Box 23"/>
          <p:cNvSpPr txBox="1">
            <a:spLocks noChangeArrowheads="1"/>
          </p:cNvSpPr>
          <p:nvPr/>
        </p:nvSpPr>
        <p:spPr bwMode="auto">
          <a:xfrm>
            <a:off x="5652120" y="4284663"/>
            <a:ext cx="1297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800" b="0" i="1" dirty="0">
                <a:latin typeface="Times New Roman" pitchFamily="18" charset="0"/>
                <a:sym typeface="Symbol" pitchFamily="18" charset="2"/>
              </a:rPr>
              <a:t>+ </a:t>
            </a:r>
            <a:r>
              <a:rPr lang="en-GB" sz="4800" b="0" baseline="-25000" dirty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981464" name="Text Box 24"/>
          <p:cNvSpPr txBox="1">
            <a:spLocks noChangeArrowheads="1"/>
          </p:cNvSpPr>
          <p:nvPr/>
        </p:nvSpPr>
        <p:spPr bwMode="auto">
          <a:xfrm>
            <a:off x="4982634" y="3641726"/>
            <a:ext cx="7793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400" b="0" i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  <a:r>
              <a:rPr lang="en-GB" sz="4400" b="0" baseline="-25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lang="en-US" sz="4400" b="0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981465" name="Text Box 25"/>
          <p:cNvSpPr txBox="1">
            <a:spLocks noChangeArrowheads="1"/>
          </p:cNvSpPr>
          <p:nvPr/>
        </p:nvSpPr>
        <p:spPr bwMode="auto">
          <a:xfrm>
            <a:off x="8029222" y="3635376"/>
            <a:ext cx="7793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400" b="0" i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  <a:r>
              <a:rPr lang="en-GB" sz="4400" b="0" baseline="-250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sz="4400" b="0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981466" name="Text Box 26"/>
          <p:cNvSpPr txBox="1">
            <a:spLocks noChangeArrowheads="1"/>
          </p:cNvSpPr>
          <p:nvPr/>
        </p:nvSpPr>
        <p:spPr bwMode="auto">
          <a:xfrm>
            <a:off x="539552" y="5949280"/>
            <a:ext cx="61926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7032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7032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7032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7032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7032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032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032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032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032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 dirty="0">
                <a:latin typeface="Arial" charset="0"/>
              </a:rPr>
              <a:t>Estimation of </a:t>
            </a:r>
            <a:r>
              <a:rPr lang="en-GB" b="0" dirty="0" err="1">
                <a:latin typeface="Arial" charset="0"/>
              </a:rPr>
              <a:t>hyperparameters</a:t>
            </a:r>
            <a:r>
              <a:rPr lang="en-GB" b="0" dirty="0">
                <a:latin typeface="Arial" charset="0"/>
              </a:rPr>
              <a:t> </a:t>
            </a:r>
            <a:r>
              <a:rPr lang="en-GB" b="0" i="1" dirty="0">
                <a:latin typeface="Arial" charset="0"/>
                <a:sym typeface="Symbol" pitchFamily="18" charset="2"/>
              </a:rPr>
              <a:t></a:t>
            </a:r>
            <a:r>
              <a:rPr lang="en-GB" b="0" dirty="0">
                <a:latin typeface="Arial" charset="0"/>
                <a:sym typeface="Symbol" pitchFamily="18" charset="2"/>
              </a:rPr>
              <a:t> with </a:t>
            </a:r>
            <a:r>
              <a:rPr lang="en-GB" b="0" dirty="0" err="1">
                <a:latin typeface="Arial" charset="0"/>
                <a:sym typeface="Symbol" pitchFamily="18" charset="2"/>
              </a:rPr>
              <a:t>ReML</a:t>
            </a:r>
            <a:r>
              <a:rPr lang="en-GB" b="0" dirty="0">
                <a:latin typeface="Arial" charset="0"/>
                <a:sym typeface="Symbol" pitchFamily="18" charset="2"/>
              </a:rPr>
              <a:t> </a:t>
            </a:r>
            <a:r>
              <a:rPr lang="en-GB" sz="2000" b="0" dirty="0">
                <a:latin typeface="Arial" charset="0"/>
                <a:sym typeface="Symbol" pitchFamily="18" charset="2"/>
              </a:rPr>
              <a:t>(Restricted Maximum Likelihood)</a:t>
            </a:r>
            <a:r>
              <a:rPr lang="en-GB" b="0" dirty="0">
                <a:latin typeface="Arial" charset="0"/>
                <a:sym typeface="Symbol" pitchFamily="18" charset="2"/>
              </a:rPr>
              <a:t>.</a:t>
            </a:r>
          </a:p>
        </p:txBody>
      </p:sp>
      <p:pic>
        <p:nvPicPr>
          <p:cNvPr id="1981467" name="Picture 27" descr="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7419" r="9993" b="11479"/>
          <a:stretch>
            <a:fillRect/>
          </a:stretch>
        </p:blipFill>
        <p:spPr bwMode="auto">
          <a:xfrm>
            <a:off x="598311" y="3709988"/>
            <a:ext cx="1888067" cy="20431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81468" name="Text Box 28"/>
          <p:cNvSpPr txBox="1">
            <a:spLocks noChangeArrowheads="1"/>
          </p:cNvSpPr>
          <p:nvPr/>
        </p:nvSpPr>
        <p:spPr bwMode="auto">
          <a:xfrm>
            <a:off x="1890890" y="3598863"/>
            <a:ext cx="5293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400" b="0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endParaRPr lang="en-US" sz="4400" b="0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981469" name="Text Box 29"/>
          <p:cNvSpPr txBox="1">
            <a:spLocks noChangeArrowheads="1"/>
          </p:cNvSpPr>
          <p:nvPr/>
        </p:nvSpPr>
        <p:spPr bwMode="auto">
          <a:xfrm>
            <a:off x="719572" y="2776738"/>
            <a:ext cx="3816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enhanced noise model at voxel i</a:t>
            </a:r>
            <a:endParaRPr lang="en-GB" sz="2000" b="0" dirty="0">
              <a:sym typeface="Symbol" pitchFamily="18" charset="2"/>
            </a:endParaRPr>
          </a:p>
        </p:txBody>
      </p:sp>
      <p:sp>
        <p:nvSpPr>
          <p:cNvPr id="1981470" name="Rectangle 30"/>
          <p:cNvSpPr>
            <a:spLocks noChangeArrowheads="1"/>
          </p:cNvSpPr>
          <p:nvPr/>
        </p:nvSpPr>
        <p:spPr bwMode="auto">
          <a:xfrm>
            <a:off x="4985360" y="2829126"/>
            <a:ext cx="3759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b="0"/>
              <a:t>error covariance components </a:t>
            </a:r>
            <a:r>
              <a:rPr lang="en-GB" sz="2000" b="0" i="1">
                <a:latin typeface="Times New Roman" pitchFamily="18" charset="0"/>
              </a:rPr>
              <a:t>Q</a:t>
            </a:r>
          </a:p>
          <a:p>
            <a:r>
              <a:rPr lang="en-GB" sz="2000" b="0"/>
              <a:t>and hyperparameters</a:t>
            </a:r>
            <a:r>
              <a:rPr lang="en-GB" sz="2000" b="0">
                <a:sym typeface="Symbol" pitchFamily="18" charset="2"/>
              </a:rPr>
              <a:t></a:t>
            </a:r>
            <a:r>
              <a:rPr lang="en-GB" sz="2000" b="0" i="1">
                <a:latin typeface="Times New Roman" pitchFamily="18" charset="0"/>
                <a:sym typeface="Symbol" pitchFamily="18" charset="2"/>
              </a:rPr>
              <a:t>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451682"/>
              </p:ext>
            </p:extLst>
          </p:nvPr>
        </p:nvGraphicFramePr>
        <p:xfrm>
          <a:off x="5652121" y="1268760"/>
          <a:ext cx="2304256" cy="148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1" name="Equation" r:id="rId6" imgW="787320" imgH="507960" progId="Equation.3">
                  <p:embed/>
                </p:oleObj>
              </mc:Choice>
              <mc:Fallback>
                <p:oleObj name="Equation" r:id="rId6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2121" y="1268760"/>
                        <a:ext cx="2304256" cy="1485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20066"/>
              </p:ext>
            </p:extLst>
          </p:nvPr>
        </p:nvGraphicFramePr>
        <p:xfrm>
          <a:off x="1395729" y="1808733"/>
          <a:ext cx="2564203" cy="72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2" name="Equation" r:id="rId8" imgW="812520" imgH="228600" progId="Equation.3">
                  <p:embed/>
                </p:oleObj>
              </mc:Choice>
              <mc:Fallback>
                <p:oleObj name="Equation" r:id="rId8" imgW="8125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729" y="1808733"/>
                        <a:ext cx="2564203" cy="720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72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1501775"/>
            <a:ext cx="2819400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9" t="30252" r="7512" b="14130"/>
          <a:stretch>
            <a:fillRect/>
          </a:stretch>
        </p:blipFill>
        <p:spPr bwMode="auto">
          <a:xfrm>
            <a:off x="4244975" y="1600200"/>
            <a:ext cx="1165225" cy="1219200"/>
          </a:xfrm>
          <a:prstGeom prst="rect">
            <a:avLst/>
          </a:prstGeom>
          <a:noFill/>
          <a:ln>
            <a:noFill/>
          </a:ln>
          <a:effectLst>
            <a:outerShdw dist="81320" dir="2319588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971550" y="4416425"/>
            <a:ext cx="1585913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985838" y="4545013"/>
            <a:ext cx="157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Normalisation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224588" y="1219200"/>
            <a:ext cx="283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Statistical Parametric Map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82550" y="904875"/>
            <a:ext cx="1997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Image time-series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676650" y="6113463"/>
            <a:ext cx="2289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Parameter estimates</a:t>
            </a:r>
          </a:p>
        </p:txBody>
      </p:sp>
      <p:pic>
        <p:nvPicPr>
          <p:cNvPr id="21519" name="Picture 15"/>
          <p:cNvPicPr>
            <a:picLocks noChangeArrowheads="1"/>
          </p:cNvPicPr>
          <p:nvPr/>
        </p:nvPicPr>
        <p:blipFill>
          <a:blip r:embed="rId4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676400"/>
            <a:ext cx="1500188" cy="1062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0" name="Picture 1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9" t="6715" r="8142" b="6468"/>
          <a:stretch>
            <a:fillRect/>
          </a:stretch>
        </p:blipFill>
        <p:spPr bwMode="auto">
          <a:xfrm>
            <a:off x="4040188" y="4392613"/>
            <a:ext cx="1617662" cy="16621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773488" y="3124200"/>
            <a:ext cx="2274676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General Linear Model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66688" y="3124200"/>
            <a:ext cx="1357312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Realignment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954213" y="3124200"/>
            <a:ext cx="1452562" cy="700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Smoothing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110038" y="1249363"/>
            <a:ext cx="157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Arial Unicode MS" pitchFamily="34" charset="-128"/>
              </a:rPr>
              <a:t>Design matrix</a:t>
            </a:r>
          </a:p>
        </p:txBody>
      </p:sp>
      <p:pic>
        <p:nvPicPr>
          <p:cNvPr id="21525" name="Picture 21"/>
          <p:cNvPicPr>
            <a:picLocks noChangeArrowheads="1"/>
          </p:cNvPicPr>
          <p:nvPr/>
        </p:nvPicPr>
        <p:blipFill>
          <a:blip r:embed="rId6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37188"/>
            <a:ext cx="1368425" cy="1192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2408238" y="5729288"/>
            <a:ext cx="1311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Anatomical</a:t>
            </a:r>
            <a:b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</a:b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reference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000250" y="1262063"/>
            <a:ext cx="1374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Spatial filter</a:t>
            </a:r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881063" y="27955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1608138" y="3502025"/>
            <a:ext cx="312737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V="1">
            <a:off x="6048164" y="3505200"/>
            <a:ext cx="252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4851400" y="3876675"/>
            <a:ext cx="0" cy="520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4846638" y="2825750"/>
            <a:ext cx="0" cy="309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2676525" y="277653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3429000" y="3500438"/>
            <a:ext cx="31115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 flipV="1">
            <a:off x="1749425" y="5043488"/>
            <a:ext cx="0" cy="392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1265238" y="3873500"/>
            <a:ext cx="1587" cy="488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V="1">
            <a:off x="2286000" y="3886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6218238" y="4114800"/>
            <a:ext cx="1349375" cy="755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</a:t>
            </a:r>
            <a:b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Inference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8213725" y="428466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RFT</a:t>
            </a:r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6919913" y="37766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1541" name="Picture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60948" r="69249" b="6488"/>
          <a:stretch>
            <a:fillRect/>
          </a:stretch>
        </p:blipFill>
        <p:spPr bwMode="auto">
          <a:xfrm>
            <a:off x="6405563" y="5334000"/>
            <a:ext cx="1057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42" name="Line 38"/>
          <p:cNvSpPr>
            <a:spLocks noChangeShapeType="1"/>
          </p:cNvSpPr>
          <p:nvPr/>
        </p:nvSpPr>
        <p:spPr bwMode="auto">
          <a:xfrm flipH="1">
            <a:off x="6943725" y="4876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7775575" y="5638800"/>
            <a:ext cx="9493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 &lt;0.05</a:t>
            </a:r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 flipH="1" flipV="1">
            <a:off x="7620000" y="4495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H="1">
            <a:off x="6886575" y="5867400"/>
            <a:ext cx="903288" cy="376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1547" name="Group 43"/>
          <p:cNvGrpSpPr>
            <a:grpSpLocks/>
          </p:cNvGrpSpPr>
          <p:nvPr/>
        </p:nvGrpSpPr>
        <p:grpSpPr bwMode="auto">
          <a:xfrm>
            <a:off x="152400" y="1341438"/>
            <a:ext cx="1508125" cy="1412875"/>
            <a:chOff x="197" y="764"/>
            <a:chExt cx="987" cy="890"/>
          </a:xfrm>
        </p:grpSpPr>
        <p:pic>
          <p:nvPicPr>
            <p:cNvPr id="21548" name="Picture 44"/>
            <p:cNvPicPr>
              <a:picLocks noChangeArrowheads="1"/>
            </p:cNvPicPr>
            <p:nvPr/>
          </p:nvPicPr>
          <p:blipFill>
            <a:blip r:embed="rId7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" y="764"/>
              <a:ext cx="796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49" name="Picture 45"/>
            <p:cNvPicPr>
              <a:picLocks noChangeArrowheads="1"/>
            </p:cNvPicPr>
            <p:nvPr/>
          </p:nvPicPr>
          <p:blipFill>
            <a:blip r:embed="rId7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860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50" name="Picture 46"/>
            <p:cNvPicPr>
              <a:picLocks noChangeArrowheads="1"/>
            </p:cNvPicPr>
            <p:nvPr/>
          </p:nvPicPr>
          <p:blipFill>
            <a:blip r:embed="rId7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" y="956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1"/>
          <p:cNvSpPr/>
          <p:nvPr/>
        </p:nvSpPr>
        <p:spPr bwMode="auto">
          <a:xfrm>
            <a:off x="3635896" y="1086644"/>
            <a:ext cx="2484276" cy="5514553"/>
          </a:xfrm>
          <a:prstGeom prst="rect">
            <a:avLst/>
          </a:prstGeom>
          <a:noFill/>
          <a:ln w="57150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5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3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22788"/>
              </p:ext>
            </p:extLst>
          </p:nvPr>
        </p:nvGraphicFramePr>
        <p:xfrm>
          <a:off x="1845734" y="1240110"/>
          <a:ext cx="448592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9" name="Equation" r:id="rId3" imgW="1562040" imgH="253800" progId="Equation.DSMT4">
                  <p:embed/>
                </p:oleObj>
              </mc:Choice>
              <mc:Fallback>
                <p:oleObj name="Equation" r:id="rId3" imgW="1562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734" y="1240110"/>
                        <a:ext cx="448592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3500" name="Text Box 12"/>
          <p:cNvSpPr txBox="1">
            <a:spLocks noChangeArrowheads="1"/>
          </p:cNvSpPr>
          <p:nvPr/>
        </p:nvSpPr>
        <p:spPr bwMode="auto">
          <a:xfrm>
            <a:off x="107504" y="688630"/>
            <a:ext cx="89532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b="1" dirty="0"/>
              <a:t>Parameters can then be estimated using Weighted Least Squares (WLS)</a:t>
            </a:r>
          </a:p>
        </p:txBody>
      </p:sp>
      <p:sp>
        <p:nvSpPr>
          <p:cNvPr id="1983501" name="Text Box 13"/>
          <p:cNvSpPr txBox="1">
            <a:spLocks noChangeArrowheads="1"/>
          </p:cNvSpPr>
          <p:nvPr/>
        </p:nvSpPr>
        <p:spPr bwMode="auto">
          <a:xfrm>
            <a:off x="1189567" y="223043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dirty="0"/>
              <a:t>Let </a:t>
            </a:r>
          </a:p>
        </p:txBody>
      </p:sp>
      <p:graphicFrame>
        <p:nvGraphicFramePr>
          <p:cNvPr id="1983502" name="Object 14"/>
          <p:cNvGraphicFramePr>
            <a:graphicFrameLocks noChangeAspect="1"/>
          </p:cNvGraphicFramePr>
          <p:nvPr/>
        </p:nvGraphicFramePr>
        <p:xfrm>
          <a:off x="2002367" y="2503488"/>
          <a:ext cx="214912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70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367" y="2503488"/>
                        <a:ext cx="214912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3503" name="Object 15"/>
          <p:cNvGraphicFramePr>
            <a:graphicFrameLocks noChangeAspect="1"/>
          </p:cNvGraphicFramePr>
          <p:nvPr/>
        </p:nvGraphicFramePr>
        <p:xfrm>
          <a:off x="1875367" y="3817939"/>
          <a:ext cx="4998156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71" name="Equation" r:id="rId7" imgW="1739880" imgH="507960" progId="Equation.DSMT4">
                  <p:embed/>
                </p:oleObj>
              </mc:Choice>
              <mc:Fallback>
                <p:oleObj name="Equation" r:id="rId7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367" y="3817939"/>
                        <a:ext cx="4998156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3504" name="Text Box 16"/>
          <p:cNvSpPr txBox="1">
            <a:spLocks noChangeArrowheads="1"/>
          </p:cNvSpPr>
          <p:nvPr/>
        </p:nvSpPr>
        <p:spPr bwMode="auto">
          <a:xfrm>
            <a:off x="1189567" y="3351214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dirty="0"/>
              <a:t>Then</a:t>
            </a:r>
          </a:p>
        </p:txBody>
      </p:sp>
      <p:sp>
        <p:nvSpPr>
          <p:cNvPr id="1983505" name="Text Box 17"/>
          <p:cNvSpPr txBox="1">
            <a:spLocks noChangeArrowheads="1"/>
          </p:cNvSpPr>
          <p:nvPr/>
        </p:nvSpPr>
        <p:spPr bwMode="auto">
          <a:xfrm>
            <a:off x="1154289" y="5464176"/>
            <a:ext cx="883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where</a:t>
            </a:r>
          </a:p>
        </p:txBody>
      </p:sp>
      <p:graphicFrame>
        <p:nvGraphicFramePr>
          <p:cNvPr id="1983506" name="Object 18"/>
          <p:cNvGraphicFramePr>
            <a:graphicFrameLocks noChangeAspect="1"/>
          </p:cNvGraphicFramePr>
          <p:nvPr/>
        </p:nvGraphicFramePr>
        <p:xfrm>
          <a:off x="1730022" y="5878514"/>
          <a:ext cx="32526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72" name="Equation" r:id="rId9" imgW="1143000" imgH="228600" progId="Equation.DSMT4">
                  <p:embed/>
                </p:oleObj>
              </mc:Choice>
              <mc:Fallback>
                <p:oleObj name="Equation" r:id="rId9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022" y="5878514"/>
                        <a:ext cx="325261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3507" name="Text Box 19"/>
          <p:cNvSpPr txBox="1">
            <a:spLocks noChangeArrowheads="1"/>
          </p:cNvSpPr>
          <p:nvPr/>
        </p:nvSpPr>
        <p:spPr bwMode="auto">
          <a:xfrm>
            <a:off x="6444208" y="5077633"/>
            <a:ext cx="2265364" cy="1015663"/>
          </a:xfrm>
          <a:prstGeom prst="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WLS equivalent to</a:t>
            </a:r>
          </a:p>
          <a:p>
            <a:r>
              <a:rPr lang="en-GB" sz="2000" dirty="0">
                <a:solidFill>
                  <a:schemeClr val="tx1"/>
                </a:solidFill>
              </a:rPr>
              <a:t>OLS on whitened</a:t>
            </a:r>
          </a:p>
          <a:p>
            <a:r>
              <a:rPr lang="en-GB" sz="2000" dirty="0">
                <a:solidFill>
                  <a:schemeClr val="tx1"/>
                </a:solidFill>
              </a:rPr>
              <a:t>data and design</a:t>
            </a:r>
          </a:p>
        </p:txBody>
      </p:sp>
    </p:spTree>
    <p:extLst>
      <p:ext uri="{BB962C8B-B14F-4D97-AF65-F5344CB8AC3E}">
        <p14:creationId xmlns:p14="http://schemas.microsoft.com/office/powerpoint/2010/main" val="202716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3501" grpId="0"/>
      <p:bldP spid="1983504" grpId="0"/>
      <p:bldP spid="1983505" grpId="0"/>
      <p:bldP spid="19835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433" name="Rectangle 17"/>
          <p:cNvSpPr>
            <a:spLocks noChangeArrowheads="1"/>
          </p:cNvSpPr>
          <p:nvPr/>
        </p:nvSpPr>
        <p:spPr bwMode="auto">
          <a:xfrm>
            <a:off x="230012" y="695921"/>
            <a:ext cx="4837289" cy="1004887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de-DE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Contrasts &amp;</a:t>
            </a:r>
            <a:br>
              <a:rPr lang="de-DE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de-DE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statistical parametric maps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980434" name="Group 18"/>
          <p:cNvGrpSpPr>
            <a:grpSpLocks/>
          </p:cNvGrpSpPr>
          <p:nvPr/>
        </p:nvGrpSpPr>
        <p:grpSpPr bwMode="auto">
          <a:xfrm>
            <a:off x="605367" y="3000376"/>
            <a:ext cx="1391356" cy="2873375"/>
            <a:chOff x="443" y="715"/>
            <a:chExt cx="1862" cy="1810"/>
          </a:xfrm>
        </p:grpSpPr>
        <p:pic>
          <p:nvPicPr>
            <p:cNvPr id="1980435" name="Picture 19" descr="x1improved_img"/>
            <p:cNvPicPr>
              <a:picLocks noChangeAspect="1" noChangeArrowheads="1"/>
            </p:cNvPicPr>
            <p:nvPr/>
          </p:nvPicPr>
          <p:blipFill>
            <a:blip r:embed="rId3"/>
            <a:srcRect l="15256" t="6679" r="14993" b="11111"/>
            <a:stretch>
              <a:fillRect/>
            </a:stretch>
          </p:blipFill>
          <p:spPr bwMode="auto">
            <a:xfrm>
              <a:off x="443" y="715"/>
              <a:ext cx="163" cy="18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sp>
          <p:nvSpPr>
            <p:cNvPr id="1980436" name="Rectangle 20"/>
            <p:cNvSpPr>
              <a:spLocks noChangeArrowheads="1"/>
            </p:cNvSpPr>
            <p:nvPr/>
          </p:nvSpPr>
          <p:spPr bwMode="auto">
            <a:xfrm>
              <a:off x="606" y="715"/>
              <a:ext cx="162" cy="1810"/>
            </a:xfrm>
            <a:prstGeom prst="rect">
              <a:avLst/>
            </a:prstGeom>
            <a:solidFill>
              <a:srgbClr val="FFFFFF"/>
            </a:solidFill>
            <a:ln w="762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3200" b="0">
                <a:latin typeface="Arial Unicode MS" pitchFamily="34" charset="-128"/>
              </a:endParaRPr>
            </a:p>
          </p:txBody>
        </p:sp>
        <p:pic>
          <p:nvPicPr>
            <p:cNvPr id="1980437" name="Picture 21" descr="highpass"/>
            <p:cNvPicPr>
              <a:picLocks noChangeAspect="1" noChangeArrowheads="1"/>
            </p:cNvPicPr>
            <p:nvPr/>
          </p:nvPicPr>
          <p:blipFill>
            <a:blip r:embed="rId4"/>
            <a:srcRect l="13324" t="7777" r="9993" b="11111"/>
            <a:stretch>
              <a:fillRect/>
            </a:stretch>
          </p:blipFill>
          <p:spPr bwMode="auto">
            <a:xfrm>
              <a:off x="768" y="715"/>
              <a:ext cx="1537" cy="1810"/>
            </a:xfrm>
            <a:prstGeom prst="rect">
              <a:avLst/>
            </a:prstGeom>
            <a:noFill/>
          </p:spPr>
        </p:pic>
      </p:grpSp>
      <p:sp>
        <p:nvSpPr>
          <p:cNvPr id="1980438" name="Rectangle 22"/>
          <p:cNvSpPr>
            <a:spLocks noChangeArrowheads="1"/>
          </p:cNvSpPr>
          <p:nvPr/>
        </p:nvSpPr>
        <p:spPr bwMode="auto">
          <a:xfrm>
            <a:off x="2523066" y="2420939"/>
            <a:ext cx="2769013" cy="688975"/>
          </a:xfrm>
          <a:prstGeom prst="rect">
            <a:avLst/>
          </a:prstGeom>
          <a:solidFill>
            <a:srgbClr val="FF99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/>
            <a:r>
              <a:rPr lang="de-DE" sz="2000" b="0">
                <a:latin typeface="Arial Unicode MS" pitchFamily="34" charset="-128"/>
              </a:rPr>
              <a:t>Q: activation during listening ?</a:t>
            </a:r>
            <a:endParaRPr lang="en-GB" sz="2000" b="0">
              <a:latin typeface="Arial Unicode MS" pitchFamily="34" charset="-128"/>
            </a:endParaRPr>
          </a:p>
        </p:txBody>
      </p:sp>
      <p:sp>
        <p:nvSpPr>
          <p:cNvPr id="1980439" name="Rectangle 23"/>
          <p:cNvSpPr>
            <a:spLocks noChangeArrowheads="1"/>
          </p:cNvSpPr>
          <p:nvPr/>
        </p:nvSpPr>
        <p:spPr bwMode="auto">
          <a:xfrm>
            <a:off x="605367" y="2327276"/>
            <a:ext cx="110067" cy="4984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0440" name="Line 24"/>
          <p:cNvSpPr>
            <a:spLocks noChangeShapeType="1"/>
          </p:cNvSpPr>
          <p:nvPr/>
        </p:nvSpPr>
        <p:spPr bwMode="auto">
          <a:xfrm>
            <a:off x="605367" y="2814638"/>
            <a:ext cx="1391356" cy="11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0441" name="Rectangle 25"/>
          <p:cNvSpPr>
            <a:spLocks noChangeArrowheads="1"/>
          </p:cNvSpPr>
          <p:nvPr/>
        </p:nvSpPr>
        <p:spPr bwMode="auto">
          <a:xfrm>
            <a:off x="191912" y="1879600"/>
            <a:ext cx="1962856" cy="368300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de-DE" sz="1200" dirty="0">
                <a:latin typeface="Arial Unicode MS" pitchFamily="34" charset="-128"/>
              </a:rPr>
              <a:t>c = </a:t>
            </a:r>
            <a:r>
              <a:rPr lang="en-US" sz="1200" dirty="0">
                <a:latin typeface="Arial Unicode MS" pitchFamily="34" charset="-128"/>
              </a:rPr>
              <a:t>1 0 0 0 0 0 0 0 0 0 0</a:t>
            </a:r>
            <a:endParaRPr lang="en-GB" sz="1200" dirty="0">
              <a:latin typeface="Arial Unicode MS" pitchFamily="34" charset="-128"/>
            </a:endParaRPr>
          </a:p>
        </p:txBody>
      </p:sp>
      <p:sp>
        <p:nvSpPr>
          <p:cNvPr id="1980442" name="Rectangle 26"/>
          <p:cNvSpPr>
            <a:spLocks noChangeArrowheads="1"/>
          </p:cNvSpPr>
          <p:nvPr/>
        </p:nvSpPr>
        <p:spPr bwMode="auto">
          <a:xfrm>
            <a:off x="2523067" y="3300413"/>
            <a:ext cx="2769012" cy="688975"/>
          </a:xfrm>
          <a:prstGeom prst="rect">
            <a:avLst/>
          </a:prstGeom>
          <a:solidFill>
            <a:srgbClr val="FF99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eaLnBrk="0" hangingPunct="0"/>
            <a:r>
              <a:rPr lang="de-DE" sz="2000" b="0">
                <a:latin typeface="Arial Unicode MS" pitchFamily="34" charset="-128"/>
              </a:rPr>
              <a:t>Null hypothesis:</a:t>
            </a:r>
            <a:endParaRPr lang="en-GB" sz="2000" b="0">
              <a:latin typeface="Arial Unicode MS" pitchFamily="34" charset="-128"/>
            </a:endParaRPr>
          </a:p>
        </p:txBody>
      </p:sp>
      <p:graphicFrame>
        <p:nvGraphicFramePr>
          <p:cNvPr id="19804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4745"/>
              </p:ext>
            </p:extLst>
          </p:nvPr>
        </p:nvGraphicFramePr>
        <p:xfrm>
          <a:off x="4348046" y="3387725"/>
          <a:ext cx="944034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5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046" y="3387725"/>
                        <a:ext cx="944034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04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094304"/>
              </p:ext>
            </p:extLst>
          </p:nvPr>
        </p:nvGraphicFramePr>
        <p:xfrm>
          <a:off x="3009380" y="4653136"/>
          <a:ext cx="1886656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6" name="Equation" r:id="rId7" imgW="838080" imgH="469800" progId="Equation.3">
                  <p:embed/>
                </p:oleObj>
              </mc:Choice>
              <mc:Fallback>
                <p:oleObj name="Equation" r:id="rId7" imgW="838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380" y="4653136"/>
                        <a:ext cx="1886656" cy="123666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80445" name="Picture 29" descr="tmap"/>
          <p:cNvPicPr>
            <a:picLocks noChangeAspect="1" noChangeArrowheads="1"/>
          </p:cNvPicPr>
          <p:nvPr/>
        </p:nvPicPr>
        <p:blipFill>
          <a:blip r:embed="rId9"/>
          <a:srcRect l="5984" t="33833" r="58267" b="43910"/>
          <a:stretch>
            <a:fillRect/>
          </a:stretch>
        </p:blipFill>
        <p:spPr bwMode="auto">
          <a:xfrm>
            <a:off x="5758226" y="808685"/>
            <a:ext cx="2846222" cy="287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80446" name="Object 30"/>
          <p:cNvGraphicFramePr>
            <a:graphicFrameLocks noChangeAspect="1"/>
          </p:cNvGraphicFramePr>
          <p:nvPr/>
        </p:nvGraphicFramePr>
        <p:xfrm>
          <a:off x="1481667" y="3067051"/>
          <a:ext cx="468489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7" name="Equation" r:id="rId10" imgW="177480" imgH="164880" progId="Equation.3">
                  <p:embed/>
                </p:oleObj>
              </mc:Choice>
              <mc:Fallback>
                <p:oleObj name="Equation" r:id="rId10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667" y="3067051"/>
                        <a:ext cx="468489" cy="441325"/>
                      </a:xfrm>
                      <a:prstGeom prst="rect">
                        <a:avLst/>
                      </a:prstGeom>
                      <a:solidFill>
                        <a:srgbClr val="777777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80447" name="Picture 3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94230" y="3962320"/>
            <a:ext cx="2846222" cy="26710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473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0439" grpId="0" animBg="1"/>
      <p:bldP spid="1980440" grpId="0" animBg="1"/>
      <p:bldP spid="19804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41784"/>
            <a:ext cx="8229600" cy="1143000"/>
          </a:xfrm>
        </p:spPr>
        <p:txBody>
          <a:bodyPr/>
          <a:lstStyle/>
          <a:p>
            <a:r>
              <a:rPr lang="en-GB" b="1" dirty="0"/>
              <a:t>Summary</a:t>
            </a:r>
          </a:p>
        </p:txBody>
      </p:sp>
      <p:sp>
        <p:nvSpPr>
          <p:cNvPr id="200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304764"/>
            <a:ext cx="8023578" cy="5521026"/>
          </a:xfrm>
        </p:spPr>
        <p:txBody>
          <a:bodyPr/>
          <a:lstStyle/>
          <a:p>
            <a:r>
              <a:rPr lang="en-GB" sz="2800" dirty="0"/>
              <a:t>Mass </a:t>
            </a:r>
            <a:r>
              <a:rPr lang="en-GB" sz="2800" dirty="0" err="1"/>
              <a:t>univariate</a:t>
            </a:r>
            <a:r>
              <a:rPr lang="en-GB" sz="2800" dirty="0"/>
              <a:t> approach. </a:t>
            </a:r>
          </a:p>
          <a:p>
            <a:endParaRPr lang="en-GB" sz="1400" dirty="0"/>
          </a:p>
          <a:p>
            <a:r>
              <a:rPr lang="en-GB" sz="2800" dirty="0"/>
              <a:t>Fit GLMs with design matrix, X, to data at different points in space to estimate local effect sizes, </a:t>
            </a:r>
          </a:p>
          <a:p>
            <a:endParaRPr lang="en-GB" sz="1400" dirty="0"/>
          </a:p>
          <a:p>
            <a:r>
              <a:rPr lang="en-GB" sz="2800" dirty="0"/>
              <a:t>GLM is a very general approach </a:t>
            </a:r>
          </a:p>
          <a:p>
            <a:endParaRPr lang="en-GB" sz="1400" dirty="0"/>
          </a:p>
          <a:p>
            <a:r>
              <a:rPr lang="en-GB" sz="2800" dirty="0"/>
              <a:t>Hemodynamic Response Function</a:t>
            </a:r>
          </a:p>
          <a:p>
            <a:endParaRPr lang="en-GB" sz="1400" dirty="0"/>
          </a:p>
          <a:p>
            <a:r>
              <a:rPr lang="en-GB" sz="2800" dirty="0"/>
              <a:t>High pass </a:t>
            </a:r>
            <a:r>
              <a:rPr lang="en-GB" sz="2800" dirty="0" smtClean="0"/>
              <a:t>filtering</a:t>
            </a:r>
          </a:p>
          <a:p>
            <a:endParaRPr lang="en-GB" sz="1400" dirty="0"/>
          </a:p>
          <a:p>
            <a:r>
              <a:rPr lang="en-GB" sz="2800" dirty="0"/>
              <a:t>Temporal </a:t>
            </a:r>
            <a:r>
              <a:rPr lang="en-GB" sz="2800" dirty="0" smtClean="0"/>
              <a:t>autocorrelation</a:t>
            </a:r>
            <a:endParaRPr lang="en-GB" sz="2800" dirty="0"/>
          </a:p>
        </p:txBody>
      </p:sp>
      <p:graphicFrame>
        <p:nvGraphicFramePr>
          <p:cNvPr id="20009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9081724"/>
              </p:ext>
            </p:extLst>
          </p:nvPr>
        </p:nvGraphicFramePr>
        <p:xfrm>
          <a:off x="1799692" y="2946970"/>
          <a:ext cx="369711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6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2946970"/>
                        <a:ext cx="369711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43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3600" dirty="0" smtClean="0"/>
              <a:t>Thank you for your attention!</a:t>
            </a:r>
          </a:p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1600" dirty="0" smtClean="0"/>
              <a:t>…and thanks to Guillaume for his slides </a:t>
            </a:r>
            <a:r>
              <a:rPr lang="en-GB" sz="1600" dirty="0" smtClean="0">
                <a:sym typeface="Wingdings"/>
              </a:rPr>
              <a:t>.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5728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5067" name="Picture 11" descr="adjus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t="53058" r="7166" b="5435"/>
          <a:stretch>
            <a:fillRect/>
          </a:stretch>
        </p:blipFill>
        <p:spPr bwMode="auto">
          <a:xfrm>
            <a:off x="3210786" y="1292449"/>
            <a:ext cx="5145814" cy="35353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65068" name="Rectangle 12"/>
          <p:cNvSpPr>
            <a:spLocks noChangeArrowheads="1"/>
          </p:cNvSpPr>
          <p:nvPr/>
        </p:nvSpPr>
        <p:spPr bwMode="auto">
          <a:xfrm>
            <a:off x="503548" y="2189440"/>
            <a:ext cx="2438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9FFFF"/>
                    </a:gs>
                    <a:gs pos="100000">
                      <a:srgbClr val="D9FFFF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de-DE" sz="2000" b="0" dirty="0">
                <a:latin typeface="Arial Unicode MS" pitchFamily="34" charset="-128"/>
              </a:rPr>
              <a:t>Passive word listening</a:t>
            </a:r>
          </a:p>
          <a:p>
            <a:pPr eaLnBrk="0" hangingPunct="0"/>
            <a:r>
              <a:rPr lang="de-DE" sz="2000" b="0" dirty="0">
                <a:latin typeface="Arial Unicode MS" pitchFamily="34" charset="-128"/>
              </a:rPr>
              <a:t>versus rest</a:t>
            </a:r>
            <a:endParaRPr lang="en-GB" sz="2000" b="0" dirty="0">
              <a:latin typeface="Arial Unicode MS" pitchFamily="34" charset="-128"/>
            </a:endParaRPr>
          </a:p>
        </p:txBody>
      </p:sp>
      <p:sp>
        <p:nvSpPr>
          <p:cNvPr id="1965069" name="Rectangle 13"/>
          <p:cNvSpPr>
            <a:spLocks noChangeArrowheads="1"/>
          </p:cNvSpPr>
          <p:nvPr/>
        </p:nvSpPr>
        <p:spPr bwMode="auto">
          <a:xfrm>
            <a:off x="503548" y="3433940"/>
            <a:ext cx="2438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9FFFF"/>
                    </a:gs>
                    <a:gs pos="100000">
                      <a:srgbClr val="D9FFFF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de-DE" sz="2000" b="0" dirty="0">
                <a:latin typeface="Arial Unicode MS" pitchFamily="34" charset="-128"/>
              </a:rPr>
              <a:t>7 cycles of </a:t>
            </a:r>
          </a:p>
          <a:p>
            <a:pPr eaLnBrk="0" hangingPunct="0"/>
            <a:r>
              <a:rPr lang="de-DE" sz="2000" b="0" dirty="0">
                <a:latin typeface="Arial Unicode MS" pitchFamily="34" charset="-128"/>
              </a:rPr>
              <a:t>rest and listening</a:t>
            </a:r>
            <a:endParaRPr lang="en-GB" sz="2000" b="0" dirty="0">
              <a:latin typeface="Arial Unicode MS" pitchFamily="34" charset="-128"/>
            </a:endParaRPr>
          </a:p>
        </p:txBody>
      </p:sp>
      <p:sp>
        <p:nvSpPr>
          <p:cNvPr id="1965070" name="Rectangle 14"/>
          <p:cNvSpPr>
            <a:spLocks noChangeArrowheads="1"/>
          </p:cNvSpPr>
          <p:nvPr/>
        </p:nvSpPr>
        <p:spPr bwMode="auto">
          <a:xfrm>
            <a:off x="503548" y="4485310"/>
            <a:ext cx="2438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9FFFF"/>
                    </a:gs>
                    <a:gs pos="100000">
                      <a:srgbClr val="D9FFFF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de-DE" sz="2000" b="0">
                <a:latin typeface="Arial Unicode MS" pitchFamily="34" charset="-128"/>
              </a:rPr>
              <a:t>Blocks of 6 scans</a:t>
            </a:r>
          </a:p>
          <a:p>
            <a:pPr eaLnBrk="0" hangingPunct="0"/>
            <a:r>
              <a:rPr lang="de-DE" sz="2000" b="0">
                <a:latin typeface="Arial Unicode MS" pitchFamily="34" charset="-128"/>
              </a:rPr>
              <a:t>with 7 sec TR</a:t>
            </a:r>
          </a:p>
        </p:txBody>
      </p:sp>
      <p:sp>
        <p:nvSpPr>
          <p:cNvPr id="1965071" name="Rectangle 15"/>
          <p:cNvSpPr>
            <a:spLocks noChangeArrowheads="1"/>
          </p:cNvSpPr>
          <p:nvPr/>
        </p:nvSpPr>
        <p:spPr bwMode="auto">
          <a:xfrm>
            <a:off x="1063978" y="5751514"/>
            <a:ext cx="7003345" cy="847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/>
                    </a:gs>
                    <a:gs pos="100000">
                      <a:srgbClr val="FFFF99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400" b="0">
                <a:latin typeface="Arial Unicode MS" pitchFamily="34" charset="-128"/>
              </a:rPr>
              <a:t>Question: Is there a change in the BOLD response between listening and rest?</a:t>
            </a:r>
            <a:endParaRPr lang="en-GB" sz="2400" b="0">
              <a:latin typeface="Arial Unicode MS" pitchFamily="34" charset="-128"/>
            </a:endParaRPr>
          </a:p>
        </p:txBody>
      </p:sp>
      <p:sp>
        <p:nvSpPr>
          <p:cNvPr id="1965072" name="Rectangle 16"/>
          <p:cNvSpPr>
            <a:spLocks noChangeArrowheads="1"/>
          </p:cNvSpPr>
          <p:nvPr/>
        </p:nvSpPr>
        <p:spPr bwMode="auto">
          <a:xfrm>
            <a:off x="5496786" y="5204048"/>
            <a:ext cx="25061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/>
                    </a:gs>
                    <a:gs pos="100000">
                      <a:srgbClr val="FFFF99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400" b="0">
                <a:latin typeface="Arial Unicode MS" pitchFamily="34" charset="-128"/>
              </a:rPr>
              <a:t>Stimulus function</a:t>
            </a:r>
            <a:endParaRPr lang="en-GB" sz="2400" b="0">
              <a:latin typeface="Arial Unicode MS" pitchFamily="34" charset="-128"/>
            </a:endParaRPr>
          </a:p>
        </p:txBody>
      </p:sp>
      <p:sp>
        <p:nvSpPr>
          <p:cNvPr id="1965073" name="Rectangle 17"/>
          <p:cNvSpPr>
            <a:spLocks noChangeArrowheads="1"/>
          </p:cNvSpPr>
          <p:nvPr/>
        </p:nvSpPr>
        <p:spPr bwMode="auto">
          <a:xfrm>
            <a:off x="503548" y="1506616"/>
            <a:ext cx="243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9FFFF"/>
                    </a:gs>
                    <a:gs pos="100000">
                      <a:srgbClr val="D9FFFF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de-DE" sz="2000" b="0" dirty="0">
                <a:latin typeface="Arial Unicode MS" pitchFamily="34" charset="-128"/>
              </a:rPr>
              <a:t>One session</a:t>
            </a:r>
            <a:endParaRPr lang="en-GB" sz="2000" b="0" dirty="0">
              <a:latin typeface="Arial Unicode MS" pitchFamily="34" charset="-128"/>
            </a:endParaRPr>
          </a:p>
        </p:txBody>
      </p:sp>
      <p:sp>
        <p:nvSpPr>
          <p:cNvPr id="1965074" name="Rectangle 18"/>
          <p:cNvSpPr>
            <a:spLocks noChangeArrowheads="1"/>
          </p:cNvSpPr>
          <p:nvPr/>
        </p:nvSpPr>
        <p:spPr bwMode="auto">
          <a:xfrm>
            <a:off x="323528" y="466564"/>
            <a:ext cx="780767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de-DE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very simple fMRI experiment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65075" name="Picture 19" descr="stimu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9624" r="10272" b="40741"/>
          <a:stretch>
            <a:fillRect/>
          </a:stretch>
        </p:blipFill>
        <p:spPr bwMode="auto">
          <a:xfrm>
            <a:off x="3655286" y="4827812"/>
            <a:ext cx="4665310" cy="3778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60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50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2" name="Picture 22" descr="adjus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t="53058" r="7166" b="5435"/>
          <a:stretch>
            <a:fillRect/>
          </a:stretch>
        </p:blipFill>
        <p:spPr bwMode="auto">
          <a:xfrm>
            <a:off x="592667" y="4086225"/>
            <a:ext cx="2070100" cy="15763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66103" name="Picture 23" descr="stimul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9" t="34821" r="10820" b="48148"/>
          <a:stretch>
            <a:fillRect/>
          </a:stretch>
        </p:blipFill>
        <p:spPr bwMode="auto">
          <a:xfrm>
            <a:off x="4669071" y="4149080"/>
            <a:ext cx="1847145" cy="3651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66104" name="Rectangle 24"/>
          <p:cNvSpPr>
            <a:spLocks noChangeArrowheads="1"/>
          </p:cNvSpPr>
          <p:nvPr/>
        </p:nvSpPr>
        <p:spPr bwMode="auto">
          <a:xfrm>
            <a:off x="3005666" y="3897740"/>
            <a:ext cx="18810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/>
                    </a:gs>
                    <a:gs pos="100000">
                      <a:srgbClr val="FFFF99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400" b="0">
                <a:latin typeface="Arial Unicode MS" pitchFamily="34" charset="-128"/>
              </a:rPr>
              <a:t>stimulus function</a:t>
            </a:r>
            <a:endParaRPr lang="en-GB" sz="2400" b="0">
              <a:latin typeface="Arial Unicode MS" pitchFamily="34" charset="-128"/>
            </a:endParaRPr>
          </a:p>
        </p:txBody>
      </p:sp>
      <p:sp>
        <p:nvSpPr>
          <p:cNvPr id="1966105" name="Rectangle 25"/>
          <p:cNvSpPr>
            <a:spLocks noChangeArrowheads="1"/>
          </p:cNvSpPr>
          <p:nvPr/>
        </p:nvSpPr>
        <p:spPr bwMode="auto">
          <a:xfrm>
            <a:off x="1976500" y="2224026"/>
            <a:ext cx="6303912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9FFFF"/>
                    </a:gs>
                    <a:gs pos="100000">
                      <a:srgbClr val="D9FFFF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lang="en-GB" sz="2400" b="0" smtClean="0">
                <a:latin typeface="Arial Unicode MS" pitchFamily="34" charset="-128"/>
              </a:rPr>
              <a:t>Decompose data into effects and error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GB" sz="2400" b="0" smtClean="0">
                <a:latin typeface="Arial Unicode MS" pitchFamily="34" charset="-128"/>
              </a:rPr>
              <a:t>Form statistic using estimates of effects and error</a:t>
            </a:r>
            <a:endParaRPr lang="en-GB" sz="2400" b="0">
              <a:latin typeface="Arial Unicode MS" pitchFamily="34" charset="-128"/>
            </a:endParaRPr>
          </a:p>
        </p:txBody>
      </p:sp>
      <p:sp>
        <p:nvSpPr>
          <p:cNvPr id="1966106" name="Rectangle 26"/>
          <p:cNvSpPr>
            <a:spLocks noChangeArrowheads="1"/>
          </p:cNvSpPr>
          <p:nvPr/>
        </p:nvSpPr>
        <p:spPr bwMode="auto">
          <a:xfrm>
            <a:off x="1976500" y="1332881"/>
            <a:ext cx="64119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9FFFF"/>
                    </a:gs>
                    <a:gs pos="100000">
                      <a:srgbClr val="D9FFFF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de-DE" sz="2400" b="0" dirty="0">
                <a:latin typeface="Arial Unicode MS" pitchFamily="34" charset="-128"/>
              </a:rPr>
              <a:t>Make inferences about effects of interest</a:t>
            </a:r>
            <a:endParaRPr lang="en-GB" sz="2400" b="0" dirty="0">
              <a:latin typeface="Arial Unicode MS" pitchFamily="34" charset="-128"/>
            </a:endParaRPr>
          </a:p>
        </p:txBody>
      </p:sp>
      <p:sp>
        <p:nvSpPr>
          <p:cNvPr id="1966107" name="Rectangle 27"/>
          <p:cNvSpPr>
            <a:spLocks noChangeArrowheads="1"/>
          </p:cNvSpPr>
          <p:nvPr/>
        </p:nvSpPr>
        <p:spPr bwMode="auto">
          <a:xfrm>
            <a:off x="617599" y="1335113"/>
            <a:ext cx="10837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CCFFCC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400" b="1" dirty="0">
                <a:latin typeface="Arial Unicode MS" pitchFamily="34" charset="-128"/>
              </a:rPr>
              <a:t>Why?</a:t>
            </a:r>
            <a:endParaRPr lang="en-GB" sz="2400" b="1" dirty="0">
              <a:latin typeface="Arial Unicode MS" pitchFamily="34" charset="-128"/>
            </a:endParaRPr>
          </a:p>
        </p:txBody>
      </p:sp>
      <p:sp>
        <p:nvSpPr>
          <p:cNvPr id="1966108" name="Rectangle 28"/>
          <p:cNvSpPr>
            <a:spLocks noChangeArrowheads="1"/>
          </p:cNvSpPr>
          <p:nvPr/>
        </p:nvSpPr>
        <p:spPr bwMode="auto">
          <a:xfrm>
            <a:off x="617599" y="2344763"/>
            <a:ext cx="10837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CCFFCC">
                        <a:gamma/>
                        <a:shade val="7921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400" b="1" dirty="0">
                <a:latin typeface="Arial Unicode MS" pitchFamily="34" charset="-128"/>
              </a:rPr>
              <a:t>How?</a:t>
            </a:r>
            <a:endParaRPr lang="en-GB" sz="2400" b="1" dirty="0">
              <a:latin typeface="Arial Unicode MS" pitchFamily="34" charset="-128"/>
            </a:endParaRPr>
          </a:p>
        </p:txBody>
      </p:sp>
      <p:sp>
        <p:nvSpPr>
          <p:cNvPr id="1966109" name="Rectangle 29"/>
          <p:cNvSpPr>
            <a:spLocks noChangeArrowheads="1"/>
          </p:cNvSpPr>
          <p:nvPr/>
        </p:nvSpPr>
        <p:spPr bwMode="auto">
          <a:xfrm>
            <a:off x="2078567" y="5712767"/>
            <a:ext cx="883356" cy="461665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0" hangingPunct="0"/>
            <a:r>
              <a:rPr lang="de-DE" sz="2400" b="0" dirty="0">
                <a:solidFill>
                  <a:schemeClr val="tx1"/>
                </a:solidFill>
                <a:latin typeface="Arial Unicode MS" pitchFamily="34" charset="-128"/>
              </a:rPr>
              <a:t>data</a:t>
            </a:r>
            <a:endParaRPr lang="en-GB" sz="2400" b="0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cxnSp>
        <p:nvCxnSpPr>
          <p:cNvPr id="1966111" name="AutoShape 31"/>
          <p:cNvCxnSpPr>
            <a:cxnSpLocks noChangeShapeType="1"/>
            <a:stCxn id="1966109" idx="3"/>
            <a:endCxn id="1966110" idx="1"/>
          </p:cNvCxnSpPr>
          <p:nvPr/>
        </p:nvCxnSpPr>
        <p:spPr bwMode="auto">
          <a:xfrm>
            <a:off x="2961923" y="5943600"/>
            <a:ext cx="461432" cy="2"/>
          </a:xfrm>
          <a:prstGeom prst="straightConnector1">
            <a:avLst/>
          </a:prstGeom>
          <a:noFill/>
          <a:ln w="5715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112" name="AutoShape 32"/>
          <p:cNvCxnSpPr>
            <a:cxnSpLocks noChangeShapeType="1"/>
            <a:stCxn id="1966104" idx="2"/>
            <a:endCxn id="1966110" idx="0"/>
          </p:cNvCxnSpPr>
          <p:nvPr/>
        </p:nvCxnSpPr>
        <p:spPr bwMode="auto">
          <a:xfrm rot="16200000" flipH="1">
            <a:off x="3551729" y="5123179"/>
            <a:ext cx="791002" cy="2117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6115" name="Rectangle 35"/>
          <p:cNvSpPr>
            <a:spLocks noChangeArrowheads="1"/>
          </p:cNvSpPr>
          <p:nvPr/>
        </p:nvSpPr>
        <p:spPr bwMode="auto">
          <a:xfrm>
            <a:off x="7294075" y="5622281"/>
            <a:ext cx="1346377" cy="461665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0" hangingPunct="0"/>
            <a:r>
              <a:rPr lang="de-DE" sz="2400" b="0">
                <a:solidFill>
                  <a:schemeClr val="tx1"/>
                </a:solidFill>
                <a:latin typeface="Arial Unicode MS" pitchFamily="34" charset="-128"/>
              </a:rPr>
              <a:t>statistic</a:t>
            </a:r>
            <a:endParaRPr lang="en-GB" sz="2400" b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1966117" name="Rectangle 37"/>
          <p:cNvSpPr>
            <a:spLocks noChangeArrowheads="1"/>
          </p:cNvSpPr>
          <p:nvPr/>
        </p:nvSpPr>
        <p:spPr bwMode="auto">
          <a:xfrm>
            <a:off x="323528" y="430560"/>
            <a:ext cx="780767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de-DE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Modelling the measured data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66118" name="Line 38"/>
          <p:cNvSpPr>
            <a:spLocks noChangeShapeType="1"/>
          </p:cNvSpPr>
          <p:nvPr/>
        </p:nvSpPr>
        <p:spPr bwMode="auto">
          <a:xfrm flipV="1">
            <a:off x="6603884" y="5853111"/>
            <a:ext cx="690191" cy="514352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966119" name="Line 39"/>
          <p:cNvSpPr>
            <a:spLocks noChangeShapeType="1"/>
          </p:cNvSpPr>
          <p:nvPr/>
        </p:nvSpPr>
        <p:spPr bwMode="auto">
          <a:xfrm>
            <a:off x="6603884" y="5319975"/>
            <a:ext cx="690192" cy="533138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966120" name="Line 40"/>
          <p:cNvSpPr>
            <a:spLocks noChangeShapeType="1"/>
          </p:cNvSpPr>
          <p:nvPr/>
        </p:nvSpPr>
        <p:spPr bwMode="auto">
          <a:xfrm flipV="1">
            <a:off x="4429520" y="5368925"/>
            <a:ext cx="701323" cy="508794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966121" name="Line 41"/>
          <p:cNvSpPr>
            <a:spLocks noChangeShapeType="1"/>
          </p:cNvSpPr>
          <p:nvPr/>
        </p:nvSpPr>
        <p:spPr bwMode="auto">
          <a:xfrm>
            <a:off x="4473222" y="5853113"/>
            <a:ext cx="654799" cy="48827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966110" name="Rectangle 30"/>
          <p:cNvSpPr>
            <a:spLocks noChangeArrowheads="1"/>
          </p:cNvSpPr>
          <p:nvPr/>
        </p:nvSpPr>
        <p:spPr bwMode="auto">
          <a:xfrm>
            <a:off x="3423355" y="5519739"/>
            <a:ext cx="1049867" cy="847725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0" hangingPunct="0"/>
            <a:r>
              <a:rPr lang="de-DE" sz="2400" b="0">
                <a:solidFill>
                  <a:schemeClr val="tx1"/>
                </a:solidFill>
                <a:latin typeface="Arial Unicode MS" pitchFamily="34" charset="-128"/>
              </a:rPr>
              <a:t>linear</a:t>
            </a:r>
          </a:p>
          <a:p>
            <a:pPr algn="ctr" eaLnBrk="0" hangingPunct="0"/>
            <a:r>
              <a:rPr lang="de-DE" sz="2400" b="0">
                <a:solidFill>
                  <a:schemeClr val="tx1"/>
                </a:solidFill>
                <a:latin typeface="Arial Unicode MS" pitchFamily="34" charset="-128"/>
              </a:rPr>
              <a:t>model</a:t>
            </a:r>
            <a:endParaRPr lang="en-GB" sz="2400" b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1966113" name="Rectangle 33"/>
          <p:cNvSpPr>
            <a:spLocks noChangeArrowheads="1"/>
          </p:cNvSpPr>
          <p:nvPr/>
        </p:nvSpPr>
        <p:spPr bwMode="auto">
          <a:xfrm>
            <a:off x="5130843" y="4951414"/>
            <a:ext cx="1526822" cy="847725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0" hangingPunct="0"/>
            <a:r>
              <a:rPr lang="de-DE" sz="2400" b="0">
                <a:solidFill>
                  <a:schemeClr val="tx1"/>
                </a:solidFill>
                <a:latin typeface="Arial Unicode MS" pitchFamily="34" charset="-128"/>
              </a:rPr>
              <a:t>effects estimate</a:t>
            </a:r>
            <a:endParaRPr lang="en-GB" sz="2400" b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1966114" name="Rectangle 34"/>
          <p:cNvSpPr>
            <a:spLocks noChangeArrowheads="1"/>
          </p:cNvSpPr>
          <p:nvPr/>
        </p:nvSpPr>
        <p:spPr bwMode="auto">
          <a:xfrm>
            <a:off x="5128021" y="5895976"/>
            <a:ext cx="1526822" cy="847725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0" hangingPunct="0"/>
            <a:r>
              <a:rPr lang="de-DE" sz="2400" b="0">
                <a:solidFill>
                  <a:schemeClr val="tx1"/>
                </a:solidFill>
                <a:latin typeface="Arial Unicode MS" pitchFamily="34" charset="-128"/>
              </a:rPr>
              <a:t>error estimate</a:t>
            </a:r>
            <a:endParaRPr lang="en-GB" sz="2400" b="0">
              <a:solidFill>
                <a:schemeClr val="tx1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08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36" name="Text Box 164"/>
          <p:cNvSpPr txBox="1">
            <a:spLocks noChangeArrowheads="1"/>
          </p:cNvSpPr>
          <p:nvPr/>
        </p:nvSpPr>
        <p:spPr bwMode="auto">
          <a:xfrm rot="2760000">
            <a:off x="860425" y="4454525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2800" b="1"/>
              <a:t>Time</a:t>
            </a:r>
            <a:endParaRPr lang="en-GB" sz="2800" b="1"/>
          </a:p>
        </p:txBody>
      </p:sp>
      <p:sp>
        <p:nvSpPr>
          <p:cNvPr id="105637" name="Line 165"/>
          <p:cNvSpPr>
            <a:spLocks noChangeShapeType="1"/>
          </p:cNvSpPr>
          <p:nvPr/>
        </p:nvSpPr>
        <p:spPr bwMode="auto">
          <a:xfrm flipH="1" flipV="1">
            <a:off x="333375" y="3163888"/>
            <a:ext cx="2438400" cy="2486025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638" name="Line 166"/>
          <p:cNvSpPr>
            <a:spLocks noChangeShapeType="1"/>
          </p:cNvSpPr>
          <p:nvPr/>
        </p:nvSpPr>
        <p:spPr bwMode="auto">
          <a:xfrm>
            <a:off x="5024438" y="5311775"/>
            <a:ext cx="1603375" cy="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639" name="Text Box 167"/>
          <p:cNvSpPr txBox="1">
            <a:spLocks noChangeArrowheads="1"/>
          </p:cNvSpPr>
          <p:nvPr/>
        </p:nvSpPr>
        <p:spPr bwMode="auto">
          <a:xfrm>
            <a:off x="4754563" y="5373688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2400" b="1"/>
              <a:t>BOLD signal</a:t>
            </a:r>
            <a:endParaRPr lang="en-GB" sz="2400" b="1"/>
          </a:p>
        </p:txBody>
      </p:sp>
      <p:sp>
        <p:nvSpPr>
          <p:cNvPr id="105640" name="Line 168"/>
          <p:cNvSpPr>
            <a:spLocks noChangeShapeType="1"/>
          </p:cNvSpPr>
          <p:nvPr/>
        </p:nvSpPr>
        <p:spPr bwMode="auto">
          <a:xfrm flipH="1">
            <a:off x="4695825" y="1570038"/>
            <a:ext cx="0" cy="3444875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641" name="Text Box 169"/>
          <p:cNvSpPr txBox="1">
            <a:spLocks noChangeArrowheads="1"/>
          </p:cNvSpPr>
          <p:nvPr/>
        </p:nvSpPr>
        <p:spPr bwMode="auto">
          <a:xfrm rot="5400000">
            <a:off x="4454526" y="3224212"/>
            <a:ext cx="101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2800" b="1"/>
              <a:t>Time</a:t>
            </a:r>
            <a:endParaRPr lang="en-GB" sz="2800" b="1"/>
          </a:p>
        </p:txBody>
      </p:sp>
      <p:sp>
        <p:nvSpPr>
          <p:cNvPr id="105642" name="Rectangle 170"/>
          <p:cNvSpPr>
            <a:spLocks noChangeArrowheads="1"/>
          </p:cNvSpPr>
          <p:nvPr/>
        </p:nvSpPr>
        <p:spPr bwMode="auto">
          <a:xfrm>
            <a:off x="1566863" y="5799138"/>
            <a:ext cx="1935162" cy="847725"/>
          </a:xfrm>
          <a:prstGeom prst="rect">
            <a:avLst/>
          </a:prstGeom>
          <a:solidFill>
            <a:srgbClr val="FFF3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de-DE" sz="2400"/>
              <a:t>single voxel</a:t>
            </a:r>
          </a:p>
          <a:p>
            <a:pPr algn="ctr"/>
            <a:r>
              <a:rPr lang="de-DE" sz="2400"/>
              <a:t>time series</a:t>
            </a:r>
            <a:endParaRPr lang="en-GB" sz="2400"/>
          </a:p>
        </p:txBody>
      </p:sp>
      <p:sp>
        <p:nvSpPr>
          <p:cNvPr id="105643" name="Rectangle 171"/>
          <p:cNvSpPr>
            <a:spLocks noChangeArrowheads="1"/>
          </p:cNvSpPr>
          <p:nvPr/>
        </p:nvSpPr>
        <p:spPr bwMode="auto">
          <a:xfrm>
            <a:off x="152400" y="603250"/>
            <a:ext cx="85740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Voxel-wise time series analysis</a:t>
            </a:r>
          </a:p>
        </p:txBody>
      </p:sp>
      <p:cxnSp>
        <p:nvCxnSpPr>
          <p:cNvPr id="105644" name="AutoShape 172"/>
          <p:cNvCxnSpPr>
            <a:cxnSpLocks noChangeShapeType="1"/>
            <a:stCxn id="105719" idx="0"/>
            <a:endCxn id="105646" idx="0"/>
          </p:cNvCxnSpPr>
          <p:nvPr/>
        </p:nvCxnSpPr>
        <p:spPr bwMode="auto">
          <a:xfrm rot="5400000" flipV="1">
            <a:off x="6786562" y="608013"/>
            <a:ext cx="61913" cy="1982788"/>
          </a:xfrm>
          <a:prstGeom prst="curvedConnector3">
            <a:avLst>
              <a:gd name="adj1" fmla="val -369231"/>
            </a:avLst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5645" name="Group 173"/>
          <p:cNvGrpSpPr>
            <a:grpSpLocks/>
          </p:cNvGrpSpPr>
          <p:nvPr/>
        </p:nvGrpSpPr>
        <p:grpSpPr bwMode="auto">
          <a:xfrm>
            <a:off x="6858000" y="1643063"/>
            <a:ext cx="1901825" cy="2649537"/>
            <a:chOff x="4537" y="937"/>
            <a:chExt cx="1198" cy="1669"/>
          </a:xfrm>
        </p:grpSpPr>
        <p:sp>
          <p:nvSpPr>
            <p:cNvPr id="105646" name="Rectangle 174"/>
            <p:cNvSpPr>
              <a:spLocks noChangeArrowheads="1"/>
            </p:cNvSpPr>
            <p:nvPr/>
          </p:nvSpPr>
          <p:spPr bwMode="auto">
            <a:xfrm>
              <a:off x="4537" y="937"/>
              <a:ext cx="1198" cy="53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r>
                <a:rPr lang="de-DE" sz="2400"/>
                <a:t>Model</a:t>
              </a:r>
            </a:p>
            <a:p>
              <a:pPr algn="ctr"/>
              <a:r>
                <a:rPr lang="de-DE" sz="2400"/>
                <a:t>specification</a:t>
              </a:r>
              <a:endParaRPr lang="en-GB" sz="2400"/>
            </a:p>
          </p:txBody>
        </p:sp>
        <p:sp>
          <p:nvSpPr>
            <p:cNvPr id="105647" name="Rectangle 175"/>
            <p:cNvSpPr>
              <a:spLocks noChangeArrowheads="1"/>
            </p:cNvSpPr>
            <p:nvPr/>
          </p:nvSpPr>
          <p:spPr bwMode="auto">
            <a:xfrm>
              <a:off x="4537" y="1471"/>
              <a:ext cx="1198" cy="53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r>
                <a:rPr lang="de-DE" sz="2400"/>
                <a:t>Parameter</a:t>
              </a:r>
            </a:p>
            <a:p>
              <a:pPr algn="ctr"/>
              <a:r>
                <a:rPr lang="de-DE" sz="2400"/>
                <a:t>estimation</a:t>
              </a:r>
              <a:endParaRPr lang="en-GB" sz="2400"/>
            </a:p>
          </p:txBody>
        </p:sp>
        <p:sp>
          <p:nvSpPr>
            <p:cNvPr id="105648" name="Rectangle 176"/>
            <p:cNvSpPr>
              <a:spLocks noChangeArrowheads="1"/>
            </p:cNvSpPr>
            <p:nvPr/>
          </p:nvSpPr>
          <p:spPr bwMode="auto">
            <a:xfrm>
              <a:off x="4537" y="2005"/>
              <a:ext cx="1198" cy="30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r>
                <a:rPr lang="de-DE" sz="2400"/>
                <a:t>Hypothesis</a:t>
              </a:r>
              <a:endParaRPr lang="en-GB" sz="2400"/>
            </a:p>
          </p:txBody>
        </p:sp>
        <p:sp>
          <p:nvSpPr>
            <p:cNvPr id="105649" name="Rectangle 177"/>
            <p:cNvSpPr>
              <a:spLocks noChangeArrowheads="1"/>
            </p:cNvSpPr>
            <p:nvPr/>
          </p:nvSpPr>
          <p:spPr bwMode="auto">
            <a:xfrm>
              <a:off x="4537" y="2302"/>
              <a:ext cx="1198" cy="30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r>
                <a:rPr lang="de-DE" sz="2400"/>
                <a:t>Statistic</a:t>
              </a:r>
              <a:endParaRPr lang="en-GB" sz="2400"/>
            </a:p>
          </p:txBody>
        </p:sp>
      </p:grpSp>
      <p:cxnSp>
        <p:nvCxnSpPr>
          <p:cNvPr id="105650" name="AutoShape 178"/>
          <p:cNvCxnSpPr>
            <a:cxnSpLocks noChangeShapeType="1"/>
            <a:stCxn id="105649" idx="2"/>
            <a:endCxn id="105720" idx="0"/>
          </p:cNvCxnSpPr>
          <p:nvPr/>
        </p:nvCxnSpPr>
        <p:spPr bwMode="auto">
          <a:xfrm rot="5400000">
            <a:off x="7617619" y="4496594"/>
            <a:ext cx="3825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651" name="Rectangle 179"/>
          <p:cNvSpPr>
            <a:spLocks noChangeArrowheads="1"/>
          </p:cNvSpPr>
          <p:nvPr/>
        </p:nvSpPr>
        <p:spPr bwMode="auto">
          <a:xfrm>
            <a:off x="7351713" y="6299200"/>
            <a:ext cx="982662" cy="482600"/>
          </a:xfrm>
          <a:prstGeom prst="rect">
            <a:avLst/>
          </a:prstGeom>
          <a:solidFill>
            <a:srgbClr val="FFF3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de-DE" sz="2400"/>
              <a:t>SPM</a:t>
            </a:r>
            <a:endParaRPr lang="en-GB" sz="2400"/>
          </a:p>
        </p:txBody>
      </p:sp>
      <p:grpSp>
        <p:nvGrpSpPr>
          <p:cNvPr id="105652" name="Group 180"/>
          <p:cNvGrpSpPr>
            <a:grpSpLocks/>
          </p:cNvGrpSpPr>
          <p:nvPr/>
        </p:nvGrpSpPr>
        <p:grpSpPr bwMode="auto">
          <a:xfrm>
            <a:off x="304800" y="1298575"/>
            <a:ext cx="1063625" cy="1408113"/>
            <a:chOff x="192" y="720"/>
            <a:chExt cx="670" cy="887"/>
          </a:xfrm>
        </p:grpSpPr>
        <p:pic>
          <p:nvPicPr>
            <p:cNvPr id="105653" name="Picture 181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54" name="Line 182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55" name="Line 183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56" name="Group 184"/>
          <p:cNvGrpSpPr>
            <a:grpSpLocks/>
          </p:cNvGrpSpPr>
          <p:nvPr/>
        </p:nvGrpSpPr>
        <p:grpSpPr bwMode="auto">
          <a:xfrm>
            <a:off x="457200" y="1450975"/>
            <a:ext cx="1063625" cy="1408113"/>
            <a:chOff x="192" y="720"/>
            <a:chExt cx="670" cy="887"/>
          </a:xfrm>
        </p:grpSpPr>
        <p:pic>
          <p:nvPicPr>
            <p:cNvPr id="105657" name="Picture 185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58" name="Line 186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59" name="Line 187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60" name="Group 188"/>
          <p:cNvGrpSpPr>
            <a:grpSpLocks/>
          </p:cNvGrpSpPr>
          <p:nvPr/>
        </p:nvGrpSpPr>
        <p:grpSpPr bwMode="auto">
          <a:xfrm>
            <a:off x="609600" y="1603375"/>
            <a:ext cx="1063625" cy="1408113"/>
            <a:chOff x="192" y="720"/>
            <a:chExt cx="670" cy="887"/>
          </a:xfrm>
        </p:grpSpPr>
        <p:pic>
          <p:nvPicPr>
            <p:cNvPr id="105661" name="Picture 189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62" name="Line 190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63" name="Line 191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64" name="Group 192"/>
          <p:cNvGrpSpPr>
            <a:grpSpLocks/>
          </p:cNvGrpSpPr>
          <p:nvPr/>
        </p:nvGrpSpPr>
        <p:grpSpPr bwMode="auto">
          <a:xfrm>
            <a:off x="762000" y="1755775"/>
            <a:ext cx="1063625" cy="1408113"/>
            <a:chOff x="192" y="720"/>
            <a:chExt cx="670" cy="887"/>
          </a:xfrm>
        </p:grpSpPr>
        <p:pic>
          <p:nvPicPr>
            <p:cNvPr id="105665" name="Picture 193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66" name="Line 194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67" name="Line 195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68" name="Group 196"/>
          <p:cNvGrpSpPr>
            <a:grpSpLocks/>
          </p:cNvGrpSpPr>
          <p:nvPr/>
        </p:nvGrpSpPr>
        <p:grpSpPr bwMode="auto">
          <a:xfrm>
            <a:off x="914400" y="1908175"/>
            <a:ext cx="1063625" cy="1408113"/>
            <a:chOff x="192" y="720"/>
            <a:chExt cx="670" cy="887"/>
          </a:xfrm>
        </p:grpSpPr>
        <p:pic>
          <p:nvPicPr>
            <p:cNvPr id="105669" name="Picture 197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70" name="Line 198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71" name="Line 199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72" name="Group 200"/>
          <p:cNvGrpSpPr>
            <a:grpSpLocks/>
          </p:cNvGrpSpPr>
          <p:nvPr/>
        </p:nvGrpSpPr>
        <p:grpSpPr bwMode="auto">
          <a:xfrm>
            <a:off x="1066800" y="2060575"/>
            <a:ext cx="1063625" cy="1408113"/>
            <a:chOff x="192" y="720"/>
            <a:chExt cx="670" cy="887"/>
          </a:xfrm>
        </p:grpSpPr>
        <p:pic>
          <p:nvPicPr>
            <p:cNvPr id="105673" name="Picture 201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74" name="Line 202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75" name="Line 203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76" name="Group 204"/>
          <p:cNvGrpSpPr>
            <a:grpSpLocks/>
          </p:cNvGrpSpPr>
          <p:nvPr/>
        </p:nvGrpSpPr>
        <p:grpSpPr bwMode="auto">
          <a:xfrm>
            <a:off x="1219200" y="2212975"/>
            <a:ext cx="1063625" cy="1408113"/>
            <a:chOff x="192" y="720"/>
            <a:chExt cx="670" cy="887"/>
          </a:xfrm>
        </p:grpSpPr>
        <p:pic>
          <p:nvPicPr>
            <p:cNvPr id="105677" name="Picture 205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78" name="Line 206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79" name="Line 207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80" name="Group 208"/>
          <p:cNvGrpSpPr>
            <a:grpSpLocks/>
          </p:cNvGrpSpPr>
          <p:nvPr/>
        </p:nvGrpSpPr>
        <p:grpSpPr bwMode="auto">
          <a:xfrm>
            <a:off x="1371600" y="2365375"/>
            <a:ext cx="1063625" cy="1408113"/>
            <a:chOff x="192" y="720"/>
            <a:chExt cx="670" cy="887"/>
          </a:xfrm>
        </p:grpSpPr>
        <p:pic>
          <p:nvPicPr>
            <p:cNvPr id="105681" name="Picture 209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82" name="Line 210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83" name="Line 211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84" name="Group 212"/>
          <p:cNvGrpSpPr>
            <a:grpSpLocks/>
          </p:cNvGrpSpPr>
          <p:nvPr/>
        </p:nvGrpSpPr>
        <p:grpSpPr bwMode="auto">
          <a:xfrm>
            <a:off x="1524000" y="2517775"/>
            <a:ext cx="1063625" cy="1408113"/>
            <a:chOff x="192" y="720"/>
            <a:chExt cx="670" cy="887"/>
          </a:xfrm>
        </p:grpSpPr>
        <p:pic>
          <p:nvPicPr>
            <p:cNvPr id="105685" name="Picture 213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86" name="Line 214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87" name="Line 215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88" name="Group 216"/>
          <p:cNvGrpSpPr>
            <a:grpSpLocks/>
          </p:cNvGrpSpPr>
          <p:nvPr/>
        </p:nvGrpSpPr>
        <p:grpSpPr bwMode="auto">
          <a:xfrm>
            <a:off x="1676400" y="2670175"/>
            <a:ext cx="1063625" cy="1408113"/>
            <a:chOff x="192" y="720"/>
            <a:chExt cx="670" cy="887"/>
          </a:xfrm>
        </p:grpSpPr>
        <p:pic>
          <p:nvPicPr>
            <p:cNvPr id="105689" name="Picture 217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90" name="Line 218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91" name="Line 219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92" name="Group 220"/>
          <p:cNvGrpSpPr>
            <a:grpSpLocks/>
          </p:cNvGrpSpPr>
          <p:nvPr/>
        </p:nvGrpSpPr>
        <p:grpSpPr bwMode="auto">
          <a:xfrm>
            <a:off x="1828800" y="2822575"/>
            <a:ext cx="1063625" cy="1408113"/>
            <a:chOff x="192" y="720"/>
            <a:chExt cx="670" cy="887"/>
          </a:xfrm>
        </p:grpSpPr>
        <p:pic>
          <p:nvPicPr>
            <p:cNvPr id="105693" name="Picture 221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94" name="Line 222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95" name="Line 223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696" name="Group 224"/>
          <p:cNvGrpSpPr>
            <a:grpSpLocks/>
          </p:cNvGrpSpPr>
          <p:nvPr/>
        </p:nvGrpSpPr>
        <p:grpSpPr bwMode="auto">
          <a:xfrm>
            <a:off x="1981200" y="2974975"/>
            <a:ext cx="1063625" cy="1408113"/>
            <a:chOff x="192" y="720"/>
            <a:chExt cx="670" cy="887"/>
          </a:xfrm>
        </p:grpSpPr>
        <p:pic>
          <p:nvPicPr>
            <p:cNvPr id="105697" name="Picture 225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98" name="Line 226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99" name="Line 227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700" name="Group 228"/>
          <p:cNvGrpSpPr>
            <a:grpSpLocks/>
          </p:cNvGrpSpPr>
          <p:nvPr/>
        </p:nvGrpSpPr>
        <p:grpSpPr bwMode="auto">
          <a:xfrm>
            <a:off x="2133600" y="3127375"/>
            <a:ext cx="1063625" cy="1408113"/>
            <a:chOff x="192" y="720"/>
            <a:chExt cx="670" cy="887"/>
          </a:xfrm>
        </p:grpSpPr>
        <p:pic>
          <p:nvPicPr>
            <p:cNvPr id="105701" name="Picture 229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702" name="Line 230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703" name="Line 231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704" name="Group 232"/>
          <p:cNvGrpSpPr>
            <a:grpSpLocks/>
          </p:cNvGrpSpPr>
          <p:nvPr/>
        </p:nvGrpSpPr>
        <p:grpSpPr bwMode="auto">
          <a:xfrm>
            <a:off x="2286000" y="3279775"/>
            <a:ext cx="1063625" cy="1408113"/>
            <a:chOff x="192" y="720"/>
            <a:chExt cx="670" cy="887"/>
          </a:xfrm>
        </p:grpSpPr>
        <p:pic>
          <p:nvPicPr>
            <p:cNvPr id="105705" name="Picture 233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706" name="Line 234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707" name="Line 235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708" name="Group 236"/>
          <p:cNvGrpSpPr>
            <a:grpSpLocks/>
          </p:cNvGrpSpPr>
          <p:nvPr/>
        </p:nvGrpSpPr>
        <p:grpSpPr bwMode="auto">
          <a:xfrm>
            <a:off x="2438400" y="3432175"/>
            <a:ext cx="1063625" cy="1408113"/>
            <a:chOff x="192" y="720"/>
            <a:chExt cx="670" cy="887"/>
          </a:xfrm>
        </p:grpSpPr>
        <p:pic>
          <p:nvPicPr>
            <p:cNvPr id="105709" name="Picture 237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710" name="Line 238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711" name="Line 239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5712" name="Group 240"/>
          <p:cNvGrpSpPr>
            <a:grpSpLocks/>
          </p:cNvGrpSpPr>
          <p:nvPr/>
        </p:nvGrpSpPr>
        <p:grpSpPr bwMode="auto">
          <a:xfrm>
            <a:off x="2590800" y="3584575"/>
            <a:ext cx="1063625" cy="1408113"/>
            <a:chOff x="192" y="720"/>
            <a:chExt cx="670" cy="887"/>
          </a:xfrm>
        </p:grpSpPr>
        <p:pic>
          <p:nvPicPr>
            <p:cNvPr id="105713" name="Picture 241" descr="s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714" name="Line 242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715" name="Line 243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105716" name="Picture 244" descr="s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1" t="28236" r="54173" b="42599"/>
          <a:stretch>
            <a:fillRect/>
          </a:stretch>
        </p:blipFill>
        <p:spPr bwMode="auto">
          <a:xfrm>
            <a:off x="2743200" y="3736975"/>
            <a:ext cx="1063625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17" name="Line 245"/>
          <p:cNvSpPr>
            <a:spLocks noChangeShapeType="1"/>
          </p:cNvSpPr>
          <p:nvPr/>
        </p:nvSpPr>
        <p:spPr bwMode="auto">
          <a:xfrm flipV="1">
            <a:off x="3686175" y="3736975"/>
            <a:ext cx="0" cy="140811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718" name="Line 246"/>
          <p:cNvSpPr>
            <a:spLocks noChangeShapeType="1"/>
          </p:cNvSpPr>
          <p:nvPr/>
        </p:nvSpPr>
        <p:spPr bwMode="auto">
          <a:xfrm flipV="1">
            <a:off x="2743200" y="4511675"/>
            <a:ext cx="10636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5719" name="Picture 247" descr="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t="6667" r="13879" b="14815"/>
          <a:stretch>
            <a:fillRect/>
          </a:stretch>
        </p:blipFill>
        <p:spPr bwMode="auto">
          <a:xfrm>
            <a:off x="5157788" y="1568450"/>
            <a:ext cx="1336675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20" name="Picture 248" descr="tm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28154" r="54488" b="42381"/>
          <a:stretch>
            <a:fillRect/>
          </a:stretch>
        </p:blipFill>
        <p:spPr bwMode="auto">
          <a:xfrm>
            <a:off x="7237413" y="4687888"/>
            <a:ext cx="1143000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21" name="Line 249"/>
          <p:cNvSpPr>
            <a:spLocks noChangeShapeType="1"/>
          </p:cNvSpPr>
          <p:nvPr/>
        </p:nvSpPr>
        <p:spPr bwMode="auto">
          <a:xfrm flipV="1">
            <a:off x="8264525" y="4689475"/>
            <a:ext cx="0" cy="153511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722" name="Line 250"/>
          <p:cNvSpPr>
            <a:spLocks noChangeShapeType="1"/>
          </p:cNvSpPr>
          <p:nvPr/>
        </p:nvSpPr>
        <p:spPr bwMode="auto">
          <a:xfrm>
            <a:off x="7237413" y="5529263"/>
            <a:ext cx="11430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353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38" grpId="0" animBg="1"/>
      <p:bldP spid="105639" grpId="0"/>
      <p:bldP spid="105640" grpId="0" animBg="1"/>
      <p:bldP spid="105641" grpId="0"/>
      <p:bldP spid="105642" grpId="0" animBg="1"/>
      <p:bldP spid="105651" grpId="0" animBg="1"/>
      <p:bldP spid="105721" grpId="0" animBg="1"/>
      <p:bldP spid="1057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49" name="Rectangle 21"/>
          <p:cNvSpPr>
            <a:spLocks noChangeArrowheads="1"/>
          </p:cNvSpPr>
          <p:nvPr/>
        </p:nvSpPr>
        <p:spPr bwMode="auto">
          <a:xfrm>
            <a:off x="4198056" y="3081616"/>
            <a:ext cx="657578" cy="36933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68150" name="Line 22"/>
          <p:cNvSpPr>
            <a:spLocks noChangeShapeType="1"/>
          </p:cNvSpPr>
          <p:nvPr/>
        </p:nvSpPr>
        <p:spPr bwMode="auto">
          <a:xfrm>
            <a:off x="1914879" y="5229225"/>
            <a:ext cx="1425222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8151" name="Text Box 23"/>
          <p:cNvSpPr txBox="1">
            <a:spLocks noChangeArrowheads="1"/>
          </p:cNvSpPr>
          <p:nvPr/>
        </p:nvSpPr>
        <p:spPr bwMode="auto">
          <a:xfrm>
            <a:off x="1714787" y="5273675"/>
            <a:ext cx="19143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2400" b="0">
                <a:latin typeface="Arial Unicode MS" pitchFamily="34" charset="-128"/>
              </a:rPr>
              <a:t>BOLD signal</a:t>
            </a:r>
            <a:endParaRPr lang="en-GB" sz="2400" b="0">
              <a:latin typeface="Arial Unicode MS" pitchFamily="34" charset="-128"/>
            </a:endParaRPr>
          </a:p>
        </p:txBody>
      </p:sp>
      <p:sp>
        <p:nvSpPr>
          <p:cNvPr id="1968152" name="Line 24"/>
          <p:cNvSpPr>
            <a:spLocks noChangeShapeType="1"/>
          </p:cNvSpPr>
          <p:nvPr/>
        </p:nvSpPr>
        <p:spPr bwMode="auto">
          <a:xfrm flipH="1">
            <a:off x="1580444" y="1487489"/>
            <a:ext cx="0" cy="3444875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8153" name="Text Box 25"/>
          <p:cNvSpPr txBox="1">
            <a:spLocks noChangeArrowheads="1"/>
          </p:cNvSpPr>
          <p:nvPr/>
        </p:nvSpPr>
        <p:spPr bwMode="auto">
          <a:xfrm rot="5400000">
            <a:off x="1360359" y="3170387"/>
            <a:ext cx="869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2400">
                <a:latin typeface="Arial Unicode MS" pitchFamily="34" charset="-128"/>
              </a:rPr>
              <a:t>Time</a:t>
            </a:r>
            <a:endParaRPr lang="en-GB" sz="2400">
              <a:latin typeface="Arial Unicode MS" pitchFamily="34" charset="-128"/>
            </a:endParaRPr>
          </a:p>
        </p:txBody>
      </p:sp>
      <p:pic>
        <p:nvPicPr>
          <p:cNvPr id="1968154" name="Picture 26" descr="d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t="6667" r="13879" b="14815"/>
          <a:stretch>
            <a:fillRect/>
          </a:stretch>
        </p:blipFill>
        <p:spPr bwMode="auto">
          <a:xfrm>
            <a:off x="2033412" y="1485900"/>
            <a:ext cx="1188156" cy="3532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8155" name="Picture 27" descr="const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4" t="5556" r="43338" b="12222"/>
          <a:stretch>
            <a:fillRect/>
          </a:stretch>
        </p:blipFill>
        <p:spPr bwMode="auto">
          <a:xfrm>
            <a:off x="5667022" y="1485900"/>
            <a:ext cx="588434" cy="3532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8156" name="Text Box 28"/>
          <p:cNvSpPr txBox="1">
            <a:spLocks noChangeArrowheads="1"/>
          </p:cNvSpPr>
          <p:nvPr/>
        </p:nvSpPr>
        <p:spPr bwMode="auto">
          <a:xfrm>
            <a:off x="3308847" y="2916239"/>
            <a:ext cx="484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=</a:t>
            </a:r>
            <a:endParaRPr lang="en-GB" sz="4000">
              <a:latin typeface="Arial Unicode MS" pitchFamily="34" charset="-128"/>
            </a:endParaRPr>
          </a:p>
        </p:txBody>
      </p:sp>
      <p:sp>
        <p:nvSpPr>
          <p:cNvPr id="1968157" name="Text Box 29"/>
          <p:cNvSpPr txBox="1">
            <a:spLocks noChangeArrowheads="1"/>
          </p:cNvSpPr>
          <p:nvPr/>
        </p:nvSpPr>
        <p:spPr bwMode="auto">
          <a:xfrm>
            <a:off x="3568233" y="3001964"/>
            <a:ext cx="6655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 dirty="0">
                <a:latin typeface="Arial Unicode MS" pitchFamily="34" charset="-128"/>
                <a:sym typeface="Symbol" pitchFamily="18" charset="2"/>
              </a:rPr>
              <a:t></a:t>
            </a:r>
            <a:r>
              <a:rPr lang="de-DE" sz="3200" baseline="-25000" dirty="0">
                <a:latin typeface="Arial Unicode MS" pitchFamily="34" charset="-128"/>
              </a:rPr>
              <a:t>1</a:t>
            </a:r>
            <a:endParaRPr lang="en-GB" sz="3200" baseline="-25000" dirty="0">
              <a:latin typeface="Arial Unicode MS" pitchFamily="34" charset="-128"/>
            </a:endParaRPr>
          </a:p>
        </p:txBody>
      </p:sp>
      <p:sp>
        <p:nvSpPr>
          <p:cNvPr id="1968158" name="Text Box 30"/>
          <p:cNvSpPr txBox="1">
            <a:spLocks noChangeArrowheads="1"/>
          </p:cNvSpPr>
          <p:nvPr/>
        </p:nvSpPr>
        <p:spPr bwMode="auto">
          <a:xfrm>
            <a:off x="5144941" y="3001964"/>
            <a:ext cx="562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>
                <a:latin typeface="Arial Unicode MS" pitchFamily="34" charset="-128"/>
                <a:sym typeface="Symbol" pitchFamily="18" charset="2"/>
              </a:rPr>
              <a:t></a:t>
            </a:r>
            <a:r>
              <a:rPr lang="de-DE" sz="3200" baseline="-25000">
                <a:latin typeface="Arial Unicode MS" pitchFamily="34" charset="-128"/>
              </a:rPr>
              <a:t>2</a:t>
            </a:r>
            <a:endParaRPr lang="en-GB" sz="3200" baseline="-25000">
              <a:latin typeface="Arial Unicode MS" pitchFamily="34" charset="-128"/>
            </a:endParaRPr>
          </a:p>
        </p:txBody>
      </p:sp>
      <p:sp>
        <p:nvSpPr>
          <p:cNvPr id="1968159" name="Text Box 31"/>
          <p:cNvSpPr txBox="1">
            <a:spLocks noChangeArrowheads="1"/>
          </p:cNvSpPr>
          <p:nvPr/>
        </p:nvSpPr>
        <p:spPr bwMode="auto">
          <a:xfrm>
            <a:off x="4827203" y="2916239"/>
            <a:ext cx="484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+</a:t>
            </a:r>
            <a:endParaRPr lang="en-GB" sz="4000">
              <a:latin typeface="Arial Unicode MS" pitchFamily="34" charset="-128"/>
            </a:endParaRPr>
          </a:p>
        </p:txBody>
      </p:sp>
      <p:sp>
        <p:nvSpPr>
          <p:cNvPr id="1968160" name="Text Box 32"/>
          <p:cNvSpPr txBox="1">
            <a:spLocks noChangeArrowheads="1"/>
          </p:cNvSpPr>
          <p:nvPr/>
        </p:nvSpPr>
        <p:spPr bwMode="auto">
          <a:xfrm>
            <a:off x="6224203" y="2960689"/>
            <a:ext cx="484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+</a:t>
            </a:r>
            <a:endParaRPr lang="en-GB" sz="4000">
              <a:latin typeface="Arial Unicode MS" pitchFamily="34" charset="-128"/>
            </a:endParaRPr>
          </a:p>
        </p:txBody>
      </p:sp>
      <p:sp>
        <p:nvSpPr>
          <p:cNvPr id="1968161" name="Rectangle 33"/>
          <p:cNvSpPr>
            <a:spLocks noChangeArrowheads="1"/>
          </p:cNvSpPr>
          <p:nvPr/>
        </p:nvSpPr>
        <p:spPr bwMode="auto">
          <a:xfrm>
            <a:off x="6675968" y="1487489"/>
            <a:ext cx="588433" cy="3532187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eaLnBrk="0" hangingPunct="0"/>
            <a:r>
              <a:rPr lang="de-DE" sz="3200" b="0">
                <a:latin typeface="Arial Unicode MS" pitchFamily="34" charset="-128"/>
              </a:rPr>
              <a:t>error</a:t>
            </a:r>
            <a:endParaRPr lang="en-GB" sz="3200" b="0">
              <a:latin typeface="Arial Unicode MS" pitchFamily="34" charset="-128"/>
            </a:endParaRPr>
          </a:p>
        </p:txBody>
      </p:sp>
      <p:sp>
        <p:nvSpPr>
          <p:cNvPr id="1968162" name="Text Box 34"/>
          <p:cNvSpPr txBox="1">
            <a:spLocks noChangeArrowheads="1"/>
          </p:cNvSpPr>
          <p:nvPr/>
        </p:nvSpPr>
        <p:spPr bwMode="auto">
          <a:xfrm>
            <a:off x="4179577" y="5043489"/>
            <a:ext cx="5421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>
                <a:latin typeface="Arial Unicode MS" pitchFamily="34" charset="-128"/>
              </a:rPr>
              <a:t>x</a:t>
            </a:r>
            <a:r>
              <a:rPr lang="de-DE" sz="3200" baseline="-25000">
                <a:latin typeface="Arial Unicode MS" pitchFamily="34" charset="-128"/>
              </a:rPr>
              <a:t>1</a:t>
            </a:r>
            <a:endParaRPr lang="en-GB" sz="3200" baseline="-25000">
              <a:latin typeface="Arial Unicode MS" pitchFamily="34" charset="-128"/>
            </a:endParaRPr>
          </a:p>
        </p:txBody>
      </p:sp>
      <p:sp>
        <p:nvSpPr>
          <p:cNvPr id="1968163" name="Text Box 35"/>
          <p:cNvSpPr txBox="1">
            <a:spLocks noChangeArrowheads="1"/>
          </p:cNvSpPr>
          <p:nvPr/>
        </p:nvSpPr>
        <p:spPr bwMode="auto">
          <a:xfrm>
            <a:off x="5752966" y="5043489"/>
            <a:ext cx="5421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>
                <a:latin typeface="Arial Unicode MS" pitchFamily="34" charset="-128"/>
              </a:rPr>
              <a:t>x</a:t>
            </a:r>
            <a:r>
              <a:rPr lang="de-DE" sz="3200" baseline="-25000">
                <a:latin typeface="Arial Unicode MS" pitchFamily="34" charset="-128"/>
              </a:rPr>
              <a:t>2</a:t>
            </a:r>
            <a:endParaRPr lang="en-GB" sz="3200" baseline="-25000">
              <a:latin typeface="Arial Unicode MS" pitchFamily="34" charset="-128"/>
            </a:endParaRPr>
          </a:p>
        </p:txBody>
      </p:sp>
      <p:sp>
        <p:nvSpPr>
          <p:cNvPr id="1968164" name="Text Box 36"/>
          <p:cNvSpPr txBox="1">
            <a:spLocks noChangeArrowheads="1"/>
          </p:cNvSpPr>
          <p:nvPr/>
        </p:nvSpPr>
        <p:spPr bwMode="auto">
          <a:xfrm>
            <a:off x="6795082" y="5030789"/>
            <a:ext cx="4122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>
                <a:latin typeface="Arial Unicode MS" pitchFamily="34" charset="-128"/>
              </a:rPr>
              <a:t>e</a:t>
            </a:r>
            <a:endParaRPr lang="en-GB" sz="3200" baseline="-25000">
              <a:latin typeface="Arial Unicode MS" pitchFamily="34" charset="-128"/>
            </a:endParaRPr>
          </a:p>
        </p:txBody>
      </p:sp>
      <p:pic>
        <p:nvPicPr>
          <p:cNvPr id="1968165" name="Picture 37" descr="boxc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6389" r="8362" b="14722"/>
          <a:stretch>
            <a:fillRect/>
          </a:stretch>
        </p:blipFill>
        <p:spPr bwMode="auto">
          <a:xfrm>
            <a:off x="4209345" y="1485901"/>
            <a:ext cx="608188" cy="3529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8166" name="Rectangle 38"/>
          <p:cNvSpPr>
            <a:spLocks noChangeArrowheads="1"/>
          </p:cNvSpPr>
          <p:nvPr/>
        </p:nvSpPr>
        <p:spPr bwMode="auto">
          <a:xfrm>
            <a:off x="207434" y="538572"/>
            <a:ext cx="873054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Single voxel regression model</a:t>
            </a:r>
          </a:p>
        </p:txBody>
      </p:sp>
      <p:graphicFrame>
        <p:nvGraphicFramePr>
          <p:cNvPr id="1968167" name="Object 39"/>
          <p:cNvGraphicFramePr>
            <a:graphicFrameLocks noChangeAspect="1"/>
          </p:cNvGraphicFramePr>
          <p:nvPr/>
        </p:nvGraphicFramePr>
        <p:xfrm>
          <a:off x="2895601" y="5892800"/>
          <a:ext cx="3366911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5" name="Equation" r:id="rId6" imgW="1180800" imgH="215640" progId="Equation.3">
                  <p:embed/>
                </p:oleObj>
              </mc:Choice>
              <mc:Fallback>
                <p:oleObj name="Equation" r:id="rId6" imgW="1180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892800"/>
                        <a:ext cx="3366911" cy="692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62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85" name="Rectangle 33"/>
          <p:cNvSpPr>
            <a:spLocks noChangeArrowheads="1"/>
          </p:cNvSpPr>
          <p:nvPr/>
        </p:nvSpPr>
        <p:spPr bwMode="auto">
          <a:xfrm>
            <a:off x="167923" y="502568"/>
            <a:ext cx="879686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Mass-</a:t>
            </a:r>
            <a:r>
              <a:rPr lang="en-US" sz="2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univariate</a:t>
            </a:r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analysis: voxel-wise GLM</a:t>
            </a:r>
          </a:p>
        </p:txBody>
      </p:sp>
      <p:sp>
        <p:nvSpPr>
          <p:cNvPr id="1969186" name="Rectangle 34"/>
          <p:cNvSpPr>
            <a:spLocks noChangeArrowheads="1"/>
          </p:cNvSpPr>
          <p:nvPr/>
        </p:nvSpPr>
        <p:spPr bwMode="auto">
          <a:xfrm rot="5400000">
            <a:off x="3501408" y="3437495"/>
            <a:ext cx="3852863" cy="4699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9187" name="Text Box 35"/>
          <p:cNvSpPr txBox="1">
            <a:spLocks noChangeArrowheads="1"/>
          </p:cNvSpPr>
          <p:nvPr/>
        </p:nvSpPr>
        <p:spPr bwMode="auto">
          <a:xfrm>
            <a:off x="1411902" y="3438288"/>
            <a:ext cx="5148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4400">
                <a:latin typeface="Arial Unicode MS" pitchFamily="34" charset="-128"/>
              </a:rPr>
              <a:t>=</a:t>
            </a:r>
            <a:endParaRPr lang="en-GB" sz="4400">
              <a:latin typeface="Arial Unicode MS" pitchFamily="34" charset="-128"/>
            </a:endParaRPr>
          </a:p>
        </p:txBody>
      </p:sp>
      <p:sp>
        <p:nvSpPr>
          <p:cNvPr id="1969188" name="Rectangle 36"/>
          <p:cNvSpPr>
            <a:spLocks noChangeArrowheads="1"/>
          </p:cNvSpPr>
          <p:nvPr/>
        </p:nvSpPr>
        <p:spPr bwMode="auto">
          <a:xfrm rot="5400000">
            <a:off x="3402807" y="2285499"/>
            <a:ext cx="1563688" cy="452966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9691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503277"/>
              </p:ext>
            </p:extLst>
          </p:nvPr>
        </p:nvGraphicFramePr>
        <p:xfrm>
          <a:off x="3949701" y="2215914"/>
          <a:ext cx="38523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9" name="Equation" r:id="rId3" imgW="152280" imgH="203040" progId="Equation.3">
                  <p:embed/>
                </p:oleObj>
              </mc:Choice>
              <mc:Fallback>
                <p:oleObj name="Equation" r:id="rId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1" y="2215914"/>
                        <a:ext cx="38523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91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695630"/>
              </p:ext>
            </p:extLst>
          </p:nvPr>
        </p:nvGraphicFramePr>
        <p:xfrm>
          <a:off x="5226756" y="3370027"/>
          <a:ext cx="393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0" name="Equation" r:id="rId5" imgW="114120" imgH="139680" progId="Equation.3">
                  <p:embed/>
                </p:oleObj>
              </mc:Choice>
              <mc:Fallback>
                <p:oleObj name="Equation" r:id="rId5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756" y="3370027"/>
                        <a:ext cx="393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191" name="Text Box 39"/>
          <p:cNvSpPr txBox="1">
            <a:spLocks noChangeArrowheads="1"/>
          </p:cNvSpPr>
          <p:nvPr/>
        </p:nvSpPr>
        <p:spPr bwMode="auto">
          <a:xfrm>
            <a:off x="4503647" y="3289063"/>
            <a:ext cx="5148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4400">
                <a:latin typeface="Arial Unicode MS" pitchFamily="34" charset="-128"/>
              </a:rPr>
              <a:t>+</a:t>
            </a:r>
            <a:endParaRPr lang="en-GB" sz="4400">
              <a:latin typeface="Arial Unicode MS" pitchFamily="34" charset="-128"/>
            </a:endParaRPr>
          </a:p>
        </p:txBody>
      </p:sp>
      <p:sp>
        <p:nvSpPr>
          <p:cNvPr id="1969192" name="Rectangle 40"/>
          <p:cNvSpPr>
            <a:spLocks noChangeArrowheads="1"/>
          </p:cNvSpPr>
          <p:nvPr/>
        </p:nvSpPr>
        <p:spPr bwMode="auto">
          <a:xfrm rot="5400000">
            <a:off x="-945355" y="3395691"/>
            <a:ext cx="3910012" cy="588433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 eaLnBrk="0" hangingPunct="0"/>
            <a:r>
              <a:rPr lang="de-DE" sz="6000" b="0" i="1">
                <a:latin typeface="Times New Roman" pitchFamily="18" charset="0"/>
              </a:rPr>
              <a:t>y</a:t>
            </a:r>
            <a:endParaRPr lang="en-GB" sz="6000" b="0" i="1">
              <a:latin typeface="Times New Roman" pitchFamily="18" charset="0"/>
            </a:endParaRPr>
          </a:p>
        </p:txBody>
      </p:sp>
      <p:sp>
        <p:nvSpPr>
          <p:cNvPr id="1969193" name="Rectangle 41"/>
          <p:cNvSpPr>
            <a:spLocks noChangeArrowheads="1"/>
          </p:cNvSpPr>
          <p:nvPr/>
        </p:nvSpPr>
        <p:spPr bwMode="auto">
          <a:xfrm>
            <a:off x="2085623" y="1734901"/>
            <a:ext cx="1397000" cy="3910012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sz="6000" b="0" i="1">
                <a:latin typeface="Times New Roman" pitchFamily="18" charset="0"/>
              </a:rPr>
              <a:t>X</a:t>
            </a:r>
            <a:endParaRPr lang="en-US" sz="6000" b="0" i="1">
              <a:latin typeface="Times New Roman" pitchFamily="18" charset="0"/>
            </a:endParaRPr>
          </a:p>
        </p:txBody>
      </p:sp>
      <p:sp>
        <p:nvSpPr>
          <p:cNvPr id="1969195" name="Line 43"/>
          <p:cNvSpPr>
            <a:spLocks noChangeShapeType="1"/>
          </p:cNvSpPr>
          <p:nvPr/>
        </p:nvSpPr>
        <p:spPr bwMode="auto">
          <a:xfrm>
            <a:off x="629356" y="1734901"/>
            <a:ext cx="0" cy="3910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96919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70504"/>
              </p:ext>
            </p:extLst>
          </p:nvPr>
        </p:nvGraphicFramePr>
        <p:xfrm>
          <a:off x="251178" y="5241689"/>
          <a:ext cx="341489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1" name="Equation" r:id="rId7" imgW="177480" imgH="177480" progId="Equation.3">
                  <p:embed/>
                </p:oleObj>
              </mc:Choice>
              <mc:Fallback>
                <p:oleObj name="Equation" r:id="rId7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78" y="5241689"/>
                        <a:ext cx="341489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197" name="Line 45"/>
          <p:cNvSpPr>
            <a:spLocks noChangeShapeType="1"/>
          </p:cNvSpPr>
          <p:nvPr/>
        </p:nvSpPr>
        <p:spPr bwMode="auto">
          <a:xfrm>
            <a:off x="698501" y="1634888"/>
            <a:ext cx="61524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96919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943757"/>
              </p:ext>
            </p:extLst>
          </p:nvPr>
        </p:nvGraphicFramePr>
        <p:xfrm>
          <a:off x="1138768" y="1184039"/>
          <a:ext cx="170744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2" name="Equation" r:id="rId9" imgW="88560" imgH="164880" progId="Equation.3">
                  <p:embed/>
                </p:oleObj>
              </mc:Choice>
              <mc:Fallback>
                <p:oleObj name="Equation" r:id="rId9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768" y="1184039"/>
                        <a:ext cx="170744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199" name="Line 47"/>
          <p:cNvSpPr>
            <a:spLocks noChangeShapeType="1"/>
          </p:cNvSpPr>
          <p:nvPr/>
        </p:nvSpPr>
        <p:spPr bwMode="auto">
          <a:xfrm>
            <a:off x="2002367" y="1734901"/>
            <a:ext cx="0" cy="3910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9692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563789"/>
              </p:ext>
            </p:extLst>
          </p:nvPr>
        </p:nvGraphicFramePr>
        <p:xfrm>
          <a:off x="1619956" y="5241689"/>
          <a:ext cx="341489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3" name="Equation" r:id="rId11" imgW="177480" imgH="177480" progId="Equation.3">
                  <p:embed/>
                </p:oleObj>
              </mc:Choice>
              <mc:Fallback>
                <p:oleObj name="Equation" r:id="rId11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956" y="5241689"/>
                        <a:ext cx="341489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01" name="Line 49"/>
          <p:cNvSpPr>
            <a:spLocks noChangeShapeType="1"/>
          </p:cNvSpPr>
          <p:nvPr/>
        </p:nvSpPr>
        <p:spPr bwMode="auto">
          <a:xfrm>
            <a:off x="5118100" y="1798401"/>
            <a:ext cx="0" cy="385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96920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55344"/>
              </p:ext>
            </p:extLst>
          </p:nvPr>
        </p:nvGraphicFramePr>
        <p:xfrm>
          <a:off x="4721578" y="5235339"/>
          <a:ext cx="341489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4" name="Equation" r:id="rId13" imgW="177480" imgH="177480" progId="Equation.3">
                  <p:embed/>
                </p:oleObj>
              </mc:Choice>
              <mc:Fallback>
                <p:oleObj name="Equation" r:id="rId13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578" y="5235339"/>
                        <a:ext cx="341489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03" name="Line 51"/>
          <p:cNvSpPr>
            <a:spLocks noChangeShapeType="1"/>
          </p:cNvSpPr>
          <p:nvPr/>
        </p:nvSpPr>
        <p:spPr bwMode="auto">
          <a:xfrm>
            <a:off x="3987800" y="1655526"/>
            <a:ext cx="4529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96920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744181"/>
              </p:ext>
            </p:extLst>
          </p:nvPr>
        </p:nvGraphicFramePr>
        <p:xfrm>
          <a:off x="4272844" y="1190389"/>
          <a:ext cx="17074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5" name="Equation" r:id="rId15" imgW="88560" imgH="164880" progId="Equation.3">
                  <p:embed/>
                </p:oleObj>
              </mc:Choice>
              <mc:Fallback>
                <p:oleObj name="Equation" r:id="rId1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844" y="1190389"/>
                        <a:ext cx="17074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05" name="Line 53"/>
          <p:cNvSpPr>
            <a:spLocks noChangeShapeType="1"/>
          </p:cNvSpPr>
          <p:nvPr/>
        </p:nvSpPr>
        <p:spPr bwMode="auto">
          <a:xfrm>
            <a:off x="5192890" y="1668226"/>
            <a:ext cx="4995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9692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24399"/>
              </p:ext>
            </p:extLst>
          </p:nvPr>
        </p:nvGraphicFramePr>
        <p:xfrm>
          <a:off x="5534378" y="1201502"/>
          <a:ext cx="17074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6" name="Equation" r:id="rId17" imgW="88560" imgH="164880" progId="Equation.3">
                  <p:embed/>
                </p:oleObj>
              </mc:Choice>
              <mc:Fallback>
                <p:oleObj name="Equation" r:id="rId17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378" y="1201502"/>
                        <a:ext cx="17074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07" name="Line 55"/>
          <p:cNvSpPr>
            <a:spLocks noChangeShapeType="1"/>
          </p:cNvSpPr>
          <p:nvPr/>
        </p:nvSpPr>
        <p:spPr bwMode="auto">
          <a:xfrm>
            <a:off x="2085623" y="1649176"/>
            <a:ext cx="142522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96920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680497"/>
              </p:ext>
            </p:extLst>
          </p:nvPr>
        </p:nvGraphicFramePr>
        <p:xfrm>
          <a:off x="3249789" y="1199914"/>
          <a:ext cx="293511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7" name="Equation" r:id="rId19" imgW="152280" imgH="164880" progId="Equation.3">
                  <p:embed/>
                </p:oleObj>
              </mc:Choice>
              <mc:Fallback>
                <p:oleObj name="Equation" r:id="rId1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789" y="1199914"/>
                        <a:ext cx="293511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09" name="Line 57"/>
          <p:cNvSpPr>
            <a:spLocks noChangeShapeType="1"/>
          </p:cNvSpPr>
          <p:nvPr/>
        </p:nvSpPr>
        <p:spPr bwMode="auto">
          <a:xfrm rot="5400000">
            <a:off x="3102946" y="2535795"/>
            <a:ext cx="1563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96921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38688"/>
              </p:ext>
            </p:extLst>
          </p:nvPr>
        </p:nvGraphicFramePr>
        <p:xfrm>
          <a:off x="3567290" y="3047764"/>
          <a:ext cx="292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8" name="Equation" r:id="rId21" imgW="152280" imgH="164880" progId="Equation.3">
                  <p:embed/>
                </p:oleObj>
              </mc:Choice>
              <mc:Fallback>
                <p:oleObj name="Equation" r:id="rId2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290" y="3047764"/>
                        <a:ext cx="2921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11" name="Rectangle 59"/>
          <p:cNvSpPr>
            <a:spLocks noChangeArrowheads="1"/>
          </p:cNvSpPr>
          <p:nvPr/>
        </p:nvSpPr>
        <p:spPr bwMode="auto">
          <a:xfrm>
            <a:off x="5832140" y="3605245"/>
            <a:ext cx="3204356" cy="1015663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marL="457200" indent="-457200" eaLnBrk="0" hangingPunct="0"/>
            <a:r>
              <a:rPr lang="en-GB" sz="2000" b="0" dirty="0" smtClean="0">
                <a:latin typeface="Arial Unicode MS" pitchFamily="34" charset="-128"/>
              </a:rPr>
              <a:t>Model is specified by </a:t>
            </a:r>
            <a:r>
              <a:rPr lang="en-GB" sz="2000" b="1" u="sng" dirty="0" smtClean="0">
                <a:latin typeface="Arial Unicode MS" pitchFamily="34" charset="-128"/>
              </a:rPr>
              <a:t>both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GB" sz="2000" b="0" dirty="0" smtClean="0">
                <a:latin typeface="Arial Unicode MS" pitchFamily="34" charset="-128"/>
              </a:rPr>
              <a:t>Design matrix </a:t>
            </a:r>
            <a:r>
              <a:rPr lang="en-GB" sz="2000" b="0" i="1" dirty="0" smtClean="0">
                <a:latin typeface="Times New Roman" pitchFamily="18" charset="0"/>
              </a:rPr>
              <a:t>X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GB" sz="2000" b="0" dirty="0" smtClean="0">
                <a:latin typeface="Arial Unicode MS" pitchFamily="34" charset="-128"/>
              </a:rPr>
              <a:t>Assumptions about </a:t>
            </a:r>
            <a:r>
              <a:rPr lang="en-GB" sz="2000" b="0" i="1" dirty="0" smtClean="0">
                <a:latin typeface="Times New Roman" pitchFamily="18" charset="0"/>
              </a:rPr>
              <a:t>e</a:t>
            </a:r>
            <a:endParaRPr lang="en-GB" sz="2000" b="0" i="1" dirty="0">
              <a:latin typeface="Times New Roman" pitchFamily="18" charset="0"/>
            </a:endParaRPr>
          </a:p>
        </p:txBody>
      </p:sp>
      <p:graphicFrame>
        <p:nvGraphicFramePr>
          <p:cNvPr id="196921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67021"/>
              </p:ext>
            </p:extLst>
          </p:nvPr>
        </p:nvGraphicFramePr>
        <p:xfrm>
          <a:off x="6012745" y="1664050"/>
          <a:ext cx="2339675" cy="75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9" name="Equation" r:id="rId23" imgW="711000" imgH="203040" progId="Equation.3">
                  <p:embed/>
                </p:oleObj>
              </mc:Choice>
              <mc:Fallback>
                <p:oleObj name="Equation" r:id="rId23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745" y="1664050"/>
                        <a:ext cx="2339675" cy="7512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14" name="Text Box 62"/>
          <p:cNvSpPr txBox="1">
            <a:spLocks noChangeArrowheads="1"/>
          </p:cNvSpPr>
          <p:nvPr/>
        </p:nvSpPr>
        <p:spPr bwMode="auto">
          <a:xfrm>
            <a:off x="467544" y="5910371"/>
            <a:ext cx="8244916" cy="8309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2400" b="0" dirty="0">
                <a:latin typeface="Arial Unicode MS" pitchFamily="34" charset="-128"/>
              </a:rPr>
              <a:t>The design matrix embodies all available knowledge about experimentally controlled factors and potential confounds.</a:t>
            </a:r>
            <a:endParaRPr lang="en-GB" sz="2400" b="0" dirty="0">
              <a:latin typeface="Arial Unicode MS" pitchFamily="34" charset="-128"/>
              <a:sym typeface="Symbol" pitchFamily="18" charset="2"/>
            </a:endParaRPr>
          </a:p>
        </p:txBody>
      </p:sp>
      <p:graphicFrame>
        <p:nvGraphicFramePr>
          <p:cNvPr id="196921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89704"/>
              </p:ext>
            </p:extLst>
          </p:nvPr>
        </p:nvGraphicFramePr>
        <p:xfrm>
          <a:off x="6018389" y="2564904"/>
          <a:ext cx="2334031" cy="69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0" name="Equation" r:id="rId25" imgW="863280" imgH="228600" progId="Equation.3">
                  <p:embed/>
                </p:oleObj>
              </mc:Choice>
              <mc:Fallback>
                <p:oleObj name="Equation" r:id="rId25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89" y="2564904"/>
                        <a:ext cx="2334031" cy="6945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6264188" y="5193196"/>
            <a:ext cx="23769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/>
                <a:cs typeface="Times New Roman"/>
              </a:rPr>
              <a:t>N</a:t>
            </a:r>
            <a:r>
              <a:rPr lang="en-GB" sz="1600" dirty="0" smtClean="0"/>
              <a:t>: number of scans</a:t>
            </a:r>
          </a:p>
          <a:p>
            <a:r>
              <a:rPr lang="en-GB" sz="1600" i="1" dirty="0" smtClean="0">
                <a:latin typeface="Times New Roman"/>
                <a:cs typeface="Times New Roman"/>
              </a:rPr>
              <a:t>p</a:t>
            </a:r>
            <a:r>
              <a:rPr lang="en-GB" sz="1600" dirty="0" smtClean="0"/>
              <a:t>: number of regressors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8812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92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857" name="Rectangle 9"/>
          <p:cNvSpPr>
            <a:spLocks noChangeArrowheads="1"/>
          </p:cNvSpPr>
          <p:nvPr/>
        </p:nvSpPr>
        <p:spPr bwMode="auto">
          <a:xfrm>
            <a:off x="635001" y="1476375"/>
            <a:ext cx="5173133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81D58">
                        <a:gamma/>
                        <a:shade val="29804"/>
                        <a:invGamma/>
                      </a:srgbClr>
                    </a:gs>
                    <a:gs pos="50000">
                      <a:srgbClr val="081D58"/>
                    </a:gs>
                    <a:gs pos="100000">
                      <a:srgbClr val="081D58">
                        <a:gamma/>
                        <a:shade val="29804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one sample  </a:t>
            </a:r>
            <a:r>
              <a:rPr lang="en-US" sz="2400" b="0" i="1" dirty="0"/>
              <a:t>t</a:t>
            </a:r>
            <a:r>
              <a:rPr lang="en-US" sz="2400" b="0" dirty="0"/>
              <a:t>-test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two sample </a:t>
            </a:r>
            <a:r>
              <a:rPr lang="en-US" sz="2400" b="0" i="1" dirty="0"/>
              <a:t>t</a:t>
            </a:r>
            <a:r>
              <a:rPr lang="en-US" sz="2400" b="0" dirty="0"/>
              <a:t>-test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paired </a:t>
            </a:r>
            <a:r>
              <a:rPr lang="en-US" sz="2400" b="0" i="1" dirty="0"/>
              <a:t>t</a:t>
            </a:r>
            <a:r>
              <a:rPr lang="en-US" sz="2400" b="0" dirty="0"/>
              <a:t>-test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Analysis of Variance (ANOVA)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Factorial designs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correlation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linear regression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multiple regression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i="1" dirty="0"/>
              <a:t>F</a:t>
            </a:r>
            <a:r>
              <a:rPr lang="en-US" sz="2400" b="0" dirty="0"/>
              <a:t>-tests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fMRI time series models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b="0" dirty="0" smtClean="0"/>
              <a:t>Etc</a:t>
            </a:r>
            <a:r>
              <a:rPr lang="en-US" sz="2400" dirty="0" smtClean="0"/>
              <a:t>..</a:t>
            </a:r>
            <a:endParaRPr lang="en-US" sz="2400" b="0" dirty="0"/>
          </a:p>
        </p:txBody>
      </p:sp>
      <p:sp>
        <p:nvSpPr>
          <p:cNvPr id="1998860" name="Rectangle 12"/>
          <p:cNvSpPr>
            <a:spLocks noChangeArrowheads="1"/>
          </p:cNvSpPr>
          <p:nvPr/>
        </p:nvSpPr>
        <p:spPr bwMode="auto">
          <a:xfrm>
            <a:off x="167923" y="646584"/>
            <a:ext cx="879686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GLM: mass-</a:t>
            </a:r>
            <a:r>
              <a:rPr lang="en-US" sz="2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univariate</a:t>
            </a:r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parametric analysis</a:t>
            </a:r>
          </a:p>
        </p:txBody>
      </p:sp>
    </p:spTree>
    <p:extLst>
      <p:ext uri="{BB962C8B-B14F-4D97-AF65-F5344CB8AC3E}">
        <p14:creationId xmlns:p14="http://schemas.microsoft.com/office/powerpoint/2010/main" val="428567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754" name="Rectangle 2"/>
          <p:cNvSpPr>
            <a:spLocks noChangeArrowheads="1"/>
          </p:cNvSpPr>
          <p:nvPr/>
        </p:nvSpPr>
        <p:spPr bwMode="auto">
          <a:xfrm>
            <a:off x="215516" y="502568"/>
            <a:ext cx="5727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1CE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b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Parameter estimation</a:t>
            </a:r>
          </a:p>
        </p:txBody>
      </p:sp>
      <p:sp>
        <p:nvSpPr>
          <p:cNvPr id="1994755" name="Rectangle 3"/>
          <p:cNvSpPr>
            <a:spLocks noChangeArrowheads="1"/>
          </p:cNvSpPr>
          <p:nvPr/>
        </p:nvSpPr>
        <p:spPr bwMode="auto">
          <a:xfrm>
            <a:off x="1144412" y="5259389"/>
            <a:ext cx="2592211" cy="1069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5F5F5F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2"/>
              </a:solidFill>
              <a:latin typeface="Arial Unicode MS" pitchFamily="34" charset="-128"/>
            </a:endParaRPr>
          </a:p>
        </p:txBody>
      </p:sp>
      <p:graphicFrame>
        <p:nvGraphicFramePr>
          <p:cNvPr id="1994756" name="Object 4"/>
          <p:cNvGraphicFramePr>
            <a:graphicFrameLocks noChangeAspect="1"/>
          </p:cNvGraphicFramePr>
          <p:nvPr/>
        </p:nvGraphicFramePr>
        <p:xfrm>
          <a:off x="1303867" y="5432425"/>
          <a:ext cx="226342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3" name="Equation" r:id="rId3" imgW="711000" imgH="203040" progId="Equation.3">
                  <p:embed/>
                </p:oleObj>
              </mc:Choice>
              <mc:Fallback>
                <p:oleObj name="Equation" r:id="rId3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867" y="5432425"/>
                        <a:ext cx="2263422" cy="781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94757" name="Picture 5" descr="data_im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5" t="7408" r="10548" b="11852"/>
          <a:stretch>
            <a:fillRect/>
          </a:stretch>
        </p:blipFill>
        <p:spPr bwMode="auto">
          <a:xfrm>
            <a:off x="780345" y="1320800"/>
            <a:ext cx="495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4758" name="Picture 6" descr="res_im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t="7408" r="10548" b="11852"/>
          <a:stretch>
            <a:fillRect/>
          </a:stretch>
        </p:blipFill>
        <p:spPr bwMode="auto">
          <a:xfrm>
            <a:off x="4262967" y="1320800"/>
            <a:ext cx="495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4759" name="Text Box 7"/>
          <p:cNvSpPr txBox="1">
            <a:spLocks noChangeArrowheads="1"/>
          </p:cNvSpPr>
          <p:nvPr/>
        </p:nvSpPr>
        <p:spPr bwMode="auto">
          <a:xfrm>
            <a:off x="1347403" y="2435226"/>
            <a:ext cx="484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=</a:t>
            </a:r>
            <a:endParaRPr lang="en-GB" sz="4000">
              <a:latin typeface="Arial Unicode MS" pitchFamily="34" charset="-128"/>
            </a:endParaRPr>
          </a:p>
        </p:txBody>
      </p:sp>
      <p:sp>
        <p:nvSpPr>
          <p:cNvPr id="1994760" name="Text Box 8"/>
          <p:cNvSpPr txBox="1">
            <a:spLocks noChangeArrowheads="1"/>
          </p:cNvSpPr>
          <p:nvPr/>
        </p:nvSpPr>
        <p:spPr bwMode="auto">
          <a:xfrm>
            <a:off x="3811203" y="2443164"/>
            <a:ext cx="484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+</a:t>
            </a:r>
            <a:endParaRPr lang="en-GB" sz="4000">
              <a:latin typeface="Arial Unicode MS" pitchFamily="34" charset="-128"/>
            </a:endParaRPr>
          </a:p>
        </p:txBody>
      </p:sp>
      <p:graphicFrame>
        <p:nvGraphicFramePr>
          <p:cNvPr id="1994761" name="Object 9"/>
          <p:cNvGraphicFramePr>
            <a:graphicFrameLocks noChangeAspect="1"/>
          </p:cNvGraphicFramePr>
          <p:nvPr/>
        </p:nvGraphicFramePr>
        <p:xfrm>
          <a:off x="4360334" y="4440238"/>
          <a:ext cx="309034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4" name="Equation" r:id="rId7" imgW="114120" imgH="139680" progId="Equation.3">
                  <p:embed/>
                </p:oleObj>
              </mc:Choice>
              <mc:Fallback>
                <p:oleObj name="Equation" r:id="rId7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334" y="4440238"/>
                        <a:ext cx="309034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4762" name="Object 10"/>
          <p:cNvGraphicFramePr>
            <a:graphicFrameLocks noChangeAspect="1"/>
          </p:cNvGraphicFramePr>
          <p:nvPr/>
        </p:nvGraphicFramePr>
        <p:xfrm>
          <a:off x="2953456" y="2047875"/>
          <a:ext cx="889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5" name="Equation" r:id="rId9" imgW="330120" imgH="482400" progId="Equation.3">
                  <p:embed/>
                </p:oleObj>
              </mc:Choice>
              <mc:Fallback>
                <p:oleObj name="Equation" r:id="rId9" imgW="330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456" y="2047875"/>
                        <a:ext cx="8890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4763" name="Rectangle 11"/>
          <p:cNvSpPr>
            <a:spLocks noChangeArrowheads="1"/>
          </p:cNvSpPr>
          <p:nvPr/>
        </p:nvSpPr>
        <p:spPr bwMode="auto">
          <a:xfrm>
            <a:off x="5871634" y="4337617"/>
            <a:ext cx="2698044" cy="2246769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>
                <a:latin typeface="Arial Unicode MS" pitchFamily="34" charset="-128"/>
              </a:rPr>
              <a:t>Ordinary least squares</a:t>
            </a:r>
            <a:r>
              <a:rPr lang="de-DE" sz="2000" b="0">
                <a:latin typeface="Arial Unicode MS" pitchFamily="34" charset="-128"/>
              </a:rPr>
              <a:t> estimation (OLS) (assuming i.i.d. error):</a:t>
            </a:r>
          </a:p>
          <a:p>
            <a:pPr algn="ctr" eaLnBrk="0" hangingPunct="0"/>
            <a:endParaRPr lang="de-DE" sz="2000" b="0">
              <a:latin typeface="Arial Unicode MS" pitchFamily="34" charset="-128"/>
            </a:endParaRPr>
          </a:p>
          <a:p>
            <a:pPr algn="ctr" eaLnBrk="0" hangingPunct="0"/>
            <a:endParaRPr lang="en-GB" sz="2000" b="0">
              <a:latin typeface="Arial Unicode MS" pitchFamily="34" charset="-128"/>
            </a:endParaRPr>
          </a:p>
          <a:p>
            <a:pPr algn="ctr" eaLnBrk="0" hangingPunct="0"/>
            <a:endParaRPr lang="en-GB" sz="2000" b="0">
              <a:latin typeface="Arial Unicode MS" pitchFamily="34" charset="-128"/>
            </a:endParaRPr>
          </a:p>
        </p:txBody>
      </p:sp>
      <p:graphicFrame>
        <p:nvGraphicFramePr>
          <p:cNvPr id="1994764" name="Object 12"/>
          <p:cNvGraphicFramePr>
            <a:graphicFrameLocks noChangeAspect="1"/>
          </p:cNvGraphicFramePr>
          <p:nvPr/>
        </p:nvGraphicFramePr>
        <p:xfrm>
          <a:off x="5969000" y="5670550"/>
          <a:ext cx="253576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6" name="Equation" r:id="rId11" imgW="1143000" imgH="241200" progId="Equation.3">
                  <p:embed/>
                </p:oleObj>
              </mc:Choice>
              <mc:Fallback>
                <p:oleObj name="Equation" r:id="rId11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670550"/>
                        <a:ext cx="2535767" cy="60325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5F5F5F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4765" name="Rectangle 13"/>
          <p:cNvSpPr>
            <a:spLocks noChangeArrowheads="1"/>
          </p:cNvSpPr>
          <p:nvPr/>
        </p:nvSpPr>
        <p:spPr bwMode="auto">
          <a:xfrm>
            <a:off x="5573889" y="1484784"/>
            <a:ext cx="3390600" cy="1407642"/>
          </a:xfrm>
          <a:prstGeom prst="rect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994766" name="Rectangle 14"/>
          <p:cNvSpPr>
            <a:spLocks noChangeArrowheads="1"/>
          </p:cNvSpPr>
          <p:nvPr/>
        </p:nvSpPr>
        <p:spPr bwMode="auto">
          <a:xfrm>
            <a:off x="5699479" y="1467913"/>
            <a:ext cx="212936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de-DE" sz="2000" dirty="0">
                <a:latin typeface="Arial Unicode MS" pitchFamily="34" charset="-128"/>
              </a:rPr>
              <a:t>Objective:</a:t>
            </a:r>
          </a:p>
          <a:p>
            <a:pPr eaLnBrk="0" hangingPunct="0"/>
            <a:r>
              <a:rPr lang="de-DE" sz="2000" b="0" dirty="0">
                <a:latin typeface="Arial Unicode MS" pitchFamily="34" charset="-128"/>
              </a:rPr>
              <a:t>estimate parameters to minimize</a:t>
            </a:r>
            <a:endParaRPr lang="en-GB" sz="2000" b="0" dirty="0">
              <a:latin typeface="Arial Unicode MS" pitchFamily="34" charset="-128"/>
            </a:endParaRPr>
          </a:p>
        </p:txBody>
      </p:sp>
      <p:graphicFrame>
        <p:nvGraphicFramePr>
          <p:cNvPr id="1994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41987"/>
              </p:ext>
            </p:extLst>
          </p:nvPr>
        </p:nvGraphicFramePr>
        <p:xfrm>
          <a:off x="7856538" y="1497013"/>
          <a:ext cx="995362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7" name="Equation" r:id="rId13" imgW="368280" imgH="431640" progId="Equation.3">
                  <p:embed/>
                </p:oleObj>
              </mc:Choice>
              <mc:Fallback>
                <p:oleObj name="Equation" r:id="rId13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8" y="1497013"/>
                        <a:ext cx="995362" cy="1309687"/>
                      </a:xfrm>
                      <a:prstGeom prst="rect">
                        <a:avLst/>
                      </a:prstGeom>
                      <a:solidFill>
                        <a:srgbClr val="B2B2B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4769" name="Line 17"/>
          <p:cNvSpPr>
            <a:spLocks noChangeShapeType="1"/>
          </p:cNvSpPr>
          <p:nvPr/>
        </p:nvSpPr>
        <p:spPr bwMode="auto">
          <a:xfrm flipH="1">
            <a:off x="7206545" y="2964434"/>
            <a:ext cx="0" cy="129265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94770" name="Rectangle 18"/>
          <p:cNvSpPr>
            <a:spLocks noChangeAspect="1" noChangeArrowheads="1"/>
          </p:cNvSpPr>
          <p:nvPr/>
        </p:nvSpPr>
        <p:spPr bwMode="auto">
          <a:xfrm>
            <a:off x="2438400" y="1319214"/>
            <a:ext cx="389467" cy="2973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sz="3200" b="0">
              <a:latin typeface="Arial Unicode MS" pitchFamily="34" charset="-128"/>
            </a:endParaRPr>
          </a:p>
        </p:txBody>
      </p:sp>
      <p:pic>
        <p:nvPicPr>
          <p:cNvPr id="1994771" name="Picture 19" descr="x1_im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9" t="7639" r="21652" b="11111"/>
          <a:stretch>
            <a:fillRect/>
          </a:stretch>
        </p:blipFill>
        <p:spPr bwMode="auto">
          <a:xfrm>
            <a:off x="1948745" y="1320800"/>
            <a:ext cx="489655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4772" name="Text Box 20"/>
          <p:cNvSpPr txBox="1">
            <a:spLocks noChangeArrowheads="1"/>
          </p:cNvSpPr>
          <p:nvPr/>
        </p:nvSpPr>
        <p:spPr bwMode="auto">
          <a:xfrm>
            <a:off x="790222" y="4416425"/>
            <a:ext cx="3674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i="1">
                <a:latin typeface="Times New Roman" pitchFamily="18" charset="0"/>
              </a:rPr>
              <a:t>y</a:t>
            </a:r>
            <a:endParaRPr lang="en-US" sz="3200" i="1">
              <a:latin typeface="Times New Roman" pitchFamily="18" charset="0"/>
            </a:endParaRPr>
          </a:p>
        </p:txBody>
      </p:sp>
      <p:sp>
        <p:nvSpPr>
          <p:cNvPr id="1994773" name="Text Box 21"/>
          <p:cNvSpPr txBox="1">
            <a:spLocks noChangeArrowheads="1"/>
          </p:cNvSpPr>
          <p:nvPr/>
        </p:nvSpPr>
        <p:spPr bwMode="auto">
          <a:xfrm>
            <a:off x="2157590" y="4410075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i="1">
                <a:latin typeface="Times New Roman" pitchFamily="18" charset="0"/>
              </a:rPr>
              <a:t>X</a:t>
            </a:r>
            <a:endParaRPr lang="en-US" sz="32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7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4763" grpId="0" animBg="1"/>
      <p:bldP spid="199476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81.6|7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5|0.2|10.6|0.5|0.4|116.1|0.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19772</TotalTime>
  <Words>672</Words>
  <Application>Microsoft Macintosh PowerPoint</Application>
  <PresentationFormat>Présentation à l'écran (4:3)</PresentationFormat>
  <Paragraphs>192</Paragraphs>
  <Slides>23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Default Design</vt:lpstr>
      <vt:lpstr>Equation</vt:lpstr>
      <vt:lpstr>…quation</vt:lpstr>
      <vt:lpstr>The General Linear Model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Summary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Christophe Phillips</cp:lastModifiedBy>
  <cp:revision>136</cp:revision>
  <cp:lastPrinted>1601-01-01T00:00:00Z</cp:lastPrinted>
  <dcterms:created xsi:type="dcterms:W3CDTF">1601-01-01T00:00:00Z</dcterms:created>
  <dcterms:modified xsi:type="dcterms:W3CDTF">2011-05-12T09:58:03Z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