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8" r:id="rId7"/>
    <p:sldId id="269" r:id="rId8"/>
    <p:sldId id="328" r:id="rId9"/>
    <p:sldId id="271" r:id="rId10"/>
    <p:sldId id="310" r:id="rId11"/>
    <p:sldId id="273" r:id="rId12"/>
    <p:sldId id="274" r:id="rId13"/>
    <p:sldId id="275" r:id="rId14"/>
    <p:sldId id="319" r:id="rId15"/>
    <p:sldId id="320" r:id="rId16"/>
    <p:sldId id="321" r:id="rId17"/>
    <p:sldId id="322" r:id="rId18"/>
    <p:sldId id="323" r:id="rId19"/>
    <p:sldId id="279" r:id="rId20"/>
    <p:sldId id="280" r:id="rId21"/>
    <p:sldId id="282" r:id="rId22"/>
    <p:sldId id="281" r:id="rId23"/>
    <p:sldId id="31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05" d="100"/>
          <a:sy n="105" d="100"/>
        </p:scale>
        <p:origin x="798" y="114"/>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913D8-6819-4A61-ACC7-3C58A6756E17}" type="doc">
      <dgm:prSet loTypeId="urn:microsoft.com/office/officeart/2005/8/layout/hProcess9" loCatId="process" qsTypeId="urn:microsoft.com/office/officeart/2005/8/quickstyle/3d4" qsCatId="3D" csTypeId="urn:microsoft.com/office/officeart/2005/8/colors/accent2_2" csCatId="accent2" phldr="1"/>
      <dgm:spPr/>
    </dgm:pt>
    <dgm:pt modelId="{7F2097DB-0DFF-4C46-B452-E4172835F56A}">
      <dgm:prSet phldrT="[Text]"/>
      <dgm:spPr/>
      <dgm:t>
        <a:bodyPr/>
        <a:lstStyle/>
        <a:p>
          <a:r>
            <a:rPr lang="en-GB" dirty="0" smtClean="0"/>
            <a:t>Pre-</a:t>
          </a:r>
          <a:br>
            <a:rPr lang="en-GB" dirty="0" smtClean="0"/>
          </a:br>
          <a:r>
            <a:rPr lang="en-GB" dirty="0" err="1" smtClean="0"/>
            <a:t>processings</a:t>
          </a:r>
          <a:endParaRPr lang="en-GB" dirty="0"/>
        </a:p>
      </dgm:t>
    </dgm:pt>
    <dgm:pt modelId="{F0F5EA4A-B376-4A95-B8D3-ECC8059EAB7B}" type="parTrans" cxnId="{FB6AECE4-7BB8-445C-B644-8688AF6B64A4}">
      <dgm:prSet/>
      <dgm:spPr/>
      <dgm:t>
        <a:bodyPr/>
        <a:lstStyle/>
        <a:p>
          <a:endParaRPr lang="en-GB"/>
        </a:p>
      </dgm:t>
    </dgm:pt>
    <dgm:pt modelId="{9737F021-D2B6-4A9F-8669-27EF5197BA41}" type="sibTrans" cxnId="{FB6AECE4-7BB8-445C-B644-8688AF6B64A4}">
      <dgm:prSet/>
      <dgm:spPr/>
      <dgm:t>
        <a:bodyPr/>
        <a:lstStyle/>
        <a:p>
          <a:endParaRPr lang="en-GB"/>
        </a:p>
      </dgm:t>
    </dgm:pt>
    <dgm:pt modelId="{95AD3304-8A86-47D3-ACA9-A22CF21B1A19}">
      <dgm:prSet phldrT="[Text]"/>
      <dgm:spPr/>
      <dgm:t>
        <a:bodyPr/>
        <a:lstStyle/>
        <a:p>
          <a:r>
            <a:rPr lang="en-GB" dirty="0" smtClean="0"/>
            <a:t>General</a:t>
          </a:r>
          <a:br>
            <a:rPr lang="en-GB" dirty="0" smtClean="0"/>
          </a:br>
          <a:r>
            <a:rPr lang="en-GB" dirty="0" smtClean="0"/>
            <a:t>Linear</a:t>
          </a:r>
          <a:br>
            <a:rPr lang="en-GB" dirty="0" smtClean="0"/>
          </a:br>
          <a:r>
            <a:rPr lang="en-GB" dirty="0" smtClean="0"/>
            <a:t>Model</a:t>
          </a:r>
          <a:endParaRPr lang="en-GB" dirty="0"/>
        </a:p>
      </dgm:t>
    </dgm:pt>
    <dgm:pt modelId="{3B4536C2-5E70-4AF7-B195-A5A772DD6692}" type="parTrans" cxnId="{A4365F94-B953-448E-B252-42774E4073C1}">
      <dgm:prSet/>
      <dgm:spPr/>
      <dgm:t>
        <a:bodyPr/>
        <a:lstStyle/>
        <a:p>
          <a:endParaRPr lang="en-GB"/>
        </a:p>
      </dgm:t>
    </dgm:pt>
    <dgm:pt modelId="{8EB50080-2325-4A02-9E98-0176133C529E}" type="sibTrans" cxnId="{A4365F94-B953-448E-B252-42774E4073C1}">
      <dgm:prSet/>
      <dgm:spPr/>
      <dgm:t>
        <a:bodyPr/>
        <a:lstStyle/>
        <a:p>
          <a:endParaRPr lang="en-GB"/>
        </a:p>
      </dgm:t>
    </dgm:pt>
    <dgm:pt modelId="{37BB517C-CE6C-41AE-80B3-7D9BBD808FE5}">
      <dgm:prSet phldrT="[Text]"/>
      <dgm:spPr/>
      <dgm:t>
        <a:bodyPr/>
        <a:lstStyle/>
        <a:p>
          <a:r>
            <a:rPr lang="en-GB" dirty="0" smtClean="0"/>
            <a:t>Statistical Inference</a:t>
          </a:r>
          <a:endParaRPr lang="en-GB" dirty="0"/>
        </a:p>
      </dgm:t>
    </dgm:pt>
    <dgm:pt modelId="{A546DC0D-BABE-4945-8C86-5AD60483CD23}" type="parTrans" cxnId="{67060F12-CF93-4F3D-9635-9240C02B0C47}">
      <dgm:prSet/>
      <dgm:spPr/>
      <dgm:t>
        <a:bodyPr/>
        <a:lstStyle/>
        <a:p>
          <a:endParaRPr lang="en-GB"/>
        </a:p>
      </dgm:t>
    </dgm:pt>
    <dgm:pt modelId="{B7044895-C2A8-443C-AA75-8418EDE597B1}" type="sibTrans" cxnId="{67060F12-CF93-4F3D-9635-9240C02B0C47}">
      <dgm:prSet/>
      <dgm:spPr/>
      <dgm:t>
        <a:bodyPr/>
        <a:lstStyle/>
        <a:p>
          <a:endParaRPr lang="en-GB"/>
        </a:p>
      </dgm:t>
    </dgm:pt>
    <dgm:pt modelId="{485CFA58-1618-42E8-851F-0EF9C89F8A5E}" type="pres">
      <dgm:prSet presAssocID="{598913D8-6819-4A61-ACC7-3C58A6756E17}" presName="CompostProcess" presStyleCnt="0">
        <dgm:presLayoutVars>
          <dgm:dir/>
          <dgm:resizeHandles val="exact"/>
        </dgm:presLayoutVars>
      </dgm:prSet>
      <dgm:spPr/>
    </dgm:pt>
    <dgm:pt modelId="{0BD764C0-0D4A-4803-85EC-B73CE0E85678}" type="pres">
      <dgm:prSet presAssocID="{598913D8-6819-4A61-ACC7-3C58A6756E17}" presName="arrow" presStyleLbl="bgShp" presStyleIdx="0" presStyleCnt="1"/>
      <dgm:spPr/>
    </dgm:pt>
    <dgm:pt modelId="{596EA026-47E5-4DDE-9A33-1A52C89AF46B}" type="pres">
      <dgm:prSet presAssocID="{598913D8-6819-4A61-ACC7-3C58A6756E17}" presName="linearProcess" presStyleCnt="0"/>
      <dgm:spPr/>
    </dgm:pt>
    <dgm:pt modelId="{BFEEEEEA-778B-4F06-B710-A97A7A089BA9}" type="pres">
      <dgm:prSet presAssocID="{7F2097DB-0DFF-4C46-B452-E4172835F56A}" presName="textNode" presStyleLbl="node1" presStyleIdx="0" presStyleCnt="3">
        <dgm:presLayoutVars>
          <dgm:bulletEnabled val="1"/>
        </dgm:presLayoutVars>
      </dgm:prSet>
      <dgm:spPr/>
      <dgm:t>
        <a:bodyPr/>
        <a:lstStyle/>
        <a:p>
          <a:endParaRPr lang="en-GB"/>
        </a:p>
      </dgm:t>
    </dgm:pt>
    <dgm:pt modelId="{A30807E0-4F39-43A6-AB5B-29192E43260D}" type="pres">
      <dgm:prSet presAssocID="{9737F021-D2B6-4A9F-8669-27EF5197BA41}" presName="sibTrans" presStyleCnt="0"/>
      <dgm:spPr/>
    </dgm:pt>
    <dgm:pt modelId="{19E3FD93-D702-452F-928E-EBB2CF327AB3}" type="pres">
      <dgm:prSet presAssocID="{95AD3304-8A86-47D3-ACA9-A22CF21B1A19}" presName="textNode" presStyleLbl="node1" presStyleIdx="1" presStyleCnt="3">
        <dgm:presLayoutVars>
          <dgm:bulletEnabled val="1"/>
        </dgm:presLayoutVars>
      </dgm:prSet>
      <dgm:spPr/>
      <dgm:t>
        <a:bodyPr/>
        <a:lstStyle/>
        <a:p>
          <a:endParaRPr lang="en-GB"/>
        </a:p>
      </dgm:t>
    </dgm:pt>
    <dgm:pt modelId="{4A5A60CF-13C1-41C8-A27A-F0C6B01050C6}" type="pres">
      <dgm:prSet presAssocID="{8EB50080-2325-4A02-9E98-0176133C529E}" presName="sibTrans" presStyleCnt="0"/>
      <dgm:spPr/>
    </dgm:pt>
    <dgm:pt modelId="{B3041CDB-A4B1-4D4D-9568-280B51D4DAC6}" type="pres">
      <dgm:prSet presAssocID="{37BB517C-CE6C-41AE-80B3-7D9BBD808FE5}" presName="textNode" presStyleLbl="node1" presStyleIdx="2" presStyleCnt="3">
        <dgm:presLayoutVars>
          <dgm:bulletEnabled val="1"/>
        </dgm:presLayoutVars>
      </dgm:prSet>
      <dgm:spPr/>
      <dgm:t>
        <a:bodyPr/>
        <a:lstStyle/>
        <a:p>
          <a:endParaRPr lang="en-GB"/>
        </a:p>
      </dgm:t>
    </dgm:pt>
  </dgm:ptLst>
  <dgm:cxnLst>
    <dgm:cxn modelId="{67060F12-CF93-4F3D-9635-9240C02B0C47}" srcId="{598913D8-6819-4A61-ACC7-3C58A6756E17}" destId="{37BB517C-CE6C-41AE-80B3-7D9BBD808FE5}" srcOrd="2" destOrd="0" parTransId="{A546DC0D-BABE-4945-8C86-5AD60483CD23}" sibTransId="{B7044895-C2A8-443C-AA75-8418EDE597B1}"/>
    <dgm:cxn modelId="{A4365F94-B953-448E-B252-42774E4073C1}" srcId="{598913D8-6819-4A61-ACC7-3C58A6756E17}" destId="{95AD3304-8A86-47D3-ACA9-A22CF21B1A19}" srcOrd="1" destOrd="0" parTransId="{3B4536C2-5E70-4AF7-B195-A5A772DD6692}" sibTransId="{8EB50080-2325-4A02-9E98-0176133C529E}"/>
    <dgm:cxn modelId="{B26C4A25-4299-483B-A608-A0FFC7DDBD13}" type="presOf" srcId="{95AD3304-8A86-47D3-ACA9-A22CF21B1A19}" destId="{19E3FD93-D702-452F-928E-EBB2CF327AB3}" srcOrd="0" destOrd="0" presId="urn:microsoft.com/office/officeart/2005/8/layout/hProcess9"/>
    <dgm:cxn modelId="{35ED6BCE-6737-4340-8D35-E4E89024D3F5}" type="presOf" srcId="{598913D8-6819-4A61-ACC7-3C58A6756E17}" destId="{485CFA58-1618-42E8-851F-0EF9C89F8A5E}" srcOrd="0" destOrd="0" presId="urn:microsoft.com/office/officeart/2005/8/layout/hProcess9"/>
    <dgm:cxn modelId="{FB6AECE4-7BB8-445C-B644-8688AF6B64A4}" srcId="{598913D8-6819-4A61-ACC7-3C58A6756E17}" destId="{7F2097DB-0DFF-4C46-B452-E4172835F56A}" srcOrd="0" destOrd="0" parTransId="{F0F5EA4A-B376-4A95-B8D3-ECC8059EAB7B}" sibTransId="{9737F021-D2B6-4A9F-8669-27EF5197BA41}"/>
    <dgm:cxn modelId="{6FB26DBB-74A6-46F6-BD14-3AA66D522030}" type="presOf" srcId="{37BB517C-CE6C-41AE-80B3-7D9BBD808FE5}" destId="{B3041CDB-A4B1-4D4D-9568-280B51D4DAC6}" srcOrd="0" destOrd="0" presId="urn:microsoft.com/office/officeart/2005/8/layout/hProcess9"/>
    <dgm:cxn modelId="{C1ECA032-F192-4DEB-BEDB-63DFB7BE076A}" type="presOf" srcId="{7F2097DB-0DFF-4C46-B452-E4172835F56A}" destId="{BFEEEEEA-778B-4F06-B710-A97A7A089BA9}" srcOrd="0" destOrd="0" presId="urn:microsoft.com/office/officeart/2005/8/layout/hProcess9"/>
    <dgm:cxn modelId="{5D9A92FC-DDC8-4A8A-8348-10F4E1F0EEBE}" type="presParOf" srcId="{485CFA58-1618-42E8-851F-0EF9C89F8A5E}" destId="{0BD764C0-0D4A-4803-85EC-B73CE0E85678}" srcOrd="0" destOrd="0" presId="urn:microsoft.com/office/officeart/2005/8/layout/hProcess9"/>
    <dgm:cxn modelId="{ACC7F3F1-0759-4271-9E29-06210DEB1BAF}" type="presParOf" srcId="{485CFA58-1618-42E8-851F-0EF9C89F8A5E}" destId="{596EA026-47E5-4DDE-9A33-1A52C89AF46B}" srcOrd="1" destOrd="0" presId="urn:microsoft.com/office/officeart/2005/8/layout/hProcess9"/>
    <dgm:cxn modelId="{C6CAFC4A-196B-46AB-9EDD-1BE1C8791E02}" type="presParOf" srcId="{596EA026-47E5-4DDE-9A33-1A52C89AF46B}" destId="{BFEEEEEA-778B-4F06-B710-A97A7A089BA9}" srcOrd="0" destOrd="0" presId="urn:microsoft.com/office/officeart/2005/8/layout/hProcess9"/>
    <dgm:cxn modelId="{F25B5C4A-569E-4F5A-961C-B2666622CE33}" type="presParOf" srcId="{596EA026-47E5-4DDE-9A33-1A52C89AF46B}" destId="{A30807E0-4F39-43A6-AB5B-29192E43260D}" srcOrd="1" destOrd="0" presId="urn:microsoft.com/office/officeart/2005/8/layout/hProcess9"/>
    <dgm:cxn modelId="{374A74C6-A72F-44CF-8776-75FB03DC7CF1}" type="presParOf" srcId="{596EA026-47E5-4DDE-9A33-1A52C89AF46B}" destId="{19E3FD93-D702-452F-928E-EBB2CF327AB3}" srcOrd="2" destOrd="0" presId="urn:microsoft.com/office/officeart/2005/8/layout/hProcess9"/>
    <dgm:cxn modelId="{0A8D2A75-E92C-4835-9883-97E2C3F00964}" type="presParOf" srcId="{596EA026-47E5-4DDE-9A33-1A52C89AF46B}" destId="{4A5A60CF-13C1-41C8-A27A-F0C6B01050C6}" srcOrd="3" destOrd="0" presId="urn:microsoft.com/office/officeart/2005/8/layout/hProcess9"/>
    <dgm:cxn modelId="{2ACBD597-30B6-493E-B16F-680AFCDA479F}" type="presParOf" srcId="{596EA026-47E5-4DDE-9A33-1A52C89AF46B}" destId="{B3041CDB-A4B1-4D4D-9568-280B51D4DAC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764C0-0D4A-4803-85EC-B73CE0E85678}">
      <dsp:nvSpPr>
        <dsp:cNvPr id="0" name=""/>
        <dsp:cNvSpPr/>
      </dsp:nvSpPr>
      <dsp:spPr>
        <a:xfrm>
          <a:off x="645794" y="0"/>
          <a:ext cx="7319010" cy="4419600"/>
        </a:xfrm>
        <a:prstGeom prst="rightArrow">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FEEEEEA-778B-4F06-B710-A97A7A089BA9}">
      <dsp:nvSpPr>
        <dsp:cNvPr id="0" name=""/>
        <dsp:cNvSpPr/>
      </dsp:nvSpPr>
      <dsp:spPr>
        <a:xfrm>
          <a:off x="5491" y="1325880"/>
          <a:ext cx="2717142" cy="1767840"/>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GB" sz="3300" kern="1200" dirty="0" smtClean="0"/>
            <a:t>Pre-</a:t>
          </a:r>
          <a:br>
            <a:rPr lang="en-GB" sz="3300" kern="1200" dirty="0" smtClean="0"/>
          </a:br>
          <a:r>
            <a:rPr lang="en-GB" sz="3300" kern="1200" dirty="0" err="1" smtClean="0"/>
            <a:t>processings</a:t>
          </a:r>
          <a:endParaRPr lang="en-GB" sz="3300" kern="1200" dirty="0"/>
        </a:p>
      </dsp:txBody>
      <dsp:txXfrm>
        <a:off x="91790" y="1412179"/>
        <a:ext cx="2544544" cy="1595242"/>
      </dsp:txXfrm>
    </dsp:sp>
    <dsp:sp modelId="{19E3FD93-D702-452F-928E-EBB2CF327AB3}">
      <dsp:nvSpPr>
        <dsp:cNvPr id="0" name=""/>
        <dsp:cNvSpPr/>
      </dsp:nvSpPr>
      <dsp:spPr>
        <a:xfrm>
          <a:off x="2946728" y="1325880"/>
          <a:ext cx="2717142" cy="1767840"/>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GB" sz="3300" kern="1200" dirty="0" smtClean="0"/>
            <a:t>General</a:t>
          </a:r>
          <a:br>
            <a:rPr lang="en-GB" sz="3300" kern="1200" dirty="0" smtClean="0"/>
          </a:br>
          <a:r>
            <a:rPr lang="en-GB" sz="3300" kern="1200" dirty="0" smtClean="0"/>
            <a:t>Linear</a:t>
          </a:r>
          <a:br>
            <a:rPr lang="en-GB" sz="3300" kern="1200" dirty="0" smtClean="0"/>
          </a:br>
          <a:r>
            <a:rPr lang="en-GB" sz="3300" kern="1200" dirty="0" smtClean="0"/>
            <a:t>Model</a:t>
          </a:r>
          <a:endParaRPr lang="en-GB" sz="3300" kern="1200" dirty="0"/>
        </a:p>
      </dsp:txBody>
      <dsp:txXfrm>
        <a:off x="3033027" y="1412179"/>
        <a:ext cx="2544544" cy="1595242"/>
      </dsp:txXfrm>
    </dsp:sp>
    <dsp:sp modelId="{B3041CDB-A4B1-4D4D-9568-280B51D4DAC6}">
      <dsp:nvSpPr>
        <dsp:cNvPr id="0" name=""/>
        <dsp:cNvSpPr/>
      </dsp:nvSpPr>
      <dsp:spPr>
        <a:xfrm>
          <a:off x="5887965" y="1325880"/>
          <a:ext cx="2717142" cy="1767840"/>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GB" sz="3300" kern="1200" dirty="0" smtClean="0"/>
            <a:t>Statistical Inference</a:t>
          </a:r>
          <a:endParaRPr lang="en-GB" sz="3300" kern="1200" dirty="0"/>
        </a:p>
      </dsp:txBody>
      <dsp:txXfrm>
        <a:off x="5974264" y="1412179"/>
        <a:ext cx="2544544" cy="15952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FF3BD7-76C2-4CD7-A1D6-6A18B0D64A8F}" type="datetimeFigureOut">
              <a:rPr lang="en-GB" smtClean="0"/>
              <a:t>13/05/2021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8414A1-22D2-43F5-9A63-B3573A9785F1}" type="slidenum">
              <a:rPr lang="en-GB" smtClean="0"/>
              <a:t>‹#›</a:t>
            </a:fld>
            <a:endParaRPr lang="en-GB"/>
          </a:p>
        </p:txBody>
      </p:sp>
    </p:spTree>
    <p:extLst>
      <p:ext uri="{BB962C8B-B14F-4D97-AF65-F5344CB8AC3E}">
        <p14:creationId xmlns:p14="http://schemas.microsoft.com/office/powerpoint/2010/main" val="60273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9739F-BD43-46EF-9F6B-004AC155650F}" type="slidenum">
              <a:rPr lang="en-US">
                <a:solidFill>
                  <a:prstClr val="black"/>
                </a:solidFill>
              </a:rPr>
              <a:pPr/>
              <a:t>1</a:t>
            </a:fld>
            <a:endParaRPr lang="en-US">
              <a:solidFill>
                <a:prstClr val="black"/>
              </a:solidFill>
            </a:endParaRPr>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188CFE-B02E-40A2-BB64-A5A72639F08E}" type="slidenum">
              <a:rPr lang="en-US">
                <a:solidFill>
                  <a:prstClr val="black"/>
                </a:solidFill>
              </a:rPr>
              <a:pPr/>
              <a:t>13</a:t>
            </a:fld>
            <a:endParaRPr lang="en-US">
              <a:solidFill>
                <a:prstClr val="black"/>
              </a:solidFill>
            </a:endParaRP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A3092-E6A9-45CC-805B-E0D16704F338}" type="slidenum">
              <a:rPr lang="en-US">
                <a:solidFill>
                  <a:prstClr val="black"/>
                </a:solidFill>
              </a:rPr>
              <a:pPr/>
              <a:t>19</a:t>
            </a:fld>
            <a:endParaRPr lang="en-US">
              <a:solidFill>
                <a:prstClr val="black"/>
              </a:solidFill>
            </a:endParaRPr>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3CC9A-2B5A-4F9B-9865-560258BFA00D}" type="slidenum">
              <a:rPr lang="en-US">
                <a:solidFill>
                  <a:prstClr val="black"/>
                </a:solidFill>
              </a:rPr>
              <a:pPr/>
              <a:t>20</a:t>
            </a:fld>
            <a:endParaRPr lang="en-US">
              <a:solidFill>
                <a:prstClr val="black"/>
              </a:solidFill>
            </a:endParaRPr>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A9881-F4C1-439A-8BB4-EB27B481F1D5}" type="slidenum">
              <a:rPr lang="en-US">
                <a:solidFill>
                  <a:prstClr val="black"/>
                </a:solidFill>
              </a:rPr>
              <a:pPr/>
              <a:t>21</a:t>
            </a:fld>
            <a:endParaRPr lang="en-US">
              <a:solidFill>
                <a:prstClr val="black"/>
              </a:solidFill>
            </a:endParaRPr>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66C54E-63F9-42B6-B449-4D63FCF5991F}" type="slidenum">
              <a:rPr lang="en-US">
                <a:solidFill>
                  <a:prstClr val="black"/>
                </a:solidFill>
              </a:rPr>
              <a:pPr/>
              <a:t>22</a:t>
            </a:fld>
            <a:endParaRPr lang="en-US">
              <a:solidFill>
                <a:prstClr val="black"/>
              </a:solidFill>
            </a:endParaRPr>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82D9B-7E5E-440C-B98B-64E44E4670B1}" type="slidenum">
              <a:rPr lang="en-US"/>
              <a:pPr/>
              <a:t>23</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31E17-40AB-4339-90CD-179FDB4620A5}" type="slidenum">
              <a:rPr lang="en-US">
                <a:solidFill>
                  <a:prstClr val="black"/>
                </a:solidFill>
              </a:rPr>
              <a:pPr/>
              <a:t>2</a:t>
            </a:fld>
            <a:endParaRPr lang="en-US">
              <a:solidFill>
                <a:prstClr val="black"/>
              </a:solidFill>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779AD-CBCE-4D3B-BA34-3DD7890159F1}" type="slidenum">
              <a:rPr lang="en-US">
                <a:solidFill>
                  <a:prstClr val="black"/>
                </a:solidFill>
              </a:rPr>
              <a:pPr/>
              <a:t>3</a:t>
            </a:fld>
            <a:endParaRPr lang="en-US">
              <a:solidFill>
                <a:prstClr val="black"/>
              </a:solidFill>
            </a:endParaRPr>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6ED713F-E663-42F0-A9B4-B6946ACB62A0}" type="slidenum">
              <a:rPr lang="en-US">
                <a:solidFill>
                  <a:prstClr val="black"/>
                </a:solidFill>
              </a:rPr>
              <a:pPr/>
              <a:t>4</a:t>
            </a:fld>
            <a:endParaRPr lang="en-US">
              <a:solidFill>
                <a:prstClr val="black"/>
              </a:solidFill>
            </a:endParaRPr>
          </a:p>
        </p:txBody>
      </p:sp>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p:txBody>
          <a:bodyPr lIns="91275" tIns="45638" rIns="91275" bIns="45638"/>
          <a:lstStyle/>
          <a:p>
            <a:pPr>
              <a:spcBef>
                <a:spcPct val="0"/>
              </a:spcBef>
            </a:pPr>
            <a:endParaRPr lang="en-GB"/>
          </a:p>
        </p:txBody>
      </p:sp>
      <p:sp>
        <p:nvSpPr>
          <p:cNvPr id="156676" name="Slide Number Placeholder 3"/>
          <p:cNvSpPr txBox="1">
            <a:spLocks noGrp="1"/>
          </p:cNvSpPr>
          <p:nvPr/>
        </p:nvSpPr>
        <p:spPr bwMode="auto">
          <a:xfrm>
            <a:off x="3885667" y="8685046"/>
            <a:ext cx="2970732" cy="45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75" tIns="45638" rIns="91275" bIns="45638" anchor="b"/>
          <a:lstStyle>
            <a:lvl1pPr defTabSz="912813">
              <a:defRPr>
                <a:solidFill>
                  <a:schemeClr val="tx1"/>
                </a:solidFill>
                <a:latin typeface="Arial" pitchFamily="34" charset="0"/>
              </a:defRPr>
            </a:lvl1pPr>
            <a:lvl2pPr marL="741363" indent="-285750" defTabSz="912813">
              <a:defRPr>
                <a:solidFill>
                  <a:schemeClr val="tx1"/>
                </a:solidFill>
                <a:latin typeface="Arial" pitchFamily="34" charset="0"/>
              </a:defRPr>
            </a:lvl2pPr>
            <a:lvl3pPr marL="1141413" indent="-228600" defTabSz="912813">
              <a:defRPr>
                <a:solidFill>
                  <a:schemeClr val="tx1"/>
                </a:solidFill>
                <a:latin typeface="Arial" pitchFamily="34" charset="0"/>
              </a:defRPr>
            </a:lvl3pPr>
            <a:lvl4pPr marL="1597025" indent="-228600" defTabSz="912813">
              <a:defRPr>
                <a:solidFill>
                  <a:schemeClr val="tx1"/>
                </a:solidFill>
                <a:latin typeface="Arial" pitchFamily="34" charset="0"/>
              </a:defRPr>
            </a:lvl4pPr>
            <a:lvl5pPr marL="2054225" indent="-228600" defTabSz="912813">
              <a:defRPr>
                <a:solidFill>
                  <a:schemeClr val="tx1"/>
                </a:solidFill>
                <a:latin typeface="Arial" pitchFamily="34" charset="0"/>
              </a:defRPr>
            </a:lvl5pPr>
            <a:lvl6pPr marL="2511425" indent="-228600" defTabSz="912813" fontAlgn="base">
              <a:spcBef>
                <a:spcPct val="0"/>
              </a:spcBef>
              <a:spcAft>
                <a:spcPct val="0"/>
              </a:spcAft>
              <a:defRPr>
                <a:solidFill>
                  <a:schemeClr val="tx1"/>
                </a:solidFill>
                <a:latin typeface="Arial" pitchFamily="34" charset="0"/>
              </a:defRPr>
            </a:lvl6pPr>
            <a:lvl7pPr marL="2968625" indent="-228600" defTabSz="912813" fontAlgn="base">
              <a:spcBef>
                <a:spcPct val="0"/>
              </a:spcBef>
              <a:spcAft>
                <a:spcPct val="0"/>
              </a:spcAft>
              <a:defRPr>
                <a:solidFill>
                  <a:schemeClr val="tx1"/>
                </a:solidFill>
                <a:latin typeface="Arial" pitchFamily="34" charset="0"/>
              </a:defRPr>
            </a:lvl7pPr>
            <a:lvl8pPr marL="3425825" indent="-228600" defTabSz="912813" fontAlgn="base">
              <a:spcBef>
                <a:spcPct val="0"/>
              </a:spcBef>
              <a:spcAft>
                <a:spcPct val="0"/>
              </a:spcAft>
              <a:defRPr>
                <a:solidFill>
                  <a:schemeClr val="tx1"/>
                </a:solidFill>
                <a:latin typeface="Arial" pitchFamily="34" charset="0"/>
              </a:defRPr>
            </a:lvl8pPr>
            <a:lvl9pPr marL="3883025" indent="-228600" defTabSz="912813" fontAlgn="base">
              <a:spcBef>
                <a:spcPct val="0"/>
              </a:spcBef>
              <a:spcAft>
                <a:spcPct val="0"/>
              </a:spcAft>
              <a:defRPr>
                <a:solidFill>
                  <a:schemeClr val="tx1"/>
                </a:solidFill>
                <a:latin typeface="Arial" pitchFamily="34" charset="0"/>
              </a:defRPr>
            </a:lvl9pPr>
          </a:lstStyle>
          <a:p>
            <a:pPr algn="r" fontAlgn="base">
              <a:spcBef>
                <a:spcPct val="0"/>
              </a:spcBef>
              <a:spcAft>
                <a:spcPct val="0"/>
              </a:spcAft>
            </a:pPr>
            <a:fld id="{AF8A0F1D-1BDD-45C2-9CA7-1E9874D94E8E}" type="slidenum">
              <a:rPr lang="en-GB" sz="1200">
                <a:solidFill>
                  <a:prstClr val="black"/>
                </a:solidFill>
              </a:rPr>
              <a:pPr algn="r" fontAlgn="base">
                <a:spcBef>
                  <a:spcPct val="0"/>
                </a:spcBef>
                <a:spcAft>
                  <a:spcPct val="0"/>
                </a:spcAft>
              </a:pPr>
              <a:t>4</a:t>
            </a:fld>
            <a:endParaRPr lang="en-GB" sz="12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755042-8F0C-46A6-BC2D-DF336928BDCE}" type="slidenum">
              <a:rPr lang="en-US">
                <a:solidFill>
                  <a:prstClr val="black"/>
                </a:solidFill>
              </a:rPr>
              <a:pPr/>
              <a:t>5</a:t>
            </a:fld>
            <a:endParaRPr lang="en-US">
              <a:solidFill>
                <a:prstClr val="black"/>
              </a:solidFill>
            </a:endParaRPr>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5B438-8C8C-4737-853A-F418970D093A}" type="slidenum">
              <a:rPr lang="en-US">
                <a:solidFill>
                  <a:prstClr val="black"/>
                </a:solidFill>
              </a:rPr>
              <a:pPr/>
              <a:t>7</a:t>
            </a:fld>
            <a:endParaRPr lang="en-US">
              <a:solidFill>
                <a:prstClr val="black"/>
              </a:solidFill>
            </a:endParaRPr>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If we can estimate the transformations that align and warp each subject to match a template, then we can study individual differences in these transformations or derivatives.</a:t>
            </a:r>
          </a:p>
        </p:txBody>
      </p:sp>
      <p:sp>
        <p:nvSpPr>
          <p:cNvPr id="4" name="Slide Number Placeholder 3"/>
          <p:cNvSpPr>
            <a:spLocks noGrp="1"/>
          </p:cNvSpPr>
          <p:nvPr>
            <p:ph type="sldNum" sz="quarter" idx="10"/>
          </p:nvPr>
        </p:nvSpPr>
        <p:spPr/>
        <p:txBody>
          <a:bodyPr/>
          <a:lstStyle/>
          <a:p>
            <a:fld id="{D48414A1-22D2-43F5-9A63-B3573A9785F1}" type="slidenum">
              <a:rPr lang="en-GB" smtClean="0"/>
              <a:t>9</a:t>
            </a:fld>
            <a:endParaRPr lang="en-GB"/>
          </a:p>
        </p:txBody>
      </p:sp>
    </p:spTree>
    <p:extLst>
      <p:ext uri="{BB962C8B-B14F-4D97-AF65-F5344CB8AC3E}">
        <p14:creationId xmlns:p14="http://schemas.microsoft.com/office/powerpoint/2010/main" val="256731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A3641-F966-4888-92B2-ACA40FDF437B}" type="slidenum">
              <a:rPr lang="en-US">
                <a:solidFill>
                  <a:prstClr val="black"/>
                </a:solidFill>
              </a:rPr>
              <a:pPr/>
              <a:t>11</a:t>
            </a:fld>
            <a:endParaRPr lang="en-US">
              <a:solidFill>
                <a:prstClr val="black"/>
              </a:solidFill>
            </a:endParaRPr>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3556E-9499-4962-BB4F-972E9FF6CB7E}" type="slidenum">
              <a:rPr lang="en-US">
                <a:solidFill>
                  <a:prstClr val="black"/>
                </a:solidFill>
              </a:rPr>
              <a:pPr/>
              <a:t>12</a:t>
            </a:fld>
            <a:endParaRPr lang="en-US">
              <a:solidFill>
                <a:prstClr val="black"/>
              </a:solidFill>
            </a:endParaRP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73D8D83-F14B-4C72-BED1-1EBFBD0F5C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6578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08DD106-A3A5-4336-91E2-7110913D9C5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3796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579438"/>
            <a:ext cx="2095500" cy="55467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04800" y="579438"/>
            <a:ext cx="6134100" cy="55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0A6932A-1342-466B-9291-087A0DC556D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9151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8C6894A-D115-4317-A51F-5FAFE2DE3A3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6767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58F9379-767C-45A4-9164-9B91E1149D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6193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A7A49EC-B7FB-44DF-BFC2-1F2A57398F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3720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557DE0F-D997-417F-A067-847A2E3464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8676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A078E98-B720-486F-9CAA-0EAA2E9878A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612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B5E6874-C922-4642-89D1-90083E19558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8759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AF74A44-571E-4385-A575-0FEE1E0E75D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23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98AB1A7-6D36-4454-8EA9-8AA79D93F7A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678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5794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pPr>
            <a:fld id="{9661ECF3-484C-4069-9491-A9A3D89E27CC}" type="slidenum">
              <a:rPr lang="en-US">
                <a:solidFill>
                  <a:srgbClr val="000000"/>
                </a:solidFill>
              </a:rPr>
              <a:pPr fontAlgn="base">
                <a:spcBef>
                  <a:spcPct val="0"/>
                </a:spcBef>
                <a:spcAft>
                  <a:spcPct val="0"/>
                </a:spcAft>
              </a:pPr>
              <a:t>‹#›</a:t>
            </a:fld>
            <a:endParaRPr lang="en-US">
              <a:solidFill>
                <a:srgbClr val="000000"/>
              </a:solidFill>
            </a:endParaRPr>
          </a:p>
        </p:txBody>
      </p:sp>
      <p:pic>
        <p:nvPicPr>
          <p:cNvPr id="1031" name="Picture 7" descr="spm_header"/>
          <p:cNvPicPr>
            <a:picLocks noChangeAspect="1" noChangeArrowheads="1"/>
          </p:cNvPicPr>
          <p:nvPr/>
        </p:nvPicPr>
        <p:blipFill>
          <a:blip r:embed="rId13">
            <a:extLst>
              <a:ext uri="{28A0092B-C50C-407E-A947-70E740481C1C}">
                <a14:useLocalDpi xmlns:a14="http://schemas.microsoft.com/office/drawing/2010/main" val="0"/>
              </a:ext>
            </a:extLst>
          </a:blip>
          <a:srcRect t="55988" b="10420"/>
          <a:stretch>
            <a:fillRect/>
          </a:stretch>
        </p:blipFill>
        <p:spPr bwMode="auto">
          <a:xfrm>
            <a:off x="0" y="0"/>
            <a:ext cx="9144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588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pitchFamily="34" charset="0"/>
        </a:defRPr>
      </a:lvl2pPr>
      <a:lvl3pPr algn="l" rtl="0" fontAlgn="base">
        <a:spcBef>
          <a:spcPct val="0"/>
        </a:spcBef>
        <a:spcAft>
          <a:spcPct val="0"/>
        </a:spcAft>
        <a:defRPr sz="3200">
          <a:solidFill>
            <a:schemeClr val="tx2"/>
          </a:solidFill>
          <a:latin typeface="Arial" pitchFamily="34" charset="0"/>
        </a:defRPr>
      </a:lvl3pPr>
      <a:lvl4pPr algn="l" rtl="0" fontAlgn="base">
        <a:spcBef>
          <a:spcPct val="0"/>
        </a:spcBef>
        <a:spcAft>
          <a:spcPct val="0"/>
        </a:spcAft>
        <a:defRPr sz="3200">
          <a:solidFill>
            <a:schemeClr val="tx2"/>
          </a:solidFill>
          <a:latin typeface="Arial" pitchFamily="34" charset="0"/>
        </a:defRPr>
      </a:lvl4pPr>
      <a:lvl5pPr algn="l" rtl="0" fontAlgn="base">
        <a:spcBef>
          <a:spcPct val="0"/>
        </a:spcBef>
        <a:spcAft>
          <a:spcPct val="0"/>
        </a:spcAft>
        <a:defRPr sz="3200">
          <a:solidFill>
            <a:schemeClr val="tx2"/>
          </a:solidFill>
          <a:latin typeface="Arial" pitchFamily="34" charset="0"/>
        </a:defRPr>
      </a:lvl5pPr>
      <a:lvl6pPr marL="457200" algn="l" rtl="0" fontAlgn="base">
        <a:spcBef>
          <a:spcPct val="0"/>
        </a:spcBef>
        <a:spcAft>
          <a:spcPct val="0"/>
        </a:spcAft>
        <a:defRPr sz="3200">
          <a:solidFill>
            <a:schemeClr val="tx2"/>
          </a:solidFill>
          <a:latin typeface="Arial" pitchFamily="34" charset="0"/>
        </a:defRPr>
      </a:lvl6pPr>
      <a:lvl7pPr marL="914400" algn="l" rtl="0" fontAlgn="base">
        <a:spcBef>
          <a:spcPct val="0"/>
        </a:spcBef>
        <a:spcAft>
          <a:spcPct val="0"/>
        </a:spcAft>
        <a:defRPr sz="3200">
          <a:solidFill>
            <a:schemeClr val="tx2"/>
          </a:solidFill>
          <a:latin typeface="Arial" pitchFamily="34" charset="0"/>
        </a:defRPr>
      </a:lvl7pPr>
      <a:lvl8pPr marL="1371600" algn="l" rtl="0" fontAlgn="base">
        <a:spcBef>
          <a:spcPct val="0"/>
        </a:spcBef>
        <a:spcAft>
          <a:spcPct val="0"/>
        </a:spcAft>
        <a:defRPr sz="3200">
          <a:solidFill>
            <a:schemeClr val="tx2"/>
          </a:solidFill>
          <a:latin typeface="Arial" pitchFamily="34" charset="0"/>
        </a:defRPr>
      </a:lvl8pPr>
      <a:lvl9pPr marL="1828800" algn="l" rtl="0" fontAlgn="base">
        <a:spcBef>
          <a:spcPct val="0"/>
        </a:spcBef>
        <a:spcAft>
          <a:spcPct val="0"/>
        </a:spcAft>
        <a:defRPr sz="3200">
          <a:solidFill>
            <a:schemeClr val="tx2"/>
          </a:solidFill>
          <a:latin typeface="Arial" pitchFamily="34" charset="0"/>
        </a:defRPr>
      </a:lvl9pPr>
    </p:titleStyle>
    <p:bodyStyle>
      <a:lvl1pPr marL="342900" indent="-342900" algn="l" rtl="0" fontAlgn="base">
        <a:spcBef>
          <a:spcPct val="20000"/>
        </a:spcBef>
        <a:spcAft>
          <a:spcPct val="0"/>
        </a:spcAft>
        <a:buClr>
          <a:srgbClr val="993366"/>
        </a:buClr>
        <a:buFont typeface="Wingdings" pitchFamily="2" charset="2"/>
        <a:buChar char="q"/>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bids.neuroimaging.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wmf"/><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png"/><Relationship Id="rId7"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130.png"/><Relationship Id="rId3" Type="http://schemas.openxmlformats.org/officeDocument/2006/relationships/diagramData" Target="../diagrams/data1.xml"/><Relationship Id="rId21" Type="http://schemas.openxmlformats.org/officeDocument/2006/relationships/image" Target="../media/image24.png"/><Relationship Id="rId7" Type="http://schemas.microsoft.com/office/2007/relationships/diagramDrawing" Target="../diagrams/drawing1.xml"/><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image" Target="../media/image14.png"/><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61.png"/><Relationship Id="rId5" Type="http://schemas.openxmlformats.org/officeDocument/2006/relationships/diagramQuickStyle" Target="../diagrams/quickStyle1.xml"/><Relationship Id="rId15" Type="http://schemas.openxmlformats.org/officeDocument/2006/relationships/image" Target="../media/image20.png"/><Relationship Id="rId10" Type="http://schemas.openxmlformats.org/officeDocument/2006/relationships/image" Target="../media/image17.jpeg"/><Relationship Id="rId19" Type="http://schemas.openxmlformats.org/officeDocument/2006/relationships/image" Target="../media/image140.png"/><Relationship Id="rId4" Type="http://schemas.openxmlformats.org/officeDocument/2006/relationships/diagramLayout" Target="../diagrams/layout1.xml"/><Relationship Id="rId9" Type="http://schemas.openxmlformats.org/officeDocument/2006/relationships/image" Target="../media/image16.png"/><Relationship Id="rId14" Type="http://schemas.openxmlformats.org/officeDocument/2006/relationships/image" Target="../media/image90.png"/><Relationship Id="rId22"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ctrTitle"/>
          </p:nvPr>
        </p:nvSpPr>
        <p:spPr>
          <a:xfrm>
            <a:off x="685800" y="2564904"/>
            <a:ext cx="7772400" cy="1470025"/>
          </a:xfrm>
        </p:spPr>
        <p:txBody>
          <a:bodyPr/>
          <a:lstStyle/>
          <a:p>
            <a:pPr algn="ctr"/>
            <a:r>
              <a:rPr lang="en-GB" sz="4000" b="1" dirty="0" smtClean="0"/>
              <a:t>Statistical Parametric Mapping for fMRI / MRI / VBM</a:t>
            </a:r>
            <a:endParaRPr lang="en-US" sz="4000" b="1" dirty="0"/>
          </a:p>
        </p:txBody>
      </p:sp>
      <p:sp>
        <p:nvSpPr>
          <p:cNvPr id="15367" name="Rectangle 7"/>
          <p:cNvSpPr>
            <a:spLocks noChangeArrowheads="1"/>
          </p:cNvSpPr>
          <p:nvPr/>
        </p:nvSpPr>
        <p:spPr bwMode="auto">
          <a:xfrm>
            <a:off x="0" y="6019800"/>
            <a:ext cx="9144000" cy="838200"/>
          </a:xfrm>
          <a:prstGeom prst="rect">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fontAlgn="base">
              <a:spcBef>
                <a:spcPct val="20000"/>
              </a:spcBef>
              <a:spcAft>
                <a:spcPct val="0"/>
              </a:spcAft>
              <a:buClr>
                <a:srgbClr val="993366"/>
              </a:buClr>
              <a:buFont typeface="Wingdings" pitchFamily="2" charset="2"/>
              <a:buNone/>
            </a:pPr>
            <a:r>
              <a:rPr lang="en-GB" sz="1600" b="1" dirty="0">
                <a:solidFill>
                  <a:srgbClr val="FFFFFF"/>
                </a:solidFill>
              </a:rPr>
              <a:t>SPM </a:t>
            </a:r>
            <a:r>
              <a:rPr lang="en-GB" sz="1600" b="1" dirty="0" smtClean="0">
                <a:solidFill>
                  <a:srgbClr val="FFFFFF"/>
                </a:solidFill>
              </a:rPr>
              <a:t>Short </a:t>
            </a:r>
            <a:r>
              <a:rPr lang="en-GB" sz="1600" b="1" dirty="0" smtClean="0">
                <a:solidFill>
                  <a:srgbClr val="FFFFFF"/>
                </a:solidFill>
              </a:rPr>
              <a:t>Course</a:t>
            </a:r>
            <a:endParaRPr lang="en-GB" sz="1600" b="1" dirty="0">
              <a:solidFill>
                <a:srgbClr val="FFFFFF"/>
              </a:solidFill>
            </a:endParaRPr>
          </a:p>
        </p:txBody>
      </p:sp>
      <p:pic>
        <p:nvPicPr>
          <p:cNvPr id="15368" name="Picture 8" descr="spm_header"/>
          <p:cNvPicPr>
            <a:picLocks noChangeAspect="1" noChangeArrowheads="1"/>
          </p:cNvPicPr>
          <p:nvPr/>
        </p:nvPicPr>
        <p:blipFill>
          <a:blip r:embed="rId3">
            <a:extLst>
              <a:ext uri="{28A0092B-C50C-407E-A947-70E740481C1C}">
                <a14:useLocalDpi xmlns:a14="http://schemas.microsoft.com/office/drawing/2010/main" val="0"/>
              </a:ext>
            </a:extLst>
          </a:blip>
          <a:srcRect t="26147"/>
          <a:stretch>
            <a:fillRect/>
          </a:stretch>
        </p:blipFill>
        <p:spPr bwMode="auto">
          <a:xfrm>
            <a:off x="0" y="0"/>
            <a:ext cx="9144000" cy="1506538"/>
          </a:xfrm>
          <a:prstGeom prst="rect">
            <a:avLst/>
          </a:prstGeom>
          <a:noFill/>
          <a:extLst>
            <a:ext uri="{909E8E84-426E-40DD-AFC4-6F175D3DCCD1}">
              <a14:hiddenFill xmlns:a14="http://schemas.microsoft.com/office/drawing/2010/main">
                <a:solidFill>
                  <a:srgbClr val="FFFFFF"/>
                </a:solidFill>
              </a14:hiddenFill>
            </a:ext>
          </a:extLst>
        </p:spPr>
      </p:pic>
      <p:sp>
        <p:nvSpPr>
          <p:cNvPr id="15378" name="Rectangle 5"/>
          <p:cNvSpPr>
            <a:spLocks noChangeArrowheads="1"/>
          </p:cNvSpPr>
          <p:nvPr/>
        </p:nvSpPr>
        <p:spPr bwMode="auto">
          <a:xfrm>
            <a:off x="457200" y="4772025"/>
            <a:ext cx="830580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20000"/>
              </a:spcBef>
              <a:spcAft>
                <a:spcPct val="0"/>
              </a:spcAft>
              <a:buClr>
                <a:srgbClr val="993366"/>
              </a:buClr>
              <a:buFont typeface="Wingdings" pitchFamily="2" charset="2"/>
              <a:buNone/>
            </a:pPr>
            <a:r>
              <a:rPr lang="en-GB" sz="1600" i="1" dirty="0">
                <a:solidFill>
                  <a:srgbClr val="000000"/>
                </a:solidFill>
              </a:rPr>
              <a:t>Guillaume </a:t>
            </a:r>
            <a:r>
              <a:rPr lang="en-GB" sz="1600" i="1" dirty="0" err="1">
                <a:solidFill>
                  <a:srgbClr val="000000"/>
                </a:solidFill>
              </a:rPr>
              <a:t>Flandin</a:t>
            </a:r>
            <a:endParaRPr lang="en-GB" sz="1600" i="1" dirty="0">
              <a:solidFill>
                <a:srgbClr val="000000"/>
              </a:solidFill>
            </a:endParaRPr>
          </a:p>
          <a:p>
            <a:pPr algn="ctr" fontAlgn="base">
              <a:spcBef>
                <a:spcPct val="20000"/>
              </a:spcBef>
              <a:spcAft>
                <a:spcPct val="0"/>
              </a:spcAft>
              <a:buClr>
                <a:srgbClr val="993366"/>
              </a:buClr>
              <a:buFont typeface="Wingdings" pitchFamily="2" charset="2"/>
              <a:buNone/>
            </a:pPr>
            <a:r>
              <a:rPr lang="en-GB" sz="1600" dirty="0" err="1">
                <a:solidFill>
                  <a:srgbClr val="000000"/>
                </a:solidFill>
              </a:rPr>
              <a:t>Wellcome</a:t>
            </a:r>
            <a:r>
              <a:rPr lang="en-GB" sz="1600" dirty="0">
                <a:solidFill>
                  <a:srgbClr val="000000"/>
                </a:solidFill>
              </a:rPr>
              <a:t> </a:t>
            </a:r>
            <a:r>
              <a:rPr lang="en-GB" sz="1600" dirty="0" smtClean="0">
                <a:solidFill>
                  <a:srgbClr val="000000"/>
                </a:solidFill>
              </a:rPr>
              <a:t>Centre for Human </a:t>
            </a:r>
            <a:r>
              <a:rPr lang="en-GB" sz="1600" dirty="0">
                <a:solidFill>
                  <a:srgbClr val="000000"/>
                </a:solidFill>
              </a:rPr>
              <a:t>Neuroimaging</a:t>
            </a:r>
          </a:p>
          <a:p>
            <a:pPr algn="ctr" fontAlgn="base">
              <a:spcBef>
                <a:spcPct val="20000"/>
              </a:spcBef>
              <a:spcAft>
                <a:spcPct val="0"/>
              </a:spcAft>
              <a:buClr>
                <a:srgbClr val="993366"/>
              </a:buClr>
              <a:buFont typeface="Wingdings" pitchFamily="2" charset="2"/>
              <a:buNone/>
            </a:pPr>
            <a:r>
              <a:rPr lang="en-GB" sz="1600" dirty="0">
                <a:solidFill>
                  <a:srgbClr val="000000"/>
                </a:solidFill>
              </a:rPr>
              <a:t>University College London</a:t>
            </a:r>
            <a:endParaRPr lang="en-US" sz="1600" dirty="0">
              <a:solidFill>
                <a:srgbClr val="000000"/>
              </a:solidFill>
            </a:endParaRPr>
          </a:p>
        </p:txBody>
      </p:sp>
    </p:spTree>
    <p:extLst>
      <p:ext uri="{BB962C8B-B14F-4D97-AF65-F5344CB8AC3E}">
        <p14:creationId xmlns:p14="http://schemas.microsoft.com/office/powerpoint/2010/main" val="3342411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3" name="Picture 5" descr="fmri-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685800"/>
            <a:ext cx="3711575" cy="6027738"/>
          </a:xfrm>
          <a:prstGeom prst="rect">
            <a:avLst/>
          </a:prstGeom>
          <a:noFill/>
          <a:extLst>
            <a:ext uri="{909E8E84-426E-40DD-AFC4-6F175D3DCCD1}">
              <a14:hiddenFill xmlns:a14="http://schemas.microsoft.com/office/drawing/2010/main">
                <a:solidFill>
                  <a:srgbClr val="FFFFFF"/>
                </a:solidFill>
              </a14:hiddenFill>
            </a:ext>
          </a:extLst>
        </p:spPr>
      </p:pic>
      <p:sp>
        <p:nvSpPr>
          <p:cNvPr id="288775" name="Text Box 7"/>
          <p:cNvSpPr txBox="1">
            <a:spLocks noChangeArrowheads="1"/>
          </p:cNvSpPr>
          <p:nvPr/>
        </p:nvSpPr>
        <p:spPr bwMode="auto">
          <a:xfrm>
            <a:off x="7740352" y="6417536"/>
            <a:ext cx="101662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800" dirty="0">
                <a:solidFill>
                  <a:schemeClr val="bg1">
                    <a:lumMod val="65000"/>
                  </a:schemeClr>
                </a:solidFill>
              </a:rPr>
              <a:t>Nature, April 2012</a:t>
            </a:r>
          </a:p>
        </p:txBody>
      </p:sp>
      <p:sp>
        <p:nvSpPr>
          <p:cNvPr id="5" name="Rectangle 51"/>
          <p:cNvSpPr>
            <a:spLocks noChangeArrowheads="1"/>
          </p:cNvSpPr>
          <p:nvPr/>
        </p:nvSpPr>
        <p:spPr bwMode="auto">
          <a:xfrm>
            <a:off x="76200" y="685800"/>
            <a:ext cx="5105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txBody>
          <a:bodyPr lIns="91373" tIns="45687" rIns="91373" bIns="45687" anchor="ctr"/>
          <a:lstStyle/>
          <a:p>
            <a:pPr algn="ctr" defTabSz="912813" eaLnBrk="1" hangingPunct="1"/>
            <a:r>
              <a:rPr lang="en-GB" sz="3200" b="1" dirty="0">
                <a:solidFill>
                  <a:srgbClr val="000000"/>
                </a:solidFill>
              </a:rPr>
              <a:t>Dynamic Causal Models</a:t>
            </a:r>
          </a:p>
        </p:txBody>
      </p:sp>
      <p:graphicFrame>
        <p:nvGraphicFramePr>
          <p:cNvPr id="6" name="Object 12"/>
          <p:cNvGraphicFramePr>
            <a:graphicFrameLocks noChangeAspect="1"/>
          </p:cNvGraphicFramePr>
          <p:nvPr>
            <p:extLst>
              <p:ext uri="{D42A27DB-BD31-4B8C-83A1-F6EECF244321}">
                <p14:modId xmlns:p14="http://schemas.microsoft.com/office/powerpoint/2010/main" val="2226484539"/>
              </p:ext>
            </p:extLst>
          </p:nvPr>
        </p:nvGraphicFramePr>
        <p:xfrm>
          <a:off x="1486694" y="1709964"/>
          <a:ext cx="2322513" cy="2190750"/>
        </p:xfrm>
        <a:graphic>
          <a:graphicData uri="http://schemas.openxmlformats.org/presentationml/2006/ole">
            <mc:AlternateContent xmlns:mc="http://schemas.openxmlformats.org/markup-compatibility/2006">
              <mc:Choice xmlns:v="urn:schemas-microsoft-com:vml" Requires="v">
                <p:oleObj spid="_x0000_s6224" name="Photo Editor Photo" r:id="rId4" imgW="5229955" imgH="4933333" progId="">
                  <p:embed/>
                </p:oleObj>
              </mc:Choice>
              <mc:Fallback>
                <p:oleObj name="Photo Editor Photo" r:id="rId4" imgW="5229955" imgH="493333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694" y="1709964"/>
                        <a:ext cx="2322513" cy="21907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Oval 14"/>
          <p:cNvSpPr>
            <a:spLocks noChangeAspect="1" noChangeArrowheads="1"/>
          </p:cNvSpPr>
          <p:nvPr/>
        </p:nvSpPr>
        <p:spPr bwMode="auto">
          <a:xfrm>
            <a:off x="1828007" y="2578326"/>
            <a:ext cx="360362" cy="360363"/>
          </a:xfrm>
          <a:prstGeom prst="ellipse">
            <a:avLst/>
          </a:prstGeom>
          <a:solidFill>
            <a:srgbClr val="3366FF">
              <a:alpha val="41176"/>
            </a:srgbClr>
          </a:solidFill>
          <a:ln w="19050">
            <a:solidFill>
              <a:srgbClr val="FFFF66"/>
            </a:solidFill>
            <a:round/>
            <a:headEnd/>
            <a:tailEnd/>
          </a:ln>
        </p:spPr>
        <p:txBody>
          <a:bodyPr wrap="none" lIns="91373" tIns="45687" rIns="91373" bIns="45687" anchor="ctr"/>
          <a:lstStyle/>
          <a:p>
            <a:pPr defTabSz="912813" eaLnBrk="1" hangingPunct="1"/>
            <a:endParaRPr lang="en-GB">
              <a:solidFill>
                <a:srgbClr val="000000"/>
              </a:solidFill>
            </a:endParaRPr>
          </a:p>
        </p:txBody>
      </p:sp>
      <p:sp>
        <p:nvSpPr>
          <p:cNvPr id="8" name="Oval 15"/>
          <p:cNvSpPr>
            <a:spLocks noChangeAspect="1" noChangeArrowheads="1"/>
          </p:cNvSpPr>
          <p:nvPr/>
        </p:nvSpPr>
        <p:spPr bwMode="auto">
          <a:xfrm>
            <a:off x="2477294" y="2794226"/>
            <a:ext cx="358775" cy="360363"/>
          </a:xfrm>
          <a:prstGeom prst="ellipse">
            <a:avLst/>
          </a:prstGeom>
          <a:solidFill>
            <a:srgbClr val="3366FF">
              <a:alpha val="41176"/>
            </a:srgbClr>
          </a:solidFill>
          <a:ln w="19050">
            <a:solidFill>
              <a:srgbClr val="FFFF66"/>
            </a:solidFill>
            <a:round/>
            <a:headEnd/>
            <a:tailEnd/>
          </a:ln>
        </p:spPr>
        <p:txBody>
          <a:bodyPr wrap="none" lIns="91373" tIns="45687" rIns="91373" bIns="45687" anchor="ctr"/>
          <a:lstStyle/>
          <a:p>
            <a:pPr defTabSz="912813" eaLnBrk="1" hangingPunct="1"/>
            <a:endParaRPr lang="en-GB">
              <a:solidFill>
                <a:srgbClr val="000000"/>
              </a:solidFill>
            </a:endParaRPr>
          </a:p>
        </p:txBody>
      </p:sp>
      <p:sp>
        <p:nvSpPr>
          <p:cNvPr id="9" name="Oval 16"/>
          <p:cNvSpPr>
            <a:spLocks noChangeAspect="1" noChangeArrowheads="1"/>
          </p:cNvSpPr>
          <p:nvPr/>
        </p:nvSpPr>
        <p:spPr bwMode="auto">
          <a:xfrm>
            <a:off x="2259807" y="2073501"/>
            <a:ext cx="360362" cy="360363"/>
          </a:xfrm>
          <a:prstGeom prst="ellipse">
            <a:avLst/>
          </a:prstGeom>
          <a:solidFill>
            <a:srgbClr val="3366FF">
              <a:alpha val="41176"/>
            </a:srgbClr>
          </a:solidFill>
          <a:ln w="19050">
            <a:solidFill>
              <a:srgbClr val="FFFF66"/>
            </a:solidFill>
            <a:round/>
            <a:headEnd/>
            <a:tailEnd/>
          </a:ln>
        </p:spPr>
        <p:txBody>
          <a:bodyPr wrap="none" lIns="91373" tIns="45687" rIns="91373" bIns="45687" anchor="ctr"/>
          <a:lstStyle/>
          <a:p>
            <a:pPr defTabSz="912813" eaLnBrk="1" hangingPunct="1"/>
            <a:endParaRPr lang="en-GB">
              <a:solidFill>
                <a:srgbClr val="000000"/>
              </a:solidFill>
            </a:endParaRPr>
          </a:p>
        </p:txBody>
      </p:sp>
      <p:sp>
        <p:nvSpPr>
          <p:cNvPr id="10" name="Oval 17"/>
          <p:cNvSpPr>
            <a:spLocks noChangeAspect="1" noChangeArrowheads="1"/>
          </p:cNvSpPr>
          <p:nvPr/>
        </p:nvSpPr>
        <p:spPr bwMode="auto">
          <a:xfrm>
            <a:off x="3196432" y="2362426"/>
            <a:ext cx="360362" cy="360363"/>
          </a:xfrm>
          <a:prstGeom prst="ellipse">
            <a:avLst/>
          </a:prstGeom>
          <a:solidFill>
            <a:srgbClr val="3366FF">
              <a:alpha val="41176"/>
            </a:srgbClr>
          </a:solidFill>
          <a:ln w="19050">
            <a:solidFill>
              <a:srgbClr val="FFFF66"/>
            </a:solidFill>
            <a:round/>
            <a:headEnd/>
            <a:tailEnd/>
          </a:ln>
        </p:spPr>
        <p:txBody>
          <a:bodyPr wrap="none" lIns="91373" tIns="45687" rIns="91373" bIns="45687" anchor="ctr"/>
          <a:lstStyle/>
          <a:p>
            <a:pPr defTabSz="912813" eaLnBrk="1" hangingPunct="1"/>
            <a:endParaRPr lang="en-GB">
              <a:solidFill>
                <a:srgbClr val="000000"/>
              </a:solidFill>
            </a:endParaRPr>
          </a:p>
        </p:txBody>
      </p:sp>
      <p:cxnSp>
        <p:nvCxnSpPr>
          <p:cNvPr id="11" name="AutoShape 18"/>
          <p:cNvCxnSpPr>
            <a:cxnSpLocks noChangeShapeType="1"/>
            <a:stCxn id="7" idx="5"/>
            <a:endCxn id="8" idx="2"/>
          </p:cNvCxnSpPr>
          <p:nvPr/>
        </p:nvCxnSpPr>
        <p:spPr bwMode="auto">
          <a:xfrm>
            <a:off x="2135982" y="2895826"/>
            <a:ext cx="331787" cy="79375"/>
          </a:xfrm>
          <a:prstGeom prst="straightConnector1">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cxnSp>
      <p:cxnSp>
        <p:nvCxnSpPr>
          <p:cNvPr id="12" name="AutoShape 19"/>
          <p:cNvCxnSpPr>
            <a:cxnSpLocks noChangeShapeType="1"/>
            <a:stCxn id="7" idx="7"/>
            <a:endCxn id="9" idx="3"/>
          </p:cNvCxnSpPr>
          <p:nvPr/>
        </p:nvCxnSpPr>
        <p:spPr bwMode="auto">
          <a:xfrm flipV="1">
            <a:off x="2135982" y="2391001"/>
            <a:ext cx="176212" cy="230188"/>
          </a:xfrm>
          <a:prstGeom prst="straightConnector1">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cxnSp>
      <p:cxnSp>
        <p:nvCxnSpPr>
          <p:cNvPr id="13" name="AutoShape 20"/>
          <p:cNvCxnSpPr>
            <a:cxnSpLocks noChangeShapeType="1"/>
            <a:stCxn id="9" idx="6"/>
            <a:endCxn id="10" idx="1"/>
          </p:cNvCxnSpPr>
          <p:nvPr/>
        </p:nvCxnSpPr>
        <p:spPr bwMode="auto">
          <a:xfrm>
            <a:off x="2629694" y="2254476"/>
            <a:ext cx="619125" cy="150813"/>
          </a:xfrm>
          <a:prstGeom prst="straightConnector1">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cxnSp>
      <p:cxnSp>
        <p:nvCxnSpPr>
          <p:cNvPr id="14" name="AutoShape 21"/>
          <p:cNvCxnSpPr>
            <a:cxnSpLocks noChangeShapeType="1"/>
            <a:stCxn id="8" idx="6"/>
            <a:endCxn id="10" idx="3"/>
          </p:cNvCxnSpPr>
          <p:nvPr/>
        </p:nvCxnSpPr>
        <p:spPr bwMode="auto">
          <a:xfrm flipV="1">
            <a:off x="2845594" y="2679926"/>
            <a:ext cx="403225" cy="295275"/>
          </a:xfrm>
          <a:prstGeom prst="straightConnector1">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cxnSp>
      <p:cxnSp>
        <p:nvCxnSpPr>
          <p:cNvPr id="3" name="Straight Arrow Connector 2"/>
          <p:cNvCxnSpPr>
            <a:endCxn id="7" idx="3"/>
          </p:cNvCxnSpPr>
          <p:nvPr/>
        </p:nvCxnSpPr>
        <p:spPr bwMode="auto">
          <a:xfrm flipV="1">
            <a:off x="1143000" y="2885915"/>
            <a:ext cx="737781" cy="268674"/>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H="1" flipV="1">
            <a:off x="3047206" y="2840864"/>
            <a:ext cx="991394" cy="435736"/>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87772" name="Picture 28"/>
          <p:cNvPicPr>
            <a:picLocks noChangeAspect="1" noChangeArrowheads="1"/>
          </p:cNvPicPr>
          <p:nvPr/>
        </p:nvPicPr>
        <p:blipFill rotWithShape="1">
          <a:blip r:embed="rId6">
            <a:extLst>
              <a:ext uri="{28A0092B-C50C-407E-A947-70E740481C1C}">
                <a14:useLocalDpi xmlns:a14="http://schemas.microsoft.com/office/drawing/2010/main" val="0"/>
              </a:ext>
            </a:extLst>
          </a:blip>
          <a:srcRect l="14687" t="21689" r="26789" b="17623"/>
          <a:stretch/>
        </p:blipFill>
        <p:spPr bwMode="auto">
          <a:xfrm>
            <a:off x="838993" y="4259398"/>
            <a:ext cx="3656807" cy="2370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249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idx="4294967295"/>
          </p:nvPr>
        </p:nvSpPr>
        <p:spPr/>
        <p:txBody>
          <a:bodyPr/>
          <a:lstStyle/>
          <a:p>
            <a:r>
              <a:rPr lang="en-GB" b="1"/>
              <a:t>SPM Software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92563"/>
            <a:ext cx="1785938"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94138"/>
            <a:ext cx="1539875"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4238625"/>
            <a:ext cx="18923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4243388"/>
            <a:ext cx="19177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rcRect l="26208" t="6633" r="22902" b="9702"/>
          <a:stretch>
            <a:fillRect/>
          </a:stretch>
        </p:blipFill>
        <p:spPr bwMode="auto">
          <a:xfrm>
            <a:off x="2895600" y="4065588"/>
            <a:ext cx="14478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8" name="TextBox 19"/>
          <p:cNvSpPr txBox="1">
            <a:spLocks noChangeArrowheads="1"/>
          </p:cNvSpPr>
          <p:nvPr/>
        </p:nvSpPr>
        <p:spPr bwMode="auto">
          <a:xfrm>
            <a:off x="5396360" y="4149080"/>
            <a:ext cx="34241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fontAlgn="base" hangingPunct="0">
              <a:spcBef>
                <a:spcPct val="0"/>
              </a:spcBef>
              <a:spcAft>
                <a:spcPct val="0"/>
              </a:spcAft>
            </a:pPr>
            <a:r>
              <a:rPr lang="en-GB" dirty="0" err="1">
                <a:solidFill>
                  <a:srgbClr val="000000"/>
                </a:solidFill>
              </a:rPr>
              <a:t>SPMclassic</a:t>
            </a:r>
            <a:r>
              <a:rPr lang="en-GB" dirty="0">
                <a:solidFill>
                  <a:srgbClr val="000000"/>
                </a:solidFill>
              </a:rPr>
              <a:t>, SPM’94, SPM’96, SPM’99, SPM2, </a:t>
            </a:r>
            <a:r>
              <a:rPr lang="en-GB" dirty="0" smtClean="0">
                <a:solidFill>
                  <a:srgbClr val="000000"/>
                </a:solidFill>
              </a:rPr>
              <a:t>SPM5, SPM8 and SPM12 </a:t>
            </a:r>
            <a:r>
              <a:rPr lang="en-US" dirty="0">
                <a:solidFill>
                  <a:srgbClr val="000000"/>
                </a:solidFill>
              </a:rPr>
              <a:t>represent the ongoing theoretical advances and technical improvements of the original version.</a:t>
            </a:r>
            <a:endParaRPr lang="en-GB" dirty="0">
              <a:solidFill>
                <a:srgbClr val="000000"/>
              </a:solidFill>
            </a:endParaRPr>
          </a:p>
        </p:txBody>
      </p:sp>
      <p:sp>
        <p:nvSpPr>
          <p:cNvPr id="225289" name="TextBox 11"/>
          <p:cNvSpPr txBox="1">
            <a:spLocks noChangeArrowheads="1"/>
          </p:cNvSpPr>
          <p:nvPr/>
        </p:nvSpPr>
        <p:spPr bwMode="auto">
          <a:xfrm>
            <a:off x="182563" y="1812925"/>
            <a:ext cx="85836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just" eaLnBrk="0" fontAlgn="base" hangingPunct="0">
              <a:spcBef>
                <a:spcPct val="0"/>
              </a:spcBef>
              <a:spcAft>
                <a:spcPct val="0"/>
              </a:spcAft>
              <a:buClr>
                <a:srgbClr val="993366"/>
              </a:buClr>
              <a:buFont typeface="Wingdings" pitchFamily="2" charset="2"/>
              <a:buNone/>
            </a:pPr>
            <a:r>
              <a:rPr lang="en-GB" sz="2000" i="1">
                <a:solidFill>
                  <a:srgbClr val="000000"/>
                </a:solidFill>
                <a:latin typeface="Times New Roman" pitchFamily="18" charset="0"/>
              </a:rPr>
              <a:t>    “The SPM software was originally developed by Karl Friston for the routine statistical analysis of functional neuroimaging data from PET while at the Hammersmith Hospital in the UK, and made available to the emerging functional imaging community in 1991 to promote collaboration and a common analysis scheme across laboratories.”</a:t>
            </a:r>
          </a:p>
        </p:txBody>
      </p:sp>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7916" r="10616"/>
          <a:stretch/>
        </p:blipFill>
        <p:spPr>
          <a:xfrm>
            <a:off x="3686049" y="4045678"/>
            <a:ext cx="1576639" cy="1935294"/>
          </a:xfrm>
          <a:prstGeom prst="rect">
            <a:avLst/>
          </a:prstGeom>
        </p:spPr>
      </p:pic>
    </p:spTree>
    <p:extLst>
      <p:ext uri="{BB962C8B-B14F-4D97-AF65-F5344CB8AC3E}">
        <p14:creationId xmlns:p14="http://schemas.microsoft.com/office/powerpoint/2010/main" val="3250430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28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1000"/>
                                        <p:tgtEl>
                                          <p:spTgt spid="15"/>
                                        </p:tgtEl>
                                      </p:cBhvr>
                                    </p:animEffect>
                                  </p:childTnLst>
                                </p:cTn>
                              </p:par>
                            </p:childTnLst>
                          </p:cTn>
                        </p:par>
                        <p:par>
                          <p:cTn id="10" fill="hold" nodeType="afterGroup">
                            <p:stCondLst>
                              <p:cond delay="1000"/>
                            </p:stCondLst>
                            <p:childTnLst>
                              <p:par>
                                <p:cTn id="11" presetID="9" presetClass="emph" presetSubtype="0" nodeType="afterEffect">
                                  <p:stCondLst>
                                    <p:cond delay="0"/>
                                  </p:stCondLst>
                                  <p:childTnLst>
                                    <p:set>
                                      <p:cBhvr rctx="PPT">
                                        <p:cTn id="12" dur="indefinite"/>
                                        <p:tgtEl>
                                          <p:spTgt spid="15"/>
                                        </p:tgtEl>
                                        <p:attrNameLst>
                                          <p:attrName>style.opacity</p:attrName>
                                        </p:attrNameLst>
                                      </p:cBhvr>
                                      <p:to>
                                        <p:strVal val="0.25"/>
                                      </p:to>
                                    </p:set>
                                    <p:animEffect filter="image" prLst="opacity: 0.25">
                                      <p:cBhvr rctx="IE">
                                        <p:cTn id="13" dur="indefinite"/>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par>
                          <p:cTn id="17" fill="hold" nodeType="afterGroup">
                            <p:stCondLst>
                              <p:cond delay="2000"/>
                            </p:stCondLst>
                            <p:childTnLst>
                              <p:par>
                                <p:cTn id="18" presetID="9" presetClass="emph" presetSubtype="0" nodeType="afterEffect">
                                  <p:stCondLst>
                                    <p:cond delay="0"/>
                                  </p:stCondLst>
                                  <p:childTnLst>
                                    <p:set>
                                      <p:cBhvr rctx="PPT">
                                        <p:cTn id="19" dur="indefinite"/>
                                        <p:tgtEl>
                                          <p:spTgt spid="16"/>
                                        </p:tgtEl>
                                        <p:attrNameLst>
                                          <p:attrName>style.opacity</p:attrName>
                                        </p:attrNameLst>
                                      </p:cBhvr>
                                      <p:to>
                                        <p:strVal val="0.25"/>
                                      </p:to>
                                    </p:set>
                                    <p:animEffect filter="image" prLst="opacity: 0.25">
                                      <p:cBhvr rctx="IE">
                                        <p:cTn id="20" dur="indefinite"/>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childTnLst>
                          </p:cTn>
                        </p:par>
                        <p:par>
                          <p:cTn id="24" fill="hold" nodeType="afterGroup">
                            <p:stCondLst>
                              <p:cond delay="3000"/>
                            </p:stCondLst>
                            <p:childTnLst>
                              <p:par>
                                <p:cTn id="25" presetID="9" presetClass="emph" presetSubtype="0" nodeType="afterEffect">
                                  <p:stCondLst>
                                    <p:cond delay="0"/>
                                  </p:stCondLst>
                                  <p:childTnLst>
                                    <p:set>
                                      <p:cBhvr rctx="PPT">
                                        <p:cTn id="26" dur="indefinite"/>
                                        <p:tgtEl>
                                          <p:spTgt spid="17"/>
                                        </p:tgtEl>
                                        <p:attrNameLst>
                                          <p:attrName>style.opacity</p:attrName>
                                        </p:attrNameLst>
                                      </p:cBhvr>
                                      <p:to>
                                        <p:strVal val="0.25"/>
                                      </p:to>
                                    </p:set>
                                    <p:animEffect filter="image" prLst="opacity: 0.25">
                                      <p:cBhvr rctx="IE">
                                        <p:cTn id="27" dur="indefinite"/>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par>
                          <p:cTn id="31" fill="hold" nodeType="afterGroup">
                            <p:stCondLst>
                              <p:cond delay="4000"/>
                            </p:stCondLst>
                            <p:childTnLst>
                              <p:par>
                                <p:cTn id="32" presetID="9" presetClass="emph" presetSubtype="0" nodeType="afterEffect">
                                  <p:stCondLst>
                                    <p:cond delay="0"/>
                                  </p:stCondLst>
                                  <p:childTnLst>
                                    <p:set>
                                      <p:cBhvr rctx="PPT">
                                        <p:cTn id="33" dur="indefinite"/>
                                        <p:tgtEl>
                                          <p:spTgt spid="18"/>
                                        </p:tgtEl>
                                        <p:attrNameLst>
                                          <p:attrName>style.opacity</p:attrName>
                                        </p:attrNameLst>
                                      </p:cBhvr>
                                      <p:to>
                                        <p:strVal val="0.25"/>
                                      </p:to>
                                    </p:set>
                                    <p:animEffect filter="image" prLst="opacity: 0.25">
                                      <p:cBhvr rctx="IE">
                                        <p:cTn id="34" dur="indefinite"/>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childTnLst>
                                </p:cTn>
                              </p:par>
                            </p:childTnLst>
                          </p:cTn>
                        </p:par>
                        <p:par>
                          <p:cTn id="38" fill="hold">
                            <p:stCondLst>
                              <p:cond delay="5000"/>
                            </p:stCondLst>
                            <p:childTnLst>
                              <p:par>
                                <p:cTn id="39" presetID="1"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9" presetClass="emph" presetSubtype="0" nodeType="withEffect">
                                  <p:stCondLst>
                                    <p:cond delay="0"/>
                                  </p:stCondLst>
                                  <p:childTnLst>
                                    <p:set>
                                      <p:cBhvr rctx="PPT">
                                        <p:cTn id="42" dur="indefinite"/>
                                        <p:tgtEl>
                                          <p:spTgt spid="19"/>
                                        </p:tgtEl>
                                        <p:attrNameLst>
                                          <p:attrName>style.opacity</p:attrName>
                                        </p:attrNameLst>
                                      </p:cBhvr>
                                      <p:to>
                                        <p:strVal val="0.25"/>
                                      </p:to>
                                    </p:set>
                                    <p:animEffect filter="image" prLst="opacity: 0.25">
                                      <p:cBhvr rctx="IE">
                                        <p:cTn id="43" dur="indefinite"/>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GB" dirty="0"/>
              <a:t>Software: </a:t>
            </a:r>
            <a:r>
              <a:rPr lang="en-GB" b="1" dirty="0" smtClean="0"/>
              <a:t>SPM12</a:t>
            </a:r>
            <a:endParaRPr lang="en-US" b="1" dirty="0"/>
          </a:p>
        </p:txBody>
      </p:sp>
      <p:sp>
        <p:nvSpPr>
          <p:cNvPr id="227331" name="Rectangle 3"/>
          <p:cNvSpPr>
            <a:spLocks noGrp="1" noChangeArrowheads="1"/>
          </p:cNvSpPr>
          <p:nvPr>
            <p:ph type="body" idx="1"/>
          </p:nvPr>
        </p:nvSpPr>
        <p:spPr>
          <a:xfrm>
            <a:off x="390400" y="1772816"/>
            <a:ext cx="8574088" cy="4320480"/>
          </a:xfrm>
        </p:spPr>
        <p:txBody>
          <a:bodyPr/>
          <a:lstStyle/>
          <a:p>
            <a:r>
              <a:rPr lang="en-GB" dirty="0"/>
              <a:t>Free and Open Source </a:t>
            </a:r>
            <a:r>
              <a:rPr lang="en-GB" dirty="0" smtClean="0"/>
              <a:t>Software</a:t>
            </a:r>
            <a:br>
              <a:rPr lang="en-GB" dirty="0" smtClean="0"/>
            </a:br>
            <a:r>
              <a:rPr lang="en-GB" dirty="0" smtClean="0"/>
              <a:t>(GPL)</a:t>
            </a:r>
            <a:br>
              <a:rPr lang="en-GB" dirty="0" smtClean="0"/>
            </a:br>
            <a:endParaRPr lang="en-GB" dirty="0"/>
          </a:p>
          <a:p>
            <a:r>
              <a:rPr lang="en-GB" dirty="0"/>
              <a:t>Requirements:</a:t>
            </a:r>
          </a:p>
          <a:p>
            <a:pPr lvl="1">
              <a:buFont typeface="Wingdings" panose="05000000000000000000" pitchFamily="2" charset="2"/>
              <a:buChar char="Ø"/>
            </a:pPr>
            <a:r>
              <a:rPr lang="en-GB" dirty="0"/>
              <a:t>MATLAB: </a:t>
            </a:r>
            <a:r>
              <a:rPr lang="en-GB" b="1" dirty="0" smtClean="0"/>
              <a:t>7.4</a:t>
            </a:r>
            <a:r>
              <a:rPr lang="en-GB" dirty="0" smtClean="0"/>
              <a:t> </a:t>
            </a:r>
            <a:r>
              <a:rPr lang="en-GB" dirty="0"/>
              <a:t>(</a:t>
            </a:r>
            <a:r>
              <a:rPr lang="en-GB" dirty="0" smtClean="0"/>
              <a:t>R2007a) </a:t>
            </a:r>
            <a:r>
              <a:rPr lang="en-GB" dirty="0"/>
              <a:t>to </a:t>
            </a:r>
            <a:r>
              <a:rPr lang="en-GB" b="1" dirty="0" smtClean="0"/>
              <a:t>9.10</a:t>
            </a:r>
            <a:r>
              <a:rPr lang="en-GB" dirty="0" smtClean="0"/>
              <a:t> </a:t>
            </a:r>
            <a:r>
              <a:rPr lang="en-GB" dirty="0"/>
              <a:t>(</a:t>
            </a:r>
            <a:r>
              <a:rPr lang="en-GB" dirty="0" smtClean="0"/>
              <a:t>R2021a)</a:t>
            </a:r>
            <a:r>
              <a:rPr lang="en-GB" dirty="0"/>
              <a:t/>
            </a:r>
            <a:br>
              <a:rPr lang="en-GB" dirty="0"/>
            </a:br>
            <a:r>
              <a:rPr lang="en-GB" dirty="0"/>
              <a:t>no </a:t>
            </a:r>
            <a:r>
              <a:rPr lang="en-GB" dirty="0" err="1"/>
              <a:t>MathWorks</a:t>
            </a:r>
            <a:r>
              <a:rPr lang="en-GB" dirty="0"/>
              <a:t> toolboxes </a:t>
            </a:r>
            <a:r>
              <a:rPr lang="en-GB" dirty="0" smtClean="0"/>
              <a:t>required</a:t>
            </a:r>
            <a:br>
              <a:rPr lang="en-GB" dirty="0" smtClean="0"/>
            </a:br>
            <a:endParaRPr lang="en-GB" sz="1050" dirty="0"/>
          </a:p>
          <a:p>
            <a:pPr lvl="1">
              <a:buFont typeface="Wingdings" panose="05000000000000000000" pitchFamily="2" charset="2"/>
              <a:buChar char="Ø"/>
            </a:pPr>
            <a:r>
              <a:rPr lang="en-GB" dirty="0"/>
              <a:t>Supported </a:t>
            </a:r>
            <a:r>
              <a:rPr lang="en-GB" dirty="0" smtClean="0"/>
              <a:t>platforms:</a:t>
            </a:r>
            <a:br>
              <a:rPr lang="en-GB" dirty="0" smtClean="0"/>
            </a:br>
            <a:r>
              <a:rPr lang="en-GB" dirty="0" smtClean="0"/>
              <a:t>Linux, Windows and Mac</a:t>
            </a:r>
            <a:endParaRPr lang="en-GB" dirty="0"/>
          </a:p>
          <a:p>
            <a:pPr marL="0" indent="0">
              <a:buNone/>
            </a:pPr>
            <a:endParaRPr lang="en-GB" dirty="0"/>
          </a:p>
          <a:p>
            <a:r>
              <a:rPr lang="en-GB" dirty="0" smtClean="0"/>
              <a:t>Standalone version </a:t>
            </a:r>
            <a:r>
              <a:rPr lang="en-GB" dirty="0"/>
              <a:t>available</a:t>
            </a:r>
            <a:r>
              <a:rPr lang="en-GB" dirty="0" smtClean="0"/>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7954" y="1530749"/>
            <a:ext cx="2546323" cy="254632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4413" y="4365104"/>
            <a:ext cx="2093403" cy="2093403"/>
          </a:xfrm>
          <a:prstGeom prst="rect">
            <a:avLst/>
          </a:prstGeom>
        </p:spPr>
      </p:pic>
    </p:spTree>
    <p:extLst>
      <p:ext uri="{BB962C8B-B14F-4D97-AF65-F5344CB8AC3E}">
        <p14:creationId xmlns:p14="http://schemas.microsoft.com/office/powerpoint/2010/main" val="3764527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GB" b="1"/>
              <a:t>Data File Formats</a:t>
            </a:r>
            <a:endParaRPr lang="en-US" b="1"/>
          </a:p>
        </p:txBody>
      </p:sp>
      <p:sp>
        <p:nvSpPr>
          <p:cNvPr id="215043" name="Rectangle 3"/>
          <p:cNvSpPr>
            <a:spLocks noGrp="1" noChangeArrowheads="1"/>
          </p:cNvSpPr>
          <p:nvPr>
            <p:ph type="body" idx="1"/>
          </p:nvPr>
        </p:nvSpPr>
        <p:spPr>
          <a:xfrm>
            <a:off x="304800" y="1635224"/>
            <a:ext cx="7215188" cy="3810000"/>
          </a:xfrm>
        </p:spPr>
        <p:txBody>
          <a:bodyPr/>
          <a:lstStyle/>
          <a:p>
            <a:pPr>
              <a:lnSpc>
                <a:spcPct val="90000"/>
              </a:lnSpc>
            </a:pPr>
            <a:r>
              <a:rPr lang="en-GB" b="1" dirty="0"/>
              <a:t>DICOM</a:t>
            </a:r>
            <a:r>
              <a:rPr lang="en-GB" dirty="0"/>
              <a:t>: Digital Imaging and Communications in Medicine</a:t>
            </a:r>
            <a:br>
              <a:rPr lang="en-GB" dirty="0"/>
            </a:br>
            <a:endParaRPr lang="en-GB" dirty="0"/>
          </a:p>
          <a:p>
            <a:pPr>
              <a:lnSpc>
                <a:spcPct val="90000"/>
              </a:lnSpc>
            </a:pPr>
            <a:r>
              <a:rPr lang="en-GB" b="1" dirty="0" err="1"/>
              <a:t>NIfTI</a:t>
            </a:r>
            <a:r>
              <a:rPr lang="en-GB" dirty="0"/>
              <a:t>: Neuroimaging Informatics Technology Initiative</a:t>
            </a:r>
          </a:p>
          <a:p>
            <a:pPr lvl="1">
              <a:lnSpc>
                <a:spcPct val="90000"/>
              </a:lnSpc>
              <a:buFont typeface="Wingdings" pitchFamily="2" charset="2"/>
              <a:buChar char="Ø"/>
            </a:pPr>
            <a:r>
              <a:rPr lang="en-GB" dirty="0" err="1"/>
              <a:t>NifTI</a:t>
            </a:r>
            <a:r>
              <a:rPr lang="en-GB" dirty="0"/>
              <a:t>: volumetric data format </a:t>
            </a:r>
            <a:r>
              <a:rPr lang="en-GB" dirty="0" smtClean="0"/>
              <a:t>(</a:t>
            </a:r>
            <a:r>
              <a:rPr lang="en-GB" dirty="0" smtClean="0">
                <a:latin typeface="Courier New" pitchFamily="49" charset="0"/>
              </a:rPr>
              <a:t>*.</a:t>
            </a:r>
            <a:r>
              <a:rPr lang="en-GB" dirty="0" err="1" smtClean="0">
                <a:latin typeface="Courier New" pitchFamily="49" charset="0"/>
              </a:rPr>
              <a:t>nii</a:t>
            </a:r>
            <a:r>
              <a:rPr lang="en-GB" dirty="0" smtClean="0">
                <a:latin typeface="Courier New" pitchFamily="49" charset="0"/>
              </a:rPr>
              <a:t>,*.</a:t>
            </a:r>
            <a:r>
              <a:rPr lang="en-GB" dirty="0" err="1">
                <a:latin typeface="Courier New" pitchFamily="49" charset="0"/>
              </a:rPr>
              <a:t>hdr</a:t>
            </a:r>
            <a:r>
              <a:rPr lang="en-GB" dirty="0">
                <a:latin typeface="Courier New" pitchFamily="49" charset="0"/>
              </a:rPr>
              <a:t>/*.</a:t>
            </a:r>
            <a:r>
              <a:rPr lang="en-GB" dirty="0" err="1" smtClean="0">
                <a:latin typeface="Courier New" pitchFamily="49" charset="0"/>
              </a:rPr>
              <a:t>img</a:t>
            </a:r>
            <a:r>
              <a:rPr lang="en-GB" dirty="0" smtClean="0"/>
              <a:t>)</a:t>
            </a:r>
            <a:endParaRPr lang="en-GB" dirty="0"/>
          </a:p>
          <a:p>
            <a:pPr lvl="1">
              <a:lnSpc>
                <a:spcPct val="90000"/>
              </a:lnSpc>
              <a:buFont typeface="Wingdings" pitchFamily="2" charset="2"/>
              <a:buChar char="Ø"/>
            </a:pPr>
            <a:r>
              <a:rPr lang="en-GB" dirty="0" err="1"/>
              <a:t>GIfTI</a:t>
            </a:r>
            <a:r>
              <a:rPr lang="en-GB" dirty="0"/>
              <a:t>: geometry data format (</a:t>
            </a:r>
            <a:r>
              <a:rPr lang="en-GB" dirty="0">
                <a:latin typeface="Courier New" pitchFamily="49" charset="0"/>
              </a:rPr>
              <a:t>*.</a:t>
            </a:r>
            <a:r>
              <a:rPr lang="en-GB" dirty="0" err="1">
                <a:latin typeface="Courier New" pitchFamily="49" charset="0"/>
              </a:rPr>
              <a:t>gii</a:t>
            </a:r>
            <a:r>
              <a:rPr lang="en-GB" dirty="0"/>
              <a:t>)</a:t>
            </a:r>
            <a:br>
              <a:rPr lang="en-GB" dirty="0"/>
            </a:br>
            <a:endParaRPr lang="en-GB" dirty="0"/>
          </a:p>
          <a:p>
            <a:pPr>
              <a:lnSpc>
                <a:spcPct val="90000"/>
              </a:lnSpc>
            </a:pPr>
            <a:r>
              <a:rPr lang="en-GB" b="1" dirty="0" err="1"/>
              <a:t>Analyze</a:t>
            </a:r>
            <a:r>
              <a:rPr lang="en-GB" b="1" baseline="30000" dirty="0" err="1"/>
              <a:t>TM</a:t>
            </a:r>
            <a:r>
              <a:rPr lang="en-GB" dirty="0"/>
              <a:t>: Mayo Clinic </a:t>
            </a:r>
            <a:r>
              <a:rPr lang="en-GB" dirty="0" err="1"/>
              <a:t>Analyze</a:t>
            </a:r>
            <a:r>
              <a:rPr lang="en-GB" dirty="0"/>
              <a:t> 7.5 file format</a:t>
            </a:r>
            <a:br>
              <a:rPr lang="en-GB" dirty="0"/>
            </a:br>
            <a:r>
              <a:rPr lang="en-GB" sz="2000" dirty="0"/>
              <a:t>(</a:t>
            </a:r>
            <a:r>
              <a:rPr lang="en-GB" sz="2000" dirty="0">
                <a:latin typeface="Courier New" pitchFamily="49" charset="0"/>
              </a:rPr>
              <a:t>*.</a:t>
            </a:r>
            <a:r>
              <a:rPr lang="en-GB" sz="2000" dirty="0" err="1">
                <a:latin typeface="Courier New" pitchFamily="49" charset="0"/>
              </a:rPr>
              <a:t>hdr</a:t>
            </a:r>
            <a:r>
              <a:rPr lang="en-GB" sz="2000" dirty="0">
                <a:latin typeface="Courier New" pitchFamily="49" charset="0"/>
              </a:rPr>
              <a:t>/*.</a:t>
            </a:r>
            <a:r>
              <a:rPr lang="en-GB" sz="2000" dirty="0" err="1">
                <a:latin typeface="Courier New" pitchFamily="49" charset="0"/>
              </a:rPr>
              <a:t>img</a:t>
            </a:r>
            <a:r>
              <a:rPr lang="en-GB" sz="2000" dirty="0"/>
              <a:t>)</a:t>
            </a:r>
          </a:p>
        </p:txBody>
      </p:sp>
      <p:pic>
        <p:nvPicPr>
          <p:cNvPr id="215044" name="Picture 4" descr="nift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9400" y="2743200"/>
            <a:ext cx="863600" cy="790575"/>
          </a:xfrm>
          <a:prstGeom prst="rect">
            <a:avLst/>
          </a:prstGeom>
          <a:noFill/>
          <a:extLst>
            <a:ext uri="{909E8E84-426E-40DD-AFC4-6F175D3DCCD1}">
              <a14:hiddenFill xmlns:a14="http://schemas.microsoft.com/office/drawing/2010/main">
                <a:solidFill>
                  <a:srgbClr val="FFFFFF"/>
                </a:solidFill>
              </a14:hiddenFill>
            </a:ext>
          </a:extLst>
        </p:spPr>
      </p:pic>
      <p:sp>
        <p:nvSpPr>
          <p:cNvPr id="215053" name="Rectangle 13"/>
          <p:cNvSpPr>
            <a:spLocks noChangeArrowheads="1"/>
          </p:cNvSpPr>
          <p:nvPr/>
        </p:nvSpPr>
        <p:spPr bwMode="auto">
          <a:xfrm>
            <a:off x="304800" y="5373216"/>
            <a:ext cx="72294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20000"/>
              </a:spcBef>
              <a:spcAft>
                <a:spcPct val="0"/>
              </a:spcAft>
              <a:buClr>
                <a:srgbClr val="993366"/>
              </a:buClr>
              <a:buFont typeface="Wingdings" pitchFamily="2" charset="2"/>
              <a:buChar char="q"/>
            </a:pPr>
            <a:r>
              <a:rPr lang="en-GB" sz="2400" b="1" dirty="0">
                <a:solidFill>
                  <a:srgbClr val="000000"/>
                </a:solidFill>
              </a:rPr>
              <a:t>Interoperability:</a:t>
            </a:r>
          </a:p>
          <a:p>
            <a:pPr marL="742950" lvl="1" indent="-285750" fontAlgn="base">
              <a:spcBef>
                <a:spcPct val="20000"/>
              </a:spcBef>
              <a:spcAft>
                <a:spcPct val="0"/>
              </a:spcAft>
              <a:buFont typeface="Wingdings" pitchFamily="2" charset="2"/>
              <a:buChar char="Ø"/>
            </a:pPr>
            <a:r>
              <a:rPr lang="en-GB" sz="2000" dirty="0">
                <a:solidFill>
                  <a:srgbClr val="000000"/>
                </a:solidFill>
              </a:rPr>
              <a:t>Compatible with </a:t>
            </a:r>
            <a:r>
              <a:rPr lang="en-GB" sz="2000" dirty="0" smtClean="0">
                <a:solidFill>
                  <a:srgbClr val="000000"/>
                </a:solidFill>
              </a:rPr>
              <a:t>AFNI, </a:t>
            </a:r>
            <a:r>
              <a:rPr lang="en-GB" sz="2000" dirty="0" err="1" smtClean="0">
                <a:solidFill>
                  <a:srgbClr val="000000"/>
                </a:solidFill>
              </a:rPr>
              <a:t>BrainVoyager</a:t>
            </a:r>
            <a:r>
              <a:rPr lang="en-GB" sz="2000" dirty="0" smtClean="0">
                <a:solidFill>
                  <a:srgbClr val="000000"/>
                </a:solidFill>
              </a:rPr>
              <a:t>, </a:t>
            </a:r>
            <a:r>
              <a:rPr lang="en-GB" sz="2000" dirty="0" err="1" smtClean="0">
                <a:solidFill>
                  <a:srgbClr val="000000"/>
                </a:solidFill>
              </a:rPr>
              <a:t>FreeSurfer</a:t>
            </a:r>
            <a:r>
              <a:rPr lang="en-GB" sz="2000" dirty="0">
                <a:solidFill>
                  <a:srgbClr val="000000"/>
                </a:solidFill>
              </a:rPr>
              <a:t>, FSL, </a:t>
            </a:r>
            <a:r>
              <a:rPr lang="en-GB" sz="2000" dirty="0" err="1" smtClean="0">
                <a:solidFill>
                  <a:srgbClr val="000000"/>
                </a:solidFill>
              </a:rPr>
              <a:t>Nipy</a:t>
            </a:r>
            <a:r>
              <a:rPr lang="en-GB" sz="2000" dirty="0" smtClean="0">
                <a:solidFill>
                  <a:srgbClr val="000000"/>
                </a:solidFill>
              </a:rPr>
              <a:t>, …</a:t>
            </a:r>
            <a:endParaRPr lang="en-GB" sz="2000" dirty="0">
              <a:solidFill>
                <a:srgbClr val="000000"/>
              </a:solidFill>
            </a:endParaRPr>
          </a:p>
        </p:txBody>
      </p:sp>
      <p:pic>
        <p:nvPicPr>
          <p:cNvPr id="215055"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9988" y="3786188"/>
            <a:ext cx="1547812"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5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953000"/>
            <a:ext cx="1295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7596336" y="908720"/>
            <a:ext cx="1247578" cy="1501552"/>
            <a:chOff x="7596336" y="908720"/>
            <a:chExt cx="1247578" cy="1501552"/>
          </a:xfrm>
        </p:grpSpPr>
        <p:pic>
          <p:nvPicPr>
            <p:cNvPr id="21505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4101" y="908720"/>
              <a:ext cx="10398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0352" y="970856"/>
              <a:ext cx="10398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8344" y="1042864"/>
              <a:ext cx="10398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1114872"/>
              <a:ext cx="10398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523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4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04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05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Brain Imaging Data Structure (BIDS)</a:t>
            </a:r>
            <a:endParaRPr lang="en-GB" b="1" dirty="0"/>
          </a:p>
        </p:txBody>
      </p:sp>
      <p:sp>
        <p:nvSpPr>
          <p:cNvPr id="9" name="TextBox 8"/>
          <p:cNvSpPr txBox="1"/>
          <p:nvPr/>
        </p:nvSpPr>
        <p:spPr>
          <a:xfrm>
            <a:off x="395536" y="2608280"/>
            <a:ext cx="8352928" cy="3888244"/>
          </a:xfrm>
          <a:prstGeom prst="rect">
            <a:avLst/>
          </a:prstGeom>
          <a:noFill/>
        </p:spPr>
        <p:txBody>
          <a:bodyPr wrap="square" rtlCol="0">
            <a:spAutoFit/>
          </a:bodyPr>
          <a:lstStyle/>
          <a:p>
            <a:pPr>
              <a:lnSpc>
                <a:spcPts val="3700"/>
              </a:lnSpc>
            </a:pPr>
            <a:r>
              <a:rPr lang="en-GB" sz="2400" dirty="0" smtClean="0"/>
              <a:t>Benefits of a common standard:</a:t>
            </a:r>
          </a:p>
          <a:p>
            <a:pPr marL="342900" indent="-342900">
              <a:lnSpc>
                <a:spcPts val="3700"/>
              </a:lnSpc>
              <a:buClr>
                <a:srgbClr val="993366"/>
              </a:buClr>
              <a:buFont typeface="Wingdings" panose="05000000000000000000" pitchFamily="2" charset="2"/>
              <a:buChar char="q"/>
            </a:pPr>
            <a:r>
              <a:rPr lang="en-GB" sz="2400" dirty="0" smtClean="0"/>
              <a:t>Minimised curation</a:t>
            </a:r>
          </a:p>
          <a:p>
            <a:pPr marL="800100" lvl="1" indent="-342900">
              <a:lnSpc>
                <a:spcPts val="3700"/>
              </a:lnSpc>
              <a:buFont typeface="Wingdings" panose="05000000000000000000" pitchFamily="2" charset="2"/>
              <a:buChar char="Ø"/>
            </a:pPr>
            <a:r>
              <a:rPr lang="en-GB" sz="2400" dirty="0" smtClean="0"/>
              <a:t>Within a lab over time</a:t>
            </a:r>
          </a:p>
          <a:p>
            <a:pPr marL="800100" lvl="1" indent="-342900">
              <a:lnSpc>
                <a:spcPts val="3700"/>
              </a:lnSpc>
              <a:buFont typeface="Wingdings" panose="05000000000000000000" pitchFamily="2" charset="2"/>
              <a:buChar char="Ø"/>
            </a:pPr>
            <a:r>
              <a:rPr lang="en-GB" sz="2400" dirty="0" smtClean="0"/>
              <a:t>Between labs (collaboration and multi-centre studies)</a:t>
            </a:r>
          </a:p>
          <a:p>
            <a:pPr marL="800100" lvl="1" indent="-342900">
              <a:lnSpc>
                <a:spcPts val="3700"/>
              </a:lnSpc>
              <a:buFont typeface="Wingdings" panose="05000000000000000000" pitchFamily="2" charset="2"/>
              <a:buChar char="Ø"/>
            </a:pPr>
            <a:r>
              <a:rPr lang="en-GB" sz="2400" dirty="0" smtClean="0"/>
              <a:t>Between public databases (e.g. </a:t>
            </a:r>
            <a:r>
              <a:rPr lang="en-GB" sz="2400" dirty="0" err="1" smtClean="0"/>
              <a:t>OpenfMRI</a:t>
            </a:r>
            <a:r>
              <a:rPr lang="en-GB" sz="2400" dirty="0" smtClean="0"/>
              <a:t>)</a:t>
            </a:r>
          </a:p>
          <a:p>
            <a:pPr marL="342900" indent="-342900">
              <a:lnSpc>
                <a:spcPts val="3700"/>
              </a:lnSpc>
              <a:buClr>
                <a:srgbClr val="993366"/>
              </a:buClr>
              <a:buFont typeface="Wingdings" panose="05000000000000000000" pitchFamily="2" charset="2"/>
              <a:buChar char="q"/>
            </a:pPr>
            <a:r>
              <a:rPr lang="en-GB" sz="2400" dirty="0" smtClean="0"/>
              <a:t>Error reduction (automated validation)</a:t>
            </a:r>
          </a:p>
          <a:p>
            <a:pPr marL="342900" indent="-342900">
              <a:lnSpc>
                <a:spcPts val="3700"/>
              </a:lnSpc>
              <a:buClr>
                <a:srgbClr val="993366"/>
              </a:buClr>
              <a:buFont typeface="Wingdings" panose="05000000000000000000" pitchFamily="2" charset="2"/>
              <a:buChar char="q"/>
            </a:pPr>
            <a:r>
              <a:rPr lang="en-GB" sz="2400" dirty="0" smtClean="0"/>
              <a:t>Optimised usage of data analysis software</a:t>
            </a:r>
            <a:br>
              <a:rPr lang="en-GB" sz="2400" dirty="0" smtClean="0"/>
            </a:br>
            <a:r>
              <a:rPr lang="en-GB" sz="2400" dirty="0" smtClean="0"/>
              <a:t>(completely automated analysis workflows)</a:t>
            </a:r>
          </a:p>
        </p:txBody>
      </p:sp>
      <p:sp>
        <p:nvSpPr>
          <p:cNvPr id="10" name="Content Placeholder 2"/>
          <p:cNvSpPr>
            <a:spLocks noGrp="1"/>
          </p:cNvSpPr>
          <p:nvPr>
            <p:ph idx="1"/>
          </p:nvPr>
        </p:nvSpPr>
        <p:spPr>
          <a:xfrm>
            <a:off x="539552" y="1595933"/>
            <a:ext cx="8229600" cy="752947"/>
          </a:xfrm>
        </p:spPr>
        <p:txBody>
          <a:bodyPr/>
          <a:lstStyle/>
          <a:p>
            <a:pPr marL="0" indent="0" algn="ctr">
              <a:buNone/>
            </a:pPr>
            <a:r>
              <a:rPr lang="en-GB" i="1" dirty="0" smtClean="0">
                <a:latin typeface="Times New Roman" panose="02020603050405020304" pitchFamily="18" charset="0"/>
                <a:cs typeface="Times New Roman" panose="02020603050405020304" pitchFamily="18" charset="0"/>
              </a:rPr>
              <a:t>“A </a:t>
            </a:r>
            <a:r>
              <a:rPr lang="en-GB" i="1" dirty="0">
                <a:latin typeface="Times New Roman" panose="02020603050405020304" pitchFamily="18" charset="0"/>
                <a:cs typeface="Times New Roman" panose="02020603050405020304" pitchFamily="18" charset="0"/>
              </a:rPr>
              <a:t>simple and intuitive way to </a:t>
            </a:r>
            <a:r>
              <a:rPr lang="en-GB" i="1" dirty="0" smtClean="0">
                <a:latin typeface="Times New Roman" panose="02020603050405020304" pitchFamily="18" charset="0"/>
                <a:cs typeface="Times New Roman" panose="02020603050405020304" pitchFamily="18" charset="0"/>
              </a:rPr>
              <a:t>organise </a:t>
            </a:r>
            <a:r>
              <a:rPr lang="en-GB" i="1" dirty="0">
                <a:latin typeface="Times New Roman" panose="02020603050405020304" pitchFamily="18" charset="0"/>
                <a:cs typeface="Times New Roman" panose="02020603050405020304" pitchFamily="18" charset="0"/>
              </a:rPr>
              <a:t>and describe your neuroimaging and </a:t>
            </a:r>
            <a:r>
              <a:rPr lang="en-GB" i="1" dirty="0" smtClean="0">
                <a:latin typeface="Times New Roman" panose="02020603050405020304" pitchFamily="18" charset="0"/>
                <a:cs typeface="Times New Roman" panose="02020603050405020304" pitchFamily="18" charset="0"/>
              </a:rPr>
              <a:t>behavioural </a:t>
            </a:r>
            <a:r>
              <a:rPr lang="en-GB" i="1" dirty="0">
                <a:latin typeface="Times New Roman" panose="02020603050405020304" pitchFamily="18" charset="0"/>
                <a:cs typeface="Times New Roman" panose="02020603050405020304" pitchFamily="18" charset="0"/>
              </a:rPr>
              <a:t>data</a:t>
            </a:r>
            <a:r>
              <a:rPr lang="en-GB" i="1" dirty="0" smtClean="0">
                <a:latin typeface="Times New Roman" panose="02020603050405020304" pitchFamily="18" charset="0"/>
                <a:cs typeface="Times New Roman" panose="02020603050405020304" pitchFamily="18" charset="0"/>
              </a:rPr>
              <a:t>.”</a:t>
            </a:r>
            <a:endParaRPr lang="en-GB"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771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Brain Imaging Data Structure (BIDS)</a:t>
            </a:r>
            <a:endParaRPr lang="en-GB" b="1" dirty="0"/>
          </a:p>
        </p:txBody>
      </p:sp>
      <p:sp>
        <p:nvSpPr>
          <p:cNvPr id="4" name="TextBox 3"/>
          <p:cNvSpPr txBox="1"/>
          <p:nvPr/>
        </p:nvSpPr>
        <p:spPr>
          <a:xfrm>
            <a:off x="3094672" y="5661248"/>
            <a:ext cx="2954655" cy="369332"/>
          </a:xfrm>
          <a:prstGeom prst="rect">
            <a:avLst/>
          </a:prstGeom>
          <a:noFill/>
        </p:spPr>
        <p:txBody>
          <a:bodyPr wrap="none" rtlCol="0">
            <a:spAutoFit/>
          </a:bodyPr>
          <a:lstStyle/>
          <a:p>
            <a:r>
              <a:rPr lang="en-GB" dirty="0">
                <a:hlinkClick r:id="rId2"/>
              </a:rPr>
              <a:t>http://bids.neuroimaging.io/</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02" y="2170978"/>
            <a:ext cx="7164790" cy="3418262"/>
          </a:xfrm>
          <a:prstGeom prst="rect">
            <a:avLst/>
          </a:prstGeom>
        </p:spPr>
      </p:pic>
      <p:sp>
        <p:nvSpPr>
          <p:cNvPr id="6" name="TextBox 5"/>
          <p:cNvSpPr txBox="1"/>
          <p:nvPr/>
        </p:nvSpPr>
        <p:spPr>
          <a:xfrm>
            <a:off x="249193" y="6228601"/>
            <a:ext cx="8715295" cy="584775"/>
          </a:xfrm>
          <a:prstGeom prst="rect">
            <a:avLst/>
          </a:prstGeom>
          <a:noFill/>
        </p:spPr>
        <p:txBody>
          <a:bodyPr wrap="square" rtlCol="0">
            <a:spAutoFit/>
          </a:bodyPr>
          <a:lstStyle/>
          <a:p>
            <a:r>
              <a:rPr lang="en-GB" sz="1600" dirty="0" smtClean="0"/>
              <a:t>K.J. </a:t>
            </a:r>
            <a:r>
              <a:rPr lang="en-GB" sz="1600" dirty="0" err="1" smtClean="0"/>
              <a:t>Gorgolewski</a:t>
            </a:r>
            <a:r>
              <a:rPr lang="en-GB" sz="1600" dirty="0" smtClean="0"/>
              <a:t> et al. The brain imaging data structure, a format for organizing and describing outputs of neuroimaging experiments. </a:t>
            </a:r>
            <a:r>
              <a:rPr lang="en-GB" sz="1600" i="1" dirty="0" smtClean="0"/>
              <a:t>Scientific Data </a:t>
            </a:r>
            <a:r>
              <a:rPr lang="en-GB" sz="1600" dirty="0" smtClean="0"/>
              <a:t>(2016)</a:t>
            </a:r>
            <a:endParaRPr lang="en-GB" sz="1600" dirty="0"/>
          </a:p>
        </p:txBody>
      </p:sp>
      <p:sp>
        <p:nvSpPr>
          <p:cNvPr id="7" name="Content Placeholder 2"/>
          <p:cNvSpPr>
            <a:spLocks noGrp="1"/>
          </p:cNvSpPr>
          <p:nvPr>
            <p:ph idx="1"/>
          </p:nvPr>
        </p:nvSpPr>
        <p:spPr>
          <a:xfrm>
            <a:off x="539552" y="1307901"/>
            <a:ext cx="8229600" cy="752947"/>
          </a:xfrm>
        </p:spPr>
        <p:txBody>
          <a:bodyPr/>
          <a:lstStyle/>
          <a:p>
            <a:pPr marL="0" indent="0" algn="ctr">
              <a:buNone/>
            </a:pPr>
            <a:r>
              <a:rPr lang="en-GB" i="1" dirty="0" smtClean="0">
                <a:latin typeface="Times New Roman" panose="02020603050405020304" pitchFamily="18" charset="0"/>
                <a:cs typeface="Times New Roman" panose="02020603050405020304" pitchFamily="18" charset="0"/>
              </a:rPr>
              <a:t>“A </a:t>
            </a:r>
            <a:r>
              <a:rPr lang="en-GB" i="1" dirty="0">
                <a:latin typeface="Times New Roman" panose="02020603050405020304" pitchFamily="18" charset="0"/>
                <a:cs typeface="Times New Roman" panose="02020603050405020304" pitchFamily="18" charset="0"/>
              </a:rPr>
              <a:t>simple and intuitive way to </a:t>
            </a:r>
            <a:r>
              <a:rPr lang="en-GB" i="1" dirty="0" smtClean="0">
                <a:latin typeface="Times New Roman" panose="02020603050405020304" pitchFamily="18" charset="0"/>
                <a:cs typeface="Times New Roman" panose="02020603050405020304" pitchFamily="18" charset="0"/>
              </a:rPr>
              <a:t>organise </a:t>
            </a:r>
            <a:r>
              <a:rPr lang="en-GB" i="1" dirty="0">
                <a:latin typeface="Times New Roman" panose="02020603050405020304" pitchFamily="18" charset="0"/>
                <a:cs typeface="Times New Roman" panose="02020603050405020304" pitchFamily="18" charset="0"/>
              </a:rPr>
              <a:t>and describe your neuroimaging and </a:t>
            </a:r>
            <a:r>
              <a:rPr lang="en-GB" i="1" dirty="0" smtClean="0">
                <a:latin typeface="Times New Roman" panose="02020603050405020304" pitchFamily="18" charset="0"/>
                <a:cs typeface="Times New Roman" panose="02020603050405020304" pitchFamily="18" charset="0"/>
              </a:rPr>
              <a:t>behavioural </a:t>
            </a:r>
            <a:r>
              <a:rPr lang="en-GB" i="1" dirty="0">
                <a:latin typeface="Times New Roman" panose="02020603050405020304" pitchFamily="18" charset="0"/>
                <a:cs typeface="Times New Roman" panose="02020603050405020304" pitchFamily="18" charset="0"/>
              </a:rPr>
              <a:t>data</a:t>
            </a:r>
            <a:r>
              <a:rPr lang="en-GB" i="1" dirty="0" smtClean="0">
                <a:latin typeface="Times New Roman" panose="02020603050405020304" pitchFamily="18" charset="0"/>
                <a:cs typeface="Times New Roman" panose="02020603050405020304" pitchFamily="18" charset="0"/>
              </a:rPr>
              <a:t>.”</a:t>
            </a:r>
            <a:endParaRPr lang="en-GB"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034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Brain Imaging Data Structure (BIDS)</a:t>
            </a:r>
            <a:endParaRPr lang="en-GB"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6178" r="4988"/>
          <a:stretch/>
        </p:blipFill>
        <p:spPr>
          <a:xfrm>
            <a:off x="251520" y="1340768"/>
            <a:ext cx="4104456" cy="5042536"/>
          </a:xfrm>
          <a:prstGeom prst="rect">
            <a:avLst/>
          </a:prstGeom>
        </p:spPr>
      </p:pic>
      <p:grpSp>
        <p:nvGrpSpPr>
          <p:cNvPr id="19" name="Group 18"/>
          <p:cNvGrpSpPr/>
          <p:nvPr/>
        </p:nvGrpSpPr>
        <p:grpSpPr>
          <a:xfrm>
            <a:off x="2555776" y="1916832"/>
            <a:ext cx="6430064" cy="2376264"/>
            <a:chOff x="2555776" y="1916832"/>
            <a:chExt cx="6430064" cy="2376264"/>
          </a:xfrm>
        </p:grpSpPr>
        <p:sp>
          <p:nvSpPr>
            <p:cNvPr id="8" name="TextBox 7"/>
            <p:cNvSpPr txBox="1"/>
            <p:nvPr/>
          </p:nvSpPr>
          <p:spPr>
            <a:xfrm>
              <a:off x="5004048" y="2563915"/>
              <a:ext cx="3526707" cy="1253402"/>
            </a:xfrm>
            <a:prstGeom prst="rect">
              <a:avLst/>
            </a:prstGeom>
            <a:noFill/>
            <a:ln>
              <a:solidFill>
                <a:schemeClr val="tx1"/>
              </a:solidFill>
            </a:ln>
          </p:spPr>
          <p:txBody>
            <a:bodyPr wrap="none" lIns="108000" tIns="72000" rIns="108000" bIns="72000" rtlCol="0">
              <a:spAutoFit/>
            </a:bodyPr>
            <a:lstStyle/>
            <a:p>
              <a:r>
                <a:rPr lang="en-GB" dirty="0" err="1" smtClean="0">
                  <a:latin typeface="Courier New" panose="02070309020205020404" pitchFamily="49" charset="0"/>
                  <a:cs typeface="Courier New" panose="02070309020205020404" pitchFamily="49" charset="0"/>
                </a:rPr>
                <a:t>participant_id</a:t>
              </a:r>
              <a:r>
                <a:rPr lang="en-GB" dirty="0" smtClean="0">
                  <a:latin typeface="Courier New" panose="02070309020205020404" pitchFamily="49" charset="0"/>
                  <a:cs typeface="Courier New" panose="02070309020205020404" pitchFamily="49" charset="0"/>
                </a:rPr>
                <a:t>  age  sex</a:t>
              </a:r>
            </a:p>
            <a:p>
              <a:r>
                <a:rPr lang="en-GB" dirty="0" smtClean="0">
                  <a:latin typeface="Courier New" panose="02070309020205020404" pitchFamily="49" charset="0"/>
                  <a:cs typeface="Courier New" panose="02070309020205020404" pitchFamily="49" charset="0"/>
                </a:rPr>
                <a:t>Sub-001         34   M</a:t>
              </a:r>
            </a:p>
            <a:p>
              <a:r>
                <a:rPr lang="en-GB" dirty="0" smtClean="0">
                  <a:latin typeface="Courier New" panose="02070309020205020404" pitchFamily="49" charset="0"/>
                  <a:cs typeface="Courier New" panose="02070309020205020404" pitchFamily="49" charset="0"/>
                </a:rPr>
                <a:t>Sub-002</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22   F</a:t>
              </a:r>
            </a:p>
            <a:p>
              <a:r>
                <a:rPr lang="en-GB" dirty="0" smtClean="0">
                  <a:latin typeface="Courier New" panose="02070309020205020404" pitchFamily="49" charset="0"/>
                  <a:cs typeface="Courier New" panose="02070309020205020404" pitchFamily="49" charset="0"/>
                </a:rPr>
                <a:t>Sub-003         33</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F</a:t>
              </a:r>
              <a:endParaRPr lang="en-GB" dirty="0">
                <a:latin typeface="Courier New" panose="02070309020205020404" pitchFamily="49" charset="0"/>
                <a:cs typeface="Courier New" panose="02070309020205020404" pitchFamily="49"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7646" y="3484902"/>
              <a:ext cx="808194" cy="808194"/>
            </a:xfrm>
            <a:prstGeom prst="rect">
              <a:avLst/>
            </a:prstGeom>
          </p:spPr>
        </p:pic>
        <p:cxnSp>
          <p:nvCxnSpPr>
            <p:cNvPr id="14" name="Straight Connector 13"/>
            <p:cNvCxnSpPr/>
            <p:nvPr/>
          </p:nvCxnSpPr>
          <p:spPr bwMode="auto">
            <a:xfrm>
              <a:off x="2555776" y="1916832"/>
              <a:ext cx="4211625"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endCxn id="8" idx="0"/>
            </p:cNvCxnSpPr>
            <p:nvPr/>
          </p:nvCxnSpPr>
          <p:spPr bwMode="auto">
            <a:xfrm>
              <a:off x="6767401" y="1916832"/>
              <a:ext cx="1" cy="647083"/>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3175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Brain Imaging Data Structure (BIDS)</a:t>
            </a:r>
            <a:endParaRPr lang="en-GB"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6178" r="4988"/>
          <a:stretch/>
        </p:blipFill>
        <p:spPr>
          <a:xfrm>
            <a:off x="251520" y="1340768"/>
            <a:ext cx="4104456" cy="50425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2683371"/>
            <a:ext cx="1762125" cy="1609725"/>
          </a:xfrm>
          <a:prstGeom prst="rect">
            <a:avLst/>
          </a:prstGeom>
        </p:spPr>
      </p:pic>
      <p:cxnSp>
        <p:nvCxnSpPr>
          <p:cNvPr id="11" name="Straight Connector 10"/>
          <p:cNvCxnSpPr/>
          <p:nvPr/>
        </p:nvCxnSpPr>
        <p:spPr bwMode="auto">
          <a:xfrm>
            <a:off x="3131840" y="2851653"/>
            <a:ext cx="2664296"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5796136" y="3573016"/>
            <a:ext cx="93610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139952" y="3429000"/>
            <a:ext cx="1656184"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3131840" y="4293096"/>
            <a:ext cx="2664296"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5796136" y="2851653"/>
            <a:ext cx="0" cy="1441443"/>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7092280" y="4365104"/>
            <a:ext cx="849913" cy="461665"/>
          </a:xfrm>
          <a:prstGeom prst="rect">
            <a:avLst/>
          </a:prstGeom>
          <a:noFill/>
        </p:spPr>
        <p:txBody>
          <a:bodyPr wrap="none" rtlCol="0">
            <a:spAutoFit/>
          </a:bodyPr>
          <a:lstStyle/>
          <a:p>
            <a:r>
              <a:rPr lang="en-GB" sz="2400" dirty="0" err="1" smtClean="0"/>
              <a:t>NIfTI</a:t>
            </a:r>
            <a:endParaRPr lang="en-GB" sz="2400" dirty="0"/>
          </a:p>
        </p:txBody>
      </p:sp>
    </p:spTree>
    <p:extLst>
      <p:ext uri="{BB962C8B-B14F-4D97-AF65-F5344CB8AC3E}">
        <p14:creationId xmlns:p14="http://schemas.microsoft.com/office/powerpoint/2010/main" val="182176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Brain Imaging Data Structure (BIDS)</a:t>
            </a:r>
            <a:endParaRPr lang="en-GB"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6178" r="4988"/>
          <a:stretch/>
        </p:blipFill>
        <p:spPr>
          <a:xfrm>
            <a:off x="251520" y="1340768"/>
            <a:ext cx="4104456" cy="5042536"/>
          </a:xfrm>
          <a:prstGeom prst="rect">
            <a:avLst/>
          </a:prstGeom>
        </p:spPr>
      </p:pic>
      <p:sp>
        <p:nvSpPr>
          <p:cNvPr id="8" name="TextBox 7"/>
          <p:cNvSpPr txBox="1"/>
          <p:nvPr/>
        </p:nvSpPr>
        <p:spPr>
          <a:xfrm>
            <a:off x="4211960" y="4077072"/>
            <a:ext cx="4629573" cy="1930510"/>
          </a:xfrm>
          <a:prstGeom prst="rect">
            <a:avLst/>
          </a:prstGeom>
          <a:noFill/>
          <a:ln>
            <a:solidFill>
              <a:schemeClr val="tx1"/>
            </a:solidFill>
          </a:ln>
        </p:spPr>
        <p:txBody>
          <a:bodyPr wrap="none" lIns="108000" tIns="72000" rIns="108000" bIns="72000" rtlCol="0">
            <a:spAutoFit/>
          </a:bodyPr>
          <a:lstStyle/>
          <a:p>
            <a:r>
              <a:rPr lang="en-GB" sz="1600" dirty="0" smtClean="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RepetitionTime</a:t>
            </a:r>
            <a:r>
              <a:rPr lang="en-GB" sz="1600" dirty="0" smtClean="0">
                <a:latin typeface="Courier New" panose="02070309020205020404" pitchFamily="49" charset="0"/>
                <a:cs typeface="Courier New" panose="02070309020205020404" pitchFamily="49" charset="0"/>
              </a:rPr>
              <a:t>”: 2,</a:t>
            </a:r>
          </a:p>
          <a:p>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EchoTime</a:t>
            </a:r>
            <a:r>
              <a:rPr lang="en-GB" sz="1600" dirty="0" smtClean="0">
                <a:latin typeface="Courier New" panose="02070309020205020404" pitchFamily="49" charset="0"/>
                <a:cs typeface="Courier New" panose="02070309020205020404" pitchFamily="49" charset="0"/>
              </a:rPr>
              <a:t>”: 0.03,</a:t>
            </a:r>
          </a:p>
          <a:p>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FlipAngle</a:t>
            </a:r>
            <a:r>
              <a:rPr lang="en-GB" sz="1600" dirty="0" smtClean="0">
                <a:latin typeface="Courier New" panose="02070309020205020404" pitchFamily="49" charset="0"/>
                <a:cs typeface="Courier New" panose="02070309020205020404" pitchFamily="49" charset="0"/>
              </a:rPr>
              <a:t>”: 78,</a:t>
            </a:r>
          </a:p>
          <a:p>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SliceTiming</a:t>
            </a:r>
            <a:r>
              <a:rPr lang="en-GB" sz="1600" dirty="0" smtClean="0">
                <a:latin typeface="Courier New" panose="02070309020205020404" pitchFamily="49" charset="0"/>
                <a:cs typeface="Courier New" panose="02070309020205020404" pitchFamily="49" charset="0"/>
              </a:rPr>
              <a:t>”: [0,1.0325,0.06,…],</a:t>
            </a:r>
          </a:p>
          <a:p>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PhaseEncodingDirection</a:t>
            </a:r>
            <a:r>
              <a:rPr lang="en-GB" sz="1600" dirty="0" smtClean="0">
                <a:latin typeface="Courier New" panose="02070309020205020404" pitchFamily="49" charset="0"/>
                <a:cs typeface="Courier New" panose="02070309020205020404" pitchFamily="49" charset="0"/>
              </a:rPr>
              <a:t>”: “j-”</a:t>
            </a:r>
          </a:p>
          <a:p>
            <a:r>
              <a:rPr lang="en-GB" sz="1600" dirty="0">
                <a:latin typeface="Courier New" panose="02070309020205020404" pitchFamily="49" charset="0"/>
                <a:cs typeface="Courier New" panose="02070309020205020404" pitchFamily="49" charset="0"/>
              </a:rPr>
              <a:t>}</a:t>
            </a:r>
          </a:p>
        </p:txBody>
      </p:sp>
      <p:cxnSp>
        <p:nvCxnSpPr>
          <p:cNvPr id="14" name="Straight Connector 13"/>
          <p:cNvCxnSpPr/>
          <p:nvPr/>
        </p:nvCxnSpPr>
        <p:spPr bwMode="auto">
          <a:xfrm>
            <a:off x="4211960" y="3645024"/>
            <a:ext cx="2314786"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endCxn id="8" idx="0"/>
          </p:cNvCxnSpPr>
          <p:nvPr/>
        </p:nvCxnSpPr>
        <p:spPr bwMode="auto">
          <a:xfrm>
            <a:off x="6526747" y="3645024"/>
            <a:ext cx="0" cy="432048"/>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7107" y="5661248"/>
            <a:ext cx="911397" cy="911397"/>
          </a:xfrm>
          <a:prstGeom prst="rect">
            <a:avLst/>
          </a:prstGeom>
        </p:spPr>
      </p:pic>
    </p:spTree>
    <p:extLst>
      <p:ext uri="{BB962C8B-B14F-4D97-AF65-F5344CB8AC3E}">
        <p14:creationId xmlns:p14="http://schemas.microsoft.com/office/powerpoint/2010/main" val="1796092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b="1"/>
              <a:t>SPM Documentation</a:t>
            </a:r>
          </a:p>
        </p:txBody>
      </p:sp>
      <p:sp>
        <p:nvSpPr>
          <p:cNvPr id="220165" name="Rectangle 5"/>
          <p:cNvSpPr>
            <a:spLocks noChangeArrowheads="1"/>
          </p:cNvSpPr>
          <p:nvPr/>
        </p:nvSpPr>
        <p:spPr bwMode="auto">
          <a:xfrm>
            <a:off x="5264178" y="1057275"/>
            <a:ext cx="343683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GB" sz="2400" dirty="0">
                <a:solidFill>
                  <a:srgbClr val="000000"/>
                </a:solidFill>
              </a:rPr>
              <a:t>Peer reviewed literature</a:t>
            </a:r>
          </a:p>
        </p:txBody>
      </p:sp>
      <p:sp>
        <p:nvSpPr>
          <p:cNvPr id="220167" name="Rectangle 7"/>
          <p:cNvSpPr>
            <a:spLocks noChangeArrowheads="1"/>
          </p:cNvSpPr>
          <p:nvPr/>
        </p:nvSpPr>
        <p:spPr bwMode="auto">
          <a:xfrm>
            <a:off x="638253" y="2204864"/>
            <a:ext cx="1197443"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GB" sz="2400" dirty="0" smtClean="0">
                <a:solidFill>
                  <a:srgbClr val="000000"/>
                </a:solidFill>
              </a:rPr>
              <a:t>PDF</a:t>
            </a:r>
            <a:br>
              <a:rPr lang="en-GB" sz="2400" dirty="0" smtClean="0">
                <a:solidFill>
                  <a:srgbClr val="000000"/>
                </a:solidFill>
              </a:rPr>
            </a:br>
            <a:r>
              <a:rPr lang="en-GB" sz="2400" dirty="0" smtClean="0">
                <a:solidFill>
                  <a:srgbClr val="000000"/>
                </a:solidFill>
              </a:rPr>
              <a:t>Manual</a:t>
            </a:r>
            <a:endParaRPr lang="en-GB" sz="2400" dirty="0">
              <a:solidFill>
                <a:srgbClr val="000000"/>
              </a:solidFill>
            </a:endParaRPr>
          </a:p>
        </p:txBody>
      </p:sp>
      <p:sp>
        <p:nvSpPr>
          <p:cNvPr id="220170" name="Rectangle 10"/>
          <p:cNvSpPr>
            <a:spLocks noChangeArrowheads="1"/>
          </p:cNvSpPr>
          <p:nvPr/>
        </p:nvSpPr>
        <p:spPr bwMode="auto">
          <a:xfrm>
            <a:off x="270068" y="4797152"/>
            <a:ext cx="160300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20000"/>
              </a:spcBef>
              <a:spcAft>
                <a:spcPct val="0"/>
              </a:spcAft>
            </a:pPr>
            <a:r>
              <a:rPr lang="en-GB" sz="2400" dirty="0" smtClean="0">
                <a:solidFill>
                  <a:srgbClr val="000000"/>
                </a:solidFill>
              </a:rPr>
              <a:t>MATLAB</a:t>
            </a:r>
            <a:br>
              <a:rPr lang="en-GB" sz="2400" dirty="0" smtClean="0">
                <a:solidFill>
                  <a:srgbClr val="000000"/>
                </a:solidFill>
              </a:rPr>
            </a:br>
            <a:r>
              <a:rPr lang="en-GB" sz="2400" dirty="0" smtClean="0">
                <a:solidFill>
                  <a:srgbClr val="000000"/>
                </a:solidFill>
              </a:rPr>
              <a:t>code and</a:t>
            </a:r>
            <a:br>
              <a:rPr lang="en-GB" sz="2400" dirty="0" smtClean="0">
                <a:solidFill>
                  <a:srgbClr val="000000"/>
                </a:solidFill>
              </a:rPr>
            </a:br>
            <a:r>
              <a:rPr lang="en-GB" sz="2400" dirty="0" smtClean="0">
                <a:solidFill>
                  <a:srgbClr val="000000"/>
                </a:solidFill>
              </a:rPr>
              <a:t>comments</a:t>
            </a:r>
            <a:endParaRPr lang="en-GB" sz="2400" dirty="0">
              <a:solidFill>
                <a:srgbClr val="000000"/>
              </a:solidFill>
            </a:endParaRPr>
          </a:p>
        </p:txBody>
      </p:sp>
      <p:sp>
        <p:nvSpPr>
          <p:cNvPr id="220174" name="Rectangle 14"/>
          <p:cNvSpPr>
            <a:spLocks noChangeArrowheads="1"/>
          </p:cNvSpPr>
          <p:nvPr/>
        </p:nvSpPr>
        <p:spPr bwMode="auto">
          <a:xfrm>
            <a:off x="5703365" y="5013176"/>
            <a:ext cx="8848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GB" sz="2400" dirty="0" smtClean="0">
                <a:solidFill>
                  <a:srgbClr val="000000"/>
                </a:solidFill>
              </a:rPr>
              <a:t>SPM</a:t>
            </a:r>
            <a:br>
              <a:rPr lang="en-GB" sz="2400" dirty="0" smtClean="0">
                <a:solidFill>
                  <a:srgbClr val="000000"/>
                </a:solidFill>
              </a:rPr>
            </a:br>
            <a:r>
              <a:rPr lang="en-GB" sz="2400" dirty="0" smtClean="0">
                <a:solidFill>
                  <a:srgbClr val="000000"/>
                </a:solidFill>
              </a:rPr>
              <a:t>Book</a:t>
            </a:r>
            <a:endParaRPr lang="en-GB" sz="2400" i="1" dirty="0">
              <a:solidFill>
                <a:srgbClr val="000000"/>
              </a:solidFill>
            </a:endParaRPr>
          </a:p>
        </p:txBody>
      </p:sp>
      <p:pic>
        <p:nvPicPr>
          <p:cNvPr id="220177" name="Picture 17" descr="97801237256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155478"/>
            <a:ext cx="1905000" cy="2473922"/>
          </a:xfrm>
          <a:prstGeom prst="rect">
            <a:avLst/>
          </a:prstGeom>
          <a:ln w="127000" cap="rnd">
            <a:noFill/>
          </a:ln>
          <a:effectLst>
            <a:outerShdw blurRad="76200" dist="95250" dir="10500000" sx="97000" sy="23000" kx="900000" algn="br" rotWithShape="0">
              <a:srgbClr val="000000">
                <a:alpha val="20000"/>
              </a:srgbClr>
            </a:outerShdw>
          </a:effectLst>
          <a:scene3d>
            <a:camera prst="perspectiveRigh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4182902"/>
            <a:ext cx="2486458" cy="2486458"/>
          </a:xfrm>
          <a:prstGeom prst="rect">
            <a:avLst/>
          </a:prstGeom>
        </p:spPr>
      </p:pic>
      <p:pic>
        <p:nvPicPr>
          <p:cNvPr id="14" name="Picture 6"/>
          <p:cNvPicPr>
            <a:picLocks noChangeArrowheads="1"/>
          </p:cNvPicPr>
          <p:nvPr/>
        </p:nvPicPr>
        <p:blipFill rotWithShape="1">
          <a:blip r:embed="rId5" cstate="print">
            <a:extLst>
              <a:ext uri="{28A0092B-C50C-407E-A947-70E740481C1C}">
                <a14:useLocalDpi xmlns:a14="http://schemas.microsoft.com/office/drawing/2010/main" val="0"/>
              </a:ext>
            </a:extLst>
          </a:blip>
          <a:srcRect l="3239" t="4870" r="4280" b="6818"/>
          <a:stretch/>
        </p:blipFill>
        <p:spPr bwMode="auto">
          <a:xfrm>
            <a:off x="5292080" y="1574711"/>
            <a:ext cx="3284440" cy="2070313"/>
          </a:xfrm>
          <a:prstGeom prst="rect">
            <a:avLst/>
          </a:prstGeom>
          <a:solidFill>
            <a:srgbClr val="FFFFFF">
              <a:shade val="85000"/>
            </a:srgbClr>
          </a:solidFill>
          <a:ln w="9525">
            <a:noFill/>
            <a:miter lim="800000"/>
            <a:headEnd/>
            <a:tailEnd/>
          </a:ln>
          <a:effectLst>
            <a:outerShdw blurRad="55000" dist="18000" dir="5400000" algn="tl" rotWithShape="0">
              <a:srgbClr val="000000">
                <a:alpha val="40000"/>
              </a:srgbClr>
            </a:outerShdw>
          </a:effectLst>
          <a:extLst/>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1721" y="1488387"/>
            <a:ext cx="1728191" cy="24187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perspectiveRigh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7480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0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01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0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p:bldP spid="220167" grpId="0"/>
      <p:bldP spid="220170" grpId="0"/>
      <p:bldP spid="2201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304800" y="762000"/>
            <a:ext cx="8229600" cy="792162"/>
          </a:xfrm>
        </p:spPr>
        <p:txBody>
          <a:bodyPr/>
          <a:lstStyle/>
          <a:p>
            <a:r>
              <a:rPr lang="en-GB" b="1" dirty="0"/>
              <a:t>Statistical Parametric Mapping</a:t>
            </a:r>
            <a:endParaRPr lang="en-US" b="1" dirty="0"/>
          </a:p>
        </p:txBody>
      </p:sp>
      <p:sp>
        <p:nvSpPr>
          <p:cNvPr id="234499" name="Rectangle 3"/>
          <p:cNvSpPr>
            <a:spLocks noGrp="1" noChangeArrowheads="1"/>
          </p:cNvSpPr>
          <p:nvPr>
            <p:ph type="body" idx="1"/>
          </p:nvPr>
        </p:nvSpPr>
        <p:spPr>
          <a:xfrm>
            <a:off x="801960" y="2420888"/>
            <a:ext cx="7010400" cy="3459162"/>
          </a:xfrm>
        </p:spPr>
        <p:txBody>
          <a:bodyPr/>
          <a:lstStyle/>
          <a:p>
            <a:pPr>
              <a:buFont typeface="Wingdings" pitchFamily="2" charset="2"/>
              <a:buChar char="Ø"/>
            </a:pPr>
            <a:r>
              <a:rPr lang="en-GB" sz="3600" dirty="0"/>
              <a:t> Concepts</a:t>
            </a:r>
            <a:br>
              <a:rPr lang="en-GB" sz="3600" dirty="0"/>
            </a:br>
            <a:endParaRPr lang="en-GB" sz="2800" dirty="0"/>
          </a:p>
          <a:p>
            <a:pPr>
              <a:buFont typeface="Wingdings" pitchFamily="2" charset="2"/>
              <a:buChar char="Ø"/>
            </a:pPr>
            <a:r>
              <a:rPr lang="en-GB" sz="3600" dirty="0"/>
              <a:t> </a:t>
            </a:r>
            <a:r>
              <a:rPr lang="en-GB" sz="3600" dirty="0" smtClean="0"/>
              <a:t>Software</a:t>
            </a:r>
            <a:r>
              <a:rPr lang="en-GB" sz="3600" dirty="0"/>
              <a:t/>
            </a:r>
            <a:br>
              <a:rPr lang="en-GB" sz="3600" dirty="0"/>
            </a:br>
            <a:endParaRPr lang="en-GB" sz="2800" dirty="0"/>
          </a:p>
          <a:p>
            <a:pPr>
              <a:buFont typeface="Wingdings" pitchFamily="2" charset="2"/>
              <a:buChar char="Ø"/>
            </a:pPr>
            <a:r>
              <a:rPr lang="en-GB" sz="3600" dirty="0"/>
              <a:t> Resources</a:t>
            </a:r>
            <a:endParaRPr lang="en-US" sz="3600" dirty="0"/>
          </a:p>
        </p:txBody>
      </p:sp>
    </p:spTree>
    <p:extLst>
      <p:ext uri="{BB962C8B-B14F-4D97-AF65-F5344CB8AC3E}">
        <p14:creationId xmlns:p14="http://schemas.microsoft.com/office/powerpoint/2010/main" val="3024441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GB" b="1"/>
              <a:t>SPM datasets</a:t>
            </a:r>
            <a:endParaRPr lang="en-US" b="1"/>
          </a:p>
        </p:txBody>
      </p:sp>
      <p:sp>
        <p:nvSpPr>
          <p:cNvPr id="221188" name="Text Box 4"/>
          <p:cNvSpPr txBox="1">
            <a:spLocks noChangeArrowheads="1"/>
          </p:cNvSpPr>
          <p:nvPr/>
        </p:nvSpPr>
        <p:spPr bwMode="auto">
          <a:xfrm>
            <a:off x="1644650" y="6337300"/>
            <a:ext cx="6046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solidFill>
                  <a:srgbClr val="000000"/>
                </a:solidFill>
              </a:rPr>
              <a:t>PET, fMRI (1</a:t>
            </a:r>
            <a:r>
              <a:rPr lang="en-GB" baseline="30000">
                <a:solidFill>
                  <a:srgbClr val="000000"/>
                </a:solidFill>
              </a:rPr>
              <a:t>st</a:t>
            </a:r>
            <a:r>
              <a:rPr lang="en-GB">
                <a:solidFill>
                  <a:srgbClr val="000000"/>
                </a:solidFill>
              </a:rPr>
              <a:t> and 2</a:t>
            </a:r>
            <a:r>
              <a:rPr lang="en-GB" baseline="30000">
                <a:solidFill>
                  <a:srgbClr val="000000"/>
                </a:solidFill>
              </a:rPr>
              <a:t>nd</a:t>
            </a:r>
            <a:r>
              <a:rPr lang="en-GB">
                <a:solidFill>
                  <a:srgbClr val="000000"/>
                </a:solidFill>
              </a:rPr>
              <a:t> level), PPI, DCM, EEG, MEG, LFP.</a:t>
            </a:r>
            <a:endParaRPr lang="en-US">
              <a:solidFill>
                <a:srgbClr val="00000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595" y="1268760"/>
            <a:ext cx="7880898" cy="4900169"/>
          </a:xfrm>
          <a:prstGeom prst="rect">
            <a:avLst/>
          </a:prstGeom>
        </p:spPr>
      </p:pic>
    </p:spTree>
    <p:extLst>
      <p:ext uri="{BB962C8B-B14F-4D97-AF65-F5344CB8AC3E}">
        <p14:creationId xmlns:p14="http://schemas.microsoft.com/office/powerpoint/2010/main" val="1981636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GB" b="1"/>
              <a:t>SPM Toolboxes</a:t>
            </a:r>
            <a:endParaRPr lang="en-US" b="1"/>
          </a:p>
        </p:txBody>
      </p:sp>
      <p:sp>
        <p:nvSpPr>
          <p:cNvPr id="224259" name="Rectangle 3"/>
          <p:cNvSpPr>
            <a:spLocks noGrp="1" noChangeArrowheads="1"/>
          </p:cNvSpPr>
          <p:nvPr>
            <p:ph type="body" idx="1"/>
          </p:nvPr>
        </p:nvSpPr>
        <p:spPr>
          <a:xfrm>
            <a:off x="399256" y="6237312"/>
            <a:ext cx="8229600" cy="492274"/>
          </a:xfrm>
        </p:spPr>
        <p:txBody>
          <a:bodyPr/>
          <a:lstStyle/>
          <a:p>
            <a:pPr marL="0" indent="0" algn="ctr">
              <a:buNone/>
            </a:pPr>
            <a:r>
              <a:rPr lang="en-GB" sz="1800" dirty="0"/>
              <a:t>User-contributed SPM </a:t>
            </a:r>
            <a:r>
              <a:rPr lang="en-GB" sz="1800" dirty="0" smtClean="0"/>
              <a:t>extensions</a:t>
            </a:r>
            <a:endParaRPr lang="en-US" sz="1600" b="1" i="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688" y="1313673"/>
            <a:ext cx="7748736" cy="4851631"/>
          </a:xfrm>
          <a:prstGeom prst="rect">
            <a:avLst/>
          </a:prstGeom>
        </p:spPr>
      </p:pic>
    </p:spTree>
    <p:extLst>
      <p:ext uri="{BB962C8B-B14F-4D97-AF65-F5344CB8AC3E}">
        <p14:creationId xmlns:p14="http://schemas.microsoft.com/office/powerpoint/2010/main" val="1993803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GB" b="1"/>
              <a:t>SPM Mailing List</a:t>
            </a:r>
            <a:endParaRPr lang="en-US" b="1"/>
          </a:p>
        </p:txBody>
      </p:sp>
      <p:sp>
        <p:nvSpPr>
          <p:cNvPr id="223235" name="Rectangle 3"/>
          <p:cNvSpPr>
            <a:spLocks noChangeArrowheads="1"/>
          </p:cNvSpPr>
          <p:nvPr/>
        </p:nvSpPr>
        <p:spPr bwMode="auto">
          <a:xfrm>
            <a:off x="6228184" y="6374600"/>
            <a:ext cx="23820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GB" b="1" dirty="0">
                <a:solidFill>
                  <a:srgbClr val="000000"/>
                </a:solidFill>
              </a:rPr>
              <a:t>spm@jiscmail.ac.uk</a:t>
            </a:r>
          </a:p>
        </p:txBody>
      </p:sp>
      <p:sp>
        <p:nvSpPr>
          <p:cNvPr id="223236" name="Rectangle 4"/>
          <p:cNvSpPr>
            <a:spLocks noChangeArrowheads="1"/>
          </p:cNvSpPr>
          <p:nvPr/>
        </p:nvSpPr>
        <p:spPr bwMode="auto">
          <a:xfrm>
            <a:off x="401638" y="6374601"/>
            <a:ext cx="473950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GB" b="1" dirty="0" smtClean="0">
                <a:solidFill>
                  <a:srgbClr val="000000"/>
                </a:solidFill>
              </a:rPr>
              <a:t>https://</a:t>
            </a:r>
            <a:r>
              <a:rPr lang="en-GB" b="1" dirty="0">
                <a:solidFill>
                  <a:srgbClr val="000000"/>
                </a:solidFill>
              </a:rPr>
              <a:t>www.fil.ion.ucl.ac.uk/spm/support/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36" y="1221551"/>
            <a:ext cx="7524328" cy="5091190"/>
          </a:xfrm>
          <a:prstGeom prst="rect">
            <a:avLst/>
          </a:prstGeom>
        </p:spPr>
      </p:pic>
    </p:spTree>
    <p:extLst>
      <p:ext uri="{BB962C8B-B14F-4D97-AF65-F5344CB8AC3E}">
        <p14:creationId xmlns:p14="http://schemas.microsoft.com/office/powerpoint/2010/main" val="3841791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374635" y="1990062"/>
            <a:ext cx="2667000" cy="424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3" tIns="45687" rIns="91373" bIns="45687">
            <a:spAutoFit/>
          </a:bodyPr>
          <a:lstStyle>
            <a:lvl1pPr defTabSz="912813">
              <a:defRPr>
                <a:solidFill>
                  <a:schemeClr val="tx1"/>
                </a:solidFill>
                <a:latin typeface="Arial" charset="0"/>
              </a:defRPr>
            </a:lvl1pPr>
            <a:lvl2pPr marL="742950" indent="-285750" defTabSz="912813">
              <a:defRPr>
                <a:solidFill>
                  <a:schemeClr val="tx1"/>
                </a:solidFill>
                <a:latin typeface="Arial" charset="0"/>
              </a:defRPr>
            </a:lvl2pPr>
            <a:lvl3pPr marL="1143000" indent="-228600" defTabSz="912813">
              <a:defRPr>
                <a:solidFill>
                  <a:schemeClr val="tx1"/>
                </a:solidFill>
                <a:latin typeface="Arial" charset="0"/>
              </a:defRPr>
            </a:lvl3pPr>
            <a:lvl4pPr marL="1600200" indent="-228600" defTabSz="912813">
              <a:defRPr>
                <a:solidFill>
                  <a:schemeClr val="tx1"/>
                </a:solidFill>
                <a:latin typeface="Arial" charset="0"/>
              </a:defRPr>
            </a:lvl4pPr>
            <a:lvl5pPr marL="2057400" indent="-228600" defTabSz="912813">
              <a:defRPr>
                <a:solidFill>
                  <a:schemeClr val="tx1"/>
                </a:solidFill>
                <a:latin typeface="Arial" charset="0"/>
              </a:defRPr>
            </a:lvl5pPr>
            <a:lvl6pPr marL="2514600" indent="-228600" defTabSz="912813" fontAlgn="base">
              <a:spcBef>
                <a:spcPct val="0"/>
              </a:spcBef>
              <a:spcAft>
                <a:spcPct val="0"/>
              </a:spcAft>
              <a:defRPr>
                <a:solidFill>
                  <a:schemeClr val="tx1"/>
                </a:solidFill>
                <a:latin typeface="Arial" charset="0"/>
              </a:defRPr>
            </a:lvl6pPr>
            <a:lvl7pPr marL="2971800" indent="-228600" defTabSz="912813" fontAlgn="base">
              <a:spcBef>
                <a:spcPct val="0"/>
              </a:spcBef>
              <a:spcAft>
                <a:spcPct val="0"/>
              </a:spcAft>
              <a:defRPr>
                <a:solidFill>
                  <a:schemeClr val="tx1"/>
                </a:solidFill>
                <a:latin typeface="Arial" charset="0"/>
              </a:defRPr>
            </a:lvl7pPr>
            <a:lvl8pPr marL="3429000" indent="-228600" defTabSz="912813" fontAlgn="base">
              <a:spcBef>
                <a:spcPct val="0"/>
              </a:spcBef>
              <a:spcAft>
                <a:spcPct val="0"/>
              </a:spcAft>
              <a:defRPr>
                <a:solidFill>
                  <a:schemeClr val="tx1"/>
                </a:solidFill>
                <a:latin typeface="Arial" charset="0"/>
              </a:defRPr>
            </a:lvl8pPr>
            <a:lvl9pPr marL="3886200" indent="-228600" defTabSz="912813" fontAlgn="base">
              <a:spcBef>
                <a:spcPct val="0"/>
              </a:spcBef>
              <a:spcAft>
                <a:spcPct val="0"/>
              </a:spcAft>
              <a:defRPr>
                <a:solidFill>
                  <a:schemeClr val="tx1"/>
                </a:solidFill>
                <a:latin typeface="Arial" charset="0"/>
              </a:defRPr>
            </a:lvl9pPr>
          </a:lstStyle>
          <a:p>
            <a:pPr eaLnBrk="1" hangingPunct="1">
              <a:buFontTx/>
              <a:buChar char="•"/>
            </a:pPr>
            <a:r>
              <a:rPr lang="en-GB" dirty="0"/>
              <a:t> </a:t>
            </a:r>
            <a:r>
              <a:rPr lang="en-GB" dirty="0" err="1"/>
              <a:t>Jesper</a:t>
            </a:r>
            <a:r>
              <a:rPr lang="en-GB" dirty="0"/>
              <a:t> </a:t>
            </a:r>
            <a:r>
              <a:rPr lang="en-GB" dirty="0" err="1"/>
              <a:t>Andersson</a:t>
            </a:r>
            <a:endParaRPr lang="en-GB" dirty="0"/>
          </a:p>
          <a:p>
            <a:pPr eaLnBrk="1" hangingPunct="1">
              <a:buFontTx/>
              <a:buChar char="•"/>
            </a:pPr>
            <a:r>
              <a:rPr lang="en-GB" dirty="0"/>
              <a:t> John </a:t>
            </a:r>
            <a:r>
              <a:rPr lang="en-GB" dirty="0" err="1" smtClean="0"/>
              <a:t>Ashburner</a:t>
            </a:r>
            <a:endParaRPr lang="en-GB" dirty="0" smtClean="0"/>
          </a:p>
          <a:p>
            <a:pPr eaLnBrk="1" hangingPunct="1">
              <a:buFontTx/>
              <a:buChar char="•"/>
            </a:pPr>
            <a:r>
              <a:rPr lang="en-GB" dirty="0"/>
              <a:t> </a:t>
            </a:r>
            <a:r>
              <a:rPr lang="en-GB" dirty="0" smtClean="0"/>
              <a:t>Yael </a:t>
            </a:r>
            <a:r>
              <a:rPr lang="en-GB" dirty="0" err="1" smtClean="0"/>
              <a:t>Balbastre</a:t>
            </a:r>
            <a:endParaRPr lang="en-GB" dirty="0"/>
          </a:p>
          <a:p>
            <a:pPr eaLnBrk="1" hangingPunct="1">
              <a:buFontTx/>
              <a:buChar char="•"/>
            </a:pPr>
            <a:r>
              <a:rPr lang="en-GB" dirty="0"/>
              <a:t> Nelson Trujillo-</a:t>
            </a:r>
            <a:r>
              <a:rPr lang="en-GB" dirty="0" err="1"/>
              <a:t>Barreto</a:t>
            </a:r>
            <a:endParaRPr lang="en-GB" dirty="0"/>
          </a:p>
          <a:p>
            <a:pPr eaLnBrk="1" hangingPunct="1">
              <a:buFontTx/>
              <a:buChar char="•"/>
            </a:pPr>
            <a:r>
              <a:rPr lang="en-GB" dirty="0"/>
              <a:t> Gareth Barnes</a:t>
            </a:r>
          </a:p>
          <a:p>
            <a:pPr eaLnBrk="1" hangingPunct="1">
              <a:buFontTx/>
              <a:buChar char="•"/>
            </a:pPr>
            <a:r>
              <a:rPr lang="en-GB" dirty="0"/>
              <a:t> Matthew </a:t>
            </a:r>
            <a:r>
              <a:rPr lang="en-GB" dirty="0" smtClean="0"/>
              <a:t>Brett</a:t>
            </a:r>
          </a:p>
          <a:p>
            <a:pPr eaLnBrk="1" hangingPunct="1">
              <a:buFontTx/>
              <a:buChar char="•"/>
            </a:pPr>
            <a:r>
              <a:rPr lang="en-GB" dirty="0"/>
              <a:t> </a:t>
            </a:r>
            <a:r>
              <a:rPr lang="en-GB" dirty="0" smtClean="0"/>
              <a:t>Mikael </a:t>
            </a:r>
            <a:r>
              <a:rPr lang="en-GB" dirty="0" err="1" smtClean="0"/>
              <a:t>Brudfors</a:t>
            </a:r>
            <a:endParaRPr lang="en-GB" dirty="0"/>
          </a:p>
          <a:p>
            <a:pPr eaLnBrk="1" hangingPunct="1">
              <a:buFontTx/>
              <a:buChar char="•"/>
            </a:pPr>
            <a:r>
              <a:rPr lang="en-GB" dirty="0"/>
              <a:t> Christian </a:t>
            </a:r>
            <a:r>
              <a:rPr lang="en-GB" dirty="0" err="1"/>
              <a:t>Buchel</a:t>
            </a:r>
            <a:endParaRPr lang="en-GB" dirty="0"/>
          </a:p>
          <a:p>
            <a:pPr eaLnBrk="1" hangingPunct="1">
              <a:buFontTx/>
              <a:buChar char="•"/>
            </a:pPr>
            <a:r>
              <a:rPr lang="en-GB" dirty="0"/>
              <a:t> CC </a:t>
            </a:r>
            <a:r>
              <a:rPr lang="en-GB" dirty="0" smtClean="0"/>
              <a:t>Chen</a:t>
            </a:r>
          </a:p>
          <a:p>
            <a:pPr eaLnBrk="1" hangingPunct="1">
              <a:buFontTx/>
              <a:buChar char="•"/>
            </a:pPr>
            <a:r>
              <a:rPr lang="en-GB" dirty="0"/>
              <a:t> </a:t>
            </a:r>
            <a:r>
              <a:rPr lang="en-GB" dirty="0" smtClean="0"/>
              <a:t>Justin </a:t>
            </a:r>
            <a:r>
              <a:rPr lang="en-GB" dirty="0" err="1" smtClean="0"/>
              <a:t>Chumbley</a:t>
            </a:r>
            <a:endParaRPr lang="en-GB" dirty="0"/>
          </a:p>
          <a:p>
            <a:pPr eaLnBrk="1" hangingPunct="1">
              <a:buFontTx/>
              <a:buChar char="•"/>
            </a:pPr>
            <a:r>
              <a:rPr lang="en-GB" dirty="0"/>
              <a:t> Jean </a:t>
            </a:r>
            <a:r>
              <a:rPr lang="en-GB" dirty="0" err="1"/>
              <a:t>Daunizeau</a:t>
            </a:r>
            <a:endParaRPr lang="en-GB" dirty="0"/>
          </a:p>
          <a:p>
            <a:pPr eaLnBrk="1" hangingPunct="1">
              <a:buFontTx/>
              <a:buChar char="•"/>
            </a:pPr>
            <a:r>
              <a:rPr lang="en-GB" dirty="0"/>
              <a:t> Olivier David</a:t>
            </a:r>
          </a:p>
          <a:p>
            <a:pPr eaLnBrk="1" hangingPunct="1">
              <a:buFontTx/>
              <a:buChar char="•"/>
            </a:pPr>
            <a:r>
              <a:rPr lang="en-GB" dirty="0"/>
              <a:t> Guillaume </a:t>
            </a:r>
            <a:r>
              <a:rPr lang="en-GB" dirty="0" err="1"/>
              <a:t>Flandin</a:t>
            </a:r>
            <a:endParaRPr lang="en-GB" dirty="0"/>
          </a:p>
          <a:p>
            <a:pPr eaLnBrk="1" hangingPunct="1">
              <a:buFontTx/>
              <a:buChar char="•"/>
            </a:pPr>
            <a:r>
              <a:rPr lang="en-GB" b="1" dirty="0"/>
              <a:t> </a:t>
            </a:r>
            <a:r>
              <a:rPr lang="en-GB" dirty="0"/>
              <a:t>Karl </a:t>
            </a:r>
            <a:r>
              <a:rPr lang="en-GB" dirty="0" err="1"/>
              <a:t>Friston</a:t>
            </a:r>
            <a:endParaRPr lang="en-GB" dirty="0"/>
          </a:p>
          <a:p>
            <a:pPr eaLnBrk="1" hangingPunct="1">
              <a:buFontTx/>
              <a:buChar char="•"/>
            </a:pPr>
            <a:r>
              <a:rPr lang="en-GB" dirty="0"/>
              <a:t> Darren </a:t>
            </a:r>
            <a:r>
              <a:rPr lang="en-GB" dirty="0" err="1" smtClean="0"/>
              <a:t>Gitelman</a:t>
            </a:r>
            <a:endParaRPr lang="en-GB" dirty="0"/>
          </a:p>
        </p:txBody>
      </p:sp>
      <p:sp>
        <p:nvSpPr>
          <p:cNvPr id="303107" name="Text Box 4"/>
          <p:cNvSpPr txBox="1">
            <a:spLocks noChangeArrowheads="1"/>
          </p:cNvSpPr>
          <p:nvPr/>
        </p:nvSpPr>
        <p:spPr bwMode="auto">
          <a:xfrm>
            <a:off x="6228184" y="1990062"/>
            <a:ext cx="2444765" cy="424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3" tIns="45687" rIns="91373" bIns="45687">
            <a:spAutoFit/>
          </a:bodyPr>
          <a:lstStyle>
            <a:lvl1pPr defTabSz="912813">
              <a:defRPr>
                <a:solidFill>
                  <a:schemeClr val="tx1"/>
                </a:solidFill>
                <a:latin typeface="Arial" charset="0"/>
              </a:defRPr>
            </a:lvl1pPr>
            <a:lvl2pPr marL="742950" indent="-285750" defTabSz="912813">
              <a:defRPr>
                <a:solidFill>
                  <a:schemeClr val="tx1"/>
                </a:solidFill>
                <a:latin typeface="Arial" charset="0"/>
              </a:defRPr>
            </a:lvl2pPr>
            <a:lvl3pPr marL="1143000" indent="-228600" defTabSz="912813">
              <a:defRPr>
                <a:solidFill>
                  <a:schemeClr val="tx1"/>
                </a:solidFill>
                <a:latin typeface="Arial" charset="0"/>
              </a:defRPr>
            </a:lvl3pPr>
            <a:lvl4pPr marL="1600200" indent="-228600" defTabSz="912813">
              <a:defRPr>
                <a:solidFill>
                  <a:schemeClr val="tx1"/>
                </a:solidFill>
                <a:latin typeface="Arial" charset="0"/>
              </a:defRPr>
            </a:lvl4pPr>
            <a:lvl5pPr marL="2057400" indent="-228600" defTabSz="912813">
              <a:defRPr>
                <a:solidFill>
                  <a:schemeClr val="tx1"/>
                </a:solidFill>
                <a:latin typeface="Arial" charset="0"/>
              </a:defRPr>
            </a:lvl5pPr>
            <a:lvl6pPr marL="2514600" indent="-228600" defTabSz="912813" fontAlgn="base">
              <a:spcBef>
                <a:spcPct val="0"/>
              </a:spcBef>
              <a:spcAft>
                <a:spcPct val="0"/>
              </a:spcAft>
              <a:defRPr>
                <a:solidFill>
                  <a:schemeClr val="tx1"/>
                </a:solidFill>
                <a:latin typeface="Arial" charset="0"/>
              </a:defRPr>
            </a:lvl6pPr>
            <a:lvl7pPr marL="2971800" indent="-228600" defTabSz="912813" fontAlgn="base">
              <a:spcBef>
                <a:spcPct val="0"/>
              </a:spcBef>
              <a:spcAft>
                <a:spcPct val="0"/>
              </a:spcAft>
              <a:defRPr>
                <a:solidFill>
                  <a:schemeClr val="tx1"/>
                </a:solidFill>
                <a:latin typeface="Arial" charset="0"/>
              </a:defRPr>
            </a:lvl7pPr>
            <a:lvl8pPr marL="3429000" indent="-228600" defTabSz="912813" fontAlgn="base">
              <a:spcBef>
                <a:spcPct val="0"/>
              </a:spcBef>
              <a:spcAft>
                <a:spcPct val="0"/>
              </a:spcAft>
              <a:defRPr>
                <a:solidFill>
                  <a:schemeClr val="tx1"/>
                </a:solidFill>
                <a:latin typeface="Arial" charset="0"/>
              </a:defRPr>
            </a:lvl8pPr>
            <a:lvl9pPr marL="3886200" indent="-228600" defTabSz="912813" fontAlgn="base">
              <a:spcBef>
                <a:spcPct val="0"/>
              </a:spcBef>
              <a:spcAft>
                <a:spcPct val="0"/>
              </a:spcAft>
              <a:defRPr>
                <a:solidFill>
                  <a:schemeClr val="tx1"/>
                </a:solidFill>
                <a:latin typeface="Arial" charset="0"/>
              </a:defRPr>
            </a:lvl9pPr>
          </a:lstStyle>
          <a:p>
            <a:pPr eaLnBrk="1" hangingPunct="1">
              <a:buFontTx/>
              <a:buChar char="•"/>
            </a:pPr>
            <a:r>
              <a:rPr lang="en-GB" dirty="0" smtClean="0"/>
              <a:t> George O’Neil</a:t>
            </a:r>
          </a:p>
          <a:p>
            <a:pPr eaLnBrk="1" hangingPunct="1">
              <a:buFontTx/>
              <a:buChar char="•"/>
            </a:pPr>
            <a:r>
              <a:rPr lang="en-GB" dirty="0"/>
              <a:t> </a:t>
            </a:r>
            <a:r>
              <a:rPr lang="en-GB" dirty="0" smtClean="0"/>
              <a:t>Robert </a:t>
            </a:r>
            <a:r>
              <a:rPr lang="en-GB" dirty="0" err="1" smtClean="0"/>
              <a:t>Oostenveld</a:t>
            </a:r>
            <a:endParaRPr lang="en-GB" dirty="0" smtClean="0"/>
          </a:p>
          <a:p>
            <a:pPr eaLnBrk="1" hangingPunct="1">
              <a:buFontTx/>
              <a:buChar char="•"/>
            </a:pPr>
            <a:r>
              <a:rPr lang="en-GB" dirty="0" smtClean="0"/>
              <a:t> Thomas Parr</a:t>
            </a:r>
            <a:endParaRPr lang="en-GB" dirty="0"/>
          </a:p>
          <a:p>
            <a:pPr eaLnBrk="1" hangingPunct="1">
              <a:buFontTx/>
              <a:buChar char="•"/>
            </a:pPr>
            <a:r>
              <a:rPr lang="en-GB" dirty="0"/>
              <a:t> Will Penny</a:t>
            </a:r>
          </a:p>
          <a:p>
            <a:pPr eaLnBrk="1" hangingPunct="1">
              <a:buFontTx/>
              <a:buChar char="•"/>
            </a:pPr>
            <a:r>
              <a:rPr lang="en-GB" dirty="0"/>
              <a:t> Christophe </a:t>
            </a:r>
            <a:r>
              <a:rPr lang="en-GB" dirty="0" smtClean="0"/>
              <a:t>Phillips</a:t>
            </a:r>
          </a:p>
          <a:p>
            <a:pPr eaLnBrk="1" hangingPunct="1">
              <a:buFontTx/>
              <a:buChar char="•"/>
            </a:pPr>
            <a:r>
              <a:rPr lang="en-GB" dirty="0"/>
              <a:t> </a:t>
            </a:r>
            <a:r>
              <a:rPr lang="en-GB" dirty="0" err="1" smtClean="0"/>
              <a:t>Dimitris</a:t>
            </a:r>
            <a:r>
              <a:rPr lang="en-GB" dirty="0" smtClean="0"/>
              <a:t> </a:t>
            </a:r>
            <a:r>
              <a:rPr lang="en-GB" dirty="0" err="1" smtClean="0"/>
              <a:t>Pinotsis</a:t>
            </a:r>
            <a:endParaRPr lang="en-GB" dirty="0"/>
          </a:p>
          <a:p>
            <a:pPr eaLnBrk="1" hangingPunct="1">
              <a:buFontTx/>
              <a:buChar char="•"/>
            </a:pPr>
            <a:r>
              <a:rPr lang="en-GB" dirty="0"/>
              <a:t> Jean-Baptiste </a:t>
            </a:r>
            <a:r>
              <a:rPr lang="en-GB" dirty="0" err="1"/>
              <a:t>Poline</a:t>
            </a:r>
            <a:endParaRPr lang="en-GB" dirty="0"/>
          </a:p>
          <a:p>
            <a:pPr eaLnBrk="1" hangingPunct="1">
              <a:buFontTx/>
              <a:buChar char="•"/>
            </a:pPr>
            <a:r>
              <a:rPr lang="en-GB" dirty="0"/>
              <a:t> Ged </a:t>
            </a:r>
            <a:r>
              <a:rPr lang="en-GB" dirty="0" smtClean="0"/>
              <a:t>Ridgway</a:t>
            </a:r>
          </a:p>
          <a:p>
            <a:pPr eaLnBrk="1" hangingPunct="1">
              <a:buFontTx/>
              <a:buChar char="•"/>
            </a:pPr>
            <a:r>
              <a:rPr lang="en-GB" dirty="0"/>
              <a:t> </a:t>
            </a:r>
            <a:r>
              <a:rPr lang="en-GB" dirty="0" smtClean="0"/>
              <a:t>Holly </a:t>
            </a:r>
            <a:r>
              <a:rPr lang="en-GB" dirty="0" err="1" smtClean="0"/>
              <a:t>Rossiter</a:t>
            </a:r>
            <a:endParaRPr lang="en-GB" dirty="0" smtClean="0"/>
          </a:p>
          <a:p>
            <a:pPr eaLnBrk="1" hangingPunct="1">
              <a:buFontTx/>
              <a:buChar char="•"/>
            </a:pPr>
            <a:r>
              <a:rPr lang="en-GB" dirty="0"/>
              <a:t> </a:t>
            </a:r>
            <a:r>
              <a:rPr lang="en-GB" dirty="0" smtClean="0"/>
              <a:t>Mohamed </a:t>
            </a:r>
            <a:r>
              <a:rPr lang="en-GB" dirty="0" err="1" smtClean="0"/>
              <a:t>Seghier</a:t>
            </a:r>
            <a:endParaRPr lang="en-GB" dirty="0"/>
          </a:p>
          <a:p>
            <a:pPr eaLnBrk="1" hangingPunct="1">
              <a:buFontTx/>
              <a:buChar char="•"/>
            </a:pPr>
            <a:r>
              <a:rPr lang="en-GB" dirty="0"/>
              <a:t> </a:t>
            </a:r>
            <a:r>
              <a:rPr lang="en-GB" dirty="0" err="1"/>
              <a:t>Klaas</a:t>
            </a:r>
            <a:r>
              <a:rPr lang="en-GB" dirty="0"/>
              <a:t> </a:t>
            </a:r>
            <a:r>
              <a:rPr lang="en-GB" dirty="0" smtClean="0"/>
              <a:t>Enno Stephan</a:t>
            </a:r>
          </a:p>
          <a:p>
            <a:pPr eaLnBrk="1" hangingPunct="1">
              <a:buFontTx/>
              <a:buChar char="•"/>
            </a:pPr>
            <a:r>
              <a:rPr lang="en-GB" dirty="0"/>
              <a:t> </a:t>
            </a:r>
            <a:r>
              <a:rPr lang="en-GB" dirty="0" err="1" smtClean="0"/>
              <a:t>Sungho</a:t>
            </a:r>
            <a:r>
              <a:rPr lang="en-GB" dirty="0" smtClean="0"/>
              <a:t> </a:t>
            </a:r>
            <a:r>
              <a:rPr lang="en-GB" dirty="0" err="1" smtClean="0"/>
              <a:t>Tak</a:t>
            </a:r>
            <a:endParaRPr lang="en-GB" dirty="0" smtClean="0"/>
          </a:p>
          <a:p>
            <a:pPr eaLnBrk="1" hangingPunct="1">
              <a:buFontTx/>
              <a:buChar char="•"/>
            </a:pPr>
            <a:r>
              <a:rPr lang="en-GB" dirty="0"/>
              <a:t> </a:t>
            </a:r>
            <a:r>
              <a:rPr lang="en-GB" dirty="0" smtClean="0"/>
              <a:t>Tim Tierney</a:t>
            </a:r>
          </a:p>
          <a:p>
            <a:pPr eaLnBrk="1" hangingPunct="1">
              <a:buFontTx/>
              <a:buChar char="•"/>
            </a:pPr>
            <a:r>
              <a:rPr lang="en-GB" dirty="0"/>
              <a:t> </a:t>
            </a:r>
            <a:r>
              <a:rPr lang="en-GB" dirty="0" smtClean="0"/>
              <a:t>Bernadette Van </a:t>
            </a:r>
            <a:r>
              <a:rPr lang="en-GB" dirty="0" err="1" smtClean="0"/>
              <a:t>Wijk</a:t>
            </a:r>
            <a:endParaRPr lang="en-GB" dirty="0" smtClean="0"/>
          </a:p>
          <a:p>
            <a:pPr eaLnBrk="1" hangingPunct="1">
              <a:buFontTx/>
              <a:buChar char="•"/>
            </a:pPr>
            <a:r>
              <a:rPr lang="en-GB" dirty="0"/>
              <a:t> </a:t>
            </a:r>
            <a:r>
              <a:rPr lang="en-GB" dirty="0" smtClean="0"/>
              <a:t>Peter </a:t>
            </a:r>
            <a:r>
              <a:rPr lang="en-GB" dirty="0" err="1" smtClean="0"/>
              <a:t>Zeidman</a:t>
            </a:r>
            <a:endParaRPr lang="en-GB" dirty="0"/>
          </a:p>
        </p:txBody>
      </p:sp>
      <p:sp>
        <p:nvSpPr>
          <p:cNvPr id="303108" name="Rectangle 4"/>
          <p:cNvSpPr>
            <a:spLocks noGrp="1" noChangeArrowheads="1"/>
          </p:cNvSpPr>
          <p:nvPr>
            <p:ph type="title"/>
          </p:nvPr>
        </p:nvSpPr>
        <p:spPr>
          <a:xfrm>
            <a:off x="304800" y="712788"/>
            <a:ext cx="8229600" cy="792162"/>
          </a:xfrm>
        </p:spPr>
        <p:txBody>
          <a:bodyPr/>
          <a:lstStyle/>
          <a:p>
            <a:r>
              <a:rPr lang="en-GB" sz="2800" b="1"/>
              <a:t>The SPM co-authors</a:t>
            </a:r>
            <a:endParaRPr lang="en-US" sz="2400"/>
          </a:p>
        </p:txBody>
      </p:sp>
      <p:sp>
        <p:nvSpPr>
          <p:cNvPr id="5" name="Text Box 2"/>
          <p:cNvSpPr txBox="1">
            <a:spLocks noChangeArrowheads="1"/>
          </p:cNvSpPr>
          <p:nvPr/>
        </p:nvSpPr>
        <p:spPr bwMode="auto">
          <a:xfrm>
            <a:off x="3347864" y="1990062"/>
            <a:ext cx="2551271" cy="424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3" tIns="45687" rIns="91373" bIns="45687">
            <a:spAutoFit/>
          </a:bodyPr>
          <a:lstStyle>
            <a:lvl1pPr defTabSz="912813">
              <a:defRPr>
                <a:solidFill>
                  <a:schemeClr val="tx1"/>
                </a:solidFill>
                <a:latin typeface="Arial" charset="0"/>
              </a:defRPr>
            </a:lvl1pPr>
            <a:lvl2pPr marL="742950" indent="-285750" defTabSz="912813">
              <a:defRPr>
                <a:solidFill>
                  <a:schemeClr val="tx1"/>
                </a:solidFill>
                <a:latin typeface="Arial" charset="0"/>
              </a:defRPr>
            </a:lvl2pPr>
            <a:lvl3pPr marL="1143000" indent="-228600" defTabSz="912813">
              <a:defRPr>
                <a:solidFill>
                  <a:schemeClr val="tx1"/>
                </a:solidFill>
                <a:latin typeface="Arial" charset="0"/>
              </a:defRPr>
            </a:lvl3pPr>
            <a:lvl4pPr marL="1600200" indent="-228600" defTabSz="912813">
              <a:defRPr>
                <a:solidFill>
                  <a:schemeClr val="tx1"/>
                </a:solidFill>
                <a:latin typeface="Arial" charset="0"/>
              </a:defRPr>
            </a:lvl4pPr>
            <a:lvl5pPr marL="2057400" indent="-228600" defTabSz="912813">
              <a:defRPr>
                <a:solidFill>
                  <a:schemeClr val="tx1"/>
                </a:solidFill>
                <a:latin typeface="Arial" charset="0"/>
              </a:defRPr>
            </a:lvl5pPr>
            <a:lvl6pPr marL="2514600" indent="-228600" defTabSz="912813" fontAlgn="base">
              <a:spcBef>
                <a:spcPct val="0"/>
              </a:spcBef>
              <a:spcAft>
                <a:spcPct val="0"/>
              </a:spcAft>
              <a:defRPr>
                <a:solidFill>
                  <a:schemeClr val="tx1"/>
                </a:solidFill>
                <a:latin typeface="Arial" charset="0"/>
              </a:defRPr>
            </a:lvl6pPr>
            <a:lvl7pPr marL="2971800" indent="-228600" defTabSz="912813" fontAlgn="base">
              <a:spcBef>
                <a:spcPct val="0"/>
              </a:spcBef>
              <a:spcAft>
                <a:spcPct val="0"/>
              </a:spcAft>
              <a:defRPr>
                <a:solidFill>
                  <a:schemeClr val="tx1"/>
                </a:solidFill>
                <a:latin typeface="Arial" charset="0"/>
              </a:defRPr>
            </a:lvl7pPr>
            <a:lvl8pPr marL="3429000" indent="-228600" defTabSz="912813" fontAlgn="base">
              <a:spcBef>
                <a:spcPct val="0"/>
              </a:spcBef>
              <a:spcAft>
                <a:spcPct val="0"/>
              </a:spcAft>
              <a:defRPr>
                <a:solidFill>
                  <a:schemeClr val="tx1"/>
                </a:solidFill>
                <a:latin typeface="Arial" charset="0"/>
              </a:defRPr>
            </a:lvl8pPr>
            <a:lvl9pPr marL="3886200" indent="-228600" defTabSz="912813" fontAlgn="base">
              <a:spcBef>
                <a:spcPct val="0"/>
              </a:spcBef>
              <a:spcAft>
                <a:spcPct val="0"/>
              </a:spcAft>
              <a:defRPr>
                <a:solidFill>
                  <a:schemeClr val="tx1"/>
                </a:solidFill>
                <a:latin typeface="Arial" charset="0"/>
              </a:defRPr>
            </a:lvl9pPr>
          </a:lstStyle>
          <a:p>
            <a:pPr eaLnBrk="1" hangingPunct="1">
              <a:buFontTx/>
              <a:buChar char="•"/>
            </a:pPr>
            <a:r>
              <a:rPr lang="en-GB" dirty="0" smtClean="0"/>
              <a:t> Daniel </a:t>
            </a:r>
            <a:r>
              <a:rPr lang="en-GB" dirty="0"/>
              <a:t>Glaser</a:t>
            </a:r>
          </a:p>
          <a:p>
            <a:pPr eaLnBrk="1" hangingPunct="1">
              <a:buFontTx/>
              <a:buChar char="•"/>
            </a:pPr>
            <a:r>
              <a:rPr lang="en-GB" dirty="0"/>
              <a:t> </a:t>
            </a:r>
            <a:r>
              <a:rPr lang="en-GB" dirty="0" err="1"/>
              <a:t>Volkmar</a:t>
            </a:r>
            <a:r>
              <a:rPr lang="en-GB" dirty="0"/>
              <a:t> </a:t>
            </a:r>
            <a:r>
              <a:rPr lang="en-GB" dirty="0" err="1"/>
              <a:t>Glauche</a:t>
            </a:r>
            <a:endParaRPr lang="en-GB" dirty="0"/>
          </a:p>
          <a:p>
            <a:pPr eaLnBrk="1" hangingPunct="1">
              <a:buFontTx/>
              <a:buChar char="•"/>
            </a:pPr>
            <a:r>
              <a:rPr lang="en-GB" dirty="0"/>
              <a:t> Lee Harrison</a:t>
            </a:r>
          </a:p>
          <a:p>
            <a:pPr eaLnBrk="1" hangingPunct="1">
              <a:buFontTx/>
              <a:buChar char="•"/>
            </a:pPr>
            <a:r>
              <a:rPr lang="en-GB" dirty="0"/>
              <a:t> </a:t>
            </a:r>
            <a:r>
              <a:rPr lang="en-GB" dirty="0" err="1"/>
              <a:t>Rik</a:t>
            </a:r>
            <a:r>
              <a:rPr lang="en-GB" dirty="0"/>
              <a:t> Henson </a:t>
            </a:r>
            <a:endParaRPr lang="en-GB" dirty="0" smtClean="0"/>
          </a:p>
          <a:p>
            <a:pPr eaLnBrk="1" hangingPunct="1">
              <a:buFontTx/>
              <a:buChar char="•"/>
            </a:pPr>
            <a:r>
              <a:rPr lang="en-GB" dirty="0" smtClean="0"/>
              <a:t> Andrew Holmes</a:t>
            </a:r>
          </a:p>
          <a:p>
            <a:pPr eaLnBrk="1" hangingPunct="1">
              <a:buFontTx/>
              <a:buChar char="•"/>
            </a:pPr>
            <a:r>
              <a:rPr lang="en-GB" dirty="0"/>
              <a:t> Chloe </a:t>
            </a:r>
            <a:r>
              <a:rPr lang="en-GB" dirty="0" smtClean="0"/>
              <a:t>Hutton</a:t>
            </a:r>
          </a:p>
          <a:p>
            <a:pPr eaLnBrk="1" hangingPunct="1">
              <a:buFontTx/>
              <a:buChar char="•"/>
            </a:pPr>
            <a:r>
              <a:rPr lang="en-GB" dirty="0"/>
              <a:t> </a:t>
            </a:r>
            <a:r>
              <a:rPr lang="en-GB" dirty="0" err="1" smtClean="0"/>
              <a:t>Amirhossein</a:t>
            </a:r>
            <a:r>
              <a:rPr lang="en-GB" dirty="0" smtClean="0"/>
              <a:t> </a:t>
            </a:r>
            <a:r>
              <a:rPr lang="en-GB" dirty="0" err="1" smtClean="0"/>
              <a:t>Jafarian</a:t>
            </a:r>
            <a:endParaRPr lang="en-GB" dirty="0" smtClean="0"/>
          </a:p>
          <a:p>
            <a:pPr eaLnBrk="1" hangingPunct="1">
              <a:buFontTx/>
              <a:buChar char="•"/>
            </a:pPr>
            <a:r>
              <a:rPr lang="en-GB" dirty="0" smtClean="0"/>
              <a:t> Maria </a:t>
            </a:r>
            <a:r>
              <a:rPr lang="en-GB" dirty="0"/>
              <a:t>Joao</a:t>
            </a:r>
          </a:p>
          <a:p>
            <a:pPr eaLnBrk="1" hangingPunct="1">
              <a:buFontTx/>
              <a:buChar char="•"/>
            </a:pPr>
            <a:r>
              <a:rPr lang="en-GB" dirty="0"/>
              <a:t> Stefan </a:t>
            </a:r>
            <a:r>
              <a:rPr lang="en-GB" dirty="0" err="1"/>
              <a:t>Kiebel</a:t>
            </a:r>
            <a:endParaRPr lang="en-GB" dirty="0"/>
          </a:p>
          <a:p>
            <a:pPr eaLnBrk="1" hangingPunct="1">
              <a:buFontTx/>
              <a:buChar char="•"/>
            </a:pPr>
            <a:r>
              <a:rPr lang="en-GB" dirty="0"/>
              <a:t> James </a:t>
            </a:r>
            <a:r>
              <a:rPr lang="en-GB" dirty="0" err="1"/>
              <a:t>Kilner</a:t>
            </a:r>
            <a:endParaRPr lang="en-GB" dirty="0"/>
          </a:p>
          <a:p>
            <a:pPr eaLnBrk="1" hangingPunct="1">
              <a:buFontTx/>
              <a:buChar char="•"/>
            </a:pPr>
            <a:r>
              <a:rPr lang="en-GB" dirty="0"/>
              <a:t> Vladimir Litvak</a:t>
            </a:r>
          </a:p>
          <a:p>
            <a:pPr eaLnBrk="1" hangingPunct="1">
              <a:buFontTx/>
              <a:buChar char="•"/>
            </a:pPr>
            <a:r>
              <a:rPr lang="en-GB" dirty="0"/>
              <a:t> Andre </a:t>
            </a:r>
            <a:r>
              <a:rPr lang="en-GB" dirty="0" err="1"/>
              <a:t>Marreiros</a:t>
            </a:r>
            <a:endParaRPr lang="en-GB" dirty="0"/>
          </a:p>
          <a:p>
            <a:pPr eaLnBrk="1" hangingPunct="1">
              <a:buFontTx/>
              <a:buChar char="•"/>
            </a:pPr>
            <a:r>
              <a:rPr lang="en-GB" dirty="0"/>
              <a:t> </a:t>
            </a:r>
            <a:r>
              <a:rPr lang="en-GB" dirty="0" err="1"/>
              <a:t>J</a:t>
            </a:r>
            <a:r>
              <a:rPr lang="en-GB" dirty="0" err="1">
                <a:cs typeface="Arial" charset="0"/>
              </a:rPr>
              <a:t>é</a:t>
            </a:r>
            <a:r>
              <a:rPr lang="en-GB" dirty="0" err="1"/>
              <a:t>rémie</a:t>
            </a:r>
            <a:r>
              <a:rPr lang="en-GB" dirty="0"/>
              <a:t> </a:t>
            </a:r>
            <a:r>
              <a:rPr lang="en-GB" dirty="0" err="1"/>
              <a:t>Mattout</a:t>
            </a:r>
            <a:endParaRPr lang="en-GB" dirty="0"/>
          </a:p>
          <a:p>
            <a:pPr eaLnBrk="1" hangingPunct="1">
              <a:buFontTx/>
              <a:buChar char="•"/>
            </a:pPr>
            <a:r>
              <a:rPr lang="en-GB" dirty="0"/>
              <a:t> Rosalyn </a:t>
            </a:r>
            <a:r>
              <a:rPr lang="en-GB" dirty="0" smtClean="0"/>
              <a:t>Moran</a:t>
            </a:r>
          </a:p>
          <a:p>
            <a:pPr>
              <a:buFontTx/>
              <a:buChar char="•"/>
            </a:pPr>
            <a:r>
              <a:rPr lang="en-GB" dirty="0"/>
              <a:t>Tom </a:t>
            </a:r>
            <a:r>
              <a:rPr lang="en-GB" dirty="0" smtClean="0"/>
              <a:t>Nichols </a:t>
            </a:r>
            <a:endParaRPr lang="en-GB" dirty="0"/>
          </a:p>
        </p:txBody>
      </p:sp>
    </p:spTree>
    <p:extLst>
      <p:ext uri="{BB962C8B-B14F-4D97-AF65-F5344CB8AC3E}">
        <p14:creationId xmlns:p14="http://schemas.microsoft.com/office/powerpoint/2010/main" val="3499698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GB" b="1" dirty="0"/>
              <a:t>From PET analyses using ROIs…</a:t>
            </a:r>
            <a:endParaRPr lang="en-US" b="1" dirty="0"/>
          </a:p>
        </p:txBody>
      </p:sp>
      <p:pic>
        <p:nvPicPr>
          <p:cNvPr id="229380" name="Picture 4" descr="AT6F1"/>
          <p:cNvPicPr>
            <a:picLocks noChangeAspect="1" noChangeArrowheads="1"/>
          </p:cNvPicPr>
          <p:nvPr/>
        </p:nvPicPr>
        <p:blipFill>
          <a:blip r:embed="rId3">
            <a:extLst>
              <a:ext uri="{28A0092B-C50C-407E-A947-70E740481C1C}">
                <a14:useLocalDpi xmlns:a14="http://schemas.microsoft.com/office/drawing/2010/main" val="0"/>
              </a:ext>
            </a:extLst>
          </a:blip>
          <a:srcRect b="48882"/>
          <a:stretch>
            <a:fillRect/>
          </a:stretch>
        </p:blipFill>
        <p:spPr bwMode="auto">
          <a:xfrm>
            <a:off x="206375" y="2133600"/>
            <a:ext cx="8732838" cy="3275013"/>
          </a:xfrm>
          <a:prstGeom prst="rect">
            <a:avLst/>
          </a:prstGeom>
          <a:noFill/>
          <a:extLst>
            <a:ext uri="{909E8E84-426E-40DD-AFC4-6F175D3DCCD1}">
              <a14:hiddenFill xmlns:a14="http://schemas.microsoft.com/office/drawing/2010/main">
                <a:solidFill>
                  <a:srgbClr val="FFFFFF"/>
                </a:solidFill>
              </a14:hiddenFill>
            </a:ext>
          </a:extLst>
        </p:spPr>
      </p:pic>
      <p:pic>
        <p:nvPicPr>
          <p:cNvPr id="229382" name="Picture 6" descr="pet20yearold-hi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2344738"/>
            <a:ext cx="2651125" cy="2760662"/>
          </a:xfrm>
          <a:prstGeom prst="rect">
            <a:avLst/>
          </a:prstGeom>
          <a:noFill/>
          <a:extLst>
            <a:ext uri="{909E8E84-426E-40DD-AFC4-6F175D3DCCD1}">
              <a14:hiddenFill xmlns:a14="http://schemas.microsoft.com/office/drawing/2010/main">
                <a:solidFill>
                  <a:srgbClr val="FFFFFF"/>
                </a:solidFill>
              </a14:hiddenFill>
            </a:ext>
          </a:extLst>
        </p:spPr>
      </p:pic>
      <p:sp>
        <p:nvSpPr>
          <p:cNvPr id="229384" name="Oval 8"/>
          <p:cNvSpPr>
            <a:spLocks noChangeArrowheads="1"/>
          </p:cNvSpPr>
          <p:nvPr/>
        </p:nvSpPr>
        <p:spPr bwMode="auto">
          <a:xfrm>
            <a:off x="3825875"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74" name="Oval 98"/>
          <p:cNvSpPr>
            <a:spLocks noChangeArrowheads="1"/>
          </p:cNvSpPr>
          <p:nvPr/>
        </p:nvSpPr>
        <p:spPr bwMode="auto">
          <a:xfrm>
            <a:off x="4054475"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75" name="Oval 99"/>
          <p:cNvSpPr>
            <a:spLocks noChangeArrowheads="1"/>
          </p:cNvSpPr>
          <p:nvPr/>
        </p:nvSpPr>
        <p:spPr bwMode="auto">
          <a:xfrm>
            <a:off x="4283075"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76" name="Oval 100"/>
          <p:cNvSpPr>
            <a:spLocks noChangeArrowheads="1"/>
          </p:cNvSpPr>
          <p:nvPr/>
        </p:nvSpPr>
        <p:spPr bwMode="auto">
          <a:xfrm>
            <a:off x="4511675"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77" name="Oval 101"/>
          <p:cNvSpPr>
            <a:spLocks noChangeArrowheads="1"/>
          </p:cNvSpPr>
          <p:nvPr/>
        </p:nvSpPr>
        <p:spPr bwMode="auto">
          <a:xfrm>
            <a:off x="4740275"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78" name="Oval 102"/>
          <p:cNvSpPr>
            <a:spLocks noChangeArrowheads="1"/>
          </p:cNvSpPr>
          <p:nvPr/>
        </p:nvSpPr>
        <p:spPr bwMode="auto">
          <a:xfrm>
            <a:off x="4968875" y="2438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79" name="Oval 103"/>
          <p:cNvSpPr>
            <a:spLocks noChangeArrowheads="1"/>
          </p:cNvSpPr>
          <p:nvPr/>
        </p:nvSpPr>
        <p:spPr bwMode="auto">
          <a:xfrm>
            <a:off x="3749675"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0" name="Oval 104"/>
          <p:cNvSpPr>
            <a:spLocks noChangeArrowheads="1"/>
          </p:cNvSpPr>
          <p:nvPr/>
        </p:nvSpPr>
        <p:spPr bwMode="auto">
          <a:xfrm>
            <a:off x="3978275"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1" name="Oval 105"/>
          <p:cNvSpPr>
            <a:spLocks noChangeArrowheads="1"/>
          </p:cNvSpPr>
          <p:nvPr/>
        </p:nvSpPr>
        <p:spPr bwMode="auto">
          <a:xfrm>
            <a:off x="4206875"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2" name="Oval 106"/>
          <p:cNvSpPr>
            <a:spLocks noChangeArrowheads="1"/>
          </p:cNvSpPr>
          <p:nvPr/>
        </p:nvSpPr>
        <p:spPr bwMode="auto">
          <a:xfrm>
            <a:off x="4435475"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3" name="Oval 107"/>
          <p:cNvSpPr>
            <a:spLocks noChangeArrowheads="1"/>
          </p:cNvSpPr>
          <p:nvPr/>
        </p:nvSpPr>
        <p:spPr bwMode="auto">
          <a:xfrm>
            <a:off x="4664075"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4" name="Oval 108"/>
          <p:cNvSpPr>
            <a:spLocks noChangeArrowheads="1"/>
          </p:cNvSpPr>
          <p:nvPr/>
        </p:nvSpPr>
        <p:spPr bwMode="auto">
          <a:xfrm>
            <a:off x="4892675"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5" name="Oval 109"/>
          <p:cNvSpPr>
            <a:spLocks noChangeArrowheads="1"/>
          </p:cNvSpPr>
          <p:nvPr/>
        </p:nvSpPr>
        <p:spPr bwMode="auto">
          <a:xfrm>
            <a:off x="5121275" y="2667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6" name="Oval 110"/>
          <p:cNvSpPr>
            <a:spLocks noChangeArrowheads="1"/>
          </p:cNvSpPr>
          <p:nvPr/>
        </p:nvSpPr>
        <p:spPr bwMode="auto">
          <a:xfrm>
            <a:off x="3673475"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7" name="Oval 111"/>
          <p:cNvSpPr>
            <a:spLocks noChangeArrowheads="1"/>
          </p:cNvSpPr>
          <p:nvPr/>
        </p:nvSpPr>
        <p:spPr bwMode="auto">
          <a:xfrm>
            <a:off x="3902075"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8" name="Oval 112"/>
          <p:cNvSpPr>
            <a:spLocks noChangeArrowheads="1"/>
          </p:cNvSpPr>
          <p:nvPr/>
        </p:nvSpPr>
        <p:spPr bwMode="auto">
          <a:xfrm>
            <a:off x="4130675"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89" name="Oval 113"/>
          <p:cNvSpPr>
            <a:spLocks noChangeArrowheads="1"/>
          </p:cNvSpPr>
          <p:nvPr/>
        </p:nvSpPr>
        <p:spPr bwMode="auto">
          <a:xfrm>
            <a:off x="4359275"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0" name="Oval 114"/>
          <p:cNvSpPr>
            <a:spLocks noChangeArrowheads="1"/>
          </p:cNvSpPr>
          <p:nvPr/>
        </p:nvSpPr>
        <p:spPr bwMode="auto">
          <a:xfrm>
            <a:off x="4587875"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1" name="Oval 115"/>
          <p:cNvSpPr>
            <a:spLocks noChangeArrowheads="1"/>
          </p:cNvSpPr>
          <p:nvPr/>
        </p:nvSpPr>
        <p:spPr bwMode="auto">
          <a:xfrm>
            <a:off x="4816475"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2" name="Oval 116"/>
          <p:cNvSpPr>
            <a:spLocks noChangeArrowheads="1"/>
          </p:cNvSpPr>
          <p:nvPr/>
        </p:nvSpPr>
        <p:spPr bwMode="auto">
          <a:xfrm>
            <a:off x="5045075" y="2895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4" name="Oval 118"/>
          <p:cNvSpPr>
            <a:spLocks noChangeArrowheads="1"/>
          </p:cNvSpPr>
          <p:nvPr/>
        </p:nvSpPr>
        <p:spPr bwMode="auto">
          <a:xfrm>
            <a:off x="36734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5" name="Oval 119"/>
          <p:cNvSpPr>
            <a:spLocks noChangeArrowheads="1"/>
          </p:cNvSpPr>
          <p:nvPr/>
        </p:nvSpPr>
        <p:spPr bwMode="auto">
          <a:xfrm>
            <a:off x="39020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6" name="Oval 120"/>
          <p:cNvSpPr>
            <a:spLocks noChangeArrowheads="1"/>
          </p:cNvSpPr>
          <p:nvPr/>
        </p:nvSpPr>
        <p:spPr bwMode="auto">
          <a:xfrm>
            <a:off x="41306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7" name="Oval 121"/>
          <p:cNvSpPr>
            <a:spLocks noChangeArrowheads="1"/>
          </p:cNvSpPr>
          <p:nvPr/>
        </p:nvSpPr>
        <p:spPr bwMode="auto">
          <a:xfrm>
            <a:off x="43592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8" name="Oval 122"/>
          <p:cNvSpPr>
            <a:spLocks noChangeArrowheads="1"/>
          </p:cNvSpPr>
          <p:nvPr/>
        </p:nvSpPr>
        <p:spPr bwMode="auto">
          <a:xfrm>
            <a:off x="45878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499" name="Oval 123"/>
          <p:cNvSpPr>
            <a:spLocks noChangeArrowheads="1"/>
          </p:cNvSpPr>
          <p:nvPr/>
        </p:nvSpPr>
        <p:spPr bwMode="auto">
          <a:xfrm>
            <a:off x="48164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0" name="Oval 124"/>
          <p:cNvSpPr>
            <a:spLocks noChangeArrowheads="1"/>
          </p:cNvSpPr>
          <p:nvPr/>
        </p:nvSpPr>
        <p:spPr bwMode="auto">
          <a:xfrm>
            <a:off x="50450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1" name="Oval 125"/>
          <p:cNvSpPr>
            <a:spLocks noChangeArrowheads="1"/>
          </p:cNvSpPr>
          <p:nvPr/>
        </p:nvSpPr>
        <p:spPr bwMode="auto">
          <a:xfrm>
            <a:off x="5273675" y="3124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2" name="Oval 126"/>
          <p:cNvSpPr>
            <a:spLocks noChangeArrowheads="1"/>
          </p:cNvSpPr>
          <p:nvPr/>
        </p:nvSpPr>
        <p:spPr bwMode="auto">
          <a:xfrm>
            <a:off x="35972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3" name="Oval 127"/>
          <p:cNvSpPr>
            <a:spLocks noChangeArrowheads="1"/>
          </p:cNvSpPr>
          <p:nvPr/>
        </p:nvSpPr>
        <p:spPr bwMode="auto">
          <a:xfrm>
            <a:off x="38258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4" name="Oval 128"/>
          <p:cNvSpPr>
            <a:spLocks noChangeArrowheads="1"/>
          </p:cNvSpPr>
          <p:nvPr/>
        </p:nvSpPr>
        <p:spPr bwMode="auto">
          <a:xfrm>
            <a:off x="40544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5" name="Oval 129"/>
          <p:cNvSpPr>
            <a:spLocks noChangeArrowheads="1"/>
          </p:cNvSpPr>
          <p:nvPr/>
        </p:nvSpPr>
        <p:spPr bwMode="auto">
          <a:xfrm>
            <a:off x="42830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6" name="Oval 130"/>
          <p:cNvSpPr>
            <a:spLocks noChangeArrowheads="1"/>
          </p:cNvSpPr>
          <p:nvPr/>
        </p:nvSpPr>
        <p:spPr bwMode="auto">
          <a:xfrm>
            <a:off x="45116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7" name="Oval 131"/>
          <p:cNvSpPr>
            <a:spLocks noChangeArrowheads="1"/>
          </p:cNvSpPr>
          <p:nvPr/>
        </p:nvSpPr>
        <p:spPr bwMode="auto">
          <a:xfrm>
            <a:off x="47402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8" name="Oval 132"/>
          <p:cNvSpPr>
            <a:spLocks noChangeArrowheads="1"/>
          </p:cNvSpPr>
          <p:nvPr/>
        </p:nvSpPr>
        <p:spPr bwMode="auto">
          <a:xfrm>
            <a:off x="49688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09" name="Oval 133"/>
          <p:cNvSpPr>
            <a:spLocks noChangeArrowheads="1"/>
          </p:cNvSpPr>
          <p:nvPr/>
        </p:nvSpPr>
        <p:spPr bwMode="auto">
          <a:xfrm>
            <a:off x="5197475" y="3352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0" name="Oval 134"/>
          <p:cNvSpPr>
            <a:spLocks noChangeArrowheads="1"/>
          </p:cNvSpPr>
          <p:nvPr/>
        </p:nvSpPr>
        <p:spPr bwMode="auto">
          <a:xfrm>
            <a:off x="35210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1" name="Oval 135"/>
          <p:cNvSpPr>
            <a:spLocks noChangeArrowheads="1"/>
          </p:cNvSpPr>
          <p:nvPr/>
        </p:nvSpPr>
        <p:spPr bwMode="auto">
          <a:xfrm>
            <a:off x="37496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2" name="Oval 136"/>
          <p:cNvSpPr>
            <a:spLocks noChangeArrowheads="1"/>
          </p:cNvSpPr>
          <p:nvPr/>
        </p:nvSpPr>
        <p:spPr bwMode="auto">
          <a:xfrm>
            <a:off x="39782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3" name="Oval 137"/>
          <p:cNvSpPr>
            <a:spLocks noChangeArrowheads="1"/>
          </p:cNvSpPr>
          <p:nvPr/>
        </p:nvSpPr>
        <p:spPr bwMode="auto">
          <a:xfrm>
            <a:off x="42068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4" name="Oval 138"/>
          <p:cNvSpPr>
            <a:spLocks noChangeArrowheads="1"/>
          </p:cNvSpPr>
          <p:nvPr/>
        </p:nvSpPr>
        <p:spPr bwMode="auto">
          <a:xfrm>
            <a:off x="44354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5" name="Oval 139"/>
          <p:cNvSpPr>
            <a:spLocks noChangeArrowheads="1"/>
          </p:cNvSpPr>
          <p:nvPr/>
        </p:nvSpPr>
        <p:spPr bwMode="auto">
          <a:xfrm>
            <a:off x="46640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6" name="Oval 140"/>
          <p:cNvSpPr>
            <a:spLocks noChangeArrowheads="1"/>
          </p:cNvSpPr>
          <p:nvPr/>
        </p:nvSpPr>
        <p:spPr bwMode="auto">
          <a:xfrm>
            <a:off x="48926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8" name="Oval 142"/>
          <p:cNvSpPr>
            <a:spLocks noChangeArrowheads="1"/>
          </p:cNvSpPr>
          <p:nvPr/>
        </p:nvSpPr>
        <p:spPr bwMode="auto">
          <a:xfrm>
            <a:off x="51212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19" name="Oval 143"/>
          <p:cNvSpPr>
            <a:spLocks noChangeArrowheads="1"/>
          </p:cNvSpPr>
          <p:nvPr/>
        </p:nvSpPr>
        <p:spPr bwMode="auto">
          <a:xfrm>
            <a:off x="5349875"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0" name="Oval 144"/>
          <p:cNvSpPr>
            <a:spLocks noChangeArrowheads="1"/>
          </p:cNvSpPr>
          <p:nvPr/>
        </p:nvSpPr>
        <p:spPr bwMode="auto">
          <a:xfrm>
            <a:off x="35210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1" name="Oval 145"/>
          <p:cNvSpPr>
            <a:spLocks noChangeArrowheads="1"/>
          </p:cNvSpPr>
          <p:nvPr/>
        </p:nvSpPr>
        <p:spPr bwMode="auto">
          <a:xfrm>
            <a:off x="37496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2" name="Oval 146"/>
          <p:cNvSpPr>
            <a:spLocks noChangeArrowheads="1"/>
          </p:cNvSpPr>
          <p:nvPr/>
        </p:nvSpPr>
        <p:spPr bwMode="auto">
          <a:xfrm>
            <a:off x="39782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3" name="Oval 147"/>
          <p:cNvSpPr>
            <a:spLocks noChangeArrowheads="1"/>
          </p:cNvSpPr>
          <p:nvPr/>
        </p:nvSpPr>
        <p:spPr bwMode="auto">
          <a:xfrm>
            <a:off x="42068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4" name="Oval 148"/>
          <p:cNvSpPr>
            <a:spLocks noChangeArrowheads="1"/>
          </p:cNvSpPr>
          <p:nvPr/>
        </p:nvSpPr>
        <p:spPr bwMode="auto">
          <a:xfrm>
            <a:off x="44354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5" name="Oval 149"/>
          <p:cNvSpPr>
            <a:spLocks noChangeArrowheads="1"/>
          </p:cNvSpPr>
          <p:nvPr/>
        </p:nvSpPr>
        <p:spPr bwMode="auto">
          <a:xfrm>
            <a:off x="46640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6" name="Oval 150"/>
          <p:cNvSpPr>
            <a:spLocks noChangeArrowheads="1"/>
          </p:cNvSpPr>
          <p:nvPr/>
        </p:nvSpPr>
        <p:spPr bwMode="auto">
          <a:xfrm>
            <a:off x="48926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7" name="Oval 151"/>
          <p:cNvSpPr>
            <a:spLocks noChangeArrowheads="1"/>
          </p:cNvSpPr>
          <p:nvPr/>
        </p:nvSpPr>
        <p:spPr bwMode="auto">
          <a:xfrm>
            <a:off x="51212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8" name="Oval 152"/>
          <p:cNvSpPr>
            <a:spLocks noChangeArrowheads="1"/>
          </p:cNvSpPr>
          <p:nvPr/>
        </p:nvSpPr>
        <p:spPr bwMode="auto">
          <a:xfrm>
            <a:off x="5349875" y="3810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29" name="Oval 153"/>
          <p:cNvSpPr>
            <a:spLocks noChangeArrowheads="1"/>
          </p:cNvSpPr>
          <p:nvPr/>
        </p:nvSpPr>
        <p:spPr bwMode="auto">
          <a:xfrm>
            <a:off x="35210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0" name="Oval 154"/>
          <p:cNvSpPr>
            <a:spLocks noChangeArrowheads="1"/>
          </p:cNvSpPr>
          <p:nvPr/>
        </p:nvSpPr>
        <p:spPr bwMode="auto">
          <a:xfrm>
            <a:off x="37496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1" name="Oval 155"/>
          <p:cNvSpPr>
            <a:spLocks noChangeArrowheads="1"/>
          </p:cNvSpPr>
          <p:nvPr/>
        </p:nvSpPr>
        <p:spPr bwMode="auto">
          <a:xfrm>
            <a:off x="39782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2" name="Oval 156"/>
          <p:cNvSpPr>
            <a:spLocks noChangeArrowheads="1"/>
          </p:cNvSpPr>
          <p:nvPr/>
        </p:nvSpPr>
        <p:spPr bwMode="auto">
          <a:xfrm>
            <a:off x="42068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3" name="Oval 157"/>
          <p:cNvSpPr>
            <a:spLocks noChangeArrowheads="1"/>
          </p:cNvSpPr>
          <p:nvPr/>
        </p:nvSpPr>
        <p:spPr bwMode="auto">
          <a:xfrm>
            <a:off x="44354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4" name="Oval 158"/>
          <p:cNvSpPr>
            <a:spLocks noChangeArrowheads="1"/>
          </p:cNvSpPr>
          <p:nvPr/>
        </p:nvSpPr>
        <p:spPr bwMode="auto">
          <a:xfrm>
            <a:off x="46640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5" name="Oval 159"/>
          <p:cNvSpPr>
            <a:spLocks noChangeArrowheads="1"/>
          </p:cNvSpPr>
          <p:nvPr/>
        </p:nvSpPr>
        <p:spPr bwMode="auto">
          <a:xfrm>
            <a:off x="48926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6" name="Oval 160"/>
          <p:cNvSpPr>
            <a:spLocks noChangeArrowheads="1"/>
          </p:cNvSpPr>
          <p:nvPr/>
        </p:nvSpPr>
        <p:spPr bwMode="auto">
          <a:xfrm>
            <a:off x="51212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7" name="Oval 161"/>
          <p:cNvSpPr>
            <a:spLocks noChangeArrowheads="1"/>
          </p:cNvSpPr>
          <p:nvPr/>
        </p:nvSpPr>
        <p:spPr bwMode="auto">
          <a:xfrm>
            <a:off x="5349875" y="4038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8" name="Oval 162"/>
          <p:cNvSpPr>
            <a:spLocks noChangeArrowheads="1"/>
          </p:cNvSpPr>
          <p:nvPr/>
        </p:nvSpPr>
        <p:spPr bwMode="auto">
          <a:xfrm>
            <a:off x="35972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39" name="Oval 163"/>
          <p:cNvSpPr>
            <a:spLocks noChangeArrowheads="1"/>
          </p:cNvSpPr>
          <p:nvPr/>
        </p:nvSpPr>
        <p:spPr bwMode="auto">
          <a:xfrm>
            <a:off x="38258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0" name="Oval 164"/>
          <p:cNvSpPr>
            <a:spLocks noChangeArrowheads="1"/>
          </p:cNvSpPr>
          <p:nvPr/>
        </p:nvSpPr>
        <p:spPr bwMode="auto">
          <a:xfrm>
            <a:off x="40544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1" name="Oval 165"/>
          <p:cNvSpPr>
            <a:spLocks noChangeArrowheads="1"/>
          </p:cNvSpPr>
          <p:nvPr/>
        </p:nvSpPr>
        <p:spPr bwMode="auto">
          <a:xfrm>
            <a:off x="42830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2" name="Oval 166"/>
          <p:cNvSpPr>
            <a:spLocks noChangeArrowheads="1"/>
          </p:cNvSpPr>
          <p:nvPr/>
        </p:nvSpPr>
        <p:spPr bwMode="auto">
          <a:xfrm>
            <a:off x="45116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3" name="Oval 167"/>
          <p:cNvSpPr>
            <a:spLocks noChangeArrowheads="1"/>
          </p:cNvSpPr>
          <p:nvPr/>
        </p:nvSpPr>
        <p:spPr bwMode="auto">
          <a:xfrm>
            <a:off x="47402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4" name="Oval 168"/>
          <p:cNvSpPr>
            <a:spLocks noChangeArrowheads="1"/>
          </p:cNvSpPr>
          <p:nvPr/>
        </p:nvSpPr>
        <p:spPr bwMode="auto">
          <a:xfrm>
            <a:off x="49688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5" name="Oval 169"/>
          <p:cNvSpPr>
            <a:spLocks noChangeArrowheads="1"/>
          </p:cNvSpPr>
          <p:nvPr/>
        </p:nvSpPr>
        <p:spPr bwMode="auto">
          <a:xfrm>
            <a:off x="5197475" y="4267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6" name="Oval 170"/>
          <p:cNvSpPr>
            <a:spLocks noChangeArrowheads="1"/>
          </p:cNvSpPr>
          <p:nvPr/>
        </p:nvSpPr>
        <p:spPr bwMode="auto">
          <a:xfrm>
            <a:off x="3749675"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7" name="Oval 171"/>
          <p:cNvSpPr>
            <a:spLocks noChangeArrowheads="1"/>
          </p:cNvSpPr>
          <p:nvPr/>
        </p:nvSpPr>
        <p:spPr bwMode="auto">
          <a:xfrm>
            <a:off x="3978275"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8" name="Oval 172"/>
          <p:cNvSpPr>
            <a:spLocks noChangeArrowheads="1"/>
          </p:cNvSpPr>
          <p:nvPr/>
        </p:nvSpPr>
        <p:spPr bwMode="auto">
          <a:xfrm>
            <a:off x="4206875"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49" name="Oval 173"/>
          <p:cNvSpPr>
            <a:spLocks noChangeArrowheads="1"/>
          </p:cNvSpPr>
          <p:nvPr/>
        </p:nvSpPr>
        <p:spPr bwMode="auto">
          <a:xfrm>
            <a:off x="4435475"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0" name="Oval 174"/>
          <p:cNvSpPr>
            <a:spLocks noChangeArrowheads="1"/>
          </p:cNvSpPr>
          <p:nvPr/>
        </p:nvSpPr>
        <p:spPr bwMode="auto">
          <a:xfrm>
            <a:off x="4664075"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1" name="Oval 175"/>
          <p:cNvSpPr>
            <a:spLocks noChangeArrowheads="1"/>
          </p:cNvSpPr>
          <p:nvPr/>
        </p:nvSpPr>
        <p:spPr bwMode="auto">
          <a:xfrm>
            <a:off x="4892675"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2" name="Oval 176"/>
          <p:cNvSpPr>
            <a:spLocks noChangeArrowheads="1"/>
          </p:cNvSpPr>
          <p:nvPr/>
        </p:nvSpPr>
        <p:spPr bwMode="auto">
          <a:xfrm>
            <a:off x="5121275" y="44958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3" name="Oval 177"/>
          <p:cNvSpPr>
            <a:spLocks noChangeArrowheads="1"/>
          </p:cNvSpPr>
          <p:nvPr/>
        </p:nvSpPr>
        <p:spPr bwMode="auto">
          <a:xfrm>
            <a:off x="3978275" y="4724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4" name="Oval 178"/>
          <p:cNvSpPr>
            <a:spLocks noChangeArrowheads="1"/>
          </p:cNvSpPr>
          <p:nvPr/>
        </p:nvSpPr>
        <p:spPr bwMode="auto">
          <a:xfrm>
            <a:off x="4206875" y="4724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5" name="Oval 179"/>
          <p:cNvSpPr>
            <a:spLocks noChangeArrowheads="1"/>
          </p:cNvSpPr>
          <p:nvPr/>
        </p:nvSpPr>
        <p:spPr bwMode="auto">
          <a:xfrm>
            <a:off x="4435475" y="4724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6" name="Oval 180"/>
          <p:cNvSpPr>
            <a:spLocks noChangeArrowheads="1"/>
          </p:cNvSpPr>
          <p:nvPr/>
        </p:nvSpPr>
        <p:spPr bwMode="auto">
          <a:xfrm>
            <a:off x="4664075" y="4724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7" name="Oval 181"/>
          <p:cNvSpPr>
            <a:spLocks noChangeArrowheads="1"/>
          </p:cNvSpPr>
          <p:nvPr/>
        </p:nvSpPr>
        <p:spPr bwMode="auto">
          <a:xfrm>
            <a:off x="4892675" y="4724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8" name="Oval 182"/>
          <p:cNvSpPr>
            <a:spLocks noChangeArrowheads="1"/>
          </p:cNvSpPr>
          <p:nvPr/>
        </p:nvSpPr>
        <p:spPr bwMode="auto">
          <a:xfrm>
            <a:off x="4114800" y="4953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59" name="Oval 183"/>
          <p:cNvSpPr>
            <a:spLocks noChangeArrowheads="1"/>
          </p:cNvSpPr>
          <p:nvPr/>
        </p:nvSpPr>
        <p:spPr bwMode="auto">
          <a:xfrm>
            <a:off x="4343400" y="4953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229561" name="Oval 185"/>
          <p:cNvSpPr>
            <a:spLocks noChangeArrowheads="1"/>
          </p:cNvSpPr>
          <p:nvPr/>
        </p:nvSpPr>
        <p:spPr bwMode="auto">
          <a:xfrm>
            <a:off x="4572000" y="49530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Tree>
    <p:extLst>
      <p:ext uri="{BB962C8B-B14F-4D97-AF65-F5344CB8AC3E}">
        <p14:creationId xmlns:p14="http://schemas.microsoft.com/office/powerpoint/2010/main" val="4023224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2938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2938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9384"/>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50"/>
                                  </p:stCondLst>
                                  <p:childTnLst>
                                    <p:set>
                                      <p:cBhvr>
                                        <p:cTn id="15" dur="1" fill="hold">
                                          <p:stCondLst>
                                            <p:cond delay="0"/>
                                          </p:stCondLst>
                                        </p:cTn>
                                        <p:tgtEl>
                                          <p:spTgt spid="229474"/>
                                        </p:tgtEl>
                                        <p:attrNameLst>
                                          <p:attrName>style.visibility</p:attrName>
                                        </p:attrNameLst>
                                      </p:cBhvr>
                                      <p:to>
                                        <p:strVal val="visible"/>
                                      </p:to>
                                    </p:set>
                                  </p:childTnLst>
                                </p:cTn>
                              </p:par>
                            </p:childTnLst>
                          </p:cTn>
                        </p:par>
                        <p:par>
                          <p:cTn id="16" fill="hold" nodeType="afterGroup">
                            <p:stCondLst>
                              <p:cond delay="50"/>
                            </p:stCondLst>
                            <p:childTnLst>
                              <p:par>
                                <p:cTn id="17" presetID="1" presetClass="entr" presetSubtype="0" fill="hold" grpId="0" nodeType="afterEffect">
                                  <p:stCondLst>
                                    <p:cond delay="50"/>
                                  </p:stCondLst>
                                  <p:childTnLst>
                                    <p:set>
                                      <p:cBhvr>
                                        <p:cTn id="18" dur="1" fill="hold">
                                          <p:stCondLst>
                                            <p:cond delay="0"/>
                                          </p:stCondLst>
                                        </p:cTn>
                                        <p:tgtEl>
                                          <p:spTgt spid="229475"/>
                                        </p:tgtEl>
                                        <p:attrNameLst>
                                          <p:attrName>style.visibility</p:attrName>
                                        </p:attrNameLst>
                                      </p:cBhvr>
                                      <p:to>
                                        <p:strVal val="visible"/>
                                      </p:to>
                                    </p:set>
                                  </p:childTnLst>
                                </p:cTn>
                              </p:par>
                            </p:childTnLst>
                          </p:cTn>
                        </p:par>
                        <p:par>
                          <p:cTn id="19" fill="hold" nodeType="afterGroup">
                            <p:stCondLst>
                              <p:cond delay="100"/>
                            </p:stCondLst>
                            <p:childTnLst>
                              <p:par>
                                <p:cTn id="20" presetID="1" presetClass="entr" presetSubtype="0" fill="hold" grpId="0" nodeType="afterEffect">
                                  <p:stCondLst>
                                    <p:cond delay="50"/>
                                  </p:stCondLst>
                                  <p:childTnLst>
                                    <p:set>
                                      <p:cBhvr>
                                        <p:cTn id="21" dur="1" fill="hold">
                                          <p:stCondLst>
                                            <p:cond delay="0"/>
                                          </p:stCondLst>
                                        </p:cTn>
                                        <p:tgtEl>
                                          <p:spTgt spid="229476"/>
                                        </p:tgtEl>
                                        <p:attrNameLst>
                                          <p:attrName>style.visibility</p:attrName>
                                        </p:attrNameLst>
                                      </p:cBhvr>
                                      <p:to>
                                        <p:strVal val="visible"/>
                                      </p:to>
                                    </p:set>
                                  </p:childTnLst>
                                </p:cTn>
                              </p:par>
                            </p:childTnLst>
                          </p:cTn>
                        </p:par>
                        <p:par>
                          <p:cTn id="22" fill="hold" nodeType="afterGroup">
                            <p:stCondLst>
                              <p:cond delay="150"/>
                            </p:stCondLst>
                            <p:childTnLst>
                              <p:par>
                                <p:cTn id="23" presetID="1" presetClass="entr" presetSubtype="0" fill="hold" grpId="0" nodeType="afterEffect">
                                  <p:stCondLst>
                                    <p:cond delay="50"/>
                                  </p:stCondLst>
                                  <p:childTnLst>
                                    <p:set>
                                      <p:cBhvr>
                                        <p:cTn id="24" dur="1" fill="hold">
                                          <p:stCondLst>
                                            <p:cond delay="0"/>
                                          </p:stCondLst>
                                        </p:cTn>
                                        <p:tgtEl>
                                          <p:spTgt spid="229477"/>
                                        </p:tgtEl>
                                        <p:attrNameLst>
                                          <p:attrName>style.visibility</p:attrName>
                                        </p:attrNameLst>
                                      </p:cBhvr>
                                      <p:to>
                                        <p:strVal val="visible"/>
                                      </p:to>
                                    </p:set>
                                  </p:childTnLst>
                                </p:cTn>
                              </p:par>
                            </p:childTnLst>
                          </p:cTn>
                        </p:par>
                        <p:par>
                          <p:cTn id="25" fill="hold" nodeType="afterGroup">
                            <p:stCondLst>
                              <p:cond delay="200"/>
                            </p:stCondLst>
                            <p:childTnLst>
                              <p:par>
                                <p:cTn id="26" presetID="1" presetClass="entr" presetSubtype="0" fill="hold" grpId="0" nodeType="afterEffect">
                                  <p:stCondLst>
                                    <p:cond delay="50"/>
                                  </p:stCondLst>
                                  <p:childTnLst>
                                    <p:set>
                                      <p:cBhvr>
                                        <p:cTn id="27" dur="1" fill="hold">
                                          <p:stCondLst>
                                            <p:cond delay="0"/>
                                          </p:stCondLst>
                                        </p:cTn>
                                        <p:tgtEl>
                                          <p:spTgt spid="229478"/>
                                        </p:tgtEl>
                                        <p:attrNameLst>
                                          <p:attrName>style.visibility</p:attrName>
                                        </p:attrNameLst>
                                      </p:cBhvr>
                                      <p:to>
                                        <p:strVal val="visible"/>
                                      </p:to>
                                    </p:set>
                                  </p:childTnLst>
                                </p:cTn>
                              </p:par>
                            </p:childTnLst>
                          </p:cTn>
                        </p:par>
                        <p:par>
                          <p:cTn id="28" fill="hold" nodeType="afterGroup">
                            <p:stCondLst>
                              <p:cond delay="250"/>
                            </p:stCondLst>
                            <p:childTnLst>
                              <p:par>
                                <p:cTn id="29" presetID="1" presetClass="entr" presetSubtype="0" fill="hold" grpId="0" nodeType="afterEffect">
                                  <p:stCondLst>
                                    <p:cond delay="50"/>
                                  </p:stCondLst>
                                  <p:childTnLst>
                                    <p:set>
                                      <p:cBhvr>
                                        <p:cTn id="30" dur="1" fill="hold">
                                          <p:stCondLst>
                                            <p:cond delay="0"/>
                                          </p:stCondLst>
                                        </p:cTn>
                                        <p:tgtEl>
                                          <p:spTgt spid="229479"/>
                                        </p:tgtEl>
                                        <p:attrNameLst>
                                          <p:attrName>style.visibility</p:attrName>
                                        </p:attrNameLst>
                                      </p:cBhvr>
                                      <p:to>
                                        <p:strVal val="visible"/>
                                      </p:to>
                                    </p:set>
                                  </p:childTnLst>
                                </p:cTn>
                              </p:par>
                            </p:childTnLst>
                          </p:cTn>
                        </p:par>
                        <p:par>
                          <p:cTn id="31" fill="hold" nodeType="afterGroup">
                            <p:stCondLst>
                              <p:cond delay="300"/>
                            </p:stCondLst>
                            <p:childTnLst>
                              <p:par>
                                <p:cTn id="32" presetID="1" presetClass="entr" presetSubtype="0" fill="hold" grpId="0" nodeType="afterEffect">
                                  <p:stCondLst>
                                    <p:cond delay="50"/>
                                  </p:stCondLst>
                                  <p:childTnLst>
                                    <p:set>
                                      <p:cBhvr>
                                        <p:cTn id="33" dur="1" fill="hold">
                                          <p:stCondLst>
                                            <p:cond delay="0"/>
                                          </p:stCondLst>
                                        </p:cTn>
                                        <p:tgtEl>
                                          <p:spTgt spid="229480"/>
                                        </p:tgtEl>
                                        <p:attrNameLst>
                                          <p:attrName>style.visibility</p:attrName>
                                        </p:attrNameLst>
                                      </p:cBhvr>
                                      <p:to>
                                        <p:strVal val="visible"/>
                                      </p:to>
                                    </p:set>
                                  </p:childTnLst>
                                </p:cTn>
                              </p:par>
                            </p:childTnLst>
                          </p:cTn>
                        </p:par>
                        <p:par>
                          <p:cTn id="34" fill="hold" nodeType="afterGroup">
                            <p:stCondLst>
                              <p:cond delay="350"/>
                            </p:stCondLst>
                            <p:childTnLst>
                              <p:par>
                                <p:cTn id="35" presetID="1" presetClass="entr" presetSubtype="0" fill="hold" grpId="0" nodeType="afterEffect">
                                  <p:stCondLst>
                                    <p:cond delay="50"/>
                                  </p:stCondLst>
                                  <p:childTnLst>
                                    <p:set>
                                      <p:cBhvr>
                                        <p:cTn id="36" dur="1" fill="hold">
                                          <p:stCondLst>
                                            <p:cond delay="0"/>
                                          </p:stCondLst>
                                        </p:cTn>
                                        <p:tgtEl>
                                          <p:spTgt spid="229481"/>
                                        </p:tgtEl>
                                        <p:attrNameLst>
                                          <p:attrName>style.visibility</p:attrName>
                                        </p:attrNameLst>
                                      </p:cBhvr>
                                      <p:to>
                                        <p:strVal val="visible"/>
                                      </p:to>
                                    </p:set>
                                  </p:childTnLst>
                                </p:cTn>
                              </p:par>
                            </p:childTnLst>
                          </p:cTn>
                        </p:par>
                        <p:par>
                          <p:cTn id="37" fill="hold" nodeType="afterGroup">
                            <p:stCondLst>
                              <p:cond delay="400"/>
                            </p:stCondLst>
                            <p:childTnLst>
                              <p:par>
                                <p:cTn id="38" presetID="1" presetClass="entr" presetSubtype="0" fill="hold" grpId="0" nodeType="afterEffect">
                                  <p:stCondLst>
                                    <p:cond delay="50"/>
                                  </p:stCondLst>
                                  <p:childTnLst>
                                    <p:set>
                                      <p:cBhvr>
                                        <p:cTn id="39" dur="1" fill="hold">
                                          <p:stCondLst>
                                            <p:cond delay="0"/>
                                          </p:stCondLst>
                                        </p:cTn>
                                        <p:tgtEl>
                                          <p:spTgt spid="229482"/>
                                        </p:tgtEl>
                                        <p:attrNameLst>
                                          <p:attrName>style.visibility</p:attrName>
                                        </p:attrNameLst>
                                      </p:cBhvr>
                                      <p:to>
                                        <p:strVal val="visible"/>
                                      </p:to>
                                    </p:set>
                                  </p:childTnLst>
                                </p:cTn>
                              </p:par>
                            </p:childTnLst>
                          </p:cTn>
                        </p:par>
                        <p:par>
                          <p:cTn id="40" fill="hold" nodeType="afterGroup">
                            <p:stCondLst>
                              <p:cond delay="450"/>
                            </p:stCondLst>
                            <p:childTnLst>
                              <p:par>
                                <p:cTn id="41" presetID="1" presetClass="entr" presetSubtype="0" fill="hold" grpId="0" nodeType="afterEffect">
                                  <p:stCondLst>
                                    <p:cond delay="50"/>
                                  </p:stCondLst>
                                  <p:childTnLst>
                                    <p:set>
                                      <p:cBhvr>
                                        <p:cTn id="42" dur="1" fill="hold">
                                          <p:stCondLst>
                                            <p:cond delay="0"/>
                                          </p:stCondLst>
                                        </p:cTn>
                                        <p:tgtEl>
                                          <p:spTgt spid="229483"/>
                                        </p:tgtEl>
                                        <p:attrNameLst>
                                          <p:attrName>style.visibility</p:attrName>
                                        </p:attrNameLst>
                                      </p:cBhvr>
                                      <p:to>
                                        <p:strVal val="visible"/>
                                      </p:to>
                                    </p:set>
                                  </p:childTnLst>
                                </p:cTn>
                              </p:par>
                            </p:childTnLst>
                          </p:cTn>
                        </p:par>
                        <p:par>
                          <p:cTn id="43" fill="hold" nodeType="afterGroup">
                            <p:stCondLst>
                              <p:cond delay="500"/>
                            </p:stCondLst>
                            <p:childTnLst>
                              <p:par>
                                <p:cTn id="44" presetID="1" presetClass="entr" presetSubtype="0" fill="hold" grpId="0" nodeType="afterEffect">
                                  <p:stCondLst>
                                    <p:cond delay="50"/>
                                  </p:stCondLst>
                                  <p:childTnLst>
                                    <p:set>
                                      <p:cBhvr>
                                        <p:cTn id="45" dur="1" fill="hold">
                                          <p:stCondLst>
                                            <p:cond delay="0"/>
                                          </p:stCondLst>
                                        </p:cTn>
                                        <p:tgtEl>
                                          <p:spTgt spid="229484"/>
                                        </p:tgtEl>
                                        <p:attrNameLst>
                                          <p:attrName>style.visibility</p:attrName>
                                        </p:attrNameLst>
                                      </p:cBhvr>
                                      <p:to>
                                        <p:strVal val="visible"/>
                                      </p:to>
                                    </p:set>
                                  </p:childTnLst>
                                </p:cTn>
                              </p:par>
                            </p:childTnLst>
                          </p:cTn>
                        </p:par>
                        <p:par>
                          <p:cTn id="46" fill="hold" nodeType="afterGroup">
                            <p:stCondLst>
                              <p:cond delay="550"/>
                            </p:stCondLst>
                            <p:childTnLst>
                              <p:par>
                                <p:cTn id="47" presetID="1" presetClass="entr" presetSubtype="0" fill="hold" grpId="0" nodeType="afterEffect">
                                  <p:stCondLst>
                                    <p:cond delay="50"/>
                                  </p:stCondLst>
                                  <p:childTnLst>
                                    <p:set>
                                      <p:cBhvr>
                                        <p:cTn id="48" dur="1" fill="hold">
                                          <p:stCondLst>
                                            <p:cond delay="0"/>
                                          </p:stCondLst>
                                        </p:cTn>
                                        <p:tgtEl>
                                          <p:spTgt spid="229485"/>
                                        </p:tgtEl>
                                        <p:attrNameLst>
                                          <p:attrName>style.visibility</p:attrName>
                                        </p:attrNameLst>
                                      </p:cBhvr>
                                      <p:to>
                                        <p:strVal val="visible"/>
                                      </p:to>
                                    </p:set>
                                  </p:childTnLst>
                                </p:cTn>
                              </p:par>
                            </p:childTnLst>
                          </p:cTn>
                        </p:par>
                        <p:par>
                          <p:cTn id="49" fill="hold" nodeType="afterGroup">
                            <p:stCondLst>
                              <p:cond delay="600"/>
                            </p:stCondLst>
                            <p:childTnLst>
                              <p:par>
                                <p:cTn id="50" presetID="1" presetClass="entr" presetSubtype="0" fill="hold" grpId="0" nodeType="afterEffect">
                                  <p:stCondLst>
                                    <p:cond delay="50"/>
                                  </p:stCondLst>
                                  <p:childTnLst>
                                    <p:set>
                                      <p:cBhvr>
                                        <p:cTn id="51" dur="1" fill="hold">
                                          <p:stCondLst>
                                            <p:cond delay="0"/>
                                          </p:stCondLst>
                                        </p:cTn>
                                        <p:tgtEl>
                                          <p:spTgt spid="229486"/>
                                        </p:tgtEl>
                                        <p:attrNameLst>
                                          <p:attrName>style.visibility</p:attrName>
                                        </p:attrNameLst>
                                      </p:cBhvr>
                                      <p:to>
                                        <p:strVal val="visible"/>
                                      </p:to>
                                    </p:set>
                                  </p:childTnLst>
                                </p:cTn>
                              </p:par>
                            </p:childTnLst>
                          </p:cTn>
                        </p:par>
                        <p:par>
                          <p:cTn id="52" fill="hold" nodeType="afterGroup">
                            <p:stCondLst>
                              <p:cond delay="650"/>
                            </p:stCondLst>
                            <p:childTnLst>
                              <p:par>
                                <p:cTn id="53" presetID="1" presetClass="entr" presetSubtype="0" fill="hold" grpId="0" nodeType="afterEffect">
                                  <p:stCondLst>
                                    <p:cond delay="50"/>
                                  </p:stCondLst>
                                  <p:childTnLst>
                                    <p:set>
                                      <p:cBhvr>
                                        <p:cTn id="54" dur="1" fill="hold">
                                          <p:stCondLst>
                                            <p:cond delay="0"/>
                                          </p:stCondLst>
                                        </p:cTn>
                                        <p:tgtEl>
                                          <p:spTgt spid="229487"/>
                                        </p:tgtEl>
                                        <p:attrNameLst>
                                          <p:attrName>style.visibility</p:attrName>
                                        </p:attrNameLst>
                                      </p:cBhvr>
                                      <p:to>
                                        <p:strVal val="visible"/>
                                      </p:to>
                                    </p:set>
                                  </p:childTnLst>
                                </p:cTn>
                              </p:par>
                            </p:childTnLst>
                          </p:cTn>
                        </p:par>
                        <p:par>
                          <p:cTn id="55" fill="hold" nodeType="afterGroup">
                            <p:stCondLst>
                              <p:cond delay="700"/>
                            </p:stCondLst>
                            <p:childTnLst>
                              <p:par>
                                <p:cTn id="56" presetID="1" presetClass="entr" presetSubtype="0" fill="hold" grpId="0" nodeType="afterEffect">
                                  <p:stCondLst>
                                    <p:cond delay="50"/>
                                  </p:stCondLst>
                                  <p:childTnLst>
                                    <p:set>
                                      <p:cBhvr>
                                        <p:cTn id="57" dur="1" fill="hold">
                                          <p:stCondLst>
                                            <p:cond delay="0"/>
                                          </p:stCondLst>
                                        </p:cTn>
                                        <p:tgtEl>
                                          <p:spTgt spid="229488"/>
                                        </p:tgtEl>
                                        <p:attrNameLst>
                                          <p:attrName>style.visibility</p:attrName>
                                        </p:attrNameLst>
                                      </p:cBhvr>
                                      <p:to>
                                        <p:strVal val="visible"/>
                                      </p:to>
                                    </p:set>
                                  </p:childTnLst>
                                </p:cTn>
                              </p:par>
                            </p:childTnLst>
                          </p:cTn>
                        </p:par>
                        <p:par>
                          <p:cTn id="58" fill="hold" nodeType="afterGroup">
                            <p:stCondLst>
                              <p:cond delay="750"/>
                            </p:stCondLst>
                            <p:childTnLst>
                              <p:par>
                                <p:cTn id="59" presetID="1" presetClass="entr" presetSubtype="0" fill="hold" grpId="0" nodeType="afterEffect">
                                  <p:stCondLst>
                                    <p:cond delay="50"/>
                                  </p:stCondLst>
                                  <p:childTnLst>
                                    <p:set>
                                      <p:cBhvr>
                                        <p:cTn id="60" dur="1" fill="hold">
                                          <p:stCondLst>
                                            <p:cond delay="0"/>
                                          </p:stCondLst>
                                        </p:cTn>
                                        <p:tgtEl>
                                          <p:spTgt spid="229489"/>
                                        </p:tgtEl>
                                        <p:attrNameLst>
                                          <p:attrName>style.visibility</p:attrName>
                                        </p:attrNameLst>
                                      </p:cBhvr>
                                      <p:to>
                                        <p:strVal val="visible"/>
                                      </p:to>
                                    </p:set>
                                  </p:childTnLst>
                                </p:cTn>
                              </p:par>
                            </p:childTnLst>
                          </p:cTn>
                        </p:par>
                        <p:par>
                          <p:cTn id="61" fill="hold" nodeType="afterGroup">
                            <p:stCondLst>
                              <p:cond delay="800"/>
                            </p:stCondLst>
                            <p:childTnLst>
                              <p:par>
                                <p:cTn id="62" presetID="1" presetClass="entr" presetSubtype="0" fill="hold" grpId="0" nodeType="afterEffect">
                                  <p:stCondLst>
                                    <p:cond delay="50"/>
                                  </p:stCondLst>
                                  <p:childTnLst>
                                    <p:set>
                                      <p:cBhvr>
                                        <p:cTn id="63" dur="1" fill="hold">
                                          <p:stCondLst>
                                            <p:cond delay="0"/>
                                          </p:stCondLst>
                                        </p:cTn>
                                        <p:tgtEl>
                                          <p:spTgt spid="229490"/>
                                        </p:tgtEl>
                                        <p:attrNameLst>
                                          <p:attrName>style.visibility</p:attrName>
                                        </p:attrNameLst>
                                      </p:cBhvr>
                                      <p:to>
                                        <p:strVal val="visible"/>
                                      </p:to>
                                    </p:set>
                                  </p:childTnLst>
                                </p:cTn>
                              </p:par>
                            </p:childTnLst>
                          </p:cTn>
                        </p:par>
                        <p:par>
                          <p:cTn id="64" fill="hold" nodeType="afterGroup">
                            <p:stCondLst>
                              <p:cond delay="850"/>
                            </p:stCondLst>
                            <p:childTnLst>
                              <p:par>
                                <p:cTn id="65" presetID="1" presetClass="entr" presetSubtype="0" fill="hold" grpId="0" nodeType="afterEffect">
                                  <p:stCondLst>
                                    <p:cond delay="50"/>
                                  </p:stCondLst>
                                  <p:childTnLst>
                                    <p:set>
                                      <p:cBhvr>
                                        <p:cTn id="66" dur="1" fill="hold">
                                          <p:stCondLst>
                                            <p:cond delay="0"/>
                                          </p:stCondLst>
                                        </p:cTn>
                                        <p:tgtEl>
                                          <p:spTgt spid="229491"/>
                                        </p:tgtEl>
                                        <p:attrNameLst>
                                          <p:attrName>style.visibility</p:attrName>
                                        </p:attrNameLst>
                                      </p:cBhvr>
                                      <p:to>
                                        <p:strVal val="visible"/>
                                      </p:to>
                                    </p:set>
                                  </p:childTnLst>
                                </p:cTn>
                              </p:par>
                            </p:childTnLst>
                          </p:cTn>
                        </p:par>
                        <p:par>
                          <p:cTn id="67" fill="hold" nodeType="afterGroup">
                            <p:stCondLst>
                              <p:cond delay="900"/>
                            </p:stCondLst>
                            <p:childTnLst>
                              <p:par>
                                <p:cTn id="68" presetID="1" presetClass="entr" presetSubtype="0" fill="hold" grpId="0" nodeType="afterEffect">
                                  <p:stCondLst>
                                    <p:cond delay="50"/>
                                  </p:stCondLst>
                                  <p:childTnLst>
                                    <p:set>
                                      <p:cBhvr>
                                        <p:cTn id="69" dur="1" fill="hold">
                                          <p:stCondLst>
                                            <p:cond delay="0"/>
                                          </p:stCondLst>
                                        </p:cTn>
                                        <p:tgtEl>
                                          <p:spTgt spid="229492"/>
                                        </p:tgtEl>
                                        <p:attrNameLst>
                                          <p:attrName>style.visibility</p:attrName>
                                        </p:attrNameLst>
                                      </p:cBhvr>
                                      <p:to>
                                        <p:strVal val="visible"/>
                                      </p:to>
                                    </p:set>
                                  </p:childTnLst>
                                </p:cTn>
                              </p:par>
                            </p:childTnLst>
                          </p:cTn>
                        </p:par>
                        <p:par>
                          <p:cTn id="70" fill="hold" nodeType="afterGroup">
                            <p:stCondLst>
                              <p:cond delay="950"/>
                            </p:stCondLst>
                            <p:childTnLst>
                              <p:par>
                                <p:cTn id="71" presetID="1" presetClass="entr" presetSubtype="0" fill="hold" grpId="0" nodeType="afterEffect">
                                  <p:stCondLst>
                                    <p:cond delay="50"/>
                                  </p:stCondLst>
                                  <p:childTnLst>
                                    <p:set>
                                      <p:cBhvr>
                                        <p:cTn id="72" dur="1" fill="hold">
                                          <p:stCondLst>
                                            <p:cond delay="0"/>
                                          </p:stCondLst>
                                        </p:cTn>
                                        <p:tgtEl>
                                          <p:spTgt spid="229494"/>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grpId="0" nodeType="afterEffect">
                                  <p:stCondLst>
                                    <p:cond delay="50"/>
                                  </p:stCondLst>
                                  <p:childTnLst>
                                    <p:set>
                                      <p:cBhvr>
                                        <p:cTn id="75" dur="1" fill="hold">
                                          <p:stCondLst>
                                            <p:cond delay="0"/>
                                          </p:stCondLst>
                                        </p:cTn>
                                        <p:tgtEl>
                                          <p:spTgt spid="229495"/>
                                        </p:tgtEl>
                                        <p:attrNameLst>
                                          <p:attrName>style.visibility</p:attrName>
                                        </p:attrNameLst>
                                      </p:cBhvr>
                                      <p:to>
                                        <p:strVal val="visible"/>
                                      </p:to>
                                    </p:set>
                                  </p:childTnLst>
                                </p:cTn>
                              </p:par>
                            </p:childTnLst>
                          </p:cTn>
                        </p:par>
                        <p:par>
                          <p:cTn id="76" fill="hold" nodeType="afterGroup">
                            <p:stCondLst>
                              <p:cond delay="1050"/>
                            </p:stCondLst>
                            <p:childTnLst>
                              <p:par>
                                <p:cTn id="77" presetID="1" presetClass="entr" presetSubtype="0" fill="hold" grpId="0" nodeType="afterEffect">
                                  <p:stCondLst>
                                    <p:cond delay="50"/>
                                  </p:stCondLst>
                                  <p:childTnLst>
                                    <p:set>
                                      <p:cBhvr>
                                        <p:cTn id="78" dur="1" fill="hold">
                                          <p:stCondLst>
                                            <p:cond delay="0"/>
                                          </p:stCondLst>
                                        </p:cTn>
                                        <p:tgtEl>
                                          <p:spTgt spid="229496"/>
                                        </p:tgtEl>
                                        <p:attrNameLst>
                                          <p:attrName>style.visibility</p:attrName>
                                        </p:attrNameLst>
                                      </p:cBhvr>
                                      <p:to>
                                        <p:strVal val="visible"/>
                                      </p:to>
                                    </p:set>
                                  </p:childTnLst>
                                </p:cTn>
                              </p:par>
                            </p:childTnLst>
                          </p:cTn>
                        </p:par>
                        <p:par>
                          <p:cTn id="79" fill="hold" nodeType="afterGroup">
                            <p:stCondLst>
                              <p:cond delay="1100"/>
                            </p:stCondLst>
                            <p:childTnLst>
                              <p:par>
                                <p:cTn id="80" presetID="1" presetClass="entr" presetSubtype="0" fill="hold" grpId="0" nodeType="afterEffect">
                                  <p:stCondLst>
                                    <p:cond delay="50"/>
                                  </p:stCondLst>
                                  <p:childTnLst>
                                    <p:set>
                                      <p:cBhvr>
                                        <p:cTn id="81" dur="1" fill="hold">
                                          <p:stCondLst>
                                            <p:cond delay="0"/>
                                          </p:stCondLst>
                                        </p:cTn>
                                        <p:tgtEl>
                                          <p:spTgt spid="229497"/>
                                        </p:tgtEl>
                                        <p:attrNameLst>
                                          <p:attrName>style.visibility</p:attrName>
                                        </p:attrNameLst>
                                      </p:cBhvr>
                                      <p:to>
                                        <p:strVal val="visible"/>
                                      </p:to>
                                    </p:set>
                                  </p:childTnLst>
                                </p:cTn>
                              </p:par>
                            </p:childTnLst>
                          </p:cTn>
                        </p:par>
                        <p:par>
                          <p:cTn id="82" fill="hold" nodeType="afterGroup">
                            <p:stCondLst>
                              <p:cond delay="1150"/>
                            </p:stCondLst>
                            <p:childTnLst>
                              <p:par>
                                <p:cTn id="83" presetID="1" presetClass="entr" presetSubtype="0" fill="hold" grpId="0" nodeType="afterEffect">
                                  <p:stCondLst>
                                    <p:cond delay="50"/>
                                  </p:stCondLst>
                                  <p:childTnLst>
                                    <p:set>
                                      <p:cBhvr>
                                        <p:cTn id="84" dur="1" fill="hold">
                                          <p:stCondLst>
                                            <p:cond delay="0"/>
                                          </p:stCondLst>
                                        </p:cTn>
                                        <p:tgtEl>
                                          <p:spTgt spid="229498"/>
                                        </p:tgtEl>
                                        <p:attrNameLst>
                                          <p:attrName>style.visibility</p:attrName>
                                        </p:attrNameLst>
                                      </p:cBhvr>
                                      <p:to>
                                        <p:strVal val="visible"/>
                                      </p:to>
                                    </p:set>
                                  </p:childTnLst>
                                </p:cTn>
                              </p:par>
                            </p:childTnLst>
                          </p:cTn>
                        </p:par>
                        <p:par>
                          <p:cTn id="85" fill="hold" nodeType="afterGroup">
                            <p:stCondLst>
                              <p:cond delay="1200"/>
                            </p:stCondLst>
                            <p:childTnLst>
                              <p:par>
                                <p:cTn id="86" presetID="1" presetClass="entr" presetSubtype="0" fill="hold" grpId="0" nodeType="afterEffect">
                                  <p:stCondLst>
                                    <p:cond delay="50"/>
                                  </p:stCondLst>
                                  <p:childTnLst>
                                    <p:set>
                                      <p:cBhvr>
                                        <p:cTn id="87" dur="1" fill="hold">
                                          <p:stCondLst>
                                            <p:cond delay="0"/>
                                          </p:stCondLst>
                                        </p:cTn>
                                        <p:tgtEl>
                                          <p:spTgt spid="229499"/>
                                        </p:tgtEl>
                                        <p:attrNameLst>
                                          <p:attrName>style.visibility</p:attrName>
                                        </p:attrNameLst>
                                      </p:cBhvr>
                                      <p:to>
                                        <p:strVal val="visible"/>
                                      </p:to>
                                    </p:set>
                                  </p:childTnLst>
                                </p:cTn>
                              </p:par>
                            </p:childTnLst>
                          </p:cTn>
                        </p:par>
                        <p:par>
                          <p:cTn id="88" fill="hold" nodeType="afterGroup">
                            <p:stCondLst>
                              <p:cond delay="1250"/>
                            </p:stCondLst>
                            <p:childTnLst>
                              <p:par>
                                <p:cTn id="89" presetID="1" presetClass="entr" presetSubtype="0" fill="hold" grpId="0" nodeType="afterEffect">
                                  <p:stCondLst>
                                    <p:cond delay="50"/>
                                  </p:stCondLst>
                                  <p:childTnLst>
                                    <p:set>
                                      <p:cBhvr>
                                        <p:cTn id="90" dur="1" fill="hold">
                                          <p:stCondLst>
                                            <p:cond delay="0"/>
                                          </p:stCondLst>
                                        </p:cTn>
                                        <p:tgtEl>
                                          <p:spTgt spid="229500"/>
                                        </p:tgtEl>
                                        <p:attrNameLst>
                                          <p:attrName>style.visibility</p:attrName>
                                        </p:attrNameLst>
                                      </p:cBhvr>
                                      <p:to>
                                        <p:strVal val="visible"/>
                                      </p:to>
                                    </p:set>
                                  </p:childTnLst>
                                </p:cTn>
                              </p:par>
                            </p:childTnLst>
                          </p:cTn>
                        </p:par>
                        <p:par>
                          <p:cTn id="91" fill="hold" nodeType="afterGroup">
                            <p:stCondLst>
                              <p:cond delay="1300"/>
                            </p:stCondLst>
                            <p:childTnLst>
                              <p:par>
                                <p:cTn id="92" presetID="1" presetClass="entr" presetSubtype="0" fill="hold" grpId="0" nodeType="afterEffect">
                                  <p:stCondLst>
                                    <p:cond delay="50"/>
                                  </p:stCondLst>
                                  <p:childTnLst>
                                    <p:set>
                                      <p:cBhvr>
                                        <p:cTn id="93" dur="1" fill="hold">
                                          <p:stCondLst>
                                            <p:cond delay="0"/>
                                          </p:stCondLst>
                                        </p:cTn>
                                        <p:tgtEl>
                                          <p:spTgt spid="229501"/>
                                        </p:tgtEl>
                                        <p:attrNameLst>
                                          <p:attrName>style.visibility</p:attrName>
                                        </p:attrNameLst>
                                      </p:cBhvr>
                                      <p:to>
                                        <p:strVal val="visible"/>
                                      </p:to>
                                    </p:set>
                                  </p:childTnLst>
                                </p:cTn>
                              </p:par>
                            </p:childTnLst>
                          </p:cTn>
                        </p:par>
                        <p:par>
                          <p:cTn id="94" fill="hold" nodeType="afterGroup">
                            <p:stCondLst>
                              <p:cond delay="1350"/>
                            </p:stCondLst>
                            <p:childTnLst>
                              <p:par>
                                <p:cTn id="95" presetID="1" presetClass="entr" presetSubtype="0" fill="hold" grpId="0" nodeType="afterEffect">
                                  <p:stCondLst>
                                    <p:cond delay="50"/>
                                  </p:stCondLst>
                                  <p:childTnLst>
                                    <p:set>
                                      <p:cBhvr>
                                        <p:cTn id="96" dur="1" fill="hold">
                                          <p:stCondLst>
                                            <p:cond delay="0"/>
                                          </p:stCondLst>
                                        </p:cTn>
                                        <p:tgtEl>
                                          <p:spTgt spid="229502"/>
                                        </p:tgtEl>
                                        <p:attrNameLst>
                                          <p:attrName>style.visibility</p:attrName>
                                        </p:attrNameLst>
                                      </p:cBhvr>
                                      <p:to>
                                        <p:strVal val="visible"/>
                                      </p:to>
                                    </p:set>
                                  </p:childTnLst>
                                </p:cTn>
                              </p:par>
                            </p:childTnLst>
                          </p:cTn>
                        </p:par>
                        <p:par>
                          <p:cTn id="97" fill="hold" nodeType="afterGroup">
                            <p:stCondLst>
                              <p:cond delay="1400"/>
                            </p:stCondLst>
                            <p:childTnLst>
                              <p:par>
                                <p:cTn id="98" presetID="1" presetClass="entr" presetSubtype="0" fill="hold" grpId="0" nodeType="afterEffect">
                                  <p:stCondLst>
                                    <p:cond delay="50"/>
                                  </p:stCondLst>
                                  <p:childTnLst>
                                    <p:set>
                                      <p:cBhvr>
                                        <p:cTn id="99" dur="1" fill="hold">
                                          <p:stCondLst>
                                            <p:cond delay="0"/>
                                          </p:stCondLst>
                                        </p:cTn>
                                        <p:tgtEl>
                                          <p:spTgt spid="229503"/>
                                        </p:tgtEl>
                                        <p:attrNameLst>
                                          <p:attrName>style.visibility</p:attrName>
                                        </p:attrNameLst>
                                      </p:cBhvr>
                                      <p:to>
                                        <p:strVal val="visible"/>
                                      </p:to>
                                    </p:set>
                                  </p:childTnLst>
                                </p:cTn>
                              </p:par>
                            </p:childTnLst>
                          </p:cTn>
                        </p:par>
                        <p:par>
                          <p:cTn id="100" fill="hold" nodeType="afterGroup">
                            <p:stCondLst>
                              <p:cond delay="1450"/>
                            </p:stCondLst>
                            <p:childTnLst>
                              <p:par>
                                <p:cTn id="101" presetID="1" presetClass="entr" presetSubtype="0" fill="hold" grpId="0" nodeType="afterEffect">
                                  <p:stCondLst>
                                    <p:cond delay="50"/>
                                  </p:stCondLst>
                                  <p:childTnLst>
                                    <p:set>
                                      <p:cBhvr>
                                        <p:cTn id="102" dur="1" fill="hold">
                                          <p:stCondLst>
                                            <p:cond delay="0"/>
                                          </p:stCondLst>
                                        </p:cTn>
                                        <p:tgtEl>
                                          <p:spTgt spid="229504"/>
                                        </p:tgtEl>
                                        <p:attrNameLst>
                                          <p:attrName>style.visibility</p:attrName>
                                        </p:attrNameLst>
                                      </p:cBhvr>
                                      <p:to>
                                        <p:strVal val="visible"/>
                                      </p:to>
                                    </p:set>
                                  </p:childTnLst>
                                </p:cTn>
                              </p:par>
                            </p:childTnLst>
                          </p:cTn>
                        </p:par>
                        <p:par>
                          <p:cTn id="103" fill="hold" nodeType="afterGroup">
                            <p:stCondLst>
                              <p:cond delay="1500"/>
                            </p:stCondLst>
                            <p:childTnLst>
                              <p:par>
                                <p:cTn id="104" presetID="1" presetClass="entr" presetSubtype="0" fill="hold" grpId="0" nodeType="afterEffect">
                                  <p:stCondLst>
                                    <p:cond delay="50"/>
                                  </p:stCondLst>
                                  <p:childTnLst>
                                    <p:set>
                                      <p:cBhvr>
                                        <p:cTn id="105" dur="1" fill="hold">
                                          <p:stCondLst>
                                            <p:cond delay="0"/>
                                          </p:stCondLst>
                                        </p:cTn>
                                        <p:tgtEl>
                                          <p:spTgt spid="229505"/>
                                        </p:tgtEl>
                                        <p:attrNameLst>
                                          <p:attrName>style.visibility</p:attrName>
                                        </p:attrNameLst>
                                      </p:cBhvr>
                                      <p:to>
                                        <p:strVal val="visible"/>
                                      </p:to>
                                    </p:set>
                                  </p:childTnLst>
                                </p:cTn>
                              </p:par>
                            </p:childTnLst>
                          </p:cTn>
                        </p:par>
                        <p:par>
                          <p:cTn id="106" fill="hold" nodeType="afterGroup">
                            <p:stCondLst>
                              <p:cond delay="1550"/>
                            </p:stCondLst>
                            <p:childTnLst>
                              <p:par>
                                <p:cTn id="107" presetID="1" presetClass="entr" presetSubtype="0" fill="hold" grpId="0" nodeType="afterEffect">
                                  <p:stCondLst>
                                    <p:cond delay="50"/>
                                  </p:stCondLst>
                                  <p:childTnLst>
                                    <p:set>
                                      <p:cBhvr>
                                        <p:cTn id="108" dur="1" fill="hold">
                                          <p:stCondLst>
                                            <p:cond delay="0"/>
                                          </p:stCondLst>
                                        </p:cTn>
                                        <p:tgtEl>
                                          <p:spTgt spid="229506"/>
                                        </p:tgtEl>
                                        <p:attrNameLst>
                                          <p:attrName>style.visibility</p:attrName>
                                        </p:attrNameLst>
                                      </p:cBhvr>
                                      <p:to>
                                        <p:strVal val="visible"/>
                                      </p:to>
                                    </p:set>
                                  </p:childTnLst>
                                </p:cTn>
                              </p:par>
                            </p:childTnLst>
                          </p:cTn>
                        </p:par>
                        <p:par>
                          <p:cTn id="109" fill="hold" nodeType="afterGroup">
                            <p:stCondLst>
                              <p:cond delay="1600"/>
                            </p:stCondLst>
                            <p:childTnLst>
                              <p:par>
                                <p:cTn id="110" presetID="1" presetClass="entr" presetSubtype="0" fill="hold" grpId="0" nodeType="afterEffect">
                                  <p:stCondLst>
                                    <p:cond delay="50"/>
                                  </p:stCondLst>
                                  <p:childTnLst>
                                    <p:set>
                                      <p:cBhvr>
                                        <p:cTn id="111" dur="1" fill="hold">
                                          <p:stCondLst>
                                            <p:cond delay="0"/>
                                          </p:stCondLst>
                                        </p:cTn>
                                        <p:tgtEl>
                                          <p:spTgt spid="229507"/>
                                        </p:tgtEl>
                                        <p:attrNameLst>
                                          <p:attrName>style.visibility</p:attrName>
                                        </p:attrNameLst>
                                      </p:cBhvr>
                                      <p:to>
                                        <p:strVal val="visible"/>
                                      </p:to>
                                    </p:set>
                                  </p:childTnLst>
                                </p:cTn>
                              </p:par>
                            </p:childTnLst>
                          </p:cTn>
                        </p:par>
                        <p:par>
                          <p:cTn id="112" fill="hold" nodeType="afterGroup">
                            <p:stCondLst>
                              <p:cond delay="1650"/>
                            </p:stCondLst>
                            <p:childTnLst>
                              <p:par>
                                <p:cTn id="113" presetID="1" presetClass="entr" presetSubtype="0" fill="hold" grpId="0" nodeType="afterEffect">
                                  <p:stCondLst>
                                    <p:cond delay="50"/>
                                  </p:stCondLst>
                                  <p:childTnLst>
                                    <p:set>
                                      <p:cBhvr>
                                        <p:cTn id="114" dur="1" fill="hold">
                                          <p:stCondLst>
                                            <p:cond delay="0"/>
                                          </p:stCondLst>
                                        </p:cTn>
                                        <p:tgtEl>
                                          <p:spTgt spid="229508"/>
                                        </p:tgtEl>
                                        <p:attrNameLst>
                                          <p:attrName>style.visibility</p:attrName>
                                        </p:attrNameLst>
                                      </p:cBhvr>
                                      <p:to>
                                        <p:strVal val="visible"/>
                                      </p:to>
                                    </p:set>
                                  </p:childTnLst>
                                </p:cTn>
                              </p:par>
                            </p:childTnLst>
                          </p:cTn>
                        </p:par>
                        <p:par>
                          <p:cTn id="115" fill="hold" nodeType="afterGroup">
                            <p:stCondLst>
                              <p:cond delay="1700"/>
                            </p:stCondLst>
                            <p:childTnLst>
                              <p:par>
                                <p:cTn id="116" presetID="1" presetClass="entr" presetSubtype="0" fill="hold" grpId="0" nodeType="afterEffect">
                                  <p:stCondLst>
                                    <p:cond delay="50"/>
                                  </p:stCondLst>
                                  <p:childTnLst>
                                    <p:set>
                                      <p:cBhvr>
                                        <p:cTn id="117" dur="1" fill="hold">
                                          <p:stCondLst>
                                            <p:cond delay="0"/>
                                          </p:stCondLst>
                                        </p:cTn>
                                        <p:tgtEl>
                                          <p:spTgt spid="229509"/>
                                        </p:tgtEl>
                                        <p:attrNameLst>
                                          <p:attrName>style.visibility</p:attrName>
                                        </p:attrNameLst>
                                      </p:cBhvr>
                                      <p:to>
                                        <p:strVal val="visible"/>
                                      </p:to>
                                    </p:set>
                                  </p:childTnLst>
                                </p:cTn>
                              </p:par>
                            </p:childTnLst>
                          </p:cTn>
                        </p:par>
                        <p:par>
                          <p:cTn id="118" fill="hold" nodeType="afterGroup">
                            <p:stCondLst>
                              <p:cond delay="1750"/>
                            </p:stCondLst>
                            <p:childTnLst>
                              <p:par>
                                <p:cTn id="119" presetID="1" presetClass="entr" presetSubtype="0" fill="hold" grpId="0" nodeType="afterEffect">
                                  <p:stCondLst>
                                    <p:cond delay="50"/>
                                  </p:stCondLst>
                                  <p:childTnLst>
                                    <p:set>
                                      <p:cBhvr>
                                        <p:cTn id="120" dur="1" fill="hold">
                                          <p:stCondLst>
                                            <p:cond delay="0"/>
                                          </p:stCondLst>
                                        </p:cTn>
                                        <p:tgtEl>
                                          <p:spTgt spid="229510"/>
                                        </p:tgtEl>
                                        <p:attrNameLst>
                                          <p:attrName>style.visibility</p:attrName>
                                        </p:attrNameLst>
                                      </p:cBhvr>
                                      <p:to>
                                        <p:strVal val="visible"/>
                                      </p:to>
                                    </p:set>
                                  </p:childTnLst>
                                </p:cTn>
                              </p:par>
                            </p:childTnLst>
                          </p:cTn>
                        </p:par>
                        <p:par>
                          <p:cTn id="121" fill="hold" nodeType="afterGroup">
                            <p:stCondLst>
                              <p:cond delay="1800"/>
                            </p:stCondLst>
                            <p:childTnLst>
                              <p:par>
                                <p:cTn id="122" presetID="1" presetClass="entr" presetSubtype="0" fill="hold" grpId="0" nodeType="afterEffect">
                                  <p:stCondLst>
                                    <p:cond delay="50"/>
                                  </p:stCondLst>
                                  <p:childTnLst>
                                    <p:set>
                                      <p:cBhvr>
                                        <p:cTn id="123" dur="1" fill="hold">
                                          <p:stCondLst>
                                            <p:cond delay="0"/>
                                          </p:stCondLst>
                                        </p:cTn>
                                        <p:tgtEl>
                                          <p:spTgt spid="229511"/>
                                        </p:tgtEl>
                                        <p:attrNameLst>
                                          <p:attrName>style.visibility</p:attrName>
                                        </p:attrNameLst>
                                      </p:cBhvr>
                                      <p:to>
                                        <p:strVal val="visible"/>
                                      </p:to>
                                    </p:set>
                                  </p:childTnLst>
                                </p:cTn>
                              </p:par>
                            </p:childTnLst>
                          </p:cTn>
                        </p:par>
                        <p:par>
                          <p:cTn id="124" fill="hold" nodeType="afterGroup">
                            <p:stCondLst>
                              <p:cond delay="1850"/>
                            </p:stCondLst>
                            <p:childTnLst>
                              <p:par>
                                <p:cTn id="125" presetID="1" presetClass="entr" presetSubtype="0" fill="hold" grpId="0" nodeType="afterEffect">
                                  <p:stCondLst>
                                    <p:cond delay="50"/>
                                  </p:stCondLst>
                                  <p:childTnLst>
                                    <p:set>
                                      <p:cBhvr>
                                        <p:cTn id="126" dur="1" fill="hold">
                                          <p:stCondLst>
                                            <p:cond delay="0"/>
                                          </p:stCondLst>
                                        </p:cTn>
                                        <p:tgtEl>
                                          <p:spTgt spid="229512"/>
                                        </p:tgtEl>
                                        <p:attrNameLst>
                                          <p:attrName>style.visibility</p:attrName>
                                        </p:attrNameLst>
                                      </p:cBhvr>
                                      <p:to>
                                        <p:strVal val="visible"/>
                                      </p:to>
                                    </p:set>
                                  </p:childTnLst>
                                </p:cTn>
                              </p:par>
                            </p:childTnLst>
                          </p:cTn>
                        </p:par>
                        <p:par>
                          <p:cTn id="127" fill="hold" nodeType="afterGroup">
                            <p:stCondLst>
                              <p:cond delay="1900"/>
                            </p:stCondLst>
                            <p:childTnLst>
                              <p:par>
                                <p:cTn id="128" presetID="1" presetClass="entr" presetSubtype="0" fill="hold" grpId="0" nodeType="afterEffect">
                                  <p:stCondLst>
                                    <p:cond delay="50"/>
                                  </p:stCondLst>
                                  <p:childTnLst>
                                    <p:set>
                                      <p:cBhvr>
                                        <p:cTn id="129" dur="1" fill="hold">
                                          <p:stCondLst>
                                            <p:cond delay="0"/>
                                          </p:stCondLst>
                                        </p:cTn>
                                        <p:tgtEl>
                                          <p:spTgt spid="229513"/>
                                        </p:tgtEl>
                                        <p:attrNameLst>
                                          <p:attrName>style.visibility</p:attrName>
                                        </p:attrNameLst>
                                      </p:cBhvr>
                                      <p:to>
                                        <p:strVal val="visible"/>
                                      </p:to>
                                    </p:set>
                                  </p:childTnLst>
                                </p:cTn>
                              </p:par>
                            </p:childTnLst>
                          </p:cTn>
                        </p:par>
                        <p:par>
                          <p:cTn id="130" fill="hold" nodeType="afterGroup">
                            <p:stCondLst>
                              <p:cond delay="1950"/>
                            </p:stCondLst>
                            <p:childTnLst>
                              <p:par>
                                <p:cTn id="131" presetID="1" presetClass="entr" presetSubtype="0" fill="hold" grpId="0" nodeType="afterEffect">
                                  <p:stCondLst>
                                    <p:cond delay="50"/>
                                  </p:stCondLst>
                                  <p:childTnLst>
                                    <p:set>
                                      <p:cBhvr>
                                        <p:cTn id="132" dur="1" fill="hold">
                                          <p:stCondLst>
                                            <p:cond delay="0"/>
                                          </p:stCondLst>
                                        </p:cTn>
                                        <p:tgtEl>
                                          <p:spTgt spid="229514"/>
                                        </p:tgtEl>
                                        <p:attrNameLst>
                                          <p:attrName>style.visibility</p:attrName>
                                        </p:attrNameLst>
                                      </p:cBhvr>
                                      <p:to>
                                        <p:strVal val="visible"/>
                                      </p:to>
                                    </p:set>
                                  </p:childTnLst>
                                </p:cTn>
                              </p:par>
                            </p:childTnLst>
                          </p:cTn>
                        </p:par>
                        <p:par>
                          <p:cTn id="133" fill="hold" nodeType="afterGroup">
                            <p:stCondLst>
                              <p:cond delay="2000"/>
                            </p:stCondLst>
                            <p:childTnLst>
                              <p:par>
                                <p:cTn id="134" presetID="1" presetClass="entr" presetSubtype="0" fill="hold" grpId="0" nodeType="afterEffect">
                                  <p:stCondLst>
                                    <p:cond delay="50"/>
                                  </p:stCondLst>
                                  <p:childTnLst>
                                    <p:set>
                                      <p:cBhvr>
                                        <p:cTn id="135" dur="1" fill="hold">
                                          <p:stCondLst>
                                            <p:cond delay="0"/>
                                          </p:stCondLst>
                                        </p:cTn>
                                        <p:tgtEl>
                                          <p:spTgt spid="229515"/>
                                        </p:tgtEl>
                                        <p:attrNameLst>
                                          <p:attrName>style.visibility</p:attrName>
                                        </p:attrNameLst>
                                      </p:cBhvr>
                                      <p:to>
                                        <p:strVal val="visible"/>
                                      </p:to>
                                    </p:set>
                                  </p:childTnLst>
                                </p:cTn>
                              </p:par>
                            </p:childTnLst>
                          </p:cTn>
                        </p:par>
                        <p:par>
                          <p:cTn id="136" fill="hold" nodeType="afterGroup">
                            <p:stCondLst>
                              <p:cond delay="2050"/>
                            </p:stCondLst>
                            <p:childTnLst>
                              <p:par>
                                <p:cTn id="137" presetID="1" presetClass="entr" presetSubtype="0" fill="hold" grpId="0" nodeType="afterEffect">
                                  <p:stCondLst>
                                    <p:cond delay="50"/>
                                  </p:stCondLst>
                                  <p:childTnLst>
                                    <p:set>
                                      <p:cBhvr>
                                        <p:cTn id="138" dur="1" fill="hold">
                                          <p:stCondLst>
                                            <p:cond delay="0"/>
                                          </p:stCondLst>
                                        </p:cTn>
                                        <p:tgtEl>
                                          <p:spTgt spid="229516"/>
                                        </p:tgtEl>
                                        <p:attrNameLst>
                                          <p:attrName>style.visibility</p:attrName>
                                        </p:attrNameLst>
                                      </p:cBhvr>
                                      <p:to>
                                        <p:strVal val="visible"/>
                                      </p:to>
                                    </p:set>
                                  </p:childTnLst>
                                </p:cTn>
                              </p:par>
                            </p:childTnLst>
                          </p:cTn>
                        </p:par>
                        <p:par>
                          <p:cTn id="139" fill="hold" nodeType="afterGroup">
                            <p:stCondLst>
                              <p:cond delay="2100"/>
                            </p:stCondLst>
                            <p:childTnLst>
                              <p:par>
                                <p:cTn id="140" presetID="1" presetClass="entr" presetSubtype="0" fill="hold" grpId="0" nodeType="afterEffect">
                                  <p:stCondLst>
                                    <p:cond delay="50"/>
                                  </p:stCondLst>
                                  <p:childTnLst>
                                    <p:set>
                                      <p:cBhvr>
                                        <p:cTn id="141" dur="1" fill="hold">
                                          <p:stCondLst>
                                            <p:cond delay="0"/>
                                          </p:stCondLst>
                                        </p:cTn>
                                        <p:tgtEl>
                                          <p:spTgt spid="229518"/>
                                        </p:tgtEl>
                                        <p:attrNameLst>
                                          <p:attrName>style.visibility</p:attrName>
                                        </p:attrNameLst>
                                      </p:cBhvr>
                                      <p:to>
                                        <p:strVal val="visible"/>
                                      </p:to>
                                    </p:set>
                                  </p:childTnLst>
                                </p:cTn>
                              </p:par>
                            </p:childTnLst>
                          </p:cTn>
                        </p:par>
                        <p:par>
                          <p:cTn id="142" fill="hold" nodeType="afterGroup">
                            <p:stCondLst>
                              <p:cond delay="2150"/>
                            </p:stCondLst>
                            <p:childTnLst>
                              <p:par>
                                <p:cTn id="143" presetID="1" presetClass="entr" presetSubtype="0" fill="hold" grpId="0" nodeType="afterEffect">
                                  <p:stCondLst>
                                    <p:cond delay="50"/>
                                  </p:stCondLst>
                                  <p:childTnLst>
                                    <p:set>
                                      <p:cBhvr>
                                        <p:cTn id="144" dur="1" fill="hold">
                                          <p:stCondLst>
                                            <p:cond delay="0"/>
                                          </p:stCondLst>
                                        </p:cTn>
                                        <p:tgtEl>
                                          <p:spTgt spid="229519"/>
                                        </p:tgtEl>
                                        <p:attrNameLst>
                                          <p:attrName>style.visibility</p:attrName>
                                        </p:attrNameLst>
                                      </p:cBhvr>
                                      <p:to>
                                        <p:strVal val="visible"/>
                                      </p:to>
                                    </p:set>
                                  </p:childTnLst>
                                </p:cTn>
                              </p:par>
                            </p:childTnLst>
                          </p:cTn>
                        </p:par>
                        <p:par>
                          <p:cTn id="145" fill="hold" nodeType="afterGroup">
                            <p:stCondLst>
                              <p:cond delay="2200"/>
                            </p:stCondLst>
                            <p:childTnLst>
                              <p:par>
                                <p:cTn id="146" presetID="1" presetClass="entr" presetSubtype="0" fill="hold" grpId="0" nodeType="afterEffect">
                                  <p:stCondLst>
                                    <p:cond delay="50"/>
                                  </p:stCondLst>
                                  <p:childTnLst>
                                    <p:set>
                                      <p:cBhvr>
                                        <p:cTn id="147" dur="1" fill="hold">
                                          <p:stCondLst>
                                            <p:cond delay="0"/>
                                          </p:stCondLst>
                                        </p:cTn>
                                        <p:tgtEl>
                                          <p:spTgt spid="229520"/>
                                        </p:tgtEl>
                                        <p:attrNameLst>
                                          <p:attrName>style.visibility</p:attrName>
                                        </p:attrNameLst>
                                      </p:cBhvr>
                                      <p:to>
                                        <p:strVal val="visible"/>
                                      </p:to>
                                    </p:set>
                                  </p:childTnLst>
                                </p:cTn>
                              </p:par>
                            </p:childTnLst>
                          </p:cTn>
                        </p:par>
                        <p:par>
                          <p:cTn id="148" fill="hold" nodeType="afterGroup">
                            <p:stCondLst>
                              <p:cond delay="2250"/>
                            </p:stCondLst>
                            <p:childTnLst>
                              <p:par>
                                <p:cTn id="149" presetID="1" presetClass="entr" presetSubtype="0" fill="hold" grpId="0" nodeType="afterEffect">
                                  <p:stCondLst>
                                    <p:cond delay="50"/>
                                  </p:stCondLst>
                                  <p:childTnLst>
                                    <p:set>
                                      <p:cBhvr>
                                        <p:cTn id="150" dur="1" fill="hold">
                                          <p:stCondLst>
                                            <p:cond delay="0"/>
                                          </p:stCondLst>
                                        </p:cTn>
                                        <p:tgtEl>
                                          <p:spTgt spid="229521"/>
                                        </p:tgtEl>
                                        <p:attrNameLst>
                                          <p:attrName>style.visibility</p:attrName>
                                        </p:attrNameLst>
                                      </p:cBhvr>
                                      <p:to>
                                        <p:strVal val="visible"/>
                                      </p:to>
                                    </p:set>
                                  </p:childTnLst>
                                </p:cTn>
                              </p:par>
                            </p:childTnLst>
                          </p:cTn>
                        </p:par>
                        <p:par>
                          <p:cTn id="151" fill="hold" nodeType="afterGroup">
                            <p:stCondLst>
                              <p:cond delay="2300"/>
                            </p:stCondLst>
                            <p:childTnLst>
                              <p:par>
                                <p:cTn id="152" presetID="1" presetClass="entr" presetSubtype="0" fill="hold" grpId="0" nodeType="afterEffect">
                                  <p:stCondLst>
                                    <p:cond delay="50"/>
                                  </p:stCondLst>
                                  <p:childTnLst>
                                    <p:set>
                                      <p:cBhvr>
                                        <p:cTn id="153" dur="1" fill="hold">
                                          <p:stCondLst>
                                            <p:cond delay="0"/>
                                          </p:stCondLst>
                                        </p:cTn>
                                        <p:tgtEl>
                                          <p:spTgt spid="229522"/>
                                        </p:tgtEl>
                                        <p:attrNameLst>
                                          <p:attrName>style.visibility</p:attrName>
                                        </p:attrNameLst>
                                      </p:cBhvr>
                                      <p:to>
                                        <p:strVal val="visible"/>
                                      </p:to>
                                    </p:set>
                                  </p:childTnLst>
                                </p:cTn>
                              </p:par>
                            </p:childTnLst>
                          </p:cTn>
                        </p:par>
                        <p:par>
                          <p:cTn id="154" fill="hold" nodeType="afterGroup">
                            <p:stCondLst>
                              <p:cond delay="2350"/>
                            </p:stCondLst>
                            <p:childTnLst>
                              <p:par>
                                <p:cTn id="155" presetID="1" presetClass="entr" presetSubtype="0" fill="hold" grpId="0" nodeType="afterEffect">
                                  <p:stCondLst>
                                    <p:cond delay="50"/>
                                  </p:stCondLst>
                                  <p:childTnLst>
                                    <p:set>
                                      <p:cBhvr>
                                        <p:cTn id="156" dur="1" fill="hold">
                                          <p:stCondLst>
                                            <p:cond delay="0"/>
                                          </p:stCondLst>
                                        </p:cTn>
                                        <p:tgtEl>
                                          <p:spTgt spid="229523"/>
                                        </p:tgtEl>
                                        <p:attrNameLst>
                                          <p:attrName>style.visibility</p:attrName>
                                        </p:attrNameLst>
                                      </p:cBhvr>
                                      <p:to>
                                        <p:strVal val="visible"/>
                                      </p:to>
                                    </p:set>
                                  </p:childTnLst>
                                </p:cTn>
                              </p:par>
                            </p:childTnLst>
                          </p:cTn>
                        </p:par>
                        <p:par>
                          <p:cTn id="157" fill="hold" nodeType="afterGroup">
                            <p:stCondLst>
                              <p:cond delay="2400"/>
                            </p:stCondLst>
                            <p:childTnLst>
                              <p:par>
                                <p:cTn id="158" presetID="1" presetClass="entr" presetSubtype="0" fill="hold" grpId="0" nodeType="afterEffect">
                                  <p:stCondLst>
                                    <p:cond delay="50"/>
                                  </p:stCondLst>
                                  <p:childTnLst>
                                    <p:set>
                                      <p:cBhvr>
                                        <p:cTn id="159" dur="1" fill="hold">
                                          <p:stCondLst>
                                            <p:cond delay="0"/>
                                          </p:stCondLst>
                                        </p:cTn>
                                        <p:tgtEl>
                                          <p:spTgt spid="229524"/>
                                        </p:tgtEl>
                                        <p:attrNameLst>
                                          <p:attrName>style.visibility</p:attrName>
                                        </p:attrNameLst>
                                      </p:cBhvr>
                                      <p:to>
                                        <p:strVal val="visible"/>
                                      </p:to>
                                    </p:set>
                                  </p:childTnLst>
                                </p:cTn>
                              </p:par>
                            </p:childTnLst>
                          </p:cTn>
                        </p:par>
                        <p:par>
                          <p:cTn id="160" fill="hold" nodeType="afterGroup">
                            <p:stCondLst>
                              <p:cond delay="2450"/>
                            </p:stCondLst>
                            <p:childTnLst>
                              <p:par>
                                <p:cTn id="161" presetID="1" presetClass="entr" presetSubtype="0" fill="hold" grpId="0" nodeType="afterEffect">
                                  <p:stCondLst>
                                    <p:cond delay="50"/>
                                  </p:stCondLst>
                                  <p:childTnLst>
                                    <p:set>
                                      <p:cBhvr>
                                        <p:cTn id="162" dur="1" fill="hold">
                                          <p:stCondLst>
                                            <p:cond delay="0"/>
                                          </p:stCondLst>
                                        </p:cTn>
                                        <p:tgtEl>
                                          <p:spTgt spid="229525"/>
                                        </p:tgtEl>
                                        <p:attrNameLst>
                                          <p:attrName>style.visibility</p:attrName>
                                        </p:attrNameLst>
                                      </p:cBhvr>
                                      <p:to>
                                        <p:strVal val="visible"/>
                                      </p:to>
                                    </p:set>
                                  </p:childTnLst>
                                </p:cTn>
                              </p:par>
                            </p:childTnLst>
                          </p:cTn>
                        </p:par>
                        <p:par>
                          <p:cTn id="163" fill="hold" nodeType="afterGroup">
                            <p:stCondLst>
                              <p:cond delay="2500"/>
                            </p:stCondLst>
                            <p:childTnLst>
                              <p:par>
                                <p:cTn id="164" presetID="1" presetClass="entr" presetSubtype="0" fill="hold" grpId="0" nodeType="afterEffect">
                                  <p:stCondLst>
                                    <p:cond delay="50"/>
                                  </p:stCondLst>
                                  <p:childTnLst>
                                    <p:set>
                                      <p:cBhvr>
                                        <p:cTn id="165" dur="1" fill="hold">
                                          <p:stCondLst>
                                            <p:cond delay="0"/>
                                          </p:stCondLst>
                                        </p:cTn>
                                        <p:tgtEl>
                                          <p:spTgt spid="229526"/>
                                        </p:tgtEl>
                                        <p:attrNameLst>
                                          <p:attrName>style.visibility</p:attrName>
                                        </p:attrNameLst>
                                      </p:cBhvr>
                                      <p:to>
                                        <p:strVal val="visible"/>
                                      </p:to>
                                    </p:set>
                                  </p:childTnLst>
                                </p:cTn>
                              </p:par>
                            </p:childTnLst>
                          </p:cTn>
                        </p:par>
                        <p:par>
                          <p:cTn id="166" fill="hold" nodeType="afterGroup">
                            <p:stCondLst>
                              <p:cond delay="2550"/>
                            </p:stCondLst>
                            <p:childTnLst>
                              <p:par>
                                <p:cTn id="167" presetID="1" presetClass="entr" presetSubtype="0" fill="hold" grpId="0" nodeType="afterEffect">
                                  <p:stCondLst>
                                    <p:cond delay="50"/>
                                  </p:stCondLst>
                                  <p:childTnLst>
                                    <p:set>
                                      <p:cBhvr>
                                        <p:cTn id="168" dur="1" fill="hold">
                                          <p:stCondLst>
                                            <p:cond delay="0"/>
                                          </p:stCondLst>
                                        </p:cTn>
                                        <p:tgtEl>
                                          <p:spTgt spid="229527"/>
                                        </p:tgtEl>
                                        <p:attrNameLst>
                                          <p:attrName>style.visibility</p:attrName>
                                        </p:attrNameLst>
                                      </p:cBhvr>
                                      <p:to>
                                        <p:strVal val="visible"/>
                                      </p:to>
                                    </p:set>
                                  </p:childTnLst>
                                </p:cTn>
                              </p:par>
                            </p:childTnLst>
                          </p:cTn>
                        </p:par>
                        <p:par>
                          <p:cTn id="169" fill="hold" nodeType="afterGroup">
                            <p:stCondLst>
                              <p:cond delay="2600"/>
                            </p:stCondLst>
                            <p:childTnLst>
                              <p:par>
                                <p:cTn id="170" presetID="1" presetClass="entr" presetSubtype="0" fill="hold" grpId="0" nodeType="afterEffect">
                                  <p:stCondLst>
                                    <p:cond delay="50"/>
                                  </p:stCondLst>
                                  <p:childTnLst>
                                    <p:set>
                                      <p:cBhvr>
                                        <p:cTn id="171" dur="1" fill="hold">
                                          <p:stCondLst>
                                            <p:cond delay="0"/>
                                          </p:stCondLst>
                                        </p:cTn>
                                        <p:tgtEl>
                                          <p:spTgt spid="229528"/>
                                        </p:tgtEl>
                                        <p:attrNameLst>
                                          <p:attrName>style.visibility</p:attrName>
                                        </p:attrNameLst>
                                      </p:cBhvr>
                                      <p:to>
                                        <p:strVal val="visible"/>
                                      </p:to>
                                    </p:set>
                                  </p:childTnLst>
                                </p:cTn>
                              </p:par>
                            </p:childTnLst>
                          </p:cTn>
                        </p:par>
                        <p:par>
                          <p:cTn id="172" fill="hold" nodeType="afterGroup">
                            <p:stCondLst>
                              <p:cond delay="2650"/>
                            </p:stCondLst>
                            <p:childTnLst>
                              <p:par>
                                <p:cTn id="173" presetID="1" presetClass="entr" presetSubtype="0" fill="hold" grpId="0" nodeType="afterEffect">
                                  <p:stCondLst>
                                    <p:cond delay="50"/>
                                  </p:stCondLst>
                                  <p:childTnLst>
                                    <p:set>
                                      <p:cBhvr>
                                        <p:cTn id="174" dur="1" fill="hold">
                                          <p:stCondLst>
                                            <p:cond delay="0"/>
                                          </p:stCondLst>
                                        </p:cTn>
                                        <p:tgtEl>
                                          <p:spTgt spid="229529"/>
                                        </p:tgtEl>
                                        <p:attrNameLst>
                                          <p:attrName>style.visibility</p:attrName>
                                        </p:attrNameLst>
                                      </p:cBhvr>
                                      <p:to>
                                        <p:strVal val="visible"/>
                                      </p:to>
                                    </p:set>
                                  </p:childTnLst>
                                </p:cTn>
                              </p:par>
                            </p:childTnLst>
                          </p:cTn>
                        </p:par>
                        <p:par>
                          <p:cTn id="175" fill="hold" nodeType="afterGroup">
                            <p:stCondLst>
                              <p:cond delay="2700"/>
                            </p:stCondLst>
                            <p:childTnLst>
                              <p:par>
                                <p:cTn id="176" presetID="1" presetClass="entr" presetSubtype="0" fill="hold" grpId="0" nodeType="afterEffect">
                                  <p:stCondLst>
                                    <p:cond delay="50"/>
                                  </p:stCondLst>
                                  <p:childTnLst>
                                    <p:set>
                                      <p:cBhvr>
                                        <p:cTn id="177" dur="1" fill="hold">
                                          <p:stCondLst>
                                            <p:cond delay="0"/>
                                          </p:stCondLst>
                                        </p:cTn>
                                        <p:tgtEl>
                                          <p:spTgt spid="229530"/>
                                        </p:tgtEl>
                                        <p:attrNameLst>
                                          <p:attrName>style.visibility</p:attrName>
                                        </p:attrNameLst>
                                      </p:cBhvr>
                                      <p:to>
                                        <p:strVal val="visible"/>
                                      </p:to>
                                    </p:set>
                                  </p:childTnLst>
                                </p:cTn>
                              </p:par>
                            </p:childTnLst>
                          </p:cTn>
                        </p:par>
                        <p:par>
                          <p:cTn id="178" fill="hold" nodeType="afterGroup">
                            <p:stCondLst>
                              <p:cond delay="2750"/>
                            </p:stCondLst>
                            <p:childTnLst>
                              <p:par>
                                <p:cTn id="179" presetID="1" presetClass="entr" presetSubtype="0" fill="hold" grpId="0" nodeType="afterEffect">
                                  <p:stCondLst>
                                    <p:cond delay="50"/>
                                  </p:stCondLst>
                                  <p:childTnLst>
                                    <p:set>
                                      <p:cBhvr>
                                        <p:cTn id="180" dur="1" fill="hold">
                                          <p:stCondLst>
                                            <p:cond delay="0"/>
                                          </p:stCondLst>
                                        </p:cTn>
                                        <p:tgtEl>
                                          <p:spTgt spid="229531"/>
                                        </p:tgtEl>
                                        <p:attrNameLst>
                                          <p:attrName>style.visibility</p:attrName>
                                        </p:attrNameLst>
                                      </p:cBhvr>
                                      <p:to>
                                        <p:strVal val="visible"/>
                                      </p:to>
                                    </p:set>
                                  </p:childTnLst>
                                </p:cTn>
                              </p:par>
                            </p:childTnLst>
                          </p:cTn>
                        </p:par>
                        <p:par>
                          <p:cTn id="181" fill="hold" nodeType="afterGroup">
                            <p:stCondLst>
                              <p:cond delay="2800"/>
                            </p:stCondLst>
                            <p:childTnLst>
                              <p:par>
                                <p:cTn id="182" presetID="1" presetClass="entr" presetSubtype="0" fill="hold" grpId="0" nodeType="afterEffect">
                                  <p:stCondLst>
                                    <p:cond delay="50"/>
                                  </p:stCondLst>
                                  <p:childTnLst>
                                    <p:set>
                                      <p:cBhvr>
                                        <p:cTn id="183" dur="1" fill="hold">
                                          <p:stCondLst>
                                            <p:cond delay="0"/>
                                          </p:stCondLst>
                                        </p:cTn>
                                        <p:tgtEl>
                                          <p:spTgt spid="229532"/>
                                        </p:tgtEl>
                                        <p:attrNameLst>
                                          <p:attrName>style.visibility</p:attrName>
                                        </p:attrNameLst>
                                      </p:cBhvr>
                                      <p:to>
                                        <p:strVal val="visible"/>
                                      </p:to>
                                    </p:set>
                                  </p:childTnLst>
                                </p:cTn>
                              </p:par>
                            </p:childTnLst>
                          </p:cTn>
                        </p:par>
                        <p:par>
                          <p:cTn id="184" fill="hold" nodeType="afterGroup">
                            <p:stCondLst>
                              <p:cond delay="2850"/>
                            </p:stCondLst>
                            <p:childTnLst>
                              <p:par>
                                <p:cTn id="185" presetID="1" presetClass="entr" presetSubtype="0" fill="hold" grpId="0" nodeType="afterEffect">
                                  <p:stCondLst>
                                    <p:cond delay="50"/>
                                  </p:stCondLst>
                                  <p:childTnLst>
                                    <p:set>
                                      <p:cBhvr>
                                        <p:cTn id="186" dur="1" fill="hold">
                                          <p:stCondLst>
                                            <p:cond delay="0"/>
                                          </p:stCondLst>
                                        </p:cTn>
                                        <p:tgtEl>
                                          <p:spTgt spid="229533"/>
                                        </p:tgtEl>
                                        <p:attrNameLst>
                                          <p:attrName>style.visibility</p:attrName>
                                        </p:attrNameLst>
                                      </p:cBhvr>
                                      <p:to>
                                        <p:strVal val="visible"/>
                                      </p:to>
                                    </p:set>
                                  </p:childTnLst>
                                </p:cTn>
                              </p:par>
                            </p:childTnLst>
                          </p:cTn>
                        </p:par>
                        <p:par>
                          <p:cTn id="187" fill="hold" nodeType="afterGroup">
                            <p:stCondLst>
                              <p:cond delay="2900"/>
                            </p:stCondLst>
                            <p:childTnLst>
                              <p:par>
                                <p:cTn id="188" presetID="1" presetClass="entr" presetSubtype="0" fill="hold" grpId="0" nodeType="afterEffect">
                                  <p:stCondLst>
                                    <p:cond delay="50"/>
                                  </p:stCondLst>
                                  <p:childTnLst>
                                    <p:set>
                                      <p:cBhvr>
                                        <p:cTn id="189" dur="1" fill="hold">
                                          <p:stCondLst>
                                            <p:cond delay="0"/>
                                          </p:stCondLst>
                                        </p:cTn>
                                        <p:tgtEl>
                                          <p:spTgt spid="229534"/>
                                        </p:tgtEl>
                                        <p:attrNameLst>
                                          <p:attrName>style.visibility</p:attrName>
                                        </p:attrNameLst>
                                      </p:cBhvr>
                                      <p:to>
                                        <p:strVal val="visible"/>
                                      </p:to>
                                    </p:set>
                                  </p:childTnLst>
                                </p:cTn>
                              </p:par>
                            </p:childTnLst>
                          </p:cTn>
                        </p:par>
                        <p:par>
                          <p:cTn id="190" fill="hold" nodeType="afterGroup">
                            <p:stCondLst>
                              <p:cond delay="2950"/>
                            </p:stCondLst>
                            <p:childTnLst>
                              <p:par>
                                <p:cTn id="191" presetID="1" presetClass="entr" presetSubtype="0" fill="hold" grpId="0" nodeType="afterEffect">
                                  <p:stCondLst>
                                    <p:cond delay="50"/>
                                  </p:stCondLst>
                                  <p:childTnLst>
                                    <p:set>
                                      <p:cBhvr>
                                        <p:cTn id="192" dur="1" fill="hold">
                                          <p:stCondLst>
                                            <p:cond delay="0"/>
                                          </p:stCondLst>
                                        </p:cTn>
                                        <p:tgtEl>
                                          <p:spTgt spid="229535"/>
                                        </p:tgtEl>
                                        <p:attrNameLst>
                                          <p:attrName>style.visibility</p:attrName>
                                        </p:attrNameLst>
                                      </p:cBhvr>
                                      <p:to>
                                        <p:strVal val="visible"/>
                                      </p:to>
                                    </p:set>
                                  </p:childTnLst>
                                </p:cTn>
                              </p:par>
                            </p:childTnLst>
                          </p:cTn>
                        </p:par>
                        <p:par>
                          <p:cTn id="193" fill="hold" nodeType="afterGroup">
                            <p:stCondLst>
                              <p:cond delay="3000"/>
                            </p:stCondLst>
                            <p:childTnLst>
                              <p:par>
                                <p:cTn id="194" presetID="1" presetClass="entr" presetSubtype="0" fill="hold" grpId="0" nodeType="afterEffect">
                                  <p:stCondLst>
                                    <p:cond delay="50"/>
                                  </p:stCondLst>
                                  <p:childTnLst>
                                    <p:set>
                                      <p:cBhvr>
                                        <p:cTn id="195" dur="1" fill="hold">
                                          <p:stCondLst>
                                            <p:cond delay="0"/>
                                          </p:stCondLst>
                                        </p:cTn>
                                        <p:tgtEl>
                                          <p:spTgt spid="229536"/>
                                        </p:tgtEl>
                                        <p:attrNameLst>
                                          <p:attrName>style.visibility</p:attrName>
                                        </p:attrNameLst>
                                      </p:cBhvr>
                                      <p:to>
                                        <p:strVal val="visible"/>
                                      </p:to>
                                    </p:set>
                                  </p:childTnLst>
                                </p:cTn>
                              </p:par>
                            </p:childTnLst>
                          </p:cTn>
                        </p:par>
                        <p:par>
                          <p:cTn id="196" fill="hold" nodeType="afterGroup">
                            <p:stCondLst>
                              <p:cond delay="3050"/>
                            </p:stCondLst>
                            <p:childTnLst>
                              <p:par>
                                <p:cTn id="197" presetID="1" presetClass="entr" presetSubtype="0" fill="hold" grpId="0" nodeType="afterEffect">
                                  <p:stCondLst>
                                    <p:cond delay="50"/>
                                  </p:stCondLst>
                                  <p:childTnLst>
                                    <p:set>
                                      <p:cBhvr>
                                        <p:cTn id="198" dur="1" fill="hold">
                                          <p:stCondLst>
                                            <p:cond delay="0"/>
                                          </p:stCondLst>
                                        </p:cTn>
                                        <p:tgtEl>
                                          <p:spTgt spid="229537"/>
                                        </p:tgtEl>
                                        <p:attrNameLst>
                                          <p:attrName>style.visibility</p:attrName>
                                        </p:attrNameLst>
                                      </p:cBhvr>
                                      <p:to>
                                        <p:strVal val="visible"/>
                                      </p:to>
                                    </p:set>
                                  </p:childTnLst>
                                </p:cTn>
                              </p:par>
                            </p:childTnLst>
                          </p:cTn>
                        </p:par>
                        <p:par>
                          <p:cTn id="199" fill="hold" nodeType="afterGroup">
                            <p:stCondLst>
                              <p:cond delay="3100"/>
                            </p:stCondLst>
                            <p:childTnLst>
                              <p:par>
                                <p:cTn id="200" presetID="1" presetClass="entr" presetSubtype="0" fill="hold" grpId="0" nodeType="afterEffect">
                                  <p:stCondLst>
                                    <p:cond delay="50"/>
                                  </p:stCondLst>
                                  <p:childTnLst>
                                    <p:set>
                                      <p:cBhvr>
                                        <p:cTn id="201" dur="1" fill="hold">
                                          <p:stCondLst>
                                            <p:cond delay="0"/>
                                          </p:stCondLst>
                                        </p:cTn>
                                        <p:tgtEl>
                                          <p:spTgt spid="229538"/>
                                        </p:tgtEl>
                                        <p:attrNameLst>
                                          <p:attrName>style.visibility</p:attrName>
                                        </p:attrNameLst>
                                      </p:cBhvr>
                                      <p:to>
                                        <p:strVal val="visible"/>
                                      </p:to>
                                    </p:set>
                                  </p:childTnLst>
                                </p:cTn>
                              </p:par>
                            </p:childTnLst>
                          </p:cTn>
                        </p:par>
                        <p:par>
                          <p:cTn id="202" fill="hold" nodeType="afterGroup">
                            <p:stCondLst>
                              <p:cond delay="3150"/>
                            </p:stCondLst>
                            <p:childTnLst>
                              <p:par>
                                <p:cTn id="203" presetID="1" presetClass="entr" presetSubtype="0" fill="hold" grpId="0" nodeType="afterEffect">
                                  <p:stCondLst>
                                    <p:cond delay="50"/>
                                  </p:stCondLst>
                                  <p:childTnLst>
                                    <p:set>
                                      <p:cBhvr>
                                        <p:cTn id="204" dur="1" fill="hold">
                                          <p:stCondLst>
                                            <p:cond delay="0"/>
                                          </p:stCondLst>
                                        </p:cTn>
                                        <p:tgtEl>
                                          <p:spTgt spid="229539"/>
                                        </p:tgtEl>
                                        <p:attrNameLst>
                                          <p:attrName>style.visibility</p:attrName>
                                        </p:attrNameLst>
                                      </p:cBhvr>
                                      <p:to>
                                        <p:strVal val="visible"/>
                                      </p:to>
                                    </p:set>
                                  </p:childTnLst>
                                </p:cTn>
                              </p:par>
                            </p:childTnLst>
                          </p:cTn>
                        </p:par>
                        <p:par>
                          <p:cTn id="205" fill="hold" nodeType="afterGroup">
                            <p:stCondLst>
                              <p:cond delay="3200"/>
                            </p:stCondLst>
                            <p:childTnLst>
                              <p:par>
                                <p:cTn id="206" presetID="1" presetClass="entr" presetSubtype="0" fill="hold" grpId="0" nodeType="afterEffect">
                                  <p:stCondLst>
                                    <p:cond delay="50"/>
                                  </p:stCondLst>
                                  <p:childTnLst>
                                    <p:set>
                                      <p:cBhvr>
                                        <p:cTn id="207" dur="1" fill="hold">
                                          <p:stCondLst>
                                            <p:cond delay="0"/>
                                          </p:stCondLst>
                                        </p:cTn>
                                        <p:tgtEl>
                                          <p:spTgt spid="229540"/>
                                        </p:tgtEl>
                                        <p:attrNameLst>
                                          <p:attrName>style.visibility</p:attrName>
                                        </p:attrNameLst>
                                      </p:cBhvr>
                                      <p:to>
                                        <p:strVal val="visible"/>
                                      </p:to>
                                    </p:set>
                                  </p:childTnLst>
                                </p:cTn>
                              </p:par>
                            </p:childTnLst>
                          </p:cTn>
                        </p:par>
                        <p:par>
                          <p:cTn id="208" fill="hold" nodeType="afterGroup">
                            <p:stCondLst>
                              <p:cond delay="3250"/>
                            </p:stCondLst>
                            <p:childTnLst>
                              <p:par>
                                <p:cTn id="209" presetID="1" presetClass="entr" presetSubtype="0" fill="hold" grpId="0" nodeType="afterEffect">
                                  <p:stCondLst>
                                    <p:cond delay="50"/>
                                  </p:stCondLst>
                                  <p:childTnLst>
                                    <p:set>
                                      <p:cBhvr>
                                        <p:cTn id="210" dur="1" fill="hold">
                                          <p:stCondLst>
                                            <p:cond delay="0"/>
                                          </p:stCondLst>
                                        </p:cTn>
                                        <p:tgtEl>
                                          <p:spTgt spid="229541"/>
                                        </p:tgtEl>
                                        <p:attrNameLst>
                                          <p:attrName>style.visibility</p:attrName>
                                        </p:attrNameLst>
                                      </p:cBhvr>
                                      <p:to>
                                        <p:strVal val="visible"/>
                                      </p:to>
                                    </p:set>
                                  </p:childTnLst>
                                </p:cTn>
                              </p:par>
                            </p:childTnLst>
                          </p:cTn>
                        </p:par>
                        <p:par>
                          <p:cTn id="211" fill="hold" nodeType="afterGroup">
                            <p:stCondLst>
                              <p:cond delay="3300"/>
                            </p:stCondLst>
                            <p:childTnLst>
                              <p:par>
                                <p:cTn id="212" presetID="1" presetClass="entr" presetSubtype="0" fill="hold" grpId="0" nodeType="afterEffect">
                                  <p:stCondLst>
                                    <p:cond delay="50"/>
                                  </p:stCondLst>
                                  <p:childTnLst>
                                    <p:set>
                                      <p:cBhvr>
                                        <p:cTn id="213" dur="1" fill="hold">
                                          <p:stCondLst>
                                            <p:cond delay="0"/>
                                          </p:stCondLst>
                                        </p:cTn>
                                        <p:tgtEl>
                                          <p:spTgt spid="229542"/>
                                        </p:tgtEl>
                                        <p:attrNameLst>
                                          <p:attrName>style.visibility</p:attrName>
                                        </p:attrNameLst>
                                      </p:cBhvr>
                                      <p:to>
                                        <p:strVal val="visible"/>
                                      </p:to>
                                    </p:set>
                                  </p:childTnLst>
                                </p:cTn>
                              </p:par>
                            </p:childTnLst>
                          </p:cTn>
                        </p:par>
                        <p:par>
                          <p:cTn id="214" fill="hold" nodeType="afterGroup">
                            <p:stCondLst>
                              <p:cond delay="3350"/>
                            </p:stCondLst>
                            <p:childTnLst>
                              <p:par>
                                <p:cTn id="215" presetID="1" presetClass="entr" presetSubtype="0" fill="hold" grpId="0" nodeType="afterEffect">
                                  <p:stCondLst>
                                    <p:cond delay="50"/>
                                  </p:stCondLst>
                                  <p:childTnLst>
                                    <p:set>
                                      <p:cBhvr>
                                        <p:cTn id="216" dur="1" fill="hold">
                                          <p:stCondLst>
                                            <p:cond delay="0"/>
                                          </p:stCondLst>
                                        </p:cTn>
                                        <p:tgtEl>
                                          <p:spTgt spid="229543"/>
                                        </p:tgtEl>
                                        <p:attrNameLst>
                                          <p:attrName>style.visibility</p:attrName>
                                        </p:attrNameLst>
                                      </p:cBhvr>
                                      <p:to>
                                        <p:strVal val="visible"/>
                                      </p:to>
                                    </p:set>
                                  </p:childTnLst>
                                </p:cTn>
                              </p:par>
                            </p:childTnLst>
                          </p:cTn>
                        </p:par>
                        <p:par>
                          <p:cTn id="217" fill="hold" nodeType="afterGroup">
                            <p:stCondLst>
                              <p:cond delay="3400"/>
                            </p:stCondLst>
                            <p:childTnLst>
                              <p:par>
                                <p:cTn id="218" presetID="1" presetClass="entr" presetSubtype="0" fill="hold" grpId="0" nodeType="afterEffect">
                                  <p:stCondLst>
                                    <p:cond delay="50"/>
                                  </p:stCondLst>
                                  <p:childTnLst>
                                    <p:set>
                                      <p:cBhvr>
                                        <p:cTn id="219" dur="1" fill="hold">
                                          <p:stCondLst>
                                            <p:cond delay="0"/>
                                          </p:stCondLst>
                                        </p:cTn>
                                        <p:tgtEl>
                                          <p:spTgt spid="229544"/>
                                        </p:tgtEl>
                                        <p:attrNameLst>
                                          <p:attrName>style.visibility</p:attrName>
                                        </p:attrNameLst>
                                      </p:cBhvr>
                                      <p:to>
                                        <p:strVal val="visible"/>
                                      </p:to>
                                    </p:set>
                                  </p:childTnLst>
                                </p:cTn>
                              </p:par>
                            </p:childTnLst>
                          </p:cTn>
                        </p:par>
                        <p:par>
                          <p:cTn id="220" fill="hold" nodeType="afterGroup">
                            <p:stCondLst>
                              <p:cond delay="3450"/>
                            </p:stCondLst>
                            <p:childTnLst>
                              <p:par>
                                <p:cTn id="221" presetID="1" presetClass="entr" presetSubtype="0" fill="hold" grpId="0" nodeType="afterEffect">
                                  <p:stCondLst>
                                    <p:cond delay="50"/>
                                  </p:stCondLst>
                                  <p:childTnLst>
                                    <p:set>
                                      <p:cBhvr>
                                        <p:cTn id="222" dur="1" fill="hold">
                                          <p:stCondLst>
                                            <p:cond delay="0"/>
                                          </p:stCondLst>
                                        </p:cTn>
                                        <p:tgtEl>
                                          <p:spTgt spid="229545"/>
                                        </p:tgtEl>
                                        <p:attrNameLst>
                                          <p:attrName>style.visibility</p:attrName>
                                        </p:attrNameLst>
                                      </p:cBhvr>
                                      <p:to>
                                        <p:strVal val="visible"/>
                                      </p:to>
                                    </p:set>
                                  </p:childTnLst>
                                </p:cTn>
                              </p:par>
                            </p:childTnLst>
                          </p:cTn>
                        </p:par>
                        <p:par>
                          <p:cTn id="223" fill="hold" nodeType="afterGroup">
                            <p:stCondLst>
                              <p:cond delay="3500"/>
                            </p:stCondLst>
                            <p:childTnLst>
                              <p:par>
                                <p:cTn id="224" presetID="1" presetClass="entr" presetSubtype="0" fill="hold" grpId="0" nodeType="afterEffect">
                                  <p:stCondLst>
                                    <p:cond delay="50"/>
                                  </p:stCondLst>
                                  <p:childTnLst>
                                    <p:set>
                                      <p:cBhvr>
                                        <p:cTn id="225" dur="1" fill="hold">
                                          <p:stCondLst>
                                            <p:cond delay="0"/>
                                          </p:stCondLst>
                                        </p:cTn>
                                        <p:tgtEl>
                                          <p:spTgt spid="229546"/>
                                        </p:tgtEl>
                                        <p:attrNameLst>
                                          <p:attrName>style.visibility</p:attrName>
                                        </p:attrNameLst>
                                      </p:cBhvr>
                                      <p:to>
                                        <p:strVal val="visible"/>
                                      </p:to>
                                    </p:set>
                                  </p:childTnLst>
                                </p:cTn>
                              </p:par>
                            </p:childTnLst>
                          </p:cTn>
                        </p:par>
                        <p:par>
                          <p:cTn id="226" fill="hold" nodeType="afterGroup">
                            <p:stCondLst>
                              <p:cond delay="3550"/>
                            </p:stCondLst>
                            <p:childTnLst>
                              <p:par>
                                <p:cTn id="227" presetID="1" presetClass="entr" presetSubtype="0" fill="hold" grpId="0" nodeType="afterEffect">
                                  <p:stCondLst>
                                    <p:cond delay="50"/>
                                  </p:stCondLst>
                                  <p:childTnLst>
                                    <p:set>
                                      <p:cBhvr>
                                        <p:cTn id="228" dur="1" fill="hold">
                                          <p:stCondLst>
                                            <p:cond delay="0"/>
                                          </p:stCondLst>
                                        </p:cTn>
                                        <p:tgtEl>
                                          <p:spTgt spid="229547"/>
                                        </p:tgtEl>
                                        <p:attrNameLst>
                                          <p:attrName>style.visibility</p:attrName>
                                        </p:attrNameLst>
                                      </p:cBhvr>
                                      <p:to>
                                        <p:strVal val="visible"/>
                                      </p:to>
                                    </p:set>
                                  </p:childTnLst>
                                </p:cTn>
                              </p:par>
                            </p:childTnLst>
                          </p:cTn>
                        </p:par>
                        <p:par>
                          <p:cTn id="229" fill="hold" nodeType="afterGroup">
                            <p:stCondLst>
                              <p:cond delay="3600"/>
                            </p:stCondLst>
                            <p:childTnLst>
                              <p:par>
                                <p:cTn id="230" presetID="1" presetClass="entr" presetSubtype="0" fill="hold" grpId="0" nodeType="afterEffect">
                                  <p:stCondLst>
                                    <p:cond delay="50"/>
                                  </p:stCondLst>
                                  <p:childTnLst>
                                    <p:set>
                                      <p:cBhvr>
                                        <p:cTn id="231" dur="1" fill="hold">
                                          <p:stCondLst>
                                            <p:cond delay="0"/>
                                          </p:stCondLst>
                                        </p:cTn>
                                        <p:tgtEl>
                                          <p:spTgt spid="229548"/>
                                        </p:tgtEl>
                                        <p:attrNameLst>
                                          <p:attrName>style.visibility</p:attrName>
                                        </p:attrNameLst>
                                      </p:cBhvr>
                                      <p:to>
                                        <p:strVal val="visible"/>
                                      </p:to>
                                    </p:set>
                                  </p:childTnLst>
                                </p:cTn>
                              </p:par>
                            </p:childTnLst>
                          </p:cTn>
                        </p:par>
                        <p:par>
                          <p:cTn id="232" fill="hold" nodeType="afterGroup">
                            <p:stCondLst>
                              <p:cond delay="3650"/>
                            </p:stCondLst>
                            <p:childTnLst>
                              <p:par>
                                <p:cTn id="233" presetID="1" presetClass="entr" presetSubtype="0" fill="hold" grpId="0" nodeType="afterEffect">
                                  <p:stCondLst>
                                    <p:cond delay="50"/>
                                  </p:stCondLst>
                                  <p:childTnLst>
                                    <p:set>
                                      <p:cBhvr>
                                        <p:cTn id="234" dur="1" fill="hold">
                                          <p:stCondLst>
                                            <p:cond delay="0"/>
                                          </p:stCondLst>
                                        </p:cTn>
                                        <p:tgtEl>
                                          <p:spTgt spid="229549"/>
                                        </p:tgtEl>
                                        <p:attrNameLst>
                                          <p:attrName>style.visibility</p:attrName>
                                        </p:attrNameLst>
                                      </p:cBhvr>
                                      <p:to>
                                        <p:strVal val="visible"/>
                                      </p:to>
                                    </p:set>
                                  </p:childTnLst>
                                </p:cTn>
                              </p:par>
                            </p:childTnLst>
                          </p:cTn>
                        </p:par>
                        <p:par>
                          <p:cTn id="235" fill="hold" nodeType="afterGroup">
                            <p:stCondLst>
                              <p:cond delay="3700"/>
                            </p:stCondLst>
                            <p:childTnLst>
                              <p:par>
                                <p:cTn id="236" presetID="1" presetClass="entr" presetSubtype="0" fill="hold" grpId="0" nodeType="afterEffect">
                                  <p:stCondLst>
                                    <p:cond delay="50"/>
                                  </p:stCondLst>
                                  <p:childTnLst>
                                    <p:set>
                                      <p:cBhvr>
                                        <p:cTn id="237" dur="1" fill="hold">
                                          <p:stCondLst>
                                            <p:cond delay="0"/>
                                          </p:stCondLst>
                                        </p:cTn>
                                        <p:tgtEl>
                                          <p:spTgt spid="229550"/>
                                        </p:tgtEl>
                                        <p:attrNameLst>
                                          <p:attrName>style.visibility</p:attrName>
                                        </p:attrNameLst>
                                      </p:cBhvr>
                                      <p:to>
                                        <p:strVal val="visible"/>
                                      </p:to>
                                    </p:set>
                                  </p:childTnLst>
                                </p:cTn>
                              </p:par>
                            </p:childTnLst>
                          </p:cTn>
                        </p:par>
                        <p:par>
                          <p:cTn id="238" fill="hold" nodeType="afterGroup">
                            <p:stCondLst>
                              <p:cond delay="3750"/>
                            </p:stCondLst>
                            <p:childTnLst>
                              <p:par>
                                <p:cTn id="239" presetID="1" presetClass="entr" presetSubtype="0" fill="hold" grpId="0" nodeType="afterEffect">
                                  <p:stCondLst>
                                    <p:cond delay="50"/>
                                  </p:stCondLst>
                                  <p:childTnLst>
                                    <p:set>
                                      <p:cBhvr>
                                        <p:cTn id="240" dur="1" fill="hold">
                                          <p:stCondLst>
                                            <p:cond delay="0"/>
                                          </p:stCondLst>
                                        </p:cTn>
                                        <p:tgtEl>
                                          <p:spTgt spid="229551"/>
                                        </p:tgtEl>
                                        <p:attrNameLst>
                                          <p:attrName>style.visibility</p:attrName>
                                        </p:attrNameLst>
                                      </p:cBhvr>
                                      <p:to>
                                        <p:strVal val="visible"/>
                                      </p:to>
                                    </p:set>
                                  </p:childTnLst>
                                </p:cTn>
                              </p:par>
                            </p:childTnLst>
                          </p:cTn>
                        </p:par>
                        <p:par>
                          <p:cTn id="241" fill="hold" nodeType="afterGroup">
                            <p:stCondLst>
                              <p:cond delay="3800"/>
                            </p:stCondLst>
                            <p:childTnLst>
                              <p:par>
                                <p:cTn id="242" presetID="1" presetClass="entr" presetSubtype="0" fill="hold" grpId="0" nodeType="afterEffect">
                                  <p:stCondLst>
                                    <p:cond delay="50"/>
                                  </p:stCondLst>
                                  <p:childTnLst>
                                    <p:set>
                                      <p:cBhvr>
                                        <p:cTn id="243" dur="1" fill="hold">
                                          <p:stCondLst>
                                            <p:cond delay="0"/>
                                          </p:stCondLst>
                                        </p:cTn>
                                        <p:tgtEl>
                                          <p:spTgt spid="229552"/>
                                        </p:tgtEl>
                                        <p:attrNameLst>
                                          <p:attrName>style.visibility</p:attrName>
                                        </p:attrNameLst>
                                      </p:cBhvr>
                                      <p:to>
                                        <p:strVal val="visible"/>
                                      </p:to>
                                    </p:set>
                                  </p:childTnLst>
                                </p:cTn>
                              </p:par>
                            </p:childTnLst>
                          </p:cTn>
                        </p:par>
                        <p:par>
                          <p:cTn id="244" fill="hold" nodeType="afterGroup">
                            <p:stCondLst>
                              <p:cond delay="3850"/>
                            </p:stCondLst>
                            <p:childTnLst>
                              <p:par>
                                <p:cTn id="245" presetID="1" presetClass="entr" presetSubtype="0" fill="hold" grpId="0" nodeType="afterEffect">
                                  <p:stCondLst>
                                    <p:cond delay="50"/>
                                  </p:stCondLst>
                                  <p:childTnLst>
                                    <p:set>
                                      <p:cBhvr>
                                        <p:cTn id="246" dur="1" fill="hold">
                                          <p:stCondLst>
                                            <p:cond delay="0"/>
                                          </p:stCondLst>
                                        </p:cTn>
                                        <p:tgtEl>
                                          <p:spTgt spid="229553"/>
                                        </p:tgtEl>
                                        <p:attrNameLst>
                                          <p:attrName>style.visibility</p:attrName>
                                        </p:attrNameLst>
                                      </p:cBhvr>
                                      <p:to>
                                        <p:strVal val="visible"/>
                                      </p:to>
                                    </p:set>
                                  </p:childTnLst>
                                </p:cTn>
                              </p:par>
                            </p:childTnLst>
                          </p:cTn>
                        </p:par>
                        <p:par>
                          <p:cTn id="247" fill="hold" nodeType="afterGroup">
                            <p:stCondLst>
                              <p:cond delay="3900"/>
                            </p:stCondLst>
                            <p:childTnLst>
                              <p:par>
                                <p:cTn id="248" presetID="1" presetClass="entr" presetSubtype="0" fill="hold" grpId="0" nodeType="afterEffect">
                                  <p:stCondLst>
                                    <p:cond delay="50"/>
                                  </p:stCondLst>
                                  <p:childTnLst>
                                    <p:set>
                                      <p:cBhvr>
                                        <p:cTn id="249" dur="1" fill="hold">
                                          <p:stCondLst>
                                            <p:cond delay="0"/>
                                          </p:stCondLst>
                                        </p:cTn>
                                        <p:tgtEl>
                                          <p:spTgt spid="229554"/>
                                        </p:tgtEl>
                                        <p:attrNameLst>
                                          <p:attrName>style.visibility</p:attrName>
                                        </p:attrNameLst>
                                      </p:cBhvr>
                                      <p:to>
                                        <p:strVal val="visible"/>
                                      </p:to>
                                    </p:set>
                                  </p:childTnLst>
                                </p:cTn>
                              </p:par>
                            </p:childTnLst>
                          </p:cTn>
                        </p:par>
                        <p:par>
                          <p:cTn id="250" fill="hold" nodeType="afterGroup">
                            <p:stCondLst>
                              <p:cond delay="3950"/>
                            </p:stCondLst>
                            <p:childTnLst>
                              <p:par>
                                <p:cTn id="251" presetID="1" presetClass="entr" presetSubtype="0" fill="hold" grpId="0" nodeType="afterEffect">
                                  <p:stCondLst>
                                    <p:cond delay="50"/>
                                  </p:stCondLst>
                                  <p:childTnLst>
                                    <p:set>
                                      <p:cBhvr>
                                        <p:cTn id="252" dur="1" fill="hold">
                                          <p:stCondLst>
                                            <p:cond delay="0"/>
                                          </p:stCondLst>
                                        </p:cTn>
                                        <p:tgtEl>
                                          <p:spTgt spid="229555"/>
                                        </p:tgtEl>
                                        <p:attrNameLst>
                                          <p:attrName>style.visibility</p:attrName>
                                        </p:attrNameLst>
                                      </p:cBhvr>
                                      <p:to>
                                        <p:strVal val="visible"/>
                                      </p:to>
                                    </p:set>
                                  </p:childTnLst>
                                </p:cTn>
                              </p:par>
                            </p:childTnLst>
                          </p:cTn>
                        </p:par>
                        <p:par>
                          <p:cTn id="253" fill="hold" nodeType="afterGroup">
                            <p:stCondLst>
                              <p:cond delay="4000"/>
                            </p:stCondLst>
                            <p:childTnLst>
                              <p:par>
                                <p:cTn id="254" presetID="1" presetClass="entr" presetSubtype="0" fill="hold" grpId="0" nodeType="afterEffect">
                                  <p:stCondLst>
                                    <p:cond delay="50"/>
                                  </p:stCondLst>
                                  <p:childTnLst>
                                    <p:set>
                                      <p:cBhvr>
                                        <p:cTn id="255" dur="1" fill="hold">
                                          <p:stCondLst>
                                            <p:cond delay="0"/>
                                          </p:stCondLst>
                                        </p:cTn>
                                        <p:tgtEl>
                                          <p:spTgt spid="229556"/>
                                        </p:tgtEl>
                                        <p:attrNameLst>
                                          <p:attrName>style.visibility</p:attrName>
                                        </p:attrNameLst>
                                      </p:cBhvr>
                                      <p:to>
                                        <p:strVal val="visible"/>
                                      </p:to>
                                    </p:set>
                                  </p:childTnLst>
                                </p:cTn>
                              </p:par>
                            </p:childTnLst>
                          </p:cTn>
                        </p:par>
                        <p:par>
                          <p:cTn id="256" fill="hold" nodeType="afterGroup">
                            <p:stCondLst>
                              <p:cond delay="4050"/>
                            </p:stCondLst>
                            <p:childTnLst>
                              <p:par>
                                <p:cTn id="257" presetID="1" presetClass="entr" presetSubtype="0" fill="hold" grpId="0" nodeType="afterEffect">
                                  <p:stCondLst>
                                    <p:cond delay="50"/>
                                  </p:stCondLst>
                                  <p:childTnLst>
                                    <p:set>
                                      <p:cBhvr>
                                        <p:cTn id="258" dur="1" fill="hold">
                                          <p:stCondLst>
                                            <p:cond delay="0"/>
                                          </p:stCondLst>
                                        </p:cTn>
                                        <p:tgtEl>
                                          <p:spTgt spid="229557"/>
                                        </p:tgtEl>
                                        <p:attrNameLst>
                                          <p:attrName>style.visibility</p:attrName>
                                        </p:attrNameLst>
                                      </p:cBhvr>
                                      <p:to>
                                        <p:strVal val="visible"/>
                                      </p:to>
                                    </p:set>
                                  </p:childTnLst>
                                </p:cTn>
                              </p:par>
                            </p:childTnLst>
                          </p:cTn>
                        </p:par>
                        <p:par>
                          <p:cTn id="259" fill="hold" nodeType="afterGroup">
                            <p:stCondLst>
                              <p:cond delay="4100"/>
                            </p:stCondLst>
                            <p:childTnLst>
                              <p:par>
                                <p:cTn id="260" presetID="1" presetClass="entr" presetSubtype="0" fill="hold" grpId="0" nodeType="afterEffect">
                                  <p:stCondLst>
                                    <p:cond delay="50"/>
                                  </p:stCondLst>
                                  <p:childTnLst>
                                    <p:set>
                                      <p:cBhvr>
                                        <p:cTn id="261" dur="1" fill="hold">
                                          <p:stCondLst>
                                            <p:cond delay="0"/>
                                          </p:stCondLst>
                                        </p:cTn>
                                        <p:tgtEl>
                                          <p:spTgt spid="229558"/>
                                        </p:tgtEl>
                                        <p:attrNameLst>
                                          <p:attrName>style.visibility</p:attrName>
                                        </p:attrNameLst>
                                      </p:cBhvr>
                                      <p:to>
                                        <p:strVal val="visible"/>
                                      </p:to>
                                    </p:set>
                                  </p:childTnLst>
                                </p:cTn>
                              </p:par>
                            </p:childTnLst>
                          </p:cTn>
                        </p:par>
                        <p:par>
                          <p:cTn id="262" fill="hold" nodeType="afterGroup">
                            <p:stCondLst>
                              <p:cond delay="4150"/>
                            </p:stCondLst>
                            <p:childTnLst>
                              <p:par>
                                <p:cTn id="263" presetID="1" presetClass="entr" presetSubtype="0" fill="hold" grpId="0" nodeType="afterEffect">
                                  <p:stCondLst>
                                    <p:cond delay="50"/>
                                  </p:stCondLst>
                                  <p:childTnLst>
                                    <p:set>
                                      <p:cBhvr>
                                        <p:cTn id="264" dur="1" fill="hold">
                                          <p:stCondLst>
                                            <p:cond delay="0"/>
                                          </p:stCondLst>
                                        </p:cTn>
                                        <p:tgtEl>
                                          <p:spTgt spid="229559"/>
                                        </p:tgtEl>
                                        <p:attrNameLst>
                                          <p:attrName>style.visibility</p:attrName>
                                        </p:attrNameLst>
                                      </p:cBhvr>
                                      <p:to>
                                        <p:strVal val="visible"/>
                                      </p:to>
                                    </p:set>
                                  </p:childTnLst>
                                </p:cTn>
                              </p:par>
                            </p:childTnLst>
                          </p:cTn>
                        </p:par>
                        <p:par>
                          <p:cTn id="265" fill="hold" nodeType="afterGroup">
                            <p:stCondLst>
                              <p:cond delay="4200"/>
                            </p:stCondLst>
                            <p:childTnLst>
                              <p:par>
                                <p:cTn id="266" presetID="1" presetClass="entr" presetSubtype="0" fill="hold" grpId="0" nodeType="afterEffect">
                                  <p:stCondLst>
                                    <p:cond delay="50"/>
                                  </p:stCondLst>
                                  <p:childTnLst>
                                    <p:set>
                                      <p:cBhvr>
                                        <p:cTn id="267" dur="1" fill="hold">
                                          <p:stCondLst>
                                            <p:cond delay="0"/>
                                          </p:stCondLst>
                                        </p:cTn>
                                        <p:tgtEl>
                                          <p:spTgt spid="229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4" grpId="0" animBg="1"/>
      <p:bldP spid="229474" grpId="0" animBg="1"/>
      <p:bldP spid="229475" grpId="0" animBg="1"/>
      <p:bldP spid="229476" grpId="0" animBg="1"/>
      <p:bldP spid="229477" grpId="0" animBg="1"/>
      <p:bldP spid="229478" grpId="0" animBg="1"/>
      <p:bldP spid="229479" grpId="0" animBg="1"/>
      <p:bldP spid="229480" grpId="0" animBg="1"/>
      <p:bldP spid="229481" grpId="0" animBg="1"/>
      <p:bldP spid="229482" grpId="0" animBg="1"/>
      <p:bldP spid="229483" grpId="0" animBg="1"/>
      <p:bldP spid="229484" grpId="0" animBg="1"/>
      <p:bldP spid="229485" grpId="0" animBg="1"/>
      <p:bldP spid="229486" grpId="0" animBg="1"/>
      <p:bldP spid="229487" grpId="0" animBg="1"/>
      <p:bldP spid="229488" grpId="0" animBg="1"/>
      <p:bldP spid="229489" grpId="0" animBg="1"/>
      <p:bldP spid="229490" grpId="0" animBg="1"/>
      <p:bldP spid="229491" grpId="0" animBg="1"/>
      <p:bldP spid="229492" grpId="0" animBg="1"/>
      <p:bldP spid="229494" grpId="0" animBg="1"/>
      <p:bldP spid="229495" grpId="0" animBg="1"/>
      <p:bldP spid="229496" grpId="0" animBg="1"/>
      <p:bldP spid="229497" grpId="0" animBg="1"/>
      <p:bldP spid="229498" grpId="0" animBg="1"/>
      <p:bldP spid="229499" grpId="0" animBg="1"/>
      <p:bldP spid="229500" grpId="0" animBg="1"/>
      <p:bldP spid="229501" grpId="0" animBg="1"/>
      <p:bldP spid="229502" grpId="0" animBg="1"/>
      <p:bldP spid="229503" grpId="0" animBg="1"/>
      <p:bldP spid="229504" grpId="0" animBg="1"/>
      <p:bldP spid="229505" grpId="0" animBg="1"/>
      <p:bldP spid="229506" grpId="0" animBg="1"/>
      <p:bldP spid="229507" grpId="0" animBg="1"/>
      <p:bldP spid="229508" grpId="0" animBg="1"/>
      <p:bldP spid="229509" grpId="0" animBg="1"/>
      <p:bldP spid="229510" grpId="0" animBg="1"/>
      <p:bldP spid="229511" grpId="0" animBg="1"/>
      <p:bldP spid="229512" grpId="0" animBg="1"/>
      <p:bldP spid="229513" grpId="0" animBg="1"/>
      <p:bldP spid="229514" grpId="0" animBg="1"/>
      <p:bldP spid="229515" grpId="0" animBg="1"/>
      <p:bldP spid="229516" grpId="0" animBg="1"/>
      <p:bldP spid="229518" grpId="0" animBg="1"/>
      <p:bldP spid="229519" grpId="0" animBg="1"/>
      <p:bldP spid="229520" grpId="0" animBg="1"/>
      <p:bldP spid="229521" grpId="0" animBg="1"/>
      <p:bldP spid="229522" grpId="0" animBg="1"/>
      <p:bldP spid="229523" grpId="0" animBg="1"/>
      <p:bldP spid="229524" grpId="0" animBg="1"/>
      <p:bldP spid="229525" grpId="0" animBg="1"/>
      <p:bldP spid="229526" grpId="0" animBg="1"/>
      <p:bldP spid="229527" grpId="0" animBg="1"/>
      <p:bldP spid="229528" grpId="0" animBg="1"/>
      <p:bldP spid="229529" grpId="0" animBg="1"/>
      <p:bldP spid="229530" grpId="0" animBg="1"/>
      <p:bldP spid="229531" grpId="0" animBg="1"/>
      <p:bldP spid="229532" grpId="0" animBg="1"/>
      <p:bldP spid="229533" grpId="0" animBg="1"/>
      <p:bldP spid="229534" grpId="0" animBg="1"/>
      <p:bldP spid="229535" grpId="0" animBg="1"/>
      <p:bldP spid="229536" grpId="0" animBg="1"/>
      <p:bldP spid="229537" grpId="0" animBg="1"/>
      <p:bldP spid="229538" grpId="0" animBg="1"/>
      <p:bldP spid="229539" grpId="0" animBg="1"/>
      <p:bldP spid="229540" grpId="0" animBg="1"/>
      <p:bldP spid="229541" grpId="0" animBg="1"/>
      <p:bldP spid="229542" grpId="0" animBg="1"/>
      <p:bldP spid="229543" grpId="0" animBg="1"/>
      <p:bldP spid="229544" grpId="0" animBg="1"/>
      <p:bldP spid="229545" grpId="0" animBg="1"/>
      <p:bldP spid="229546" grpId="0" animBg="1"/>
      <p:bldP spid="229547" grpId="0" animBg="1"/>
      <p:bldP spid="229548" grpId="0" animBg="1"/>
      <p:bldP spid="229549" grpId="0" animBg="1"/>
      <p:bldP spid="229550" grpId="0" animBg="1"/>
      <p:bldP spid="229551" grpId="0" animBg="1"/>
      <p:bldP spid="229552" grpId="0" animBg="1"/>
      <p:bldP spid="229553" grpId="0" animBg="1"/>
      <p:bldP spid="229554" grpId="0" animBg="1"/>
      <p:bldP spid="229555" grpId="0" animBg="1"/>
      <p:bldP spid="229556" grpId="0" animBg="1"/>
      <p:bldP spid="229557" grpId="0" animBg="1"/>
      <p:bldP spid="229558" grpId="0" animBg="1"/>
      <p:bldP spid="229559" grpId="0" animBg="1"/>
      <p:bldP spid="2295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idx="4294967295"/>
          </p:nvPr>
        </p:nvSpPr>
        <p:spPr>
          <a:xfrm>
            <a:off x="0" y="579438"/>
            <a:ext cx="8229600" cy="792162"/>
          </a:xfrm>
        </p:spPr>
        <p:txBody>
          <a:bodyPr/>
          <a:lstStyle/>
          <a:p>
            <a:r>
              <a:rPr lang="en-GB" b="1"/>
              <a:t>…to the very first SPM{t}</a:t>
            </a:r>
          </a:p>
        </p:txBody>
      </p:sp>
      <p:grpSp>
        <p:nvGrpSpPr>
          <p:cNvPr id="155651" name="Group 4"/>
          <p:cNvGrpSpPr>
            <a:grpSpLocks/>
          </p:cNvGrpSpPr>
          <p:nvPr/>
        </p:nvGrpSpPr>
        <p:grpSpPr bwMode="auto">
          <a:xfrm>
            <a:off x="4932363" y="674688"/>
            <a:ext cx="3914775" cy="6000750"/>
            <a:chOff x="207963" y="695325"/>
            <a:chExt cx="3914775" cy="6000750"/>
          </a:xfrm>
        </p:grpSpPr>
        <p:sp>
          <p:nvSpPr>
            <p:cNvPr id="155652" name="Rectangle 2"/>
            <p:cNvSpPr>
              <a:spLocks noChangeArrowheads="1"/>
            </p:cNvSpPr>
            <p:nvPr/>
          </p:nvSpPr>
          <p:spPr bwMode="auto">
            <a:xfrm>
              <a:off x="207963" y="695325"/>
              <a:ext cx="3914775" cy="6000750"/>
            </a:xfrm>
            <a:prstGeom prst="rect">
              <a:avLst/>
            </a:prstGeom>
            <a:solidFill>
              <a:schemeClr val="bg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en-GB">
                <a:solidFill>
                  <a:srgbClr val="000000"/>
                </a:solidFill>
              </a:endParaRPr>
            </a:p>
          </p:txBody>
        </p:sp>
        <p:pic>
          <p:nvPicPr>
            <p:cNvPr id="155653" name="Picture 3"/>
            <p:cNvPicPr>
              <a:picLocks noChangeAspect="1" noChangeArrowheads="1"/>
            </p:cNvPicPr>
            <p:nvPr/>
          </p:nvPicPr>
          <p:blipFill>
            <a:blip r:embed="rId3">
              <a:extLst>
                <a:ext uri="{28A0092B-C50C-407E-A947-70E740481C1C}">
                  <a14:useLocalDpi xmlns:a14="http://schemas.microsoft.com/office/drawing/2010/main" val="0"/>
                </a:ext>
              </a:extLst>
            </a:blip>
            <a:srcRect r="1965"/>
            <a:stretch>
              <a:fillRect/>
            </a:stretch>
          </p:blipFill>
          <p:spPr bwMode="auto">
            <a:xfrm>
              <a:off x="727075" y="704850"/>
              <a:ext cx="285432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4" name="Picture 4"/>
            <p:cNvPicPr>
              <a:picLocks noChangeAspect="1" noChangeArrowheads="1"/>
            </p:cNvPicPr>
            <p:nvPr/>
          </p:nvPicPr>
          <p:blipFill>
            <a:blip r:embed="rId4">
              <a:extLst>
                <a:ext uri="{28A0092B-C50C-407E-A947-70E740481C1C}">
                  <a14:useLocalDpi xmlns:a14="http://schemas.microsoft.com/office/drawing/2010/main" val="0"/>
                </a:ext>
              </a:extLst>
            </a:blip>
            <a:srcRect t="2008" r="1671" b="48878"/>
            <a:stretch>
              <a:fillRect/>
            </a:stretch>
          </p:blipFill>
          <p:spPr bwMode="auto">
            <a:xfrm>
              <a:off x="222250" y="3995738"/>
              <a:ext cx="3829050"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5655" name="TextBox 5"/>
          <p:cNvSpPr txBox="1">
            <a:spLocks noChangeArrowheads="1"/>
          </p:cNvSpPr>
          <p:nvPr/>
        </p:nvSpPr>
        <p:spPr bwMode="auto">
          <a:xfrm>
            <a:off x="250825" y="1484313"/>
            <a:ext cx="4465638"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buFont typeface="Arial" pitchFamily="34" charset="0"/>
              <a:buChar char="•"/>
            </a:pPr>
            <a:r>
              <a:rPr lang="en-GB" dirty="0">
                <a:solidFill>
                  <a:srgbClr val="000000"/>
                </a:solidFill>
              </a:rPr>
              <a:t>An area specialised for the processing of colour, </a:t>
            </a:r>
            <a:r>
              <a:rPr lang="en-GB" dirty="0" err="1">
                <a:solidFill>
                  <a:srgbClr val="000000"/>
                </a:solidFill>
              </a:rPr>
              <a:t>the“colour</a:t>
            </a:r>
            <a:r>
              <a:rPr lang="en-GB" dirty="0">
                <a:solidFill>
                  <a:srgbClr val="000000"/>
                </a:solidFill>
              </a:rPr>
              <a:t> centre” (V4) highlighted by cognitive </a:t>
            </a:r>
            <a:r>
              <a:rPr lang="en-GB" dirty="0" err="1">
                <a:solidFill>
                  <a:srgbClr val="000000"/>
                </a:solidFill>
              </a:rPr>
              <a:t>substraction</a:t>
            </a:r>
            <a:r>
              <a:rPr lang="en-GB" dirty="0">
                <a:solidFill>
                  <a:srgbClr val="000000"/>
                </a:solidFill>
              </a:rPr>
              <a:t> using PET.</a:t>
            </a:r>
            <a:br>
              <a:rPr lang="en-GB" dirty="0">
                <a:solidFill>
                  <a:srgbClr val="000000"/>
                </a:solidFill>
              </a:rPr>
            </a:br>
            <a:endParaRPr lang="en-GB" dirty="0">
              <a:solidFill>
                <a:srgbClr val="000000"/>
              </a:solidFill>
            </a:endParaRPr>
          </a:p>
          <a:p>
            <a:pPr fontAlgn="base">
              <a:spcBef>
                <a:spcPct val="0"/>
              </a:spcBef>
              <a:spcAft>
                <a:spcPct val="0"/>
              </a:spcAft>
              <a:buFont typeface="Arial" pitchFamily="34" charset="0"/>
              <a:buChar char="•"/>
            </a:pPr>
            <a:r>
              <a:rPr lang="en-GB" dirty="0">
                <a:solidFill>
                  <a:srgbClr val="000000"/>
                </a:solidFill>
              </a:rPr>
              <a:t>Three subjects:</a:t>
            </a: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a:p>
            <a:pPr fontAlgn="base">
              <a:spcBef>
                <a:spcPct val="0"/>
              </a:spcBef>
              <a:spcAft>
                <a:spcPct val="0"/>
              </a:spcAft>
              <a:buFont typeface="Arial" pitchFamily="34" charset="0"/>
              <a:buChar char="•"/>
            </a:pPr>
            <a:r>
              <a:rPr lang="en-GB" dirty="0">
                <a:solidFill>
                  <a:srgbClr val="000000"/>
                </a:solidFill>
              </a:rPr>
              <a:t>Compatible with earlier findings on monkeys using </a:t>
            </a:r>
            <a:r>
              <a:rPr lang="en-GB" dirty="0" smtClean="0">
                <a:solidFill>
                  <a:srgbClr val="000000"/>
                </a:solidFill>
              </a:rPr>
              <a:t>electrophysiology.</a:t>
            </a:r>
            <a:endParaRPr lang="en-GB" dirty="0">
              <a:solidFill>
                <a:srgbClr val="000000"/>
              </a:solidFill>
            </a:endParaRPr>
          </a:p>
          <a:p>
            <a:pPr fontAlgn="base">
              <a:spcBef>
                <a:spcPct val="0"/>
              </a:spcBef>
              <a:spcAft>
                <a:spcPct val="0"/>
              </a:spcAft>
              <a:buFont typeface="Arial" pitchFamily="34" charset="0"/>
              <a:buChar char="•"/>
            </a:pPr>
            <a:endParaRPr lang="en-GB" dirty="0">
              <a:solidFill>
                <a:srgbClr val="000000"/>
              </a:solidFill>
            </a:endParaRPr>
          </a:p>
        </p:txBody>
      </p:sp>
      <p:pic>
        <p:nvPicPr>
          <p:cNvPr id="155656" name="Picture 5"/>
          <p:cNvPicPr>
            <a:picLocks noChangeAspect="1" noChangeArrowheads="1"/>
          </p:cNvPicPr>
          <p:nvPr/>
        </p:nvPicPr>
        <p:blipFill>
          <a:blip r:embed="rId5">
            <a:extLst>
              <a:ext uri="{28A0092B-C50C-407E-A947-70E740481C1C}">
                <a14:useLocalDpi xmlns:a14="http://schemas.microsoft.com/office/drawing/2010/main" val="0"/>
              </a:ext>
            </a:extLst>
          </a:blip>
          <a:srcRect b="2821"/>
          <a:stretch>
            <a:fillRect/>
          </a:stretch>
        </p:blipFill>
        <p:spPr bwMode="auto">
          <a:xfrm>
            <a:off x="1042988" y="3459163"/>
            <a:ext cx="1008062" cy="1247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57" name="Picture 5"/>
          <p:cNvPicPr>
            <a:picLocks noChangeAspect="1" noChangeArrowheads="1"/>
          </p:cNvPicPr>
          <p:nvPr/>
        </p:nvPicPr>
        <p:blipFill>
          <a:blip r:embed="rId6">
            <a:extLst>
              <a:ext uri="{28A0092B-C50C-407E-A947-70E740481C1C}">
                <a14:useLocalDpi xmlns:a14="http://schemas.microsoft.com/office/drawing/2010/main" val="0"/>
              </a:ext>
            </a:extLst>
          </a:blip>
          <a:srcRect b="2821"/>
          <a:stretch>
            <a:fillRect/>
          </a:stretch>
        </p:blipFill>
        <p:spPr bwMode="auto">
          <a:xfrm>
            <a:off x="2987675" y="3459163"/>
            <a:ext cx="1008063" cy="1247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58" name="TextBox 6"/>
          <p:cNvSpPr txBox="1">
            <a:spLocks noChangeArrowheads="1"/>
          </p:cNvSpPr>
          <p:nvPr/>
        </p:nvSpPr>
        <p:spPr bwMode="auto">
          <a:xfrm>
            <a:off x="827088" y="4851400"/>
            <a:ext cx="141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GB">
                <a:solidFill>
                  <a:srgbClr val="000000"/>
                </a:solidFill>
              </a:rPr>
              <a:t>Colour trials</a:t>
            </a:r>
            <a:br>
              <a:rPr lang="en-GB">
                <a:solidFill>
                  <a:srgbClr val="000000"/>
                </a:solidFill>
              </a:rPr>
            </a:br>
            <a:r>
              <a:rPr lang="en-GB">
                <a:solidFill>
                  <a:srgbClr val="000000"/>
                </a:solidFill>
              </a:rPr>
              <a:t>(2 scans)</a:t>
            </a:r>
          </a:p>
        </p:txBody>
      </p:sp>
      <p:sp>
        <p:nvSpPr>
          <p:cNvPr id="155659" name="TextBox 11"/>
          <p:cNvSpPr txBox="1">
            <a:spLocks noChangeArrowheads="1"/>
          </p:cNvSpPr>
          <p:nvPr/>
        </p:nvSpPr>
        <p:spPr bwMode="auto">
          <a:xfrm>
            <a:off x="2843213" y="4870450"/>
            <a:ext cx="1236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en-GB">
                <a:solidFill>
                  <a:srgbClr val="000000"/>
                </a:solidFill>
              </a:rPr>
              <a:t>Grey trials</a:t>
            </a:r>
            <a:br>
              <a:rPr lang="en-GB">
                <a:solidFill>
                  <a:srgbClr val="000000"/>
                </a:solidFill>
              </a:rPr>
            </a:br>
            <a:r>
              <a:rPr lang="en-GB">
                <a:solidFill>
                  <a:srgbClr val="000000"/>
                </a:solidFill>
              </a:rPr>
              <a:t>(2 scans)</a:t>
            </a:r>
          </a:p>
        </p:txBody>
      </p:sp>
    </p:spTree>
    <p:extLst>
      <p:ext uri="{BB962C8B-B14F-4D97-AF65-F5344CB8AC3E}">
        <p14:creationId xmlns:p14="http://schemas.microsoft.com/office/powerpoint/2010/main" val="1948389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775" y="1501775"/>
            <a:ext cx="28194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03" name="Picture 3"/>
          <p:cNvPicPr>
            <a:picLocks noChangeArrowheads="1"/>
          </p:cNvPicPr>
          <p:nvPr/>
        </p:nvPicPr>
        <p:blipFill>
          <a:blip r:embed="rId4">
            <a:extLst>
              <a:ext uri="{28A0092B-C50C-407E-A947-70E740481C1C}">
                <a14:useLocalDpi xmlns:a14="http://schemas.microsoft.com/office/drawing/2010/main" val="0"/>
              </a:ext>
            </a:extLst>
          </a:blip>
          <a:srcRect l="68709" t="30252" r="7512" b="14130"/>
          <a:stretch>
            <a:fillRect/>
          </a:stretch>
        </p:blipFill>
        <p:spPr bwMode="auto">
          <a:xfrm>
            <a:off x="4244975" y="1600200"/>
            <a:ext cx="1165225" cy="1219200"/>
          </a:xfrm>
          <a:prstGeom prst="rect">
            <a:avLst/>
          </a:prstGeom>
          <a:noFill/>
          <a:ln>
            <a:noFill/>
          </a:ln>
          <a:effectLst>
            <a:outerShdw dist="81320" dir="2319588"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hlink"/>
                </a:solidFill>
                <a:miter lim="800000"/>
                <a:headEnd/>
                <a:tailEnd/>
              </a14:hiddenLine>
            </a:ext>
          </a:extLst>
        </p:spPr>
      </p:pic>
      <p:sp>
        <p:nvSpPr>
          <p:cNvPr id="153604" name="Rectangle 4"/>
          <p:cNvSpPr>
            <a:spLocks noChangeArrowheads="1"/>
          </p:cNvSpPr>
          <p:nvPr/>
        </p:nvSpPr>
        <p:spPr bwMode="auto">
          <a:xfrm>
            <a:off x="971550" y="4416425"/>
            <a:ext cx="1585913" cy="644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05" name="Rectangle 5"/>
          <p:cNvSpPr>
            <a:spLocks noChangeArrowheads="1"/>
          </p:cNvSpPr>
          <p:nvPr/>
        </p:nvSpPr>
        <p:spPr bwMode="auto">
          <a:xfrm>
            <a:off x="985838" y="4545013"/>
            <a:ext cx="157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Normalisation</a:t>
            </a:r>
          </a:p>
        </p:txBody>
      </p:sp>
      <p:sp>
        <p:nvSpPr>
          <p:cNvPr id="153606" name="Rectangle 6"/>
          <p:cNvSpPr>
            <a:spLocks noChangeArrowheads="1"/>
          </p:cNvSpPr>
          <p:nvPr/>
        </p:nvSpPr>
        <p:spPr bwMode="auto">
          <a:xfrm>
            <a:off x="6224588" y="1219200"/>
            <a:ext cx="2835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Statistical Parametric Map</a:t>
            </a:r>
          </a:p>
        </p:txBody>
      </p:sp>
      <p:sp>
        <p:nvSpPr>
          <p:cNvPr id="153607" name="Rectangle 7"/>
          <p:cNvSpPr>
            <a:spLocks noChangeArrowheads="1"/>
          </p:cNvSpPr>
          <p:nvPr/>
        </p:nvSpPr>
        <p:spPr bwMode="auto">
          <a:xfrm>
            <a:off x="82550" y="904875"/>
            <a:ext cx="1997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Image time-series</a:t>
            </a:r>
          </a:p>
        </p:txBody>
      </p:sp>
      <p:sp>
        <p:nvSpPr>
          <p:cNvPr id="153608" name="Rectangle 8"/>
          <p:cNvSpPr>
            <a:spLocks noChangeArrowheads="1"/>
          </p:cNvSpPr>
          <p:nvPr/>
        </p:nvSpPr>
        <p:spPr bwMode="auto">
          <a:xfrm>
            <a:off x="3676650" y="6113463"/>
            <a:ext cx="2289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Parameter estimates</a:t>
            </a:r>
          </a:p>
        </p:txBody>
      </p:sp>
      <p:pic>
        <p:nvPicPr>
          <p:cNvPr id="153609" name="Picture 9"/>
          <p:cNvPicPr>
            <a:picLocks noChangeArrowheads="1"/>
          </p:cNvPicPr>
          <p:nvPr/>
        </p:nvPicPr>
        <p:blipFill>
          <a:blip r:embed="rId5">
            <a:lum contrast="-6000"/>
            <a:extLst>
              <a:ext uri="{28A0092B-C50C-407E-A947-70E740481C1C}">
                <a14:useLocalDpi xmlns:a14="http://schemas.microsoft.com/office/drawing/2010/main" val="0"/>
              </a:ext>
            </a:extLst>
          </a:blip>
          <a:srcRect/>
          <a:stretch>
            <a:fillRect/>
          </a:stretch>
        </p:blipFill>
        <p:spPr bwMode="auto">
          <a:xfrm>
            <a:off x="1917700" y="1676400"/>
            <a:ext cx="1500188" cy="10620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10" name="Picture 10"/>
          <p:cNvPicPr>
            <a:picLocks noChangeArrowheads="1"/>
          </p:cNvPicPr>
          <p:nvPr/>
        </p:nvPicPr>
        <p:blipFill>
          <a:blip r:embed="rId6" cstate="print">
            <a:extLst>
              <a:ext uri="{28A0092B-C50C-407E-A947-70E740481C1C}">
                <a14:useLocalDpi xmlns:a14="http://schemas.microsoft.com/office/drawing/2010/main" val="0"/>
              </a:ext>
            </a:extLst>
          </a:blip>
          <a:srcRect l="10599" t="6715" r="8142" b="6468"/>
          <a:stretch>
            <a:fillRect/>
          </a:stretch>
        </p:blipFill>
        <p:spPr bwMode="auto">
          <a:xfrm>
            <a:off x="4040188" y="4392613"/>
            <a:ext cx="1617662" cy="1662112"/>
          </a:xfrm>
          <a:prstGeom prst="rect">
            <a:avLst/>
          </a:prstGeom>
          <a:noFill/>
          <a:ln w="12700">
            <a:solidFill>
              <a:schemeClr val="bg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153611" name="Rectangle 11"/>
          <p:cNvSpPr>
            <a:spLocks noChangeArrowheads="1"/>
          </p:cNvSpPr>
          <p:nvPr/>
        </p:nvSpPr>
        <p:spPr bwMode="auto">
          <a:xfrm>
            <a:off x="3773488" y="3124200"/>
            <a:ext cx="2197100" cy="688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GB">
                <a:solidFill>
                  <a:srgbClr val="000000"/>
                </a:solidFill>
                <a:effectLst>
                  <a:outerShdw blurRad="38100" dist="38100" dir="2700000" algn="tl">
                    <a:srgbClr val="C0C0C0"/>
                  </a:outerShdw>
                </a:effectLst>
              </a:rPr>
              <a:t>General Linear Model</a:t>
            </a:r>
            <a:endParaRPr lang="en-US">
              <a:solidFill>
                <a:srgbClr val="000000"/>
              </a:solidFill>
              <a:effectLst>
                <a:outerShdw blurRad="38100" dist="38100" dir="2700000" algn="tl">
                  <a:srgbClr val="C0C0C0"/>
                </a:outerShdw>
              </a:effectLst>
            </a:endParaRPr>
          </a:p>
        </p:txBody>
      </p:sp>
      <p:sp>
        <p:nvSpPr>
          <p:cNvPr id="153612" name="Rectangle 12"/>
          <p:cNvSpPr>
            <a:spLocks noChangeArrowheads="1"/>
          </p:cNvSpPr>
          <p:nvPr/>
        </p:nvSpPr>
        <p:spPr bwMode="auto">
          <a:xfrm>
            <a:off x="166688" y="3124200"/>
            <a:ext cx="1357312" cy="688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GB">
                <a:solidFill>
                  <a:srgbClr val="000000"/>
                </a:solidFill>
                <a:effectLst>
                  <a:outerShdw blurRad="38100" dist="38100" dir="2700000" algn="tl">
                    <a:srgbClr val="C0C0C0"/>
                  </a:outerShdw>
                </a:effectLst>
              </a:rPr>
              <a:t>Realignment</a:t>
            </a:r>
            <a:endParaRPr lang="en-US">
              <a:solidFill>
                <a:srgbClr val="000000"/>
              </a:solidFill>
              <a:effectLst>
                <a:outerShdw blurRad="38100" dist="38100" dir="2700000" algn="tl">
                  <a:srgbClr val="C0C0C0"/>
                </a:outerShdw>
              </a:effectLst>
            </a:endParaRPr>
          </a:p>
        </p:txBody>
      </p:sp>
      <p:sp>
        <p:nvSpPr>
          <p:cNvPr id="153613" name="Rectangle 13"/>
          <p:cNvSpPr>
            <a:spLocks noChangeArrowheads="1"/>
          </p:cNvSpPr>
          <p:nvPr/>
        </p:nvSpPr>
        <p:spPr bwMode="auto">
          <a:xfrm>
            <a:off x="1954213" y="3124200"/>
            <a:ext cx="1452562" cy="7000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GB">
                <a:solidFill>
                  <a:srgbClr val="000000"/>
                </a:solidFill>
                <a:effectLst>
                  <a:outerShdw blurRad="38100" dist="38100" dir="2700000" algn="tl">
                    <a:srgbClr val="C0C0C0"/>
                  </a:outerShdw>
                </a:effectLst>
              </a:rPr>
              <a:t>Smoothing</a:t>
            </a:r>
            <a:endParaRPr lang="en-US">
              <a:solidFill>
                <a:srgbClr val="000000"/>
              </a:solidFill>
              <a:effectLst>
                <a:outerShdw blurRad="38100" dist="38100" dir="2700000" algn="tl">
                  <a:srgbClr val="C0C0C0"/>
                </a:outerShdw>
              </a:effectLst>
            </a:endParaRPr>
          </a:p>
        </p:txBody>
      </p:sp>
      <p:sp>
        <p:nvSpPr>
          <p:cNvPr id="153614" name="Rectangle 14"/>
          <p:cNvSpPr>
            <a:spLocks noChangeArrowheads="1"/>
          </p:cNvSpPr>
          <p:nvPr/>
        </p:nvSpPr>
        <p:spPr bwMode="auto">
          <a:xfrm>
            <a:off x="4110038" y="1249363"/>
            <a:ext cx="157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latin typeface="Arial Unicode MS" pitchFamily="34" charset="-128"/>
              </a:rPr>
              <a:t>Design matrix</a:t>
            </a:r>
          </a:p>
        </p:txBody>
      </p:sp>
      <p:pic>
        <p:nvPicPr>
          <p:cNvPr id="153615" name="Picture 15"/>
          <p:cNvPicPr>
            <a:picLocks noChangeArrowheads="1"/>
          </p:cNvPicPr>
          <p:nvPr/>
        </p:nvPicPr>
        <p:blipFill>
          <a:blip r:embed="rId7" cstate="print">
            <a:lum contrast="-6000"/>
            <a:extLst>
              <a:ext uri="{28A0092B-C50C-407E-A947-70E740481C1C}">
                <a14:useLocalDpi xmlns:a14="http://schemas.microsoft.com/office/drawing/2010/main" val="0"/>
              </a:ext>
            </a:extLst>
          </a:blip>
          <a:srcRect/>
          <a:stretch>
            <a:fillRect/>
          </a:stretch>
        </p:blipFill>
        <p:spPr bwMode="auto">
          <a:xfrm>
            <a:off x="1066800" y="5437188"/>
            <a:ext cx="1368425" cy="11922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16" name="Rectangle 16"/>
          <p:cNvSpPr>
            <a:spLocks noChangeArrowheads="1"/>
          </p:cNvSpPr>
          <p:nvPr/>
        </p:nvSpPr>
        <p:spPr bwMode="auto">
          <a:xfrm>
            <a:off x="2408238" y="5729288"/>
            <a:ext cx="1311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Anatomical</a:t>
            </a:r>
            <a:br>
              <a:rPr lang="en-US">
                <a:solidFill>
                  <a:srgbClr val="000000"/>
                </a:solidFill>
                <a:effectLst>
                  <a:outerShdw blurRad="38100" dist="38100" dir="2700000" algn="tl">
                    <a:srgbClr val="C0C0C0"/>
                  </a:outerShdw>
                </a:effectLst>
                <a:latin typeface="Arial Unicode MS" pitchFamily="34" charset="-128"/>
              </a:rPr>
            </a:br>
            <a:r>
              <a:rPr lang="en-US">
                <a:solidFill>
                  <a:srgbClr val="000000"/>
                </a:solidFill>
                <a:effectLst>
                  <a:outerShdw blurRad="38100" dist="38100" dir="2700000" algn="tl">
                    <a:srgbClr val="C0C0C0"/>
                  </a:outerShdw>
                </a:effectLst>
                <a:latin typeface="Arial Unicode MS" pitchFamily="34" charset="-128"/>
              </a:rPr>
              <a:t>reference</a:t>
            </a:r>
          </a:p>
        </p:txBody>
      </p:sp>
      <p:sp>
        <p:nvSpPr>
          <p:cNvPr id="153617" name="Rectangle 17"/>
          <p:cNvSpPr>
            <a:spLocks noChangeArrowheads="1"/>
          </p:cNvSpPr>
          <p:nvPr/>
        </p:nvSpPr>
        <p:spPr bwMode="auto">
          <a:xfrm>
            <a:off x="2000250" y="1262063"/>
            <a:ext cx="1374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Spatial filter</a:t>
            </a:r>
          </a:p>
        </p:txBody>
      </p:sp>
      <p:sp>
        <p:nvSpPr>
          <p:cNvPr id="153618" name="Line 18"/>
          <p:cNvSpPr>
            <a:spLocks noChangeShapeType="1"/>
          </p:cNvSpPr>
          <p:nvPr/>
        </p:nvSpPr>
        <p:spPr bwMode="auto">
          <a:xfrm>
            <a:off x="881063" y="2795588"/>
            <a:ext cx="0" cy="3095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19" name="Line 19"/>
          <p:cNvSpPr>
            <a:spLocks noChangeShapeType="1"/>
          </p:cNvSpPr>
          <p:nvPr/>
        </p:nvSpPr>
        <p:spPr bwMode="auto">
          <a:xfrm>
            <a:off x="1608138" y="3502025"/>
            <a:ext cx="312737" cy="31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0" name="Line 20"/>
          <p:cNvSpPr>
            <a:spLocks noChangeShapeType="1"/>
          </p:cNvSpPr>
          <p:nvPr/>
        </p:nvSpPr>
        <p:spPr bwMode="auto">
          <a:xfrm flipV="1">
            <a:off x="6019800" y="3505200"/>
            <a:ext cx="25241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1" name="Line 21"/>
          <p:cNvSpPr>
            <a:spLocks noChangeShapeType="1"/>
          </p:cNvSpPr>
          <p:nvPr/>
        </p:nvSpPr>
        <p:spPr bwMode="auto">
          <a:xfrm>
            <a:off x="4851400" y="3876675"/>
            <a:ext cx="0" cy="5207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2" name="Line 22"/>
          <p:cNvSpPr>
            <a:spLocks noChangeShapeType="1"/>
          </p:cNvSpPr>
          <p:nvPr/>
        </p:nvSpPr>
        <p:spPr bwMode="auto">
          <a:xfrm>
            <a:off x="4846638" y="2825750"/>
            <a:ext cx="0" cy="3095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3" name="Line 23"/>
          <p:cNvSpPr>
            <a:spLocks noChangeShapeType="1"/>
          </p:cNvSpPr>
          <p:nvPr/>
        </p:nvSpPr>
        <p:spPr bwMode="auto">
          <a:xfrm>
            <a:off x="2676525" y="2776538"/>
            <a:ext cx="0" cy="3095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4" name="Line 24"/>
          <p:cNvSpPr>
            <a:spLocks noChangeShapeType="1"/>
          </p:cNvSpPr>
          <p:nvPr/>
        </p:nvSpPr>
        <p:spPr bwMode="auto">
          <a:xfrm>
            <a:off x="3429000" y="3500438"/>
            <a:ext cx="311150" cy="31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5" name="Line 25"/>
          <p:cNvSpPr>
            <a:spLocks noChangeShapeType="1"/>
          </p:cNvSpPr>
          <p:nvPr/>
        </p:nvSpPr>
        <p:spPr bwMode="auto">
          <a:xfrm flipV="1">
            <a:off x="1749425" y="5043488"/>
            <a:ext cx="0" cy="3921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6" name="Line 26"/>
          <p:cNvSpPr>
            <a:spLocks noChangeShapeType="1"/>
          </p:cNvSpPr>
          <p:nvPr/>
        </p:nvSpPr>
        <p:spPr bwMode="auto">
          <a:xfrm>
            <a:off x="1265238" y="3873500"/>
            <a:ext cx="1587" cy="4889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7" name="Line 27"/>
          <p:cNvSpPr>
            <a:spLocks noChangeShapeType="1"/>
          </p:cNvSpPr>
          <p:nvPr/>
        </p:nvSpPr>
        <p:spPr bwMode="auto">
          <a:xfrm flipV="1">
            <a:off x="2286000" y="38862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28" name="Rectangle 28"/>
          <p:cNvSpPr>
            <a:spLocks noChangeArrowheads="1"/>
          </p:cNvSpPr>
          <p:nvPr/>
        </p:nvSpPr>
        <p:spPr bwMode="auto">
          <a:xfrm>
            <a:off x="6218238" y="4114800"/>
            <a:ext cx="1349375" cy="755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GB">
                <a:solidFill>
                  <a:srgbClr val="000000"/>
                </a:solidFill>
                <a:effectLst>
                  <a:outerShdw blurRad="38100" dist="38100" dir="2700000" algn="tl">
                    <a:srgbClr val="C0C0C0"/>
                  </a:outerShdw>
                </a:effectLst>
              </a:rPr>
              <a:t>Statistical</a:t>
            </a:r>
            <a:br>
              <a:rPr lang="en-GB">
                <a:solidFill>
                  <a:srgbClr val="000000"/>
                </a:solidFill>
                <a:effectLst>
                  <a:outerShdw blurRad="38100" dist="38100" dir="2700000" algn="tl">
                    <a:srgbClr val="C0C0C0"/>
                  </a:outerShdw>
                </a:effectLst>
              </a:rPr>
            </a:br>
            <a:r>
              <a:rPr lang="en-GB">
                <a:solidFill>
                  <a:srgbClr val="000000"/>
                </a:solidFill>
                <a:effectLst>
                  <a:outerShdw blurRad="38100" dist="38100" dir="2700000" algn="tl">
                    <a:srgbClr val="C0C0C0"/>
                  </a:outerShdw>
                </a:effectLst>
              </a:rPr>
              <a:t>Inference</a:t>
            </a:r>
            <a:endParaRPr lang="en-US">
              <a:solidFill>
                <a:srgbClr val="000000"/>
              </a:solidFill>
              <a:effectLst>
                <a:outerShdw blurRad="38100" dist="38100" dir="2700000" algn="tl">
                  <a:srgbClr val="C0C0C0"/>
                </a:outerShdw>
              </a:effectLst>
            </a:endParaRPr>
          </a:p>
        </p:txBody>
      </p:sp>
      <p:sp>
        <p:nvSpPr>
          <p:cNvPr id="153629" name="Rectangle 29"/>
          <p:cNvSpPr>
            <a:spLocks noChangeArrowheads="1"/>
          </p:cNvSpPr>
          <p:nvPr/>
        </p:nvSpPr>
        <p:spPr bwMode="auto">
          <a:xfrm>
            <a:off x="8213725" y="4284663"/>
            <a:ext cx="625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RFT</a:t>
            </a:r>
          </a:p>
        </p:txBody>
      </p:sp>
      <p:sp>
        <p:nvSpPr>
          <p:cNvPr id="153630" name="Line 30"/>
          <p:cNvSpPr>
            <a:spLocks noChangeShapeType="1"/>
          </p:cNvSpPr>
          <p:nvPr/>
        </p:nvSpPr>
        <p:spPr bwMode="auto">
          <a:xfrm>
            <a:off x="6919913" y="3776663"/>
            <a:ext cx="0" cy="3190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pic>
        <p:nvPicPr>
          <p:cNvPr id="153631" name="Picture 31"/>
          <p:cNvPicPr>
            <a:picLocks noChangeArrowheads="1"/>
          </p:cNvPicPr>
          <p:nvPr/>
        </p:nvPicPr>
        <p:blipFill>
          <a:blip r:embed="rId3">
            <a:extLst>
              <a:ext uri="{28A0092B-C50C-407E-A947-70E740481C1C}">
                <a14:useLocalDpi xmlns:a14="http://schemas.microsoft.com/office/drawing/2010/main" val="0"/>
              </a:ext>
            </a:extLst>
          </a:blip>
          <a:srcRect l="5832" t="60948" r="69249" b="6488"/>
          <a:stretch>
            <a:fillRect/>
          </a:stretch>
        </p:blipFill>
        <p:spPr bwMode="auto">
          <a:xfrm>
            <a:off x="6405563" y="5334000"/>
            <a:ext cx="1057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2" name="Line 32"/>
          <p:cNvSpPr>
            <a:spLocks noChangeShapeType="1"/>
          </p:cNvSpPr>
          <p:nvPr/>
        </p:nvSpPr>
        <p:spPr bwMode="auto">
          <a:xfrm flipH="1">
            <a:off x="6943725" y="48768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33" name="Rectangle 33"/>
          <p:cNvSpPr>
            <a:spLocks noChangeArrowheads="1"/>
          </p:cNvSpPr>
          <p:nvPr/>
        </p:nvSpPr>
        <p:spPr bwMode="auto">
          <a:xfrm>
            <a:off x="7775575" y="5638800"/>
            <a:ext cx="9493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solidFill>
                  <a:srgbClr val="000000"/>
                </a:solidFill>
                <a:effectLst>
                  <a:outerShdw blurRad="38100" dist="38100" dir="2700000" algn="tl">
                    <a:srgbClr val="C0C0C0"/>
                  </a:outerShdw>
                </a:effectLst>
                <a:latin typeface="Arial Unicode MS" pitchFamily="34" charset="-128"/>
              </a:rPr>
              <a:t>p &lt;0.05</a:t>
            </a:r>
          </a:p>
        </p:txBody>
      </p:sp>
      <p:sp>
        <p:nvSpPr>
          <p:cNvPr id="153634" name="Line 34"/>
          <p:cNvSpPr>
            <a:spLocks noChangeShapeType="1"/>
          </p:cNvSpPr>
          <p:nvPr/>
        </p:nvSpPr>
        <p:spPr bwMode="auto">
          <a:xfrm flipH="1" flipV="1">
            <a:off x="7620000" y="4495800"/>
            <a:ext cx="53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sp>
        <p:nvSpPr>
          <p:cNvPr id="153635" name="Line 35"/>
          <p:cNvSpPr>
            <a:spLocks noChangeShapeType="1"/>
          </p:cNvSpPr>
          <p:nvPr/>
        </p:nvSpPr>
        <p:spPr bwMode="auto">
          <a:xfrm flipH="1">
            <a:off x="6886575" y="5867400"/>
            <a:ext cx="903288" cy="37623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a:solidFill>
                <a:srgbClr val="000000"/>
              </a:solidFill>
            </a:endParaRPr>
          </a:p>
        </p:txBody>
      </p:sp>
      <p:grpSp>
        <p:nvGrpSpPr>
          <p:cNvPr id="153636" name="Group 36"/>
          <p:cNvGrpSpPr>
            <a:grpSpLocks/>
          </p:cNvGrpSpPr>
          <p:nvPr/>
        </p:nvGrpSpPr>
        <p:grpSpPr bwMode="auto">
          <a:xfrm>
            <a:off x="152400" y="1341438"/>
            <a:ext cx="1508125" cy="1412875"/>
            <a:chOff x="197" y="764"/>
            <a:chExt cx="987" cy="890"/>
          </a:xfrm>
        </p:grpSpPr>
        <p:pic>
          <p:nvPicPr>
            <p:cNvPr id="153637" name="Picture 37"/>
            <p:cNvPicPr>
              <a:picLocks noChangeArrowheads="1"/>
            </p:cNvPicPr>
            <p:nvPr/>
          </p:nvPicPr>
          <p:blipFill>
            <a:blip r:embed="rId8" cstate="print">
              <a:lum contrast="-6000"/>
              <a:extLst>
                <a:ext uri="{28A0092B-C50C-407E-A947-70E740481C1C}">
                  <a14:useLocalDpi xmlns:a14="http://schemas.microsoft.com/office/drawing/2010/main" val="0"/>
                </a:ext>
              </a:extLst>
            </a:blip>
            <a:srcRect/>
            <a:stretch>
              <a:fillRect/>
            </a:stretch>
          </p:blipFill>
          <p:spPr bwMode="auto">
            <a:xfrm>
              <a:off x="197" y="764"/>
              <a:ext cx="796" cy="698"/>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8" name="Picture 38"/>
            <p:cNvPicPr>
              <a:picLocks noChangeArrowheads="1"/>
            </p:cNvPicPr>
            <p:nvPr/>
          </p:nvPicPr>
          <p:blipFill>
            <a:blip r:embed="rId8" cstate="print">
              <a:lum contrast="-6000"/>
              <a:extLst>
                <a:ext uri="{28A0092B-C50C-407E-A947-70E740481C1C}">
                  <a14:useLocalDpi xmlns:a14="http://schemas.microsoft.com/office/drawing/2010/main" val="0"/>
                </a:ext>
              </a:extLst>
            </a:blip>
            <a:srcRect/>
            <a:stretch>
              <a:fillRect/>
            </a:stretch>
          </p:blipFill>
          <p:spPr bwMode="auto">
            <a:xfrm>
              <a:off x="293" y="860"/>
              <a:ext cx="795" cy="698"/>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9" name="Picture 39"/>
            <p:cNvPicPr>
              <a:picLocks noChangeArrowheads="1"/>
            </p:cNvPicPr>
            <p:nvPr/>
          </p:nvPicPr>
          <p:blipFill>
            <a:blip r:embed="rId8" cstate="print">
              <a:lum contrast="-6000"/>
              <a:extLst>
                <a:ext uri="{28A0092B-C50C-407E-A947-70E740481C1C}">
                  <a14:useLocalDpi xmlns:a14="http://schemas.microsoft.com/office/drawing/2010/main" val="0"/>
                </a:ext>
              </a:extLst>
            </a:blip>
            <a:srcRect/>
            <a:stretch>
              <a:fillRect/>
            </a:stretch>
          </p:blipFill>
          <p:spPr bwMode="auto">
            <a:xfrm>
              <a:off x="389" y="956"/>
              <a:ext cx="795" cy="698"/>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bwMode="auto">
          <a:xfrm>
            <a:off x="82550" y="764704"/>
            <a:ext cx="3594100" cy="5976664"/>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endParaRPr>
          </a:p>
        </p:txBody>
      </p:sp>
      <p:sp>
        <p:nvSpPr>
          <p:cNvPr id="41" name="Rectangle 40"/>
          <p:cNvSpPr/>
          <p:nvPr/>
        </p:nvSpPr>
        <p:spPr bwMode="auto">
          <a:xfrm>
            <a:off x="3707904" y="764704"/>
            <a:ext cx="2448272" cy="5976664"/>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endParaRPr>
          </a:p>
        </p:txBody>
      </p:sp>
      <p:sp>
        <p:nvSpPr>
          <p:cNvPr id="42" name="Rectangle 41"/>
          <p:cNvSpPr/>
          <p:nvPr/>
        </p:nvSpPr>
        <p:spPr bwMode="auto">
          <a:xfrm>
            <a:off x="6156176" y="764704"/>
            <a:ext cx="2893517" cy="5976664"/>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2535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1" grpId="0" animBg="1"/>
      <p:bldP spid="41" grpId="1"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553200" y="1587501"/>
            <a:ext cx="914400" cy="401039"/>
            <a:chOff x="1295400" y="1299382"/>
            <a:chExt cx="6781800" cy="2434418"/>
          </a:xfrm>
        </p:grpSpPr>
        <p:pic>
          <p:nvPicPr>
            <p:cNvPr id="19" name="Picture 5" descr="C:\Documents and Settings\gflandin\My Documents\spm8\man\multimodal\figures\meg_TF_results.png"/>
            <p:cNvPicPr>
              <a:picLocks noChangeAspect="1" noChangeArrowheads="1"/>
            </p:cNvPicPr>
            <p:nvPr/>
          </p:nvPicPr>
          <p:blipFill rotWithShape="1">
            <a:blip r:embed="rId2">
              <a:extLst>
                <a:ext uri="{28A0092B-C50C-407E-A947-70E740481C1C}">
                  <a14:useLocalDpi xmlns:a14="http://schemas.microsoft.com/office/drawing/2010/main" val="0"/>
                </a:ext>
              </a:extLst>
            </a:blip>
            <a:srcRect l="67837" t="6317" r="5238" b="83474"/>
            <a:stretch/>
          </p:blipFill>
          <p:spPr bwMode="auto">
            <a:xfrm>
              <a:off x="1545539" y="1299382"/>
              <a:ext cx="6531661" cy="243441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1295400" y="2514600"/>
              <a:ext cx="609600" cy="12192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a:solidFill>
                  <a:srgbClr val="000000"/>
                </a:solidFill>
              </a:endParaRPr>
            </a:p>
          </p:txBody>
        </p:sp>
      </p:grpSp>
      <p:graphicFrame>
        <p:nvGraphicFramePr>
          <p:cNvPr id="2" name="Diagram 1"/>
          <p:cNvGraphicFramePr/>
          <p:nvPr>
            <p:extLst>
              <p:ext uri="{D42A27DB-BD31-4B8C-83A1-F6EECF244321}">
                <p14:modId xmlns:p14="http://schemas.microsoft.com/office/powerpoint/2010/main" val="3707671298"/>
              </p:ext>
            </p:extLst>
          </p:nvPr>
        </p:nvGraphicFramePr>
        <p:xfrm>
          <a:off x="304800" y="1358901"/>
          <a:ext cx="8610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Documents and Settings\gflandin\My Documents\spm8\man\multimodal\figures\eeg_scalptime.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524" r="40271" b="42749"/>
          <a:stretch/>
        </p:blipFill>
        <p:spPr bwMode="auto">
          <a:xfrm>
            <a:off x="228600" y="4724400"/>
            <a:ext cx="50161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Documents and Settings\gflandin\My Documents\spm8\man\multimodal\figures\eeg_scalptime.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524" r="40271" b="42749"/>
          <a:stretch/>
        </p:blipFill>
        <p:spPr bwMode="auto">
          <a:xfrm>
            <a:off x="381000" y="4876800"/>
            <a:ext cx="50161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Documents and Settings\gflandin\My Documents\spm8\man\multimodal\figures\eeg_scalptime.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524" r="40271" b="42749"/>
          <a:stretch/>
        </p:blipFill>
        <p:spPr bwMode="auto">
          <a:xfrm>
            <a:off x="533400" y="5029200"/>
            <a:ext cx="50161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Documents and Settings\gflandin\My Documents\spm8\man\multimodal\figures\meg_plv_faces.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925" t="6697" r="18425" b="8669"/>
          <a:stretch/>
        </p:blipFill>
        <p:spPr bwMode="auto">
          <a:xfrm>
            <a:off x="1143000" y="4873352"/>
            <a:ext cx="491613"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Documents and Settings\gflandin\My Documents\spm8\man\multimodal\figures\meg_plv_faces.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925" t="6697" r="18425" b="8669"/>
          <a:stretch/>
        </p:blipFill>
        <p:spPr bwMode="auto">
          <a:xfrm>
            <a:off x="1295400" y="5025752"/>
            <a:ext cx="49161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Documents and Settings\gflandin\My Documents\spm8\man\multimodal\figures\meg_plv_faces.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925" t="6697" r="18425" b="8669"/>
          <a:stretch/>
        </p:blipFill>
        <p:spPr bwMode="auto">
          <a:xfrm>
            <a:off x="1447800" y="5178152"/>
            <a:ext cx="49161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Documents and Settings\gflandin\My Documents\spm5\man\multimodal\figures\figure_32_5.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3179" t="20502" r="38569" b="19996"/>
          <a:stretch/>
        </p:blipFill>
        <p:spPr bwMode="auto">
          <a:xfrm>
            <a:off x="324272" y="838200"/>
            <a:ext cx="1295400" cy="15113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429000" y="1054101"/>
            <a:ext cx="2301977" cy="990600"/>
            <a:chOff x="2971800" y="990600"/>
            <a:chExt cx="3296387" cy="1371600"/>
          </a:xfrm>
        </p:grpSpPr>
        <mc:AlternateContent xmlns:mc="http://schemas.openxmlformats.org/markup-compatibility/2006" xmlns:a14="http://schemas.microsoft.com/office/drawing/2010/main">
          <mc:Choice Requires="a14">
            <p:sp>
              <p:nvSpPr>
                <p:cNvPr id="10" name="TextBox 9"/>
                <p:cNvSpPr txBox="1"/>
                <p:nvPr/>
              </p:nvSpPr>
              <p:spPr>
                <a:xfrm>
                  <a:off x="2971800" y="1334869"/>
                  <a:ext cx="3296387" cy="639228"/>
                </a:xfrm>
                <a:prstGeom prst="rect">
                  <a:avLst/>
                </a:prstGeom>
                <a:noFill/>
              </p:spPr>
              <p:txBody>
                <a:bodyPr wrap="non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GB" sz="2400" i="1" dirty="0">
                            <a:solidFill>
                              <a:srgbClr val="000000"/>
                            </a:solidFill>
                            <a:latin typeface="Cambria Math"/>
                          </a:rPr>
                          <m:t>𝑦</m:t>
                        </m:r>
                        <m:r>
                          <a:rPr lang="en-GB" sz="2400" i="1" dirty="0">
                            <a:solidFill>
                              <a:srgbClr val="000000"/>
                            </a:solidFill>
                            <a:latin typeface="Cambria Math"/>
                          </a:rPr>
                          <m:t>=</m:t>
                        </m:r>
                        <m:r>
                          <a:rPr lang="en-GB" sz="2400" i="1" dirty="0">
                            <a:solidFill>
                              <a:srgbClr val="000000"/>
                            </a:solidFill>
                            <a:latin typeface="Cambria Math"/>
                          </a:rPr>
                          <m:t>𝑋</m:t>
                        </m:r>
                        <m:r>
                          <a:rPr lang="en-GB" sz="2400" i="1" dirty="0">
                            <a:solidFill>
                              <a:srgbClr val="000000"/>
                            </a:solidFill>
                            <a:latin typeface="Cambria Math"/>
                          </a:rPr>
                          <m:t>        </m:t>
                        </m:r>
                        <m:r>
                          <a:rPr lang="en-GB" sz="2400" i="1" dirty="0">
                            <a:solidFill>
                              <a:srgbClr val="000000"/>
                            </a:solidFill>
                            <a:latin typeface="Cambria Math"/>
                            <a:ea typeface="Cambria Math"/>
                          </a:rPr>
                          <m:t>𝛽</m:t>
                        </m:r>
                        <m:r>
                          <a:rPr lang="en-GB" sz="2400" i="1" dirty="0">
                            <a:solidFill>
                              <a:srgbClr val="000000"/>
                            </a:solidFill>
                            <a:latin typeface="Cambria Math"/>
                            <a:ea typeface="Cambria Math"/>
                          </a:rPr>
                          <m:t>+</m:t>
                        </m:r>
                        <m:r>
                          <a:rPr lang="en-GB" sz="2400" i="1" dirty="0">
                            <a:solidFill>
                              <a:srgbClr val="000000"/>
                            </a:solidFill>
                            <a:latin typeface="Cambria Math"/>
                            <a:ea typeface="Cambria Math"/>
                          </a:rPr>
                          <m:t>𝜀</m:t>
                        </m:r>
                      </m:oMath>
                    </m:oMathPara>
                  </a14:m>
                  <a:endParaRPr lang="en-GB"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971800" y="1334869"/>
                  <a:ext cx="3296387" cy="639228"/>
                </a:xfrm>
                <a:prstGeom prst="rect">
                  <a:avLst/>
                </a:prstGeom>
                <a:blipFill rotWithShape="1">
                  <a:blip r:embed="rId11"/>
                  <a:stretch>
                    <a:fillRect t="-9333" r="-5570" b="-32000"/>
                  </a:stretch>
                </a:blipFill>
              </p:spPr>
              <p:txBody>
                <a:bodyPr/>
                <a:lstStyle/>
                <a:p>
                  <a:r>
                    <a:rPr lang="en-GB">
                      <a:noFill/>
                    </a:rPr>
                    <a:t> </a:t>
                  </a:r>
                </a:p>
              </p:txBody>
            </p:sp>
          </mc:Fallback>
        </mc:AlternateContent>
        <p:pic>
          <p:nvPicPr>
            <p:cNvPr id="14341" name="Picture 5" descr="C:\Documents and Settings\gflandin\My Documents\spm8\man\multimodal\figures\meg_TF_result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7837" t="17705" r="5238" b="41879"/>
            <a:stretch/>
          </p:blipFill>
          <p:spPr bwMode="auto">
            <a:xfrm>
              <a:off x="3974559" y="990600"/>
              <a:ext cx="961344" cy="1371600"/>
            </a:xfrm>
            <a:prstGeom prst="rect">
              <a:avLst/>
            </a:prstGeom>
            <a:noFill/>
            <a:extLst>
              <a:ext uri="{909E8E84-426E-40DD-AFC4-6F175D3DCCD1}">
                <a14:hiddenFill xmlns:a14="http://schemas.microsoft.com/office/drawing/2010/main">
                  <a:solidFill>
                    <a:srgbClr val="FFFFFF"/>
                  </a:solidFill>
                </a14:hiddenFill>
              </a:ext>
            </a:extLst>
          </p:spPr>
        </p:pic>
      </p:grpSp>
      <p:pic>
        <p:nvPicPr>
          <p:cNvPr id="14342" name="Picture 6" descr="C:\Documents and Settings\gflandin\My Documents\spm8\man\multimodal\figures\eeg_recon.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45876" t="728" r="880" b="54828"/>
          <a:stretch/>
        </p:blipFill>
        <p:spPr bwMode="auto">
          <a:xfrm>
            <a:off x="2008027" y="4797152"/>
            <a:ext cx="735173"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Documents and Settings\gflandin\My Documents\spm8\man\multimodal\figures\eeg_recon.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45876" t="728" r="880" b="54828"/>
          <a:stretch/>
        </p:blipFill>
        <p:spPr bwMode="auto">
          <a:xfrm>
            <a:off x="2160427" y="4949552"/>
            <a:ext cx="735173"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Documents and Settings\gflandin\My Documents\spm8\man\multimodal\figures\eeg_recon.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45876" t="728" r="880" b="54828"/>
          <a:stretch/>
        </p:blipFill>
        <p:spPr bwMode="auto">
          <a:xfrm>
            <a:off x="2312827" y="5101952"/>
            <a:ext cx="735173" cy="6096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rotWithShape="1">
          <a:blip r:embed="rId13" cstate="print">
            <a:extLst>
              <a:ext uri="{28A0092B-C50C-407E-A947-70E740481C1C}">
                <a14:useLocalDpi xmlns:a14="http://schemas.microsoft.com/office/drawing/2010/main" val="0"/>
              </a:ext>
            </a:extLst>
          </a:blip>
          <a:srcRect l="22445" t="10021" r="24610" b="37596"/>
          <a:stretch/>
        </p:blipFill>
        <p:spPr>
          <a:xfrm>
            <a:off x="7572324" y="1355499"/>
            <a:ext cx="1190676" cy="994002"/>
          </a:xfrm>
          <a:prstGeom prst="ellipse">
            <a:avLst/>
          </a:prstGeom>
          <a:ln>
            <a:noFill/>
          </a:ln>
          <a:effectLst>
            <a:softEdge rad="112500"/>
          </a:effectLst>
        </p:spPr>
      </p:pic>
      <mc:AlternateContent xmlns:mc="http://schemas.openxmlformats.org/markup-compatibility/2006" xmlns:a14="http://schemas.microsoft.com/office/drawing/2010/main">
        <mc:Choice Requires="a14">
          <p:sp>
            <p:nvSpPr>
              <p:cNvPr id="15" name="TextBox 14"/>
              <p:cNvSpPr txBox="1"/>
              <p:nvPr/>
            </p:nvSpPr>
            <p:spPr>
              <a:xfrm>
                <a:off x="3733800" y="5791200"/>
                <a:ext cx="1818959" cy="764697"/>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p>
                        <m:sSupPr>
                          <m:ctrlPr>
                            <a:rPr lang="en-GB" sz="2000" i="1" dirty="0">
                              <a:solidFill>
                                <a:srgbClr val="000000"/>
                              </a:solidFill>
                              <a:latin typeface="Cambria Math" panose="02040503050406030204" pitchFamily="18" charset="0"/>
                            </a:rPr>
                          </m:ctrlPr>
                        </m:sSupPr>
                        <m:e>
                          <m:acc>
                            <m:accPr>
                              <m:chr m:val="̂"/>
                              <m:ctrlPr>
                                <a:rPr lang="en-GB" sz="2000" i="1" dirty="0">
                                  <a:solidFill>
                                    <a:srgbClr val="000000"/>
                                  </a:solidFill>
                                  <a:latin typeface="Cambria Math" panose="02040503050406030204" pitchFamily="18" charset="0"/>
                                </a:rPr>
                              </m:ctrlPr>
                            </m:accPr>
                            <m:e>
                              <m:r>
                                <a:rPr lang="en-GB" sz="2000" i="1" dirty="0">
                                  <a:solidFill>
                                    <a:srgbClr val="000000"/>
                                  </a:solidFill>
                                  <a:latin typeface="Cambria Math"/>
                                  <a:ea typeface="Cambria Math"/>
                                </a:rPr>
                                <m:t>𝜎</m:t>
                              </m:r>
                            </m:e>
                          </m:acc>
                        </m:e>
                        <m:sup>
                          <m:r>
                            <a:rPr lang="en-GB" sz="2000" i="1">
                              <a:solidFill>
                                <a:srgbClr val="000000"/>
                              </a:solidFill>
                              <a:latin typeface="Cambria Math"/>
                            </a:rPr>
                            <m:t>2</m:t>
                          </m:r>
                        </m:sup>
                      </m:sSup>
                      <m:r>
                        <a:rPr lang="en-GB" sz="2000" i="1">
                          <a:solidFill>
                            <a:srgbClr val="000000"/>
                          </a:solidFill>
                          <a:latin typeface="Cambria Math"/>
                        </a:rPr>
                        <m:t>=</m:t>
                      </m:r>
                      <m:f>
                        <m:fPr>
                          <m:ctrlPr>
                            <a:rPr lang="en-GB" sz="2000" i="1">
                              <a:solidFill>
                                <a:srgbClr val="000000"/>
                              </a:solidFill>
                              <a:latin typeface="Cambria Math" panose="02040503050406030204" pitchFamily="18" charset="0"/>
                            </a:rPr>
                          </m:ctrlPr>
                        </m:fPr>
                        <m:num>
                          <m:sSup>
                            <m:sSupPr>
                              <m:ctrlPr>
                                <a:rPr lang="en-GB" sz="2000" i="1">
                                  <a:solidFill>
                                    <a:srgbClr val="000000"/>
                                  </a:solidFill>
                                  <a:latin typeface="Cambria Math" panose="02040503050406030204" pitchFamily="18" charset="0"/>
                                </a:rPr>
                              </m:ctrlPr>
                            </m:sSupPr>
                            <m:e>
                              <m:acc>
                                <m:accPr>
                                  <m:chr m:val="̂"/>
                                  <m:ctrlPr>
                                    <a:rPr lang="en-GB" sz="2000" i="1" dirty="0">
                                      <a:solidFill>
                                        <a:srgbClr val="000000"/>
                                      </a:solidFill>
                                      <a:latin typeface="Cambria Math" panose="02040503050406030204" pitchFamily="18" charset="0"/>
                                    </a:rPr>
                                  </m:ctrlPr>
                                </m:accPr>
                                <m:e>
                                  <m:r>
                                    <a:rPr lang="en-GB" sz="2000" i="1" dirty="0">
                                      <a:solidFill>
                                        <a:srgbClr val="000000"/>
                                      </a:solidFill>
                                      <a:latin typeface="Cambria Math"/>
                                      <a:ea typeface="Cambria Math"/>
                                    </a:rPr>
                                    <m:t>𝜀</m:t>
                                  </m:r>
                                </m:e>
                              </m:acc>
                            </m:e>
                            <m:sup>
                              <m:r>
                                <a:rPr lang="en-GB" sz="2000" i="1">
                                  <a:solidFill>
                                    <a:srgbClr val="000000"/>
                                  </a:solidFill>
                                  <a:latin typeface="Cambria Math"/>
                                </a:rPr>
                                <m:t>𝑇</m:t>
                              </m:r>
                            </m:sup>
                          </m:sSup>
                          <m:acc>
                            <m:accPr>
                              <m:chr m:val="̂"/>
                              <m:ctrlPr>
                                <a:rPr lang="en-GB" sz="2000" i="1">
                                  <a:solidFill>
                                    <a:srgbClr val="000000"/>
                                  </a:solidFill>
                                  <a:latin typeface="Cambria Math" panose="02040503050406030204" pitchFamily="18" charset="0"/>
                                </a:rPr>
                              </m:ctrlPr>
                            </m:accPr>
                            <m:e>
                              <m:r>
                                <a:rPr lang="en-GB" sz="2000" i="1">
                                  <a:solidFill>
                                    <a:srgbClr val="000000"/>
                                  </a:solidFill>
                                  <a:latin typeface="Cambria Math"/>
                                  <a:ea typeface="Cambria Math"/>
                                </a:rPr>
                                <m:t>𝜀</m:t>
                              </m:r>
                            </m:e>
                          </m:acc>
                        </m:num>
                        <m:den>
                          <m:r>
                            <a:rPr lang="en-GB" sz="2000" i="1">
                              <a:solidFill>
                                <a:srgbClr val="000000"/>
                              </a:solidFill>
                              <a:latin typeface="Cambria Math"/>
                            </a:rPr>
                            <m:t>𝑟𝑎𝑛𝑘</m:t>
                          </m:r>
                          <m:r>
                            <a:rPr lang="en-GB" sz="2000" i="1">
                              <a:solidFill>
                                <a:srgbClr val="000000"/>
                              </a:solidFill>
                              <a:latin typeface="Cambria Math"/>
                            </a:rPr>
                            <m:t>(</m:t>
                          </m:r>
                          <m:r>
                            <a:rPr lang="en-GB" sz="2000" i="1">
                              <a:solidFill>
                                <a:srgbClr val="000000"/>
                              </a:solidFill>
                              <a:latin typeface="Cambria Math"/>
                            </a:rPr>
                            <m:t>𝑋</m:t>
                          </m:r>
                          <m:r>
                            <a:rPr lang="en-GB" sz="2000" i="1">
                              <a:solidFill>
                                <a:srgbClr val="000000"/>
                              </a:solidFill>
                              <a:latin typeface="Cambria Math"/>
                            </a:rPr>
                            <m:t>)</m:t>
                          </m:r>
                        </m:den>
                      </m:f>
                    </m:oMath>
                  </m:oMathPara>
                </a14:m>
                <a:endParaRPr lang="en-GB" sz="6600" dirty="0">
                  <a:solidFill>
                    <a:srgbClr val="00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733800" y="5791200"/>
                <a:ext cx="1818959" cy="764697"/>
              </a:xfrm>
              <a:prstGeom prst="rect">
                <a:avLst/>
              </a:prstGeom>
              <a:blipFill rotWithShape="1">
                <a:blip r:embed="rId14"/>
                <a:stretch>
                  <a:fillRect/>
                </a:stretch>
              </a:blipFill>
            </p:spPr>
            <p:txBody>
              <a:bodyPr/>
              <a:lstStyle/>
              <a:p>
                <a:r>
                  <a:rPr lang="en-GB">
                    <a:noFill/>
                  </a:rPr>
                  <a:t> </a:t>
                </a:r>
              </a:p>
            </p:txBody>
          </p:sp>
        </mc:Fallback>
      </mc:AlternateContent>
      <p:sp>
        <p:nvSpPr>
          <p:cNvPr id="16" name="TextBox 15"/>
          <p:cNvSpPr txBox="1"/>
          <p:nvPr/>
        </p:nvSpPr>
        <p:spPr>
          <a:xfrm>
            <a:off x="6383764" y="1172747"/>
            <a:ext cx="1120820" cy="338554"/>
          </a:xfrm>
          <a:prstGeom prst="rect">
            <a:avLst/>
          </a:prstGeom>
          <a:noFill/>
        </p:spPr>
        <p:txBody>
          <a:bodyPr wrap="none" rtlCol="0">
            <a:spAutoFit/>
          </a:bodyPr>
          <a:lstStyle/>
          <a:p>
            <a:pPr eaLnBrk="0" fontAlgn="base" hangingPunct="0">
              <a:spcBef>
                <a:spcPct val="0"/>
              </a:spcBef>
              <a:spcAft>
                <a:spcPct val="0"/>
              </a:spcAft>
            </a:pPr>
            <a:r>
              <a:rPr lang="en-GB" sz="1600" dirty="0">
                <a:solidFill>
                  <a:srgbClr val="000000"/>
                </a:solidFill>
              </a:rPr>
              <a:t>Contrast </a:t>
            </a:r>
            <a:r>
              <a:rPr lang="en-GB" sz="1600" i="1" dirty="0">
                <a:solidFill>
                  <a:srgbClr val="000000"/>
                </a:solidFill>
              </a:rPr>
              <a:t>c</a:t>
            </a:r>
          </a:p>
        </p:txBody>
      </p:sp>
      <p:sp>
        <p:nvSpPr>
          <p:cNvPr id="20" name="TextBox 19"/>
          <p:cNvSpPr txBox="1"/>
          <p:nvPr/>
        </p:nvSpPr>
        <p:spPr>
          <a:xfrm>
            <a:off x="7501064" y="901701"/>
            <a:ext cx="1404552" cy="584775"/>
          </a:xfrm>
          <a:prstGeom prst="rect">
            <a:avLst/>
          </a:prstGeom>
          <a:noFill/>
        </p:spPr>
        <p:txBody>
          <a:bodyPr wrap="none" rtlCol="0">
            <a:spAutoFit/>
          </a:bodyPr>
          <a:lstStyle/>
          <a:p>
            <a:pPr algn="ctr" eaLnBrk="0" fontAlgn="base" hangingPunct="0">
              <a:spcBef>
                <a:spcPct val="0"/>
              </a:spcBef>
              <a:spcAft>
                <a:spcPct val="0"/>
              </a:spcAft>
            </a:pPr>
            <a:r>
              <a:rPr lang="en-GB" sz="1600" b="1" dirty="0">
                <a:solidFill>
                  <a:srgbClr val="000000"/>
                </a:solidFill>
              </a:rPr>
              <a:t>Random</a:t>
            </a:r>
          </a:p>
          <a:p>
            <a:pPr algn="ctr" eaLnBrk="0" fontAlgn="base" hangingPunct="0">
              <a:spcBef>
                <a:spcPct val="0"/>
              </a:spcBef>
              <a:spcAft>
                <a:spcPct val="0"/>
              </a:spcAft>
            </a:pPr>
            <a:r>
              <a:rPr lang="en-GB" sz="1600" b="1" dirty="0">
                <a:solidFill>
                  <a:srgbClr val="000000"/>
                </a:solidFill>
              </a:rPr>
              <a:t>Field Theory</a:t>
            </a:r>
          </a:p>
        </p:txBody>
      </p:sp>
      <p:pic>
        <p:nvPicPr>
          <p:cNvPr id="28" name="Picture 27"/>
          <p:cNvPicPr>
            <a:picLocks noChangeAspect="1"/>
          </p:cNvPicPr>
          <p:nvPr/>
        </p:nvPicPr>
        <p:blipFill rotWithShape="1">
          <a:blip r:embed="rId15" cstate="print">
            <a:extLst>
              <a:ext uri="{28A0092B-C50C-407E-A947-70E740481C1C}">
                <a14:useLocalDpi xmlns:a14="http://schemas.microsoft.com/office/drawing/2010/main" val="0"/>
              </a:ext>
            </a:extLst>
          </a:blip>
          <a:srcRect l="47108" b="58309"/>
          <a:stretch/>
        </p:blipFill>
        <p:spPr>
          <a:xfrm>
            <a:off x="8157471" y="5109747"/>
            <a:ext cx="757929" cy="559189"/>
          </a:xfrm>
          <a:prstGeom prst="rect">
            <a:avLst/>
          </a:prstGeom>
        </p:spPr>
      </p:pic>
      <p:pic>
        <p:nvPicPr>
          <p:cNvPr id="29" name="Picture 2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546240" y="4724400"/>
            <a:ext cx="540360" cy="1447800"/>
          </a:xfrm>
          <a:prstGeom prst="rect">
            <a:avLst/>
          </a:prstGeom>
        </p:spPr>
      </p:pic>
      <p:pic>
        <p:nvPicPr>
          <p:cNvPr id="30" name="Picture 2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57103" y="5181600"/>
            <a:ext cx="567697" cy="499518"/>
          </a:xfrm>
          <a:prstGeom prst="rect">
            <a:avLst/>
          </a:prstGeom>
        </p:spPr>
      </p:pic>
      <mc:AlternateContent xmlns:mc="http://schemas.openxmlformats.org/markup-compatibility/2006" xmlns:a14="http://schemas.microsoft.com/office/drawing/2010/main">
        <mc:Choice Requires="a14">
          <p:sp>
            <p:nvSpPr>
              <p:cNvPr id="32" name="TextBox 31"/>
              <p:cNvSpPr txBox="1"/>
              <p:nvPr/>
            </p:nvSpPr>
            <p:spPr>
              <a:xfrm>
                <a:off x="7239000" y="5953780"/>
                <a:ext cx="1676400"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GB" sz="2800" i="1" dirty="0">
                          <a:solidFill>
                            <a:srgbClr val="000000"/>
                          </a:solidFill>
                          <a:latin typeface="Cambria Math"/>
                          <a:ea typeface="Cambria Math"/>
                        </a:rPr>
                        <m:t>𝑆𝑃𝑀</m:t>
                      </m:r>
                      <m:r>
                        <a:rPr lang="en-GB" sz="2800" i="1" dirty="0">
                          <a:solidFill>
                            <a:srgbClr val="000000"/>
                          </a:solidFill>
                          <a:latin typeface="Cambria Math"/>
                          <a:ea typeface="Cambria Math"/>
                        </a:rPr>
                        <m:t>{</m:t>
                      </m:r>
                      <m:r>
                        <a:rPr lang="en-GB" sz="2800" i="1" dirty="0">
                          <a:solidFill>
                            <a:srgbClr val="000000"/>
                          </a:solidFill>
                          <a:latin typeface="Cambria Math"/>
                          <a:ea typeface="Cambria Math"/>
                        </a:rPr>
                        <m:t>𝑇</m:t>
                      </m:r>
                      <m:r>
                        <a:rPr lang="en-GB" sz="2800" i="1" dirty="0">
                          <a:solidFill>
                            <a:srgbClr val="000000"/>
                          </a:solidFill>
                          <a:latin typeface="Cambria Math"/>
                          <a:ea typeface="Cambria Math"/>
                        </a:rPr>
                        <m:t>,</m:t>
                      </m:r>
                      <m:r>
                        <a:rPr lang="en-GB" sz="2800" i="1" dirty="0">
                          <a:solidFill>
                            <a:srgbClr val="000000"/>
                          </a:solidFill>
                          <a:latin typeface="Cambria Math"/>
                          <a:ea typeface="Cambria Math"/>
                        </a:rPr>
                        <m:t>𝐹</m:t>
                      </m:r>
                      <m:r>
                        <a:rPr lang="en-GB" sz="2800" i="1" dirty="0">
                          <a:solidFill>
                            <a:srgbClr val="000000"/>
                          </a:solidFill>
                          <a:latin typeface="Cambria Math"/>
                          <a:ea typeface="Cambria Math"/>
                        </a:rPr>
                        <m:t>}</m:t>
                      </m:r>
                    </m:oMath>
                  </m:oMathPara>
                </a14:m>
                <a:endParaRPr lang="en-GB" sz="1400" dirty="0">
                  <a:solidFill>
                    <a:srgbClr val="00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239000" y="5953780"/>
                <a:ext cx="1676400" cy="523220"/>
              </a:xfrm>
              <a:prstGeom prst="rect">
                <a:avLst/>
              </a:prstGeom>
              <a:blipFill rotWithShape="1">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365665" y="5105400"/>
                <a:ext cx="2577935" cy="41684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acc>
                        <m:accPr>
                          <m:chr m:val="̂"/>
                          <m:ctrlPr>
                            <a:rPr lang="en-GB" sz="2000" i="1" dirty="0">
                              <a:solidFill>
                                <a:srgbClr val="000000"/>
                              </a:solidFill>
                              <a:latin typeface="Cambria Math" panose="02040503050406030204" pitchFamily="18" charset="0"/>
                            </a:rPr>
                          </m:ctrlPr>
                        </m:accPr>
                        <m:e>
                          <m:r>
                            <a:rPr lang="en-GB" sz="2000" i="1" dirty="0">
                              <a:solidFill>
                                <a:srgbClr val="000000"/>
                              </a:solidFill>
                              <a:latin typeface="Cambria Math"/>
                              <a:ea typeface="Cambria Math"/>
                            </a:rPr>
                            <m:t>𝛽</m:t>
                          </m:r>
                        </m:e>
                      </m:acc>
                      <m:r>
                        <a:rPr lang="en-GB" sz="2000" i="1" dirty="0">
                          <a:solidFill>
                            <a:srgbClr val="000000"/>
                          </a:solidFill>
                          <a:latin typeface="Cambria Math"/>
                        </a:rPr>
                        <m:t>=</m:t>
                      </m:r>
                      <m:sSup>
                        <m:sSupPr>
                          <m:ctrlPr>
                            <a:rPr lang="en-GB" sz="2000" i="1" dirty="0">
                              <a:solidFill>
                                <a:srgbClr val="000000"/>
                              </a:solidFill>
                              <a:latin typeface="Cambria Math" panose="02040503050406030204" pitchFamily="18" charset="0"/>
                            </a:rPr>
                          </m:ctrlPr>
                        </m:sSupPr>
                        <m:e>
                          <m:d>
                            <m:dPr>
                              <m:ctrlPr>
                                <a:rPr lang="en-GB" sz="2000" i="1" dirty="0">
                                  <a:solidFill>
                                    <a:srgbClr val="000000"/>
                                  </a:solidFill>
                                  <a:latin typeface="Cambria Math" panose="02040503050406030204" pitchFamily="18" charset="0"/>
                                </a:rPr>
                              </m:ctrlPr>
                            </m:dPr>
                            <m:e>
                              <m:sSup>
                                <m:sSupPr>
                                  <m:ctrlPr>
                                    <a:rPr lang="en-GB" sz="2000" i="1" dirty="0">
                                      <a:solidFill>
                                        <a:srgbClr val="000000"/>
                                      </a:solidFill>
                                      <a:latin typeface="Cambria Math" panose="02040503050406030204" pitchFamily="18" charset="0"/>
                                    </a:rPr>
                                  </m:ctrlPr>
                                </m:sSupPr>
                                <m:e>
                                  <m:r>
                                    <a:rPr lang="en-GB" sz="2000" i="1" dirty="0">
                                      <a:solidFill>
                                        <a:srgbClr val="000000"/>
                                      </a:solidFill>
                                      <a:latin typeface="Cambria Math"/>
                                    </a:rPr>
                                    <m:t>𝑋</m:t>
                                  </m:r>
                                </m:e>
                                <m:sup>
                                  <m:r>
                                    <a:rPr lang="en-GB" sz="2000" i="1">
                                      <a:solidFill>
                                        <a:srgbClr val="000000"/>
                                      </a:solidFill>
                                      <a:latin typeface="Cambria Math"/>
                                    </a:rPr>
                                    <m:t>𝑇</m:t>
                                  </m:r>
                                </m:sup>
                              </m:sSup>
                              <m:r>
                                <a:rPr lang="en-GB" sz="2000" i="1" dirty="0">
                                  <a:solidFill>
                                    <a:srgbClr val="000000"/>
                                  </a:solidFill>
                                  <a:latin typeface="Cambria Math"/>
                                </a:rPr>
                                <m:t>𝑋</m:t>
                              </m:r>
                            </m:e>
                          </m:d>
                        </m:e>
                        <m:sup>
                          <m:r>
                            <a:rPr lang="en-GB" sz="2000" i="1">
                              <a:solidFill>
                                <a:srgbClr val="000000"/>
                              </a:solidFill>
                              <a:latin typeface="Cambria Math"/>
                            </a:rPr>
                            <m:t>−1</m:t>
                          </m:r>
                        </m:sup>
                      </m:sSup>
                      <m:sSup>
                        <m:sSupPr>
                          <m:ctrlPr>
                            <a:rPr lang="en-GB" sz="2000" i="1" dirty="0">
                              <a:solidFill>
                                <a:srgbClr val="000000"/>
                              </a:solidFill>
                              <a:latin typeface="Cambria Math" panose="02040503050406030204" pitchFamily="18" charset="0"/>
                            </a:rPr>
                          </m:ctrlPr>
                        </m:sSupPr>
                        <m:e>
                          <m:r>
                            <a:rPr lang="en-GB" sz="2000" i="1" dirty="0">
                              <a:solidFill>
                                <a:srgbClr val="000000"/>
                              </a:solidFill>
                              <a:latin typeface="Cambria Math"/>
                            </a:rPr>
                            <m:t>𝑋</m:t>
                          </m:r>
                        </m:e>
                        <m:sup>
                          <m:r>
                            <a:rPr lang="en-GB" sz="2000" i="1">
                              <a:solidFill>
                                <a:srgbClr val="000000"/>
                              </a:solidFill>
                              <a:latin typeface="Cambria Math"/>
                            </a:rPr>
                            <m:t>𝑇</m:t>
                          </m:r>
                        </m:sup>
                      </m:sSup>
                      <m:r>
                        <a:rPr lang="en-GB" sz="2000" i="1">
                          <a:solidFill>
                            <a:srgbClr val="000000"/>
                          </a:solidFill>
                          <a:latin typeface="Cambria Math"/>
                        </a:rPr>
                        <m:t>𝑦</m:t>
                      </m:r>
                    </m:oMath>
                  </m:oMathPara>
                </a14:m>
                <a:endParaRPr lang="en-GB" sz="2000" dirty="0">
                  <a:solidFill>
                    <a:srgbClr val="00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365665" y="5105400"/>
                <a:ext cx="2577935" cy="416845"/>
              </a:xfrm>
              <a:prstGeom prst="rect">
                <a:avLst/>
              </a:prstGeom>
              <a:blipFill rotWithShape="1">
                <a:blip r:embed="rId19"/>
                <a:stretch>
                  <a:fillRect/>
                </a:stretch>
              </a:blipFill>
            </p:spPr>
            <p:txBody>
              <a:bodyPr/>
              <a:lstStyle/>
              <a:p>
                <a:r>
                  <a:rPr lang="en-GB">
                    <a:noFill/>
                  </a:rPr>
                  <a:t> </a:t>
                </a:r>
              </a:p>
            </p:txBody>
          </p:sp>
        </mc:Fallback>
      </mc:AlternateContent>
      <p:sp>
        <p:nvSpPr>
          <p:cNvPr id="33" name="Text Box 3"/>
          <p:cNvSpPr txBox="1">
            <a:spLocks noChangeArrowheads="1"/>
          </p:cNvSpPr>
          <p:nvPr/>
        </p:nvSpPr>
        <p:spPr bwMode="auto">
          <a:xfrm>
            <a:off x="187612" y="86380"/>
            <a:ext cx="37861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fontAlgn="base">
              <a:spcBef>
                <a:spcPct val="0"/>
              </a:spcBef>
              <a:spcAft>
                <a:spcPct val="0"/>
              </a:spcAft>
            </a:pPr>
            <a:r>
              <a:rPr lang="en-US" sz="2800" b="1" dirty="0" smtClean="0">
                <a:solidFill>
                  <a:srgbClr val="FFFFFF"/>
                </a:solidFill>
                <a:cs typeface="Arial" charset="0"/>
              </a:rPr>
              <a:t>M/EEG Data Analysis</a:t>
            </a:r>
            <a:endParaRPr lang="en-US" sz="2800" b="1" dirty="0">
              <a:solidFill>
                <a:srgbClr val="FFFFFF"/>
              </a:solidFill>
              <a:cs typeface="Arial" charset="0"/>
            </a:endParaRPr>
          </a:p>
        </p:txBody>
      </p:sp>
      <p:pic>
        <p:nvPicPr>
          <p:cNvPr id="31" name="Picture 2" descr="C:\Users\gflandin\Documents\spm12\man\mmn\coreg.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619672" y="838200"/>
            <a:ext cx="1506794" cy="14939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21" cstate="print">
            <a:extLst>
              <a:ext uri="{28A0092B-C50C-407E-A947-70E740481C1C}">
                <a14:useLocalDpi xmlns:a14="http://schemas.microsoft.com/office/drawing/2010/main" val="0"/>
              </a:ext>
            </a:extLst>
          </a:blip>
          <a:srcRect l="9064" t="33936" r="32780" b="9712"/>
          <a:stretch/>
        </p:blipFill>
        <p:spPr>
          <a:xfrm>
            <a:off x="1387155" y="5805264"/>
            <a:ext cx="1312637" cy="954223"/>
          </a:xfrm>
          <a:prstGeom prst="rect">
            <a:avLst/>
          </a:prstGeom>
        </p:spPr>
      </p:pic>
      <p:pic>
        <p:nvPicPr>
          <p:cNvPr id="34" name="Picture 4"/>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211031" y="4684440"/>
            <a:ext cx="2844504" cy="194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40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0" grpId="0"/>
      <p:bldP spid="3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304800" y="990600"/>
            <a:ext cx="8458200" cy="1371600"/>
          </a:xfrm>
        </p:spPr>
        <p:txBody>
          <a:bodyPr/>
          <a:lstStyle/>
          <a:p>
            <a:r>
              <a:rPr lang="en-US" b="1"/>
              <a:t>Statistical Parametric Mapping</a:t>
            </a:r>
            <a:r>
              <a:rPr lang="en-US"/>
              <a:t> refers to the construction and assessment of </a:t>
            </a:r>
            <a:r>
              <a:rPr lang="en-US" i="1"/>
              <a:t>spatially extended statistical processes</a:t>
            </a:r>
            <a:r>
              <a:rPr lang="en-US"/>
              <a:t> used to test hypotheses about functional imaging data.</a:t>
            </a:r>
          </a:p>
        </p:txBody>
      </p:sp>
      <p:pic>
        <p:nvPicPr>
          <p:cNvPr id="2334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0" y="2506663"/>
            <a:ext cx="4648200"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478" name="Text Box 6"/>
          <p:cNvSpPr txBox="1">
            <a:spLocks noChangeArrowheads="1"/>
          </p:cNvSpPr>
          <p:nvPr/>
        </p:nvSpPr>
        <p:spPr bwMode="auto">
          <a:xfrm>
            <a:off x="2792760" y="5713413"/>
            <a:ext cx="4419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GB" i="1">
                <a:solidFill>
                  <a:srgbClr val="000000"/>
                </a:solidFill>
              </a:rPr>
              <a:t>Pedobarographic statistical parametric mapping (pSPM)</a:t>
            </a:r>
            <a:r>
              <a:rPr lang="en-GB">
                <a:solidFill>
                  <a:srgbClr val="000000"/>
                </a:solidFill>
              </a:rPr>
              <a:t>, T. Pataky, Journal of Foot and Ankle Research, 2008.</a:t>
            </a:r>
            <a:endParaRPr lang="en-US">
              <a:solidFill>
                <a:srgbClr val="000000"/>
              </a:solidFill>
            </a:endParaRPr>
          </a:p>
        </p:txBody>
      </p:sp>
    </p:spTree>
    <p:extLst>
      <p:ext uri="{BB962C8B-B14F-4D97-AF65-F5344CB8AC3E}">
        <p14:creationId xmlns:p14="http://schemas.microsoft.com/office/powerpoint/2010/main" val="1258621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3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6638"/>
            <a:ext cx="8229600" cy="792162"/>
          </a:xfrm>
        </p:spPr>
        <p:txBody>
          <a:bodyPr/>
          <a:lstStyle/>
          <a:p>
            <a:r>
              <a:rPr lang="en-GB" b="1" dirty="0" smtClean="0"/>
              <a:t>Cortical Bone Mapping (CBM)</a:t>
            </a:r>
            <a:endParaRPr lang="en-GB"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564904"/>
            <a:ext cx="7948253" cy="2592288"/>
          </a:xfrm>
        </p:spPr>
      </p:pic>
      <p:sp>
        <p:nvSpPr>
          <p:cNvPr id="9" name="Rectangle 8"/>
          <p:cNvSpPr/>
          <p:nvPr/>
        </p:nvSpPr>
        <p:spPr>
          <a:xfrm>
            <a:off x="423156" y="5877272"/>
            <a:ext cx="8397316" cy="646331"/>
          </a:xfrm>
          <a:prstGeom prst="rect">
            <a:avLst/>
          </a:prstGeom>
        </p:spPr>
        <p:txBody>
          <a:bodyPr wrap="square">
            <a:spAutoFit/>
          </a:bodyPr>
          <a:lstStyle/>
          <a:p>
            <a:r>
              <a:rPr lang="en-US" i="1" dirty="0"/>
              <a:t>Quantitative 3D analysis of bone in hip osteoarthritis using clinical computed </a:t>
            </a:r>
            <a:r>
              <a:rPr lang="en-US" i="1" dirty="0" smtClean="0"/>
              <a:t>tomography</a:t>
            </a:r>
            <a:r>
              <a:rPr lang="en-US" dirty="0" smtClean="0"/>
              <a:t>, </a:t>
            </a:r>
            <a:r>
              <a:rPr lang="en-GB" dirty="0"/>
              <a:t>Tom </a:t>
            </a:r>
            <a:r>
              <a:rPr lang="en-GB" dirty="0" smtClean="0"/>
              <a:t>Turmezei et al, European Radiology, 2016.</a:t>
            </a:r>
            <a:endParaRPr lang="en-US" dirty="0"/>
          </a:p>
        </p:txBody>
      </p:sp>
    </p:spTree>
    <p:extLst>
      <p:ext uri="{BB962C8B-B14F-4D97-AF65-F5344CB8AC3E}">
        <p14:creationId xmlns:p14="http://schemas.microsoft.com/office/powerpoint/2010/main" val="225680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Voxel-Based </a:t>
            </a:r>
            <a:r>
              <a:rPr lang="en-GB" b="1" dirty="0" err="1" smtClean="0"/>
              <a:t>Morphometry</a:t>
            </a:r>
            <a:r>
              <a:rPr lang="en-GB" b="1" dirty="0" smtClean="0"/>
              <a:t> (VBM)</a:t>
            </a:r>
            <a:endParaRPr lang="en-GB" b="1" dirty="0"/>
          </a:p>
        </p:txBody>
      </p:sp>
      <p:sp>
        <p:nvSpPr>
          <p:cNvPr id="3" name="Content Placeholder 2"/>
          <p:cNvSpPr>
            <a:spLocks noGrp="1"/>
          </p:cNvSpPr>
          <p:nvPr>
            <p:ph idx="1"/>
          </p:nvPr>
        </p:nvSpPr>
        <p:spPr>
          <a:xfrm>
            <a:off x="296416" y="1583432"/>
            <a:ext cx="5139680" cy="5157936"/>
          </a:xfrm>
        </p:spPr>
        <p:txBody>
          <a:bodyPr/>
          <a:lstStyle/>
          <a:p>
            <a:r>
              <a:rPr lang="en-GB" dirty="0" smtClean="0"/>
              <a:t>VBM is the most widely used method for computational </a:t>
            </a:r>
            <a:r>
              <a:rPr lang="en-GB" dirty="0" err="1" smtClean="0"/>
              <a:t>neuroanatomy</a:t>
            </a:r>
            <a:r>
              <a:rPr lang="en-GB" dirty="0" smtClean="0"/>
              <a:t>.</a:t>
            </a:r>
            <a:br>
              <a:rPr lang="en-GB" dirty="0" smtClean="0"/>
            </a:br>
            <a:endParaRPr lang="en-GB" dirty="0" smtClean="0"/>
          </a:p>
          <a:p>
            <a:r>
              <a:rPr lang="en-GB" dirty="0" smtClean="0"/>
              <a:t>It is essentially Statistical Parametric Mapping of regional segmented tissue density or volume.</a:t>
            </a:r>
            <a:br>
              <a:rPr lang="en-GB" dirty="0" smtClean="0"/>
            </a:br>
            <a:endParaRPr lang="en-GB" dirty="0" smtClean="0"/>
          </a:p>
          <a:p>
            <a:r>
              <a:rPr lang="en-GB" dirty="0" smtClean="0"/>
              <a:t>The same general linear modelling &amp; RFT machinery in SPM can then be used to study differences in structure.</a:t>
            </a:r>
            <a:endParaRPr lang="en-GB" dirty="0"/>
          </a:p>
        </p:txBody>
      </p:sp>
      <p:pic>
        <p:nvPicPr>
          <p:cNvPr id="4" name="Picture 6" descr="best18_vbm_avg_atroph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4967" y="3542798"/>
            <a:ext cx="3699520" cy="305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def_forward"/>
          <p:cNvPicPr>
            <a:picLocks noChangeAspect="1" noChangeArrowheads="1"/>
          </p:cNvPicPr>
          <p:nvPr/>
        </p:nvPicPr>
        <p:blipFill>
          <a:blip r:embed="rId4" cstate="print"/>
          <a:srcRect t="4219"/>
          <a:stretch>
            <a:fillRect/>
          </a:stretch>
        </p:blipFill>
        <p:spPr bwMode="auto">
          <a:xfrm>
            <a:off x="5364088" y="1610544"/>
            <a:ext cx="1659500" cy="1746448"/>
          </a:xfrm>
          <a:prstGeom prst="rect">
            <a:avLst/>
          </a:prstGeom>
          <a:noFill/>
        </p:spPr>
      </p:pic>
      <p:pic>
        <p:nvPicPr>
          <p:cNvPr id="6" name="Picture 3" descr="det"/>
          <p:cNvPicPr>
            <a:picLocks noChangeAspect="1" noChangeArrowheads="1"/>
          </p:cNvPicPr>
          <p:nvPr/>
        </p:nvPicPr>
        <p:blipFill>
          <a:blip r:embed="rId5" cstate="print"/>
          <a:srcRect/>
          <a:stretch>
            <a:fillRect/>
          </a:stretch>
        </p:blipFill>
        <p:spPr bwMode="auto">
          <a:xfrm>
            <a:off x="7233244" y="1601416"/>
            <a:ext cx="1587228" cy="1746448"/>
          </a:xfrm>
          <a:prstGeom prst="rect">
            <a:avLst/>
          </a:prstGeom>
          <a:noFill/>
        </p:spPr>
      </p:pic>
    </p:spTree>
    <p:extLst>
      <p:ext uri="{BB962C8B-B14F-4D97-AF65-F5344CB8AC3E}">
        <p14:creationId xmlns:p14="http://schemas.microsoft.com/office/powerpoint/2010/main" val="2137648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16345</TotalTime>
  <Words>956</Words>
  <Application>Microsoft Office PowerPoint</Application>
  <PresentationFormat>On-screen Show (4:3)</PresentationFormat>
  <Paragraphs>180</Paragraphs>
  <Slides>23</Slides>
  <Notes>15</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Unicode MS</vt:lpstr>
      <vt:lpstr>Calibri</vt:lpstr>
      <vt:lpstr>Cambria Math</vt:lpstr>
      <vt:lpstr>Courier New</vt:lpstr>
      <vt:lpstr>Times New Roman</vt:lpstr>
      <vt:lpstr>Wingdings</vt:lpstr>
      <vt:lpstr>Default Design</vt:lpstr>
      <vt:lpstr>Photo Editor Photo</vt:lpstr>
      <vt:lpstr>Statistical Parametric Mapping for fMRI / MRI / VBM</vt:lpstr>
      <vt:lpstr>Statistical Parametric Mapping</vt:lpstr>
      <vt:lpstr>From PET analyses using ROIs…</vt:lpstr>
      <vt:lpstr>…to the very first SPM{t}</vt:lpstr>
      <vt:lpstr>PowerPoint Presentation</vt:lpstr>
      <vt:lpstr>PowerPoint Presentation</vt:lpstr>
      <vt:lpstr>PowerPoint Presentation</vt:lpstr>
      <vt:lpstr>Cortical Bone Mapping (CBM)</vt:lpstr>
      <vt:lpstr>Voxel-Based Morphometry (VBM)</vt:lpstr>
      <vt:lpstr>PowerPoint Presentation</vt:lpstr>
      <vt:lpstr>SPM Software</vt:lpstr>
      <vt:lpstr>Software: SPM12</vt:lpstr>
      <vt:lpstr>Data File Formats</vt:lpstr>
      <vt:lpstr>Brain Imaging Data Structure (BIDS)</vt:lpstr>
      <vt:lpstr>Brain Imaging Data Structure (BIDS)</vt:lpstr>
      <vt:lpstr>Brain Imaging Data Structure (BIDS)</vt:lpstr>
      <vt:lpstr>Brain Imaging Data Structure (BIDS)</vt:lpstr>
      <vt:lpstr>Brain Imaging Data Structure (BIDS)</vt:lpstr>
      <vt:lpstr>SPM Documentation</vt:lpstr>
      <vt:lpstr>SPM datasets</vt:lpstr>
      <vt:lpstr>SPM Toolboxes</vt:lpstr>
      <vt:lpstr>SPM Mailing List</vt:lpstr>
      <vt:lpstr>The SPM co-authors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Parametric Mapping for fMRI / PET / VBM</dc:title>
  <dc:creator>GF</dc:creator>
  <cp:lastModifiedBy>Guillaume Flandin</cp:lastModifiedBy>
  <cp:revision>100</cp:revision>
  <dcterms:created xsi:type="dcterms:W3CDTF">2012-10-16T16:46:05Z</dcterms:created>
  <dcterms:modified xsi:type="dcterms:W3CDTF">2021-05-13T15:31:16Z</dcterms:modified>
</cp:coreProperties>
</file>