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39" r:id="rId2"/>
    <p:sldId id="364" r:id="rId3"/>
    <p:sldId id="341" r:id="rId4"/>
    <p:sldId id="390" r:id="rId5"/>
    <p:sldId id="344" r:id="rId6"/>
    <p:sldId id="345" r:id="rId7"/>
    <p:sldId id="346" r:id="rId8"/>
    <p:sldId id="347" r:id="rId9"/>
    <p:sldId id="387" r:id="rId10"/>
    <p:sldId id="349" r:id="rId11"/>
    <p:sldId id="380" r:id="rId12"/>
    <p:sldId id="351" r:id="rId13"/>
    <p:sldId id="352" r:id="rId14"/>
    <p:sldId id="354" r:id="rId15"/>
    <p:sldId id="388" r:id="rId16"/>
    <p:sldId id="355" r:id="rId17"/>
    <p:sldId id="389" r:id="rId18"/>
    <p:sldId id="358" r:id="rId19"/>
    <p:sldId id="382" r:id="rId20"/>
    <p:sldId id="383" r:id="rId21"/>
    <p:sldId id="379" r:id="rId22"/>
    <p:sldId id="384" r:id="rId23"/>
  </p:sldIdLst>
  <p:sldSz cx="9144000" cy="6858000" type="screen4x3"/>
  <p:notesSz cx="7102475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C3300"/>
    <a:srgbClr val="990099"/>
    <a:srgbClr val="008000"/>
    <a:srgbClr val="000000"/>
    <a:srgbClr val="262673"/>
    <a:srgbClr val="FF0000"/>
    <a:srgbClr val="FAA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1" autoAdjust="0"/>
    <p:restoredTop sz="79273" autoAdjust="0"/>
  </p:normalViewPr>
  <p:slideViewPr>
    <p:cSldViewPr>
      <p:cViewPr varScale="1">
        <p:scale>
          <a:sx n="88" d="100"/>
          <a:sy n="88" d="100"/>
        </p:scale>
        <p:origin x="14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12" Type="http://schemas.openxmlformats.org/officeDocument/2006/relationships/image" Target="../media/image28.w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11" Type="http://schemas.openxmlformats.org/officeDocument/2006/relationships/image" Target="../media/image27.wmf"/><Relationship Id="rId5" Type="http://schemas.openxmlformats.org/officeDocument/2006/relationships/image" Target="../media/image21.emf"/><Relationship Id="rId10" Type="http://schemas.openxmlformats.org/officeDocument/2006/relationships/image" Target="../media/image26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5" Type="http://schemas.openxmlformats.org/officeDocument/2006/relationships/image" Target="../media/image33.emf"/><Relationship Id="rId4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e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816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endParaRPr 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816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fld id="{ECAE1FEB-79C4-494E-8F6D-4FAFF48380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0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325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78" tIns="47389" rIns="94778" bIns="473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816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816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78" tIns="47389" rIns="94778" bIns="47389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fld id="{8AA5F424-82B9-4FF0-8E6B-00B2D8DC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18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5F424-82B9-4FF0-8E6B-00B2D8DC091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30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5F424-82B9-4FF0-8E6B-00B2D8DC091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84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5F424-82B9-4FF0-8E6B-00B2D8DC091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55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5F424-82B9-4FF0-8E6B-00B2D8DC091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33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5F424-82B9-4FF0-8E6B-00B2D8DC091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38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5F424-82B9-4FF0-8E6B-00B2D8DC091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84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5F424-82B9-4FF0-8E6B-00B2D8DC091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279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5F424-82B9-4FF0-8E6B-00B2D8DC091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50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5F424-82B9-4FF0-8E6B-00B2D8DC091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89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5F424-82B9-4FF0-8E6B-00B2D8DC091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97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5F424-82B9-4FF0-8E6B-00B2D8DC091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5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5F424-82B9-4FF0-8E6B-00B2D8DC091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44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5F424-82B9-4FF0-8E6B-00B2D8DC091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03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5F424-82B9-4FF0-8E6B-00B2D8DC091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15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5F424-82B9-4FF0-8E6B-00B2D8DC091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88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20FA65-3E5F-417A-B80C-68C49E80A6EB}" type="slidenum">
              <a:rPr lang="en-US"/>
              <a:pPr/>
              <a:t>4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2175"/>
            <a:ext cx="4786312" cy="3589338"/>
          </a:xfrm>
          <a:ln w="12700" cap="flat">
            <a:solidFill>
              <a:schemeClr val="tx1"/>
            </a:solidFill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4876800"/>
            <a:ext cx="5219700" cy="4619625"/>
          </a:xfrm>
        </p:spPr>
        <p:txBody>
          <a:bodyPr lIns="93662" tIns="46831" rIns="93662" bIns="46831"/>
          <a:lstStyle/>
          <a:p>
            <a:pPr eaLnBrk="1" hangingPunct="1"/>
            <a:endParaRPr lang="en-GB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79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5F424-82B9-4FF0-8E6B-00B2D8DC091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31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5F424-82B9-4FF0-8E6B-00B2D8DC091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34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5F424-82B9-4FF0-8E6B-00B2D8DC091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37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5F424-82B9-4FF0-8E6B-00B2D8DC091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88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5F424-82B9-4FF0-8E6B-00B2D8DC091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71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DE679-5F9B-4E82-82F2-7434E7318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82CFC-E6E6-4431-94FF-8D9B7FCD5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579438"/>
            <a:ext cx="2095500" cy="5546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579438"/>
            <a:ext cx="6134100" cy="5546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CEC6A-8173-4FC2-990A-2F0E1CE8D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79438"/>
            <a:ext cx="8229600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BC293-BB79-47EA-9525-E105CDB614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37E6E-2B32-4E82-9D5B-A40EDE0BE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75BCE-A1FD-4387-BD31-7440EBF451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B67E0-55E6-43F1-8BFB-47EB69BA1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BEAF6-09F1-4A8F-9EDD-F0FCEA5767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B2A1F-6473-4C23-A672-E0A1D5D9B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40DF6-25E1-425D-840D-39237E7792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47C9B-0E6E-4DAE-812E-CA8385BE0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63B69-493A-48E9-8F8A-6A5593A78C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5794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6562B3BF-985B-419B-AF37-96990230C8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spm_header"/>
          <p:cNvPicPr>
            <a:picLocks noChangeAspect="1" noChangeArrowheads="1"/>
          </p:cNvPicPr>
          <p:nvPr/>
        </p:nvPicPr>
        <p:blipFill>
          <a:blip r:embed="rId14"/>
          <a:srcRect t="55988" b="10420"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3366"/>
        </a:buClr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2.emf"/><Relationship Id="rId12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54.emf"/><Relationship Id="rId5" Type="http://schemas.openxmlformats.org/officeDocument/2006/relationships/image" Target="../media/image56.jpeg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55.jpeg"/><Relationship Id="rId9" Type="http://schemas.openxmlformats.org/officeDocument/2006/relationships/image" Target="../media/image5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55.jpe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57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1.jpeg"/><Relationship Id="rId5" Type="http://schemas.openxmlformats.org/officeDocument/2006/relationships/image" Target="../media/image57.png"/><Relationship Id="rId10" Type="http://schemas.openxmlformats.org/officeDocument/2006/relationships/image" Target="../media/image59.wmf"/><Relationship Id="rId4" Type="http://schemas.openxmlformats.org/officeDocument/2006/relationships/image" Target="../media/image60.jpeg"/><Relationship Id="rId9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68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4.wmf"/><Relationship Id="rId4" Type="http://schemas.openxmlformats.org/officeDocument/2006/relationships/oleObject" Target="../embeddings/oleObject3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710.png"/><Relationship Id="rId3" Type="http://schemas.openxmlformats.org/officeDocument/2006/relationships/image" Target="../media/image83.png"/><Relationship Id="rId7" Type="http://schemas.openxmlformats.org/officeDocument/2006/relationships/image" Target="../media/image670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93.png"/><Relationship Id="rId10" Type="http://schemas.openxmlformats.org/officeDocument/2006/relationships/image" Target="../media/image700.png"/><Relationship Id="rId4" Type="http://schemas.openxmlformats.org/officeDocument/2006/relationships/image" Target="../media/image110.png"/><Relationship Id="rId9" Type="http://schemas.openxmlformats.org/officeDocument/2006/relationships/image" Target="../media/image690.png"/><Relationship Id="rId14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90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84.emf"/><Relationship Id="rId12" Type="http://schemas.openxmlformats.org/officeDocument/2006/relationships/image" Target="../media/image8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3.bin"/><Relationship Id="rId5" Type="http://schemas.openxmlformats.org/officeDocument/2006/relationships/image" Target="../media/image88.jpeg"/><Relationship Id="rId10" Type="http://schemas.openxmlformats.org/officeDocument/2006/relationships/image" Target="../media/image89.jpeg"/><Relationship Id="rId4" Type="http://schemas.openxmlformats.org/officeDocument/2006/relationships/image" Target="../media/image87.jpeg"/><Relationship Id="rId9" Type="http://schemas.openxmlformats.org/officeDocument/2006/relationships/image" Target="../media/image8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1.e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25.emf"/><Relationship Id="rId7" Type="http://schemas.openxmlformats.org/officeDocument/2006/relationships/image" Target="../media/image18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23.emf"/><Relationship Id="rId25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0.e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17.emf"/><Relationship Id="rId15" Type="http://schemas.openxmlformats.org/officeDocument/2006/relationships/image" Target="../media/image22.emf"/><Relationship Id="rId23" Type="http://schemas.openxmlformats.org/officeDocument/2006/relationships/image" Target="../media/image26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24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9.e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32.wmf"/><Relationship Id="rId18" Type="http://schemas.openxmlformats.org/officeDocument/2006/relationships/image" Target="../media/image33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5.jpeg"/><Relationship Id="rId12" Type="http://schemas.openxmlformats.org/officeDocument/2006/relationships/oleObject" Target="../embeddings/oleObject17.bin"/><Relationship Id="rId17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4.jpeg"/><Relationship Id="rId11" Type="http://schemas.openxmlformats.org/officeDocument/2006/relationships/image" Target="../media/image31.emf"/><Relationship Id="rId5" Type="http://schemas.openxmlformats.org/officeDocument/2006/relationships/image" Target="../media/image29.emf"/><Relationship Id="rId15" Type="http://schemas.openxmlformats.org/officeDocument/2006/relationships/oleObject" Target="../embeddings/oleObject18.bin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36.jpe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0.emf"/><Relationship Id="rId1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23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40.wmf"/><Relationship Id="rId2" Type="http://schemas.openxmlformats.org/officeDocument/2006/relationships/tags" Target="../tags/tag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9.wmf"/><Relationship Id="rId4" Type="http://schemas.openxmlformats.org/officeDocument/2006/relationships/notesSlide" Target="../notesSlides/notesSlide9.xml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4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87600"/>
            <a:ext cx="7772400" cy="1936750"/>
          </a:xfrm>
        </p:spPr>
        <p:txBody>
          <a:bodyPr/>
          <a:lstStyle/>
          <a:p>
            <a:pPr algn="ctr" eaLnBrk="1" hangingPunct="1"/>
            <a:r>
              <a:rPr lang="en-GB" sz="4800" dirty="0"/>
              <a:t>The General Linear Model</a:t>
            </a:r>
            <a:endParaRPr lang="en-US" sz="4800" dirty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7675" y="4545013"/>
            <a:ext cx="8305800" cy="1000125"/>
          </a:xfrm>
        </p:spPr>
        <p:txBody>
          <a:bodyPr/>
          <a:lstStyle/>
          <a:p>
            <a:pPr eaLnBrk="1" hangingPunct="1"/>
            <a:r>
              <a:rPr lang="en-GB" sz="1600" i="1" dirty="0"/>
              <a:t>Nadège Corbin</a:t>
            </a:r>
          </a:p>
          <a:p>
            <a:pPr eaLnBrk="1" hangingPunct="1"/>
            <a:r>
              <a:rPr lang="en-GB" sz="1600" dirty="0" err="1"/>
              <a:t>Wellcome</a:t>
            </a:r>
            <a:r>
              <a:rPr lang="en-GB" sz="1600" dirty="0"/>
              <a:t> Centre for Human Neuroimaging</a:t>
            </a:r>
          </a:p>
          <a:p>
            <a:pPr eaLnBrk="1" hangingPunct="1"/>
            <a:r>
              <a:rPr lang="en-GB" sz="1600" dirty="0"/>
              <a:t>University College London</a:t>
            </a:r>
            <a:endParaRPr lang="en-US" sz="1600" dirty="0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algn="ctr" eaLnBrk="1" hangingPunct="1">
              <a:spcBef>
                <a:spcPct val="20000"/>
              </a:spcBef>
              <a:buClr>
                <a:srgbClr val="993366"/>
              </a:buClr>
              <a:buFont typeface="Wingdings" pitchFamily="2" charset="2"/>
              <a:buNone/>
            </a:pPr>
            <a:r>
              <a:rPr lang="en-GB" sz="1600" b="1" dirty="0">
                <a:solidFill>
                  <a:schemeClr val="bg1"/>
                </a:solidFill>
              </a:rPr>
              <a:t>SPM fMRI </a:t>
            </a:r>
            <a:r>
              <a:rPr lang="en-GB" sz="1600" b="1" dirty="0" smtClean="0">
                <a:solidFill>
                  <a:schemeClr val="bg1"/>
                </a:solidFill>
              </a:rPr>
              <a:t>Course</a:t>
            </a:r>
            <a:endParaRPr lang="en-GB" sz="1600" b="1" dirty="0">
              <a:solidFill>
                <a:schemeClr val="bg1"/>
              </a:solidFill>
            </a:endParaRPr>
          </a:p>
        </p:txBody>
      </p:sp>
      <p:pic>
        <p:nvPicPr>
          <p:cNvPr id="16388" name="Picture 5" descr="spm_header"/>
          <p:cNvPicPr>
            <a:picLocks noChangeAspect="1" noChangeArrowheads="1"/>
          </p:cNvPicPr>
          <p:nvPr/>
        </p:nvPicPr>
        <p:blipFill>
          <a:blip r:embed="rId3"/>
          <a:srcRect t="26147"/>
          <a:stretch>
            <a:fillRect/>
          </a:stretch>
        </p:blipFill>
        <p:spPr bwMode="auto">
          <a:xfrm>
            <a:off x="0" y="0"/>
            <a:ext cx="9144000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768" y="5373469"/>
            <a:ext cx="255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993366"/>
                </a:solidFill>
                <a:latin typeface="+mn-lt"/>
              </a:rPr>
              <a:t>Thank you to Guillaume </a:t>
            </a:r>
            <a:r>
              <a:rPr lang="en-GB" sz="1600" dirty="0" err="1">
                <a:solidFill>
                  <a:srgbClr val="993366"/>
                </a:solidFill>
                <a:latin typeface="+mn-lt"/>
              </a:rPr>
              <a:t>Flandin</a:t>
            </a:r>
            <a:r>
              <a:rPr lang="en-GB" sz="1600" dirty="0">
                <a:solidFill>
                  <a:srgbClr val="993366"/>
                </a:solidFill>
                <a:latin typeface="+mn-lt"/>
              </a:rPr>
              <a:t> for the slides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Rectangle 10"/>
          <p:cNvSpPr>
            <a:spLocks noChangeArrowheads="1"/>
          </p:cNvSpPr>
          <p:nvPr/>
        </p:nvSpPr>
        <p:spPr bwMode="auto">
          <a:xfrm>
            <a:off x="323528" y="777392"/>
            <a:ext cx="77724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GB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Problems of this model with fMRI time series</a:t>
            </a:r>
            <a:endParaRPr lang="en-US" sz="28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89649" name="Rectangle 17"/>
          <p:cNvSpPr>
            <a:spLocks noChangeArrowheads="1"/>
          </p:cNvSpPr>
          <p:nvPr/>
        </p:nvSpPr>
        <p:spPr bwMode="auto">
          <a:xfrm>
            <a:off x="431540" y="2204864"/>
            <a:ext cx="8137525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0" hangingPunct="0">
              <a:lnSpc>
                <a:spcPct val="90000"/>
              </a:lnSpc>
              <a:spcBef>
                <a:spcPct val="200000"/>
              </a:spcBef>
              <a:buFontTx/>
              <a:buAutoNum type="arabicPeriod"/>
            </a:pPr>
            <a:r>
              <a:rPr lang="en-GB" sz="2400" dirty="0">
                <a:latin typeface="Arial Unicode MS" pitchFamily="34" charset="-128"/>
              </a:rPr>
              <a:t>The </a:t>
            </a:r>
            <a:r>
              <a:rPr lang="en-GB" sz="2400" b="1" i="1" dirty="0">
                <a:latin typeface="Arial Unicode MS" pitchFamily="34" charset="-128"/>
              </a:rPr>
              <a:t>BOLD response  </a:t>
            </a:r>
            <a:r>
              <a:rPr lang="en-GB" sz="2400" dirty="0">
                <a:latin typeface="Arial Unicode MS" pitchFamily="34" charset="-128"/>
              </a:rPr>
              <a:t>has a delayed and dispersed shape.</a:t>
            </a:r>
          </a:p>
          <a:p>
            <a:pPr marL="609600" indent="-609600" eaLnBrk="0" hangingPunct="0">
              <a:lnSpc>
                <a:spcPct val="90000"/>
              </a:lnSpc>
              <a:spcBef>
                <a:spcPct val="200000"/>
              </a:spcBef>
              <a:buFontTx/>
              <a:buAutoNum type="arabicPeriod"/>
            </a:pPr>
            <a:r>
              <a:rPr lang="en-GB" sz="2400" dirty="0">
                <a:latin typeface="Arial Unicode MS" pitchFamily="34" charset="-128"/>
              </a:rPr>
              <a:t>The  BOLD signal includes substantial amounts of </a:t>
            </a:r>
            <a:r>
              <a:rPr lang="en-GB" sz="2400" b="1" i="1" dirty="0">
                <a:latin typeface="Arial Unicode MS" pitchFamily="34" charset="-128"/>
              </a:rPr>
              <a:t>low-frequency noise </a:t>
            </a:r>
            <a:r>
              <a:rPr lang="en-GB" sz="2400" dirty="0">
                <a:latin typeface="Arial Unicode MS" pitchFamily="34" charset="-128"/>
              </a:rPr>
              <a:t>(eg due to scanner drift).</a:t>
            </a:r>
          </a:p>
          <a:p>
            <a:pPr marL="609600" indent="-609600" eaLnBrk="0" hangingPunct="0">
              <a:lnSpc>
                <a:spcPct val="90000"/>
              </a:lnSpc>
              <a:spcBef>
                <a:spcPct val="200000"/>
              </a:spcBef>
              <a:buFontTx/>
              <a:buAutoNum type="arabicPeriod"/>
            </a:pPr>
            <a:r>
              <a:rPr lang="en-US" sz="2400" dirty="0">
                <a:latin typeface="Arial Unicode MS" pitchFamily="34" charset="-128"/>
              </a:rPr>
              <a:t>Due to breathing, heartbeat &amp; unmodeled neuronal activity, the </a:t>
            </a:r>
            <a:r>
              <a:rPr lang="en-US" sz="2400" b="1" i="1" dirty="0">
                <a:latin typeface="Arial Unicode MS" pitchFamily="34" charset="-128"/>
              </a:rPr>
              <a:t>errors are serially correlated</a:t>
            </a:r>
            <a:r>
              <a:rPr lang="en-US" sz="2400" dirty="0">
                <a:latin typeface="Arial Unicode MS" pitchFamily="34" charset="-128"/>
              </a:rPr>
              <a:t>. </a:t>
            </a:r>
            <a:r>
              <a:rPr lang="en-US" sz="2400" dirty="0">
                <a:latin typeface="Arial Unicode MS" pitchFamily="34" charset="-128"/>
                <a:sym typeface="Symbol" pitchFamily="18" charset="2"/>
              </a:rPr>
              <a:t>This violates the assumptions of the noise model in the GLM.</a:t>
            </a:r>
            <a:endParaRPr lang="en-US" sz="2400" dirty="0">
              <a:latin typeface="Arial Unicode MS" pitchFamily="34" charset="-128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6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899592" y="5561840"/>
            <a:ext cx="3013633" cy="10715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212" y="873610"/>
            <a:ext cx="2348179" cy="14392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22"/>
          <a:stretch/>
        </p:blipFill>
        <p:spPr>
          <a:xfrm>
            <a:off x="5724128" y="2519588"/>
            <a:ext cx="3158338" cy="23239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04410" y="6505599"/>
            <a:ext cx="2860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Boynton et al, NeuroImage, 2012.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15389" y="152078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Scaling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32032" y="56972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Additivity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67912" y="3250721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Shift</a:t>
            </a:r>
            <a:br>
              <a:rPr lang="en-GB" dirty="0"/>
            </a:br>
            <a:r>
              <a:rPr lang="en-GB" dirty="0"/>
              <a:t>invariance</a:t>
            </a: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215900" y="512676"/>
            <a:ext cx="8585200" cy="66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GB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Problem 1: BOLD response</a:t>
            </a:r>
            <a:endParaRPr lang="en-US" sz="24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070620" y="1592796"/>
            <a:ext cx="2781300" cy="2274887"/>
            <a:chOff x="4233" y="1014"/>
            <a:chExt cx="1971" cy="1433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233" y="1615"/>
              <a:ext cx="1971" cy="23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endParaRPr lang="en-GB" dirty="0"/>
            </a:p>
          </p:txBody>
        </p:sp>
        <p:pic>
          <p:nvPicPr>
            <p:cNvPr id="15" name="Picture 14" descr="hrf"/>
            <p:cNvPicPr>
              <a:picLocks noChangeAspect="1" noChangeArrowheads="1"/>
            </p:cNvPicPr>
            <p:nvPr/>
          </p:nvPicPr>
          <p:blipFill>
            <a:blip r:embed="rId5"/>
            <a:srcRect l="2220" t="4445" r="9438" b="1482"/>
            <a:stretch>
              <a:fillRect/>
            </a:stretch>
          </p:blipFill>
          <p:spPr bwMode="auto">
            <a:xfrm>
              <a:off x="4289" y="1014"/>
              <a:ext cx="1795" cy="1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505" y="2090"/>
              <a:ext cx="15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87524" y="1160748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Hemodynamic response function (HRF):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31"/>
          <a:stretch/>
        </p:blipFill>
        <p:spPr>
          <a:xfrm>
            <a:off x="5770146" y="4885601"/>
            <a:ext cx="3158338" cy="160373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23528" y="4005064"/>
            <a:ext cx="366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Linear time-invariant (LTI) system: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786179" y="4509120"/>
            <a:ext cx="1080120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6" name="Straight Arrow Connector 5"/>
          <p:cNvCxnSpPr>
            <a:endCxn id="2" idx="1"/>
          </p:cNvCxnSpPr>
          <p:nvPr/>
        </p:nvCxnSpPr>
        <p:spPr bwMode="auto">
          <a:xfrm>
            <a:off x="1131775" y="4797152"/>
            <a:ext cx="6544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2875611" y="4816130"/>
            <a:ext cx="7100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65854" y="460010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u(t)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37029" y="460010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x(t)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91809" y="46078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hrf(t)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08829" y="5561839"/>
                <a:ext cx="2270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GB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∗</m:t>
                      </m:r>
                      <m:r>
                        <a:rPr lang="en-GB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h𝑟𝑓</m:t>
                      </m:r>
                      <m:d>
                        <m:dPr>
                          <m:ctrlPr>
                            <a:rPr lang="en-GB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mbria Math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29" y="5561839"/>
                <a:ext cx="227068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213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92945" y="5921879"/>
                <a:ext cx="2481128" cy="7114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GB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𝑜</m:t>
                          </m:r>
                        </m:sub>
                        <m:sup>
                          <m:r>
                            <a:rPr lang="en-GB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en-GB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GB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GB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h𝑟𝑓</m:t>
                          </m:r>
                          <m:d>
                            <m:dPr>
                              <m:ctrlPr>
                                <a:rPr lang="en-GB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GB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GB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GB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mbria Math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945" y="5921879"/>
                <a:ext cx="2481128" cy="711477"/>
              </a:xfrm>
              <a:prstGeom prst="rect">
                <a:avLst/>
              </a:prstGeom>
              <a:blipFill rotWithShape="1">
                <a:blip r:embed="rId7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440636" y="515719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Convolution operator:</a:t>
            </a:r>
          </a:p>
        </p:txBody>
      </p:sp>
    </p:spTree>
    <p:extLst>
      <p:ext uri="{BB962C8B-B14F-4D97-AF65-F5344CB8AC3E}">
        <p14:creationId xmlns:p14="http://schemas.microsoft.com/office/powerpoint/2010/main" val="76100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9" grpId="0"/>
      <p:bldP spid="10" grpId="0"/>
      <p:bldP spid="11" grpId="0"/>
      <p:bldP spid="23" grpId="0"/>
      <p:bldP spid="2" grpId="0" animBg="1"/>
      <p:bldP spid="21" grpId="0"/>
      <p:bldP spid="22" grpId="0"/>
      <p:bldP spid="26" grpId="0"/>
      <p:bldP spid="28" grpId="0"/>
      <p:bldP spid="29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80" name="Rectangle 11"/>
          <p:cNvSpPr>
            <a:spLocks noChangeArrowheads="1"/>
          </p:cNvSpPr>
          <p:nvPr/>
        </p:nvSpPr>
        <p:spPr bwMode="auto">
          <a:xfrm>
            <a:off x="3779838" y="3886200"/>
            <a:ext cx="185737" cy="3698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GB" dirty="0"/>
          </a:p>
        </p:txBody>
      </p:sp>
      <p:sp>
        <p:nvSpPr>
          <p:cNvPr id="168981" name="Rectangle 12"/>
          <p:cNvSpPr>
            <a:spLocks noChangeArrowheads="1"/>
          </p:cNvSpPr>
          <p:nvPr/>
        </p:nvSpPr>
        <p:spPr bwMode="auto">
          <a:xfrm>
            <a:off x="215900" y="469900"/>
            <a:ext cx="85852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GB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Convolution model of the BOLD response</a:t>
            </a:r>
            <a:endParaRPr lang="en-US" sz="28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8982" name="Rectangle 13"/>
          <p:cNvSpPr>
            <a:spLocks noChangeArrowheads="1"/>
          </p:cNvSpPr>
          <p:nvPr/>
        </p:nvSpPr>
        <p:spPr bwMode="auto">
          <a:xfrm>
            <a:off x="201613" y="1476375"/>
            <a:ext cx="3346450" cy="1254125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de-DE" sz="2000"/>
              <a:t>Convolve stimulus function with a canonical hemodynamic response function (HRF):</a:t>
            </a:r>
            <a:endParaRPr lang="en-GB" sz="2000" dirty="0"/>
          </a:p>
        </p:txBody>
      </p:sp>
      <p:pic>
        <p:nvPicPr>
          <p:cNvPr id="168983" name="Picture 14" descr="x1improved_img"/>
          <p:cNvPicPr>
            <a:picLocks noChangeAspect="1" noChangeArrowheads="1"/>
          </p:cNvPicPr>
          <p:nvPr/>
        </p:nvPicPr>
        <p:blipFill>
          <a:blip r:embed="rId4"/>
          <a:srcRect l="15256" t="6679" r="14993" b="11111"/>
          <a:stretch>
            <a:fillRect/>
          </a:stretch>
        </p:blipFill>
        <p:spPr bwMode="auto">
          <a:xfrm>
            <a:off x="2259013" y="3049588"/>
            <a:ext cx="390525" cy="2873375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</p:spPr>
      </p:pic>
      <p:pic>
        <p:nvPicPr>
          <p:cNvPr id="168984" name="Picture 15" descr="x1_img"/>
          <p:cNvPicPr>
            <a:picLocks noChangeAspect="1" noChangeArrowheads="1"/>
          </p:cNvPicPr>
          <p:nvPr/>
        </p:nvPicPr>
        <p:blipFill>
          <a:blip r:embed="rId5"/>
          <a:srcRect l="20830" t="7640" r="21660" b="11111"/>
          <a:stretch>
            <a:fillRect/>
          </a:stretch>
        </p:blipFill>
        <p:spPr bwMode="auto">
          <a:xfrm>
            <a:off x="839788" y="3049588"/>
            <a:ext cx="390525" cy="28733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68985" name="Line 16"/>
          <p:cNvSpPr>
            <a:spLocks noChangeShapeType="1"/>
          </p:cNvSpPr>
          <p:nvPr/>
        </p:nvSpPr>
        <p:spPr bwMode="auto">
          <a:xfrm>
            <a:off x="1285875" y="4532313"/>
            <a:ext cx="8874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68986" name="Picture 17" descr="newestimates"/>
          <p:cNvPicPr>
            <a:picLocks noChangeAspect="1" noChangeArrowheads="1"/>
          </p:cNvPicPr>
          <p:nvPr/>
        </p:nvPicPr>
        <p:blipFill>
          <a:blip r:embed="rId6"/>
          <a:srcRect l="3609" t="4814" r="9438" b="1852"/>
          <a:stretch>
            <a:fillRect/>
          </a:stretch>
        </p:blipFill>
        <p:spPr bwMode="auto">
          <a:xfrm>
            <a:off x="3897313" y="1854200"/>
            <a:ext cx="48260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8987" name="Text Box 18"/>
          <p:cNvSpPr txBox="1">
            <a:spLocks noChangeArrowheads="1"/>
          </p:cNvSpPr>
          <p:nvPr/>
        </p:nvSpPr>
        <p:spPr bwMode="auto">
          <a:xfrm>
            <a:off x="1238250" y="3998913"/>
            <a:ext cx="1046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dirty="0">
                <a:latin typeface="Arial Unicode MS" pitchFamily="34" charset="-128"/>
                <a:sym typeface="Symbol" pitchFamily="18" charset="2"/>
              </a:rPr>
              <a:t> </a:t>
            </a:r>
            <a:r>
              <a:rPr lang="en-GB" sz="2000" dirty="0">
                <a:latin typeface="Arial Unicode MS" pitchFamily="34" charset="-128"/>
              </a:rPr>
              <a:t>HRF</a:t>
            </a:r>
            <a:endParaRPr lang="en-US" sz="2000" dirty="0">
              <a:latin typeface="Arial Unicode MS" pitchFamily="34" charset="-128"/>
            </a:endParaRPr>
          </a:p>
        </p:txBody>
      </p:sp>
      <p:graphicFrame>
        <p:nvGraphicFramePr>
          <p:cNvPr id="168979" name="Object 19"/>
          <p:cNvGraphicFramePr>
            <a:graphicFrameLocks noChangeAspect="1"/>
          </p:cNvGraphicFramePr>
          <p:nvPr/>
        </p:nvGraphicFramePr>
        <p:xfrm>
          <a:off x="4687888" y="2120900"/>
          <a:ext cx="387985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56" name="Equation" r:id="rId7" imgW="1743304" imgH="476301" progId="Equation.3">
                  <p:embed/>
                </p:oleObj>
              </mc:Choice>
              <mc:Fallback>
                <p:oleObj name="Equation" r:id="rId7" imgW="1743304" imgH="476301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88" y="2120900"/>
                        <a:ext cx="3879850" cy="1201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4"/>
          <p:cNvSpPr>
            <a:spLocks noChangeArrowheads="1"/>
          </p:cNvSpPr>
          <p:nvPr/>
        </p:nvSpPr>
        <p:spPr bwMode="auto">
          <a:xfrm>
            <a:off x="731838" y="3644900"/>
            <a:ext cx="185737" cy="368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GB" dirty="0"/>
          </a:p>
        </p:txBody>
      </p:sp>
      <p:grpSp>
        <p:nvGrpSpPr>
          <p:cNvPr id="175106" name="Group 16"/>
          <p:cNvGrpSpPr>
            <a:grpSpLocks/>
          </p:cNvGrpSpPr>
          <p:nvPr/>
        </p:nvGrpSpPr>
        <p:grpSpPr bwMode="auto">
          <a:xfrm>
            <a:off x="973138" y="1957388"/>
            <a:ext cx="2628900" cy="2873375"/>
            <a:chOff x="443" y="715"/>
            <a:chExt cx="1862" cy="1810"/>
          </a:xfrm>
        </p:grpSpPr>
        <p:pic>
          <p:nvPicPr>
            <p:cNvPr id="175115" name="Picture 17" descr="x1improved_img"/>
            <p:cNvPicPr>
              <a:picLocks noChangeAspect="1" noChangeArrowheads="1"/>
            </p:cNvPicPr>
            <p:nvPr/>
          </p:nvPicPr>
          <p:blipFill>
            <a:blip r:embed="rId3"/>
            <a:srcRect l="15256" t="6679" r="14993" b="11111"/>
            <a:stretch>
              <a:fillRect/>
            </a:stretch>
          </p:blipFill>
          <p:spPr bwMode="auto">
            <a:xfrm>
              <a:off x="443" y="715"/>
              <a:ext cx="163" cy="1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5116" name="Rectangle 18"/>
            <p:cNvSpPr>
              <a:spLocks noChangeArrowheads="1"/>
            </p:cNvSpPr>
            <p:nvPr/>
          </p:nvSpPr>
          <p:spPr bwMode="auto">
            <a:xfrm>
              <a:off x="606" y="715"/>
              <a:ext cx="162" cy="18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3200" dirty="0">
                <a:latin typeface="Arial Unicode MS" pitchFamily="34" charset="-128"/>
              </a:endParaRPr>
            </a:p>
          </p:txBody>
        </p:sp>
        <p:pic>
          <p:nvPicPr>
            <p:cNvPr id="175117" name="Picture 19" descr="highpass"/>
            <p:cNvPicPr>
              <a:picLocks noChangeAspect="1" noChangeArrowheads="1"/>
            </p:cNvPicPr>
            <p:nvPr/>
          </p:nvPicPr>
          <p:blipFill>
            <a:blip r:embed="rId4"/>
            <a:srcRect l="13324" t="7777" r="9993" b="11111"/>
            <a:stretch>
              <a:fillRect/>
            </a:stretch>
          </p:blipFill>
          <p:spPr bwMode="auto">
            <a:xfrm>
              <a:off x="768" y="715"/>
              <a:ext cx="1537" cy="1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5107" name="Rectangle 20"/>
          <p:cNvSpPr>
            <a:spLocks noChangeArrowheads="1"/>
          </p:cNvSpPr>
          <p:nvPr/>
        </p:nvSpPr>
        <p:spPr bwMode="auto">
          <a:xfrm>
            <a:off x="973138" y="4830763"/>
            <a:ext cx="2628900" cy="3048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GB" dirty="0"/>
          </a:p>
        </p:txBody>
      </p:sp>
      <p:sp>
        <p:nvSpPr>
          <p:cNvPr id="175108" name="Rectangle 21"/>
          <p:cNvSpPr>
            <a:spLocks noChangeArrowheads="1"/>
          </p:cNvSpPr>
          <p:nvPr/>
        </p:nvSpPr>
        <p:spPr bwMode="auto">
          <a:xfrm>
            <a:off x="973138" y="5440363"/>
            <a:ext cx="458787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GB" dirty="0"/>
          </a:p>
        </p:txBody>
      </p:sp>
      <p:sp>
        <p:nvSpPr>
          <p:cNvPr id="175109" name="Rectangle 22"/>
          <p:cNvSpPr>
            <a:spLocks noChangeArrowheads="1"/>
          </p:cNvSpPr>
          <p:nvPr/>
        </p:nvSpPr>
        <p:spPr bwMode="auto">
          <a:xfrm>
            <a:off x="1203325" y="5135563"/>
            <a:ext cx="2398713" cy="3048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GB" dirty="0"/>
          </a:p>
        </p:txBody>
      </p:sp>
      <p:grpSp>
        <p:nvGrpSpPr>
          <p:cNvPr id="175110" name="Group 23"/>
          <p:cNvGrpSpPr>
            <a:grpSpLocks/>
          </p:cNvGrpSpPr>
          <p:nvPr/>
        </p:nvGrpSpPr>
        <p:grpSpPr bwMode="auto">
          <a:xfrm>
            <a:off x="4578350" y="1233488"/>
            <a:ext cx="4314825" cy="5373687"/>
            <a:chOff x="2858" y="728"/>
            <a:chExt cx="3057" cy="3385"/>
          </a:xfrm>
        </p:grpSpPr>
        <p:pic>
          <p:nvPicPr>
            <p:cNvPr id="175113" name="Picture 24" descr="hpfit"/>
            <p:cNvPicPr>
              <a:picLocks noChangeAspect="1" noChangeArrowheads="1"/>
            </p:cNvPicPr>
            <p:nvPr/>
          </p:nvPicPr>
          <p:blipFill>
            <a:blip r:embed="rId5"/>
            <a:srcRect l="3886" t="3488" r="9715" b="1550"/>
            <a:stretch>
              <a:fillRect/>
            </a:stretch>
          </p:blipFill>
          <p:spPr bwMode="auto">
            <a:xfrm>
              <a:off x="2858" y="728"/>
              <a:ext cx="3057" cy="2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5114" name="Text Box 25"/>
            <p:cNvSpPr txBox="1">
              <a:spLocks noChangeAspect="1" noChangeArrowheads="1"/>
            </p:cNvSpPr>
            <p:nvPr/>
          </p:nvSpPr>
          <p:spPr bwMode="auto">
            <a:xfrm>
              <a:off x="2858" y="3033"/>
              <a:ext cx="3056" cy="108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003399"/>
                  </a:solidFill>
                </a:rPr>
                <a:t>blue</a:t>
              </a:r>
              <a:r>
                <a:rPr lang="en-GB" sz="1600" dirty="0">
                  <a:solidFill>
                    <a:srgbClr val="FFFFFF"/>
                  </a:solidFill>
                </a:rPr>
                <a:t> </a:t>
              </a:r>
              <a:r>
                <a:rPr lang="en-GB" sz="1600" dirty="0">
                  <a:solidFill>
                    <a:srgbClr val="000000"/>
                  </a:solidFill>
                </a:rPr>
                <a:t>= 	data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dirty="0">
                  <a:solidFill>
                    <a:srgbClr val="000000"/>
                  </a:solidFill>
                </a:rPr>
                <a:t>black = 	mean + low-frequency drift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dirty="0">
                  <a:solidFill>
                    <a:srgbClr val="00FF00"/>
                  </a:solidFill>
                </a:rPr>
                <a:t>green</a:t>
              </a:r>
              <a:r>
                <a:rPr lang="en-GB" sz="1600" dirty="0">
                  <a:solidFill>
                    <a:srgbClr val="FFFFFF"/>
                  </a:solidFill>
                </a:rPr>
                <a:t> </a:t>
              </a:r>
              <a:r>
                <a:rPr lang="en-GB" sz="1600" dirty="0">
                  <a:solidFill>
                    <a:srgbClr val="000000"/>
                  </a:solidFill>
                </a:rPr>
                <a:t>= 	predicted response, taking into account 	low-frequency drift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dirty="0">
                  <a:solidFill>
                    <a:srgbClr val="FF0000"/>
                  </a:solidFill>
                </a:rPr>
                <a:t>red</a:t>
              </a:r>
              <a:r>
                <a:rPr lang="en-GB" sz="1600" dirty="0">
                  <a:solidFill>
                    <a:srgbClr val="FFFFFF"/>
                  </a:solidFill>
                </a:rPr>
                <a:t> </a:t>
              </a:r>
              <a:r>
                <a:rPr lang="en-GB" sz="1600" dirty="0">
                  <a:solidFill>
                    <a:srgbClr val="000000"/>
                  </a:solidFill>
                </a:rPr>
                <a:t>= 	predicted response, NOT taking into 	account low-frequency drift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75111" name="Rectangle 26"/>
          <p:cNvSpPr>
            <a:spLocks noChangeArrowheads="1"/>
          </p:cNvSpPr>
          <p:nvPr/>
        </p:nvSpPr>
        <p:spPr bwMode="auto">
          <a:xfrm>
            <a:off x="250825" y="719138"/>
            <a:ext cx="83851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eaLnBrk="0" hangingPunct="0"/>
            <a:r>
              <a:rPr lang="en-US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Problem 2: Low-frequency noise </a:t>
            </a:r>
            <a:br>
              <a:rPr lang="en-US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2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Solution: High pass filtering</a:t>
            </a:r>
          </a:p>
        </p:txBody>
      </p:sp>
      <p:sp>
        <p:nvSpPr>
          <p:cNvPr id="175112" name="Rectangle 27"/>
          <p:cNvSpPr>
            <a:spLocks noChangeArrowheads="1"/>
          </p:cNvSpPr>
          <p:nvPr/>
        </p:nvSpPr>
        <p:spPr bwMode="auto">
          <a:xfrm>
            <a:off x="1443038" y="5365750"/>
            <a:ext cx="22288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de-DE" sz="2000">
                <a:latin typeface="Arial Unicode MS" pitchFamily="34" charset="-128"/>
              </a:rPr>
              <a:t>discrete cosine transform (DCT) set</a:t>
            </a:r>
            <a:endParaRPr lang="en-GB" sz="2000" dirty="0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071" name="Picture 16" descr="Cy"/>
          <p:cNvPicPr>
            <a:picLocks noChangeAspect="1" noChangeArrowheads="1"/>
          </p:cNvPicPr>
          <p:nvPr/>
        </p:nvPicPr>
        <p:blipFill>
          <a:blip r:embed="rId4"/>
          <a:srcRect l="13036" t="7419" r="9993" b="11128"/>
          <a:stretch>
            <a:fillRect/>
          </a:stretch>
        </p:blipFill>
        <p:spPr bwMode="auto">
          <a:xfrm>
            <a:off x="5167448" y="2142071"/>
            <a:ext cx="3328988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0072" name="Line 17"/>
          <p:cNvSpPr>
            <a:spLocks noChangeShapeType="1"/>
          </p:cNvSpPr>
          <p:nvPr/>
        </p:nvSpPr>
        <p:spPr bwMode="auto">
          <a:xfrm flipH="1">
            <a:off x="5035686" y="2183346"/>
            <a:ext cx="1587" cy="3738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0073" name="Line 18"/>
          <p:cNvSpPr>
            <a:spLocks noChangeShapeType="1"/>
          </p:cNvSpPr>
          <p:nvPr/>
        </p:nvSpPr>
        <p:spPr bwMode="auto">
          <a:xfrm rot="16200000" flipH="1">
            <a:off x="6827179" y="377565"/>
            <a:ext cx="1588" cy="333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70076" name="Picture 23" descr="acf"/>
          <p:cNvPicPr>
            <a:picLocks noChangeAspect="1" noChangeArrowheads="1"/>
          </p:cNvPicPr>
          <p:nvPr/>
        </p:nvPicPr>
        <p:blipFill>
          <a:blip r:embed="rId5"/>
          <a:srcRect l="5412" t="4723" r="8328" b="1666"/>
          <a:stretch>
            <a:fillRect/>
          </a:stretch>
        </p:blipFill>
        <p:spPr bwMode="auto">
          <a:xfrm>
            <a:off x="582364" y="2726209"/>
            <a:ext cx="3557588" cy="336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0077" name="Rectangle 24"/>
          <p:cNvSpPr>
            <a:spLocks noChangeArrowheads="1"/>
          </p:cNvSpPr>
          <p:nvPr/>
        </p:nvSpPr>
        <p:spPr bwMode="auto">
          <a:xfrm>
            <a:off x="7072448" y="2388134"/>
            <a:ext cx="1252538" cy="646112"/>
          </a:xfrm>
          <a:prstGeom prst="rect">
            <a:avLst/>
          </a:prstGeom>
          <a:solidFill>
            <a:srgbClr val="DDDDD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en-US" sz="2400" dirty="0"/>
          </a:p>
        </p:txBody>
      </p:sp>
      <p:graphicFrame>
        <p:nvGraphicFramePr>
          <p:cNvPr id="170068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195508"/>
              </p:ext>
            </p:extLst>
          </p:nvPr>
        </p:nvGraphicFramePr>
        <p:xfrm>
          <a:off x="7169286" y="2505609"/>
          <a:ext cx="105886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35" name="Equation" r:id="rId6" imgW="457200" imgH="190704" progId="Equation.3">
                  <p:embed/>
                </p:oleObj>
              </mc:Choice>
              <mc:Fallback>
                <p:oleObj name="Equation" r:id="rId6" imgW="457200" imgH="190704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286" y="2505609"/>
                        <a:ext cx="1058862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78" name="Rectangle 26"/>
          <p:cNvSpPr>
            <a:spLocks noChangeArrowheads="1"/>
          </p:cNvSpPr>
          <p:nvPr/>
        </p:nvSpPr>
        <p:spPr bwMode="auto">
          <a:xfrm>
            <a:off x="1734889" y="3200871"/>
            <a:ext cx="2238375" cy="727075"/>
          </a:xfrm>
          <a:prstGeom prst="rect">
            <a:avLst/>
          </a:prstGeom>
          <a:solidFill>
            <a:schemeClr val="bg1"/>
          </a:solid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de-DE" sz="2000" dirty="0"/>
              <a:t>autocovariance</a:t>
            </a:r>
          </a:p>
          <a:p>
            <a:pPr algn="ctr" eaLnBrk="0" hangingPunct="0"/>
            <a:r>
              <a:rPr lang="de-DE" sz="2000" dirty="0"/>
              <a:t>function</a:t>
            </a:r>
          </a:p>
        </p:txBody>
      </p:sp>
      <p:graphicFrame>
        <p:nvGraphicFramePr>
          <p:cNvPr id="170069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825435"/>
              </p:ext>
            </p:extLst>
          </p:nvPr>
        </p:nvGraphicFramePr>
        <p:xfrm>
          <a:off x="8042411" y="1592796"/>
          <a:ext cx="4016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36" name="Equation" r:id="rId8" imgW="171450" imgH="171450" progId="Equation.3">
                  <p:embed/>
                </p:oleObj>
              </mc:Choice>
              <mc:Fallback>
                <p:oleObj name="Equation" r:id="rId8" imgW="171450" imgH="17145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2411" y="1592796"/>
                        <a:ext cx="401637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7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739332"/>
              </p:ext>
            </p:extLst>
          </p:nvPr>
        </p:nvGraphicFramePr>
        <p:xfrm>
          <a:off x="4635636" y="5304371"/>
          <a:ext cx="4016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37" name="Equation" r:id="rId10" imgW="171450" imgH="171450" progId="Equation.3">
                  <p:embed/>
                </p:oleObj>
              </mc:Choice>
              <mc:Fallback>
                <p:oleObj name="Equation" r:id="rId10" imgW="171450" imgH="17145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636" y="5304371"/>
                        <a:ext cx="401637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79" name="Rectangle 29"/>
          <p:cNvSpPr>
            <a:spLocks noChangeArrowheads="1"/>
          </p:cNvSpPr>
          <p:nvPr/>
        </p:nvSpPr>
        <p:spPr bwMode="auto">
          <a:xfrm>
            <a:off x="-107950" y="503238"/>
            <a:ext cx="57277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r>
              <a:rPr lang="en-US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Problem 3: Serial correlations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272332" y="1556792"/>
            <a:ext cx="2723604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344340" y="1666545"/>
                <a:ext cx="2111536" cy="64633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 smtClean="0">
                          <a:latin typeface="Cambria Math"/>
                          <a:ea typeface="Cambria Math"/>
                        </a:rPr>
                        <m:t>𝑒</m:t>
                      </m:r>
                      <m:r>
                        <a:rPr lang="en-GB" sz="360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GB" sz="3600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GB" sz="3600" b="0" i="1" smtClean="0">
                          <a:latin typeface="Cambria Math"/>
                          <a:ea typeface="Cambria Math"/>
                        </a:rPr>
                        <m:t>(0,</m:t>
                      </m:r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GB" sz="3600" b="0" i="1" smtClean="0">
                          <a:latin typeface="Cambria Math"/>
                          <a:ea typeface="Cambria Math"/>
                        </a:rPr>
                        <m:t>𝐼</m:t>
                      </m:r>
                      <m:r>
                        <a:rPr lang="en-GB" sz="36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340" y="1666545"/>
                <a:ext cx="2111536" cy="64633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 bwMode="auto">
          <a:xfrm flipV="1">
            <a:off x="1439652" y="1448780"/>
            <a:ext cx="2340260" cy="111545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 flipV="1">
            <a:off x="1547664" y="1448780"/>
            <a:ext cx="2340260" cy="111545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460736" y="1789656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i.i.d: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72" grpId="0" animBg="1"/>
      <p:bldP spid="170073" grpId="0" animBg="1"/>
      <p:bldP spid="170077" grpId="0" animBg="1"/>
      <p:bldP spid="170078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36556" y="2419645"/>
                <a:ext cx="64856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GB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56" y="2419645"/>
                <a:ext cx="648568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7432" y="920138"/>
                <a:ext cx="45430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(0, 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32" y="920138"/>
                <a:ext cx="454303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 bwMode="auto">
          <a:xfrm rot="5400000">
            <a:off x="5805238" y="2566948"/>
            <a:ext cx="252028" cy="918304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692244" y="3166218"/>
                <a:ext cx="47801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GB" sz="3200" b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244" y="3166218"/>
                <a:ext cx="478015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236556" y="1618230"/>
                <a:ext cx="316965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28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/>
                  <a:t> </a:t>
                </a: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556" y="1618230"/>
                <a:ext cx="3169650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4038"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34864" y="3160239"/>
            <a:ext cx="3365028" cy="596864"/>
            <a:chOff x="234864" y="3160239"/>
            <a:chExt cx="3365028" cy="596864"/>
          </a:xfrm>
        </p:grpSpPr>
        <p:sp>
          <p:nvSpPr>
            <p:cNvPr id="5" name="Rounded Rectangular Callout 4"/>
            <p:cNvSpPr/>
            <p:nvPr/>
          </p:nvSpPr>
          <p:spPr bwMode="auto">
            <a:xfrm>
              <a:off x="234864" y="3192089"/>
              <a:ext cx="1008112" cy="565014"/>
            </a:xfrm>
            <a:prstGeom prst="wedgeRoundRectCallout">
              <a:avLst>
                <a:gd name="adj1" fmla="val -25780"/>
                <a:gd name="adj2" fmla="val -105222"/>
                <a:gd name="adj3" fmla="val 16667"/>
              </a:avLst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75514" y="3160239"/>
                  <a:ext cx="52681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14" y="3160239"/>
                  <a:ext cx="526811" cy="4924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ounded Rectangular Callout 14"/>
            <p:cNvSpPr/>
            <p:nvPr/>
          </p:nvSpPr>
          <p:spPr bwMode="auto">
            <a:xfrm>
              <a:off x="1367644" y="3188022"/>
              <a:ext cx="1008112" cy="565014"/>
            </a:xfrm>
            <a:prstGeom prst="wedgeRoundRectCallout">
              <a:avLst>
                <a:gd name="adj1" fmla="val -25780"/>
                <a:gd name="adj2" fmla="val -105222"/>
                <a:gd name="adj3" fmla="val 16667"/>
              </a:avLst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586776" y="3179135"/>
                  <a:ext cx="56528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6776" y="3179135"/>
                  <a:ext cx="565283" cy="4924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ounded Rectangular Callout 16"/>
            <p:cNvSpPr/>
            <p:nvPr/>
          </p:nvSpPr>
          <p:spPr bwMode="auto">
            <a:xfrm>
              <a:off x="2591780" y="3188022"/>
              <a:ext cx="1008112" cy="565014"/>
            </a:xfrm>
            <a:prstGeom prst="wedgeRoundRectCallout">
              <a:avLst>
                <a:gd name="adj1" fmla="val -25780"/>
                <a:gd name="adj2" fmla="val -105222"/>
                <a:gd name="adj3" fmla="val 16667"/>
              </a:avLst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828446" y="3171164"/>
                  <a:ext cx="50757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fr-FR" sz="32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8446" y="3171164"/>
                  <a:ext cx="507575" cy="49244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7535140" y="2862165"/>
            <a:ext cx="1452745" cy="2655067"/>
            <a:chOff x="7535140" y="2862165"/>
            <a:chExt cx="1452745" cy="2655067"/>
          </a:xfrm>
        </p:grpSpPr>
        <p:grpSp>
          <p:nvGrpSpPr>
            <p:cNvPr id="23" name="Group 22"/>
            <p:cNvGrpSpPr/>
            <p:nvPr/>
          </p:nvGrpSpPr>
          <p:grpSpPr>
            <a:xfrm>
              <a:off x="7802015" y="2862165"/>
              <a:ext cx="492866" cy="466117"/>
              <a:chOff x="7802015" y="2862165"/>
              <a:chExt cx="492866" cy="466117"/>
            </a:xfrm>
          </p:grpSpPr>
          <p:sp>
            <p:nvSpPr>
              <p:cNvPr id="4" name="Down Arrow 3"/>
              <p:cNvSpPr/>
              <p:nvPr/>
            </p:nvSpPr>
            <p:spPr bwMode="auto">
              <a:xfrm>
                <a:off x="8172401" y="2862165"/>
                <a:ext cx="122480" cy="466117"/>
              </a:xfrm>
              <a:prstGeom prst="downArrow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7802015" y="2910557"/>
                    <a:ext cx="4774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2015" y="2910557"/>
                    <a:ext cx="477438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7535140" y="3341994"/>
              <a:ext cx="1452745" cy="2175238"/>
              <a:chOff x="7535140" y="3341994"/>
              <a:chExt cx="1452745" cy="2175238"/>
            </a:xfrm>
          </p:grpSpPr>
          <p:pic>
            <p:nvPicPr>
              <p:cNvPr id="13" name="Picture 20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7535140" y="3341994"/>
                <a:ext cx="1452745" cy="16316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7543679" y="4994012"/>
                    <a:ext cx="1410964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sz="28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GB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en-GB" sz="2800" dirty="0"/>
                  </a:p>
                </p:txBody>
              </p:sp>
            </mc:Choice>
            <mc:Fallback xmlns="">
              <p:sp>
                <p:nvSpPr>
                  <p:cNvPr id="20" name="Rectangle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3679" y="4994012"/>
                    <a:ext cx="1410964" cy="52322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" name="Group 21"/>
          <p:cNvGrpSpPr/>
          <p:nvPr/>
        </p:nvGrpSpPr>
        <p:grpSpPr>
          <a:xfrm>
            <a:off x="7524328" y="680395"/>
            <a:ext cx="1449666" cy="2146539"/>
            <a:chOff x="7524328" y="680395"/>
            <a:chExt cx="1449666" cy="2146539"/>
          </a:xfrm>
        </p:grpSpPr>
        <p:pic>
          <p:nvPicPr>
            <p:cNvPr id="8" name="Picture 16" descr="Cy"/>
            <p:cNvPicPr>
              <a:picLocks noChangeAspect="1" noChangeArrowheads="1"/>
            </p:cNvPicPr>
            <p:nvPr/>
          </p:nvPicPr>
          <p:blipFill>
            <a:blip r:embed="rId13"/>
            <a:srcRect l="13036" t="7419" r="9993" b="11128"/>
            <a:stretch>
              <a:fillRect/>
            </a:stretch>
          </p:blipFill>
          <p:spPr bwMode="auto">
            <a:xfrm>
              <a:off x="7524328" y="1195455"/>
              <a:ext cx="1449666" cy="1631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8040734" y="680395"/>
                  <a:ext cx="56797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0734" y="680395"/>
                  <a:ext cx="567976" cy="58477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Rounded Rectangle 26"/>
          <p:cNvSpPr/>
          <p:nvPr/>
        </p:nvSpPr>
        <p:spPr bwMode="auto">
          <a:xfrm>
            <a:off x="3887924" y="5985283"/>
            <a:ext cx="5129629" cy="79919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fr-FR" dirty="0">
                <a:solidFill>
                  <a:schemeClr val="bg1"/>
                </a:solidFill>
                <a:latin typeface="Arial" pitchFamily="34" charset="0"/>
              </a:rPr>
              <a:t>Equivalent to the </a:t>
            </a:r>
            <a:r>
              <a:rPr lang="fr-FR" dirty="0" err="1">
                <a:solidFill>
                  <a:schemeClr val="bg1"/>
                </a:solidFill>
                <a:latin typeface="Arial" pitchFamily="34" charset="0"/>
              </a:rPr>
              <a:t>Weighted</a:t>
            </a:r>
            <a:r>
              <a:rPr lang="fr-FR" dirty="0">
                <a:solidFill>
                  <a:schemeClr val="bg1"/>
                </a:solidFill>
                <a:latin typeface="Arial" pitchFamily="34" charset="0"/>
              </a:rPr>
              <a:t> Least Square (WLS) </a:t>
            </a:r>
            <a:r>
              <a:rPr lang="fr-FR" dirty="0" err="1">
                <a:solidFill>
                  <a:schemeClr val="bg1"/>
                </a:solidFill>
                <a:latin typeface="Arial" pitchFamily="34" charset="0"/>
              </a:rPr>
              <a:t>estimator</a:t>
            </a:r>
            <a:endParaRPr lang="fr-FR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719571" y="4401108"/>
            <a:ext cx="5450687" cy="87509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GB" sz="2400" dirty="0">
                <a:solidFill>
                  <a:srgbClr val="00B050"/>
                </a:solidFill>
              </a:rPr>
              <a:t>Solution : </a:t>
            </a:r>
            <a:r>
              <a:rPr lang="en-GB" sz="2400" dirty="0"/>
              <a:t>Whitening the data</a:t>
            </a:r>
          </a:p>
          <a:p>
            <a:pPr eaLnBrk="0" hangingPunct="0">
              <a:defRPr/>
            </a:pPr>
            <a:r>
              <a:rPr lang="en-GB" sz="2400" dirty="0">
                <a:solidFill>
                  <a:srgbClr val="C00000"/>
                </a:solidFill>
              </a:rPr>
              <a:t>BUT</a:t>
            </a:r>
            <a:r>
              <a:rPr lang="en-GB" sz="2400" dirty="0"/>
              <a:t> this requires an estimation of V </a:t>
            </a:r>
          </a:p>
        </p:txBody>
      </p:sp>
    </p:spTree>
    <p:extLst>
      <p:ext uri="{BB962C8B-B14F-4D97-AF65-F5344CB8AC3E}">
        <p14:creationId xmlns:p14="http://schemas.microsoft.com/office/powerpoint/2010/main" val="228850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/>
      <p:bldP spid="12" grpId="0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1272332" y="1916832"/>
            <a:ext cx="2723604" cy="864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376788" y="1302235"/>
            <a:ext cx="2723604" cy="14883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1056" name="Rectangle 16"/>
          <p:cNvSpPr>
            <a:spLocks noChangeArrowheads="1"/>
          </p:cNvSpPr>
          <p:nvPr/>
        </p:nvSpPr>
        <p:spPr bwMode="auto">
          <a:xfrm>
            <a:off x="323850" y="461963"/>
            <a:ext cx="777240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GB" sz="2800" b="1" dirty="0">
                <a:latin typeface="+mj-lt"/>
                <a:ea typeface="Arial Unicode MS" pitchFamily="34" charset="-128"/>
                <a:cs typeface="Arial Unicode MS" pitchFamily="34" charset="-128"/>
              </a:rPr>
              <a:t>Multiple covariance components</a:t>
            </a:r>
            <a:endParaRPr lang="en-US" sz="2800" b="1" dirty="0"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71057" name="Picture 17" descr="Q2"/>
          <p:cNvPicPr>
            <a:picLocks noChangeAspect="1" noChangeArrowheads="1"/>
          </p:cNvPicPr>
          <p:nvPr/>
        </p:nvPicPr>
        <p:blipFill>
          <a:blip r:embed="rId4"/>
          <a:srcRect l="13046" t="7408" r="9715" b="11111"/>
          <a:stretch>
            <a:fillRect/>
          </a:stretch>
        </p:blipFill>
        <p:spPr bwMode="auto">
          <a:xfrm>
            <a:off x="6908800" y="3767138"/>
            <a:ext cx="1830388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058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9375" y="3740150"/>
            <a:ext cx="1817688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1059" name="Text Box 21"/>
          <p:cNvSpPr txBox="1">
            <a:spLocks noChangeArrowheads="1"/>
          </p:cNvSpPr>
          <p:nvPr/>
        </p:nvSpPr>
        <p:spPr bwMode="auto">
          <a:xfrm>
            <a:off x="2586038" y="4298950"/>
            <a:ext cx="68738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4800" dirty="0">
                <a:latin typeface="Times New Roman" pitchFamily="18" charset="0"/>
              </a:rPr>
              <a:t>= </a:t>
            </a:r>
            <a:endParaRPr lang="en-US" sz="4800" dirty="0">
              <a:latin typeface="Times New Roman" pitchFamily="18" charset="0"/>
            </a:endParaRPr>
          </a:p>
        </p:txBody>
      </p:sp>
      <p:sp>
        <p:nvSpPr>
          <p:cNvPr id="171060" name="Text Box 22"/>
          <p:cNvSpPr txBox="1">
            <a:spLocks noChangeArrowheads="1"/>
          </p:cNvSpPr>
          <p:nvPr/>
        </p:nvSpPr>
        <p:spPr bwMode="auto">
          <a:xfrm>
            <a:off x="3232150" y="4279900"/>
            <a:ext cx="7286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4800" i="1" dirty="0">
                <a:latin typeface="Times New Roman" pitchFamily="18" charset="0"/>
                <a:sym typeface="Symbol" pitchFamily="18" charset="2"/>
              </a:rPr>
              <a:t></a:t>
            </a:r>
            <a:r>
              <a:rPr lang="en-GB" sz="4800" baseline="-25000" dirty="0"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71061" name="Text Box 23"/>
          <p:cNvSpPr txBox="1">
            <a:spLocks noChangeArrowheads="1"/>
          </p:cNvSpPr>
          <p:nvPr/>
        </p:nvSpPr>
        <p:spPr bwMode="auto">
          <a:xfrm>
            <a:off x="5651500" y="4284663"/>
            <a:ext cx="129698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4800" i="1" dirty="0">
                <a:latin typeface="Times New Roman" pitchFamily="18" charset="0"/>
                <a:sym typeface="Symbol" pitchFamily="18" charset="2"/>
              </a:rPr>
              <a:t>+ </a:t>
            </a:r>
            <a:r>
              <a:rPr lang="en-GB" sz="4800" baseline="-25000" dirty="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71062" name="Text Box 24"/>
          <p:cNvSpPr txBox="1">
            <a:spLocks noChangeArrowheads="1"/>
          </p:cNvSpPr>
          <p:nvPr/>
        </p:nvSpPr>
        <p:spPr bwMode="auto">
          <a:xfrm>
            <a:off x="4983163" y="3641725"/>
            <a:ext cx="779462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4400" i="1" dirty="0">
                <a:solidFill>
                  <a:schemeClr val="bg1"/>
                </a:solidFill>
                <a:latin typeface="Times New Roman" pitchFamily="18" charset="0"/>
              </a:rPr>
              <a:t>Q</a:t>
            </a:r>
            <a:r>
              <a:rPr lang="en-GB" sz="4400" baseline="-25000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endParaRPr lang="en-US" sz="4400" baseline="-25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71063" name="Text Box 25"/>
          <p:cNvSpPr txBox="1">
            <a:spLocks noChangeArrowheads="1"/>
          </p:cNvSpPr>
          <p:nvPr/>
        </p:nvSpPr>
        <p:spPr bwMode="auto">
          <a:xfrm>
            <a:off x="8029575" y="3635375"/>
            <a:ext cx="77946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4400" i="1" dirty="0">
                <a:solidFill>
                  <a:schemeClr val="bg1"/>
                </a:solidFill>
                <a:latin typeface="Times New Roman" pitchFamily="18" charset="0"/>
              </a:rPr>
              <a:t>Q</a:t>
            </a:r>
            <a:r>
              <a:rPr lang="en-GB" sz="4400" baseline="-25000" dirty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en-US" sz="4400" baseline="-25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71064" name="Text Box 26"/>
          <p:cNvSpPr txBox="1">
            <a:spLocks noChangeArrowheads="1"/>
          </p:cNvSpPr>
          <p:nvPr/>
        </p:nvSpPr>
        <p:spPr bwMode="auto">
          <a:xfrm>
            <a:off x="539750" y="6119813"/>
            <a:ext cx="8294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7032625" algn="l"/>
              </a:tabLst>
            </a:pPr>
            <a:r>
              <a:rPr lang="en-GB" dirty="0"/>
              <a:t>Estimation of </a:t>
            </a:r>
            <a:r>
              <a:rPr lang="en-GB" dirty="0" err="1"/>
              <a:t>hyperparameters</a:t>
            </a:r>
            <a:r>
              <a:rPr lang="en-GB" dirty="0"/>
              <a:t> </a:t>
            </a:r>
            <a:r>
              <a:rPr lang="en-GB" i="1" dirty="0">
                <a:sym typeface="Symbol" pitchFamily="18" charset="2"/>
              </a:rPr>
              <a:t></a:t>
            </a:r>
            <a:r>
              <a:rPr lang="en-GB" dirty="0">
                <a:sym typeface="Symbol" pitchFamily="18" charset="2"/>
              </a:rPr>
              <a:t> with </a:t>
            </a:r>
            <a:r>
              <a:rPr lang="en-GB" dirty="0" err="1">
                <a:sym typeface="Symbol" pitchFamily="18" charset="2"/>
              </a:rPr>
              <a:t>ReML</a:t>
            </a:r>
            <a:r>
              <a:rPr lang="en-GB" dirty="0">
                <a:sym typeface="Symbol" pitchFamily="18" charset="2"/>
              </a:rPr>
              <a:t> (Restricted Maximum Likelihood).</a:t>
            </a:r>
          </a:p>
        </p:txBody>
      </p:sp>
      <p:pic>
        <p:nvPicPr>
          <p:cNvPr id="171065" name="Picture 27" descr="Ce"/>
          <p:cNvPicPr>
            <a:picLocks noChangeAspect="1" noChangeArrowheads="1"/>
          </p:cNvPicPr>
          <p:nvPr/>
        </p:nvPicPr>
        <p:blipFill>
          <a:blip r:embed="rId6"/>
          <a:srcRect l="13036" t="7419" r="9993" b="11479"/>
          <a:stretch>
            <a:fillRect/>
          </a:stretch>
        </p:blipFill>
        <p:spPr bwMode="auto">
          <a:xfrm>
            <a:off x="598488" y="3709988"/>
            <a:ext cx="1887537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1066" name="Text Box 28"/>
          <p:cNvSpPr txBox="1">
            <a:spLocks noChangeArrowheads="1"/>
          </p:cNvSpPr>
          <p:nvPr/>
        </p:nvSpPr>
        <p:spPr bwMode="auto">
          <a:xfrm>
            <a:off x="1890713" y="3598863"/>
            <a:ext cx="53022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4400" i="1" dirty="0">
                <a:solidFill>
                  <a:schemeClr val="bg1"/>
                </a:solidFill>
                <a:latin typeface="Times New Roman" pitchFamily="18" charset="0"/>
              </a:rPr>
              <a:t>V</a:t>
            </a:r>
            <a:endParaRPr lang="en-US" sz="4400" baseline="-25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71067" name="Text Box 29"/>
          <p:cNvSpPr txBox="1">
            <a:spLocks noChangeArrowheads="1"/>
          </p:cNvSpPr>
          <p:nvPr/>
        </p:nvSpPr>
        <p:spPr bwMode="auto">
          <a:xfrm>
            <a:off x="719138" y="1376772"/>
            <a:ext cx="3816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dirty="0"/>
              <a:t>enhanced noise model at voxel </a:t>
            </a:r>
            <a:r>
              <a:rPr lang="en-GB" sz="2000" i="1" dirty="0"/>
              <a:t>i</a:t>
            </a:r>
            <a:endParaRPr lang="en-GB" sz="2000" i="1" dirty="0">
              <a:sym typeface="Symbol" pitchFamily="18" charset="2"/>
            </a:endParaRPr>
          </a:p>
        </p:txBody>
      </p:sp>
      <p:sp>
        <p:nvSpPr>
          <p:cNvPr id="171068" name="Rectangle 30"/>
          <p:cNvSpPr>
            <a:spLocks noChangeArrowheads="1"/>
          </p:cNvSpPr>
          <p:nvPr/>
        </p:nvSpPr>
        <p:spPr bwMode="auto">
          <a:xfrm>
            <a:off x="4852729" y="2828923"/>
            <a:ext cx="396774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2000" dirty="0"/>
              <a:t>error covariance components </a:t>
            </a:r>
            <a:r>
              <a:rPr lang="en-GB" sz="2000" i="1" dirty="0">
                <a:latin typeface="Times New Roman" pitchFamily="18" charset="0"/>
              </a:rPr>
              <a:t>Q </a:t>
            </a:r>
            <a:r>
              <a:rPr lang="en-GB" sz="2000" dirty="0"/>
              <a:t>and hyperparameters</a:t>
            </a:r>
            <a:r>
              <a:rPr lang="en-GB" sz="2000" dirty="0">
                <a:sym typeface="Symbol" pitchFamily="18" charset="2"/>
              </a:rPr>
              <a:t></a:t>
            </a:r>
            <a:r>
              <a:rPr lang="en-GB" sz="2000" i="1" dirty="0">
                <a:latin typeface="Times New Roman" pitchFamily="18" charset="0"/>
                <a:sym typeface="Symbol" pitchFamily="18" charset="2"/>
              </a:rPr>
              <a:t></a:t>
            </a:r>
          </a:p>
        </p:txBody>
      </p:sp>
      <p:graphicFrame>
        <p:nvGraphicFramePr>
          <p:cNvPr id="171048" name="Object 40"/>
          <p:cNvGraphicFramePr>
            <a:graphicFrameLocks noChangeAspect="1"/>
          </p:cNvGraphicFramePr>
          <p:nvPr/>
        </p:nvGraphicFramePr>
        <p:xfrm>
          <a:off x="5651500" y="1268413"/>
          <a:ext cx="230505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20" name="Equation" r:id="rId7" imgW="787320" imgH="507960" progId="Equation.3">
                  <p:embed/>
                </p:oleObj>
              </mc:Choice>
              <mc:Fallback>
                <p:oleObj name="Equation" r:id="rId7" imgW="787320" imgH="50796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268413"/>
                        <a:ext cx="2305050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4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75739"/>
              </p:ext>
            </p:extLst>
          </p:nvPr>
        </p:nvGraphicFramePr>
        <p:xfrm>
          <a:off x="1395413" y="2024187"/>
          <a:ext cx="25638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21" name="Equation" r:id="rId9" imgW="812520" imgH="228600" progId="Equation.3">
                  <p:embed/>
                </p:oleObj>
              </mc:Choice>
              <mc:Fallback>
                <p:oleObj name="Equation" r:id="rId9" imgW="812520" imgH="2286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2024187"/>
                        <a:ext cx="2563812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1059" grpId="0"/>
      <p:bldP spid="171060" grpId="0"/>
      <p:bldP spid="171061" grpId="0"/>
      <p:bldP spid="171062" grpId="0"/>
      <p:bldP spid="171063" grpId="0"/>
      <p:bldP spid="171064" grpId="0"/>
      <p:bldP spid="171066" grpId="0"/>
      <p:bldP spid="1710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86570" y="1110656"/>
            <a:ext cx="7272808" cy="1747547"/>
            <a:chOff x="683568" y="1160748"/>
            <a:chExt cx="7272808" cy="186274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683568" y="1160748"/>
              <a:ext cx="7272808" cy="1548172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636" y="1340768"/>
              <a:ext cx="1191565" cy="108874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843808" y="1448780"/>
              <a:ext cx="5112568" cy="1574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Arial" pitchFamily="34" charset="0"/>
                </a:rPr>
                <a:t>The AR(1)+white noise model may not be enough for short TR (&lt;1.5 s)</a:t>
              </a:r>
            </a:p>
            <a:p>
              <a:endParaRPr lang="en-GB" sz="2400" dirty="0">
                <a:solidFill>
                  <a:schemeClr val="bg1"/>
                </a:solidFill>
                <a:latin typeface="Arial" pitchFamily="34" charset="0"/>
              </a:endParaRPr>
            </a:p>
            <a:p>
              <a:endParaRPr lang="en-GB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8984" y="3247741"/>
            <a:ext cx="9375382" cy="2962793"/>
            <a:chOff x="78984" y="3247741"/>
            <a:chExt cx="9375382" cy="296279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84" y="3609020"/>
              <a:ext cx="1078866" cy="111612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115616" y="3910408"/>
                  <a:ext cx="8603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=</a:t>
                  </a:r>
                  <a14:m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616" y="3910408"/>
                  <a:ext cx="86034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674" t="-8197" b="-2459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83668" y="3526144"/>
              <a:ext cx="7169237" cy="136661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667008" y="3898040"/>
                  <a:ext cx="8603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8" y="3898040"/>
                  <a:ext cx="860346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6383" t="-8197" b="-2459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136254" y="3898040"/>
                  <a:ext cx="8603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254" y="3898040"/>
                  <a:ext cx="860346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6383" t="-8197" b="-2459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599073" y="3903960"/>
                  <a:ext cx="8603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9073" y="3903960"/>
                  <a:ext cx="860346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5634" t="-8197" b="-2459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044271" y="3910408"/>
                  <a:ext cx="8603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271" y="3910408"/>
                  <a:ext cx="860346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6383" t="-8197" b="-2459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667623" y="3559280"/>
              <a:ext cx="40811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3200" i="1" dirty="0">
                  <a:solidFill>
                    <a:schemeClr val="bg1"/>
                  </a:solidFill>
                  <a:latin typeface="Times New Roman" pitchFamily="18" charset="0"/>
                </a:rPr>
                <a:t>V</a:t>
              </a:r>
              <a:endParaRPr lang="en-US" sz="3200" baseline="-250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391113" y="3294531"/>
                  <a:ext cx="408119" cy="5734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baseline="-25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baseline="-25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3200" b="0" i="1" baseline="-25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baseline="-25000" dirty="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32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91113" y="3294531"/>
                  <a:ext cx="408119" cy="573427"/>
                </a:xfrm>
                <a:prstGeom prst="rect">
                  <a:avLst/>
                </a:prstGeom>
                <a:blipFill>
                  <a:blip r:embed="rId11"/>
                  <a:stretch>
                    <a:fillRect b="-23158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815916" y="3288364"/>
                  <a:ext cx="408119" cy="5734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baseline="-25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baseline="-25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3200" b="0" i="1" baseline="-25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baseline="-25000" dirty="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33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15916" y="3288364"/>
                  <a:ext cx="408119" cy="573427"/>
                </a:xfrm>
                <a:prstGeom prst="rect">
                  <a:avLst/>
                </a:prstGeom>
                <a:blipFill>
                  <a:blip r:embed="rId12"/>
                  <a:stretch>
                    <a:fillRect b="-24468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5256076" y="3297391"/>
                  <a:ext cx="408119" cy="5734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baseline="-25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baseline="-25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3200" b="0" i="1" baseline="-25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baseline="-25000" dirty="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34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56076" y="3297391"/>
                  <a:ext cx="408119" cy="573427"/>
                </a:xfrm>
                <a:prstGeom prst="rect">
                  <a:avLst/>
                </a:prstGeom>
                <a:blipFill>
                  <a:blip r:embed="rId13"/>
                  <a:stretch>
                    <a:fillRect b="-24468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6732240" y="3272566"/>
                  <a:ext cx="422213" cy="5734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baseline="-25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baseline="-25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3200" b="0" i="1" baseline="-25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3200" baseline="-25000" dirty="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35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32240" y="3272566"/>
                  <a:ext cx="422213" cy="573427"/>
                </a:xfrm>
                <a:prstGeom prst="rect">
                  <a:avLst/>
                </a:prstGeom>
                <a:blipFill>
                  <a:blip r:embed="rId14"/>
                  <a:stretch>
                    <a:fillRect b="-24468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8172400" y="3247741"/>
                  <a:ext cx="422213" cy="5734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baseline="-25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baseline="-25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3200" b="0" i="1" baseline="-25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3200" baseline="-25000" dirty="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36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72400" y="3247741"/>
                  <a:ext cx="422213" cy="573427"/>
                </a:xfrm>
                <a:prstGeom prst="rect">
                  <a:avLst/>
                </a:prstGeom>
                <a:blipFill>
                  <a:blip r:embed="rId15"/>
                  <a:stretch>
                    <a:fillRect b="-24468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/>
            <p:cNvSpPr txBox="1"/>
            <p:nvPr/>
          </p:nvSpPr>
          <p:spPr>
            <a:xfrm>
              <a:off x="8564308" y="3910408"/>
              <a:ext cx="890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 …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94420" y="5564203"/>
              <a:ext cx="518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The flexibility of the </a:t>
              </a:r>
              <a:r>
                <a:rPr lang="en-GB" dirty="0" err="1"/>
                <a:t>ReML</a:t>
              </a:r>
              <a:r>
                <a:rPr lang="en-GB" dirty="0"/>
                <a:t> enables the use of any number of components of any shape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81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41313"/>
            <a:ext cx="8229600" cy="1143000"/>
          </a:xfrm>
        </p:spPr>
        <p:txBody>
          <a:bodyPr/>
          <a:lstStyle/>
          <a:p>
            <a:pPr eaLnBrk="1" hangingPunct="1"/>
            <a:r>
              <a:rPr lang="en-GB" b="1" dirty="0"/>
              <a:t>Summary</a:t>
            </a:r>
          </a:p>
        </p:txBody>
      </p:sp>
      <p:sp>
        <p:nvSpPr>
          <p:cNvPr id="17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04925"/>
            <a:ext cx="8023225" cy="5521325"/>
          </a:xfrm>
        </p:spPr>
        <p:txBody>
          <a:bodyPr/>
          <a:lstStyle/>
          <a:p>
            <a:pPr eaLnBrk="1" hangingPunct="1"/>
            <a:r>
              <a:rPr lang="en-GB" dirty="0"/>
              <a:t>Mass univariate approach. 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Fit GLMs with design matrix, X, to data at different points in space to estimate local effect sizes, 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GLM is a very general approach </a:t>
            </a:r>
          </a:p>
          <a:p>
            <a:pPr marL="0" indent="0" eaLnBrk="1" hangingPunct="1">
              <a:buNone/>
            </a:pPr>
            <a:endParaRPr lang="en-GB" dirty="0"/>
          </a:p>
          <a:p>
            <a:pPr eaLnBrk="1" hangingPunct="1"/>
            <a:r>
              <a:rPr lang="en-GB" dirty="0"/>
              <a:t>Hemodynamic Response Function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High pass filtering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Temporal autocorrelation</a:t>
            </a:r>
          </a:p>
        </p:txBody>
      </p:sp>
      <p:graphicFrame>
        <p:nvGraphicFramePr>
          <p:cNvPr id="174098" name="Object 18"/>
          <p:cNvGraphicFramePr>
            <a:graphicFrameLocks noGrp="1" noChangeAspect="1"/>
          </p:cNvGraphicFramePr>
          <p:nvPr>
            <p:ph sz="half" idx="2"/>
          </p:nvPr>
        </p:nvGraphicFramePr>
        <p:xfrm>
          <a:off x="6911975" y="2492375"/>
          <a:ext cx="36988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0" name="Equation" r:id="rId4" imgW="152268" imgH="203024" progId="">
                  <p:embed/>
                </p:oleObj>
              </mc:Choice>
              <mc:Fallback>
                <p:oleObj name="Equation" r:id="rId4" imgW="152268" imgH="203024" progId="">
                  <p:embed/>
                  <p:pic>
                    <p:nvPicPr>
                      <p:cNvPr id="0" name="Picture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2492375"/>
                        <a:ext cx="369888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0" descr="smoothed_funct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5598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 mass-univariate approach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31540" y="1559829"/>
            <a:ext cx="1152525" cy="1368426"/>
            <a:chOff x="791580" y="1445617"/>
            <a:chExt cx="1152525" cy="1368426"/>
          </a:xfrm>
        </p:grpSpPr>
        <p:sp>
          <p:nvSpPr>
            <p:cNvPr id="34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1" name="Picture 20" descr="smoothed_funct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122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" name="Group 121"/>
          <p:cNvGrpSpPr/>
          <p:nvPr/>
        </p:nvGrpSpPr>
        <p:grpSpPr>
          <a:xfrm>
            <a:off x="539552" y="1712229"/>
            <a:ext cx="1152525" cy="1368426"/>
            <a:chOff x="791580" y="1445617"/>
            <a:chExt cx="1152525" cy="1368426"/>
          </a:xfrm>
        </p:grpSpPr>
        <p:sp>
          <p:nvSpPr>
            <p:cNvPr id="123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5" name="Picture 20" descr="smoothed_funct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8646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Group 125"/>
          <p:cNvGrpSpPr/>
          <p:nvPr/>
        </p:nvGrpSpPr>
        <p:grpSpPr>
          <a:xfrm>
            <a:off x="647564" y="1864629"/>
            <a:ext cx="1152525" cy="1368426"/>
            <a:chOff x="791580" y="1445617"/>
            <a:chExt cx="1152525" cy="1368426"/>
          </a:xfrm>
        </p:grpSpPr>
        <p:sp>
          <p:nvSpPr>
            <p:cNvPr id="127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9" name="Picture 20" descr="smoothed_funct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170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Group 129"/>
          <p:cNvGrpSpPr/>
          <p:nvPr/>
        </p:nvGrpSpPr>
        <p:grpSpPr>
          <a:xfrm>
            <a:off x="755576" y="2017029"/>
            <a:ext cx="1152525" cy="1368426"/>
            <a:chOff x="791580" y="1445617"/>
            <a:chExt cx="1152525" cy="1368426"/>
          </a:xfrm>
        </p:grpSpPr>
        <p:sp>
          <p:nvSpPr>
            <p:cNvPr id="131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33" name="Picture 20" descr="smoothed_funct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1694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Group 133"/>
          <p:cNvGrpSpPr/>
          <p:nvPr/>
        </p:nvGrpSpPr>
        <p:grpSpPr>
          <a:xfrm>
            <a:off x="863588" y="2169429"/>
            <a:ext cx="1152525" cy="1368426"/>
            <a:chOff x="791580" y="1445617"/>
            <a:chExt cx="1152525" cy="1368426"/>
          </a:xfrm>
        </p:grpSpPr>
        <p:sp>
          <p:nvSpPr>
            <p:cNvPr id="135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41" name="Picture 20" descr="smoothed_funct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218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2" name="Group 141"/>
          <p:cNvGrpSpPr/>
          <p:nvPr/>
        </p:nvGrpSpPr>
        <p:grpSpPr>
          <a:xfrm>
            <a:off x="971600" y="2321829"/>
            <a:ext cx="1152525" cy="1368426"/>
            <a:chOff x="791580" y="1445617"/>
            <a:chExt cx="1152525" cy="1368426"/>
          </a:xfrm>
        </p:grpSpPr>
        <p:sp>
          <p:nvSpPr>
            <p:cNvPr id="143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45" name="Picture 20" descr="smoothed_funct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24742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Group 145"/>
          <p:cNvGrpSpPr/>
          <p:nvPr/>
        </p:nvGrpSpPr>
        <p:grpSpPr>
          <a:xfrm>
            <a:off x="1079612" y="2474229"/>
            <a:ext cx="1152525" cy="1368426"/>
            <a:chOff x="791580" y="1445617"/>
            <a:chExt cx="1152525" cy="1368426"/>
          </a:xfrm>
        </p:grpSpPr>
        <p:sp>
          <p:nvSpPr>
            <p:cNvPr id="147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49" name="Picture 20" descr="smoothed_funct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266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0" name="Group 149"/>
          <p:cNvGrpSpPr/>
          <p:nvPr/>
        </p:nvGrpSpPr>
        <p:grpSpPr>
          <a:xfrm>
            <a:off x="1187624" y="2626629"/>
            <a:ext cx="1152525" cy="1368426"/>
            <a:chOff x="791580" y="1445617"/>
            <a:chExt cx="1152525" cy="1368426"/>
          </a:xfrm>
        </p:grpSpPr>
        <p:sp>
          <p:nvSpPr>
            <p:cNvPr id="151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53" name="Picture 20" descr="smoothed_funct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27790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Group 153"/>
          <p:cNvGrpSpPr/>
          <p:nvPr/>
        </p:nvGrpSpPr>
        <p:grpSpPr>
          <a:xfrm>
            <a:off x="1295636" y="2779029"/>
            <a:ext cx="1152525" cy="1368426"/>
            <a:chOff x="791580" y="1445617"/>
            <a:chExt cx="1152525" cy="1368426"/>
          </a:xfrm>
        </p:grpSpPr>
        <p:sp>
          <p:nvSpPr>
            <p:cNvPr id="155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57" name="Picture 20" descr="smoothed_funct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314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157"/>
          <p:cNvGrpSpPr/>
          <p:nvPr/>
        </p:nvGrpSpPr>
        <p:grpSpPr>
          <a:xfrm>
            <a:off x="1403648" y="2931429"/>
            <a:ext cx="1152525" cy="1368426"/>
            <a:chOff x="791580" y="1445617"/>
            <a:chExt cx="1152525" cy="1368426"/>
          </a:xfrm>
        </p:grpSpPr>
        <p:sp>
          <p:nvSpPr>
            <p:cNvPr id="159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0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61" name="Picture 20" descr="smoothed_funct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30838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2" name="Group 161"/>
          <p:cNvGrpSpPr/>
          <p:nvPr/>
        </p:nvGrpSpPr>
        <p:grpSpPr>
          <a:xfrm>
            <a:off x="1511660" y="3083829"/>
            <a:ext cx="1152525" cy="1368426"/>
            <a:chOff x="791580" y="1445617"/>
            <a:chExt cx="1152525" cy="1368426"/>
          </a:xfrm>
        </p:grpSpPr>
        <p:sp>
          <p:nvSpPr>
            <p:cNvPr id="163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65" name="Picture 20" descr="smoothed_funct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362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6" name="Group 165"/>
          <p:cNvGrpSpPr/>
          <p:nvPr/>
        </p:nvGrpSpPr>
        <p:grpSpPr>
          <a:xfrm>
            <a:off x="1619672" y="3236229"/>
            <a:ext cx="1152525" cy="1368426"/>
            <a:chOff x="791580" y="1445617"/>
            <a:chExt cx="1152525" cy="1368426"/>
          </a:xfrm>
        </p:grpSpPr>
        <p:sp>
          <p:nvSpPr>
            <p:cNvPr id="167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8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69" name="Picture 20" descr="smoothed_funct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33886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0" name="Group 169"/>
          <p:cNvGrpSpPr/>
          <p:nvPr/>
        </p:nvGrpSpPr>
        <p:grpSpPr>
          <a:xfrm>
            <a:off x="1727684" y="3388629"/>
            <a:ext cx="1152525" cy="1368426"/>
            <a:chOff x="791580" y="1445617"/>
            <a:chExt cx="1152525" cy="1368426"/>
          </a:xfrm>
        </p:grpSpPr>
        <p:sp>
          <p:nvSpPr>
            <p:cNvPr id="171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2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73" name="Picture 20" descr="smoothed_funct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410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4" name="Group 173"/>
          <p:cNvGrpSpPr/>
          <p:nvPr/>
        </p:nvGrpSpPr>
        <p:grpSpPr>
          <a:xfrm>
            <a:off x="1835696" y="3541029"/>
            <a:ext cx="1152525" cy="1368426"/>
            <a:chOff x="791580" y="1445617"/>
            <a:chExt cx="1152525" cy="1368426"/>
          </a:xfrm>
        </p:grpSpPr>
        <p:sp>
          <p:nvSpPr>
            <p:cNvPr id="175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6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77" name="Picture 20" descr="smoothed_funct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36934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8" name="Group 177"/>
          <p:cNvGrpSpPr/>
          <p:nvPr/>
        </p:nvGrpSpPr>
        <p:grpSpPr>
          <a:xfrm>
            <a:off x="1943708" y="3693429"/>
            <a:ext cx="1152525" cy="1368426"/>
            <a:chOff x="791580" y="1445617"/>
            <a:chExt cx="1152525" cy="1368426"/>
          </a:xfrm>
        </p:grpSpPr>
        <p:sp>
          <p:nvSpPr>
            <p:cNvPr id="179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0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81" name="Picture 20" descr="smoothed_funct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8458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2" name="Group 181"/>
          <p:cNvGrpSpPr/>
          <p:nvPr/>
        </p:nvGrpSpPr>
        <p:grpSpPr>
          <a:xfrm>
            <a:off x="2051720" y="3845829"/>
            <a:ext cx="1152525" cy="1368426"/>
            <a:chOff x="791580" y="1445617"/>
            <a:chExt cx="1152525" cy="1368426"/>
          </a:xfrm>
        </p:grpSpPr>
        <p:sp>
          <p:nvSpPr>
            <p:cNvPr id="183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4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85" name="Picture 20" descr="smoothed_funct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39982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6" name="Group 185"/>
          <p:cNvGrpSpPr/>
          <p:nvPr/>
        </p:nvGrpSpPr>
        <p:grpSpPr>
          <a:xfrm>
            <a:off x="2159732" y="3998229"/>
            <a:ext cx="1152525" cy="1368426"/>
            <a:chOff x="791580" y="1445617"/>
            <a:chExt cx="1152525" cy="1368426"/>
          </a:xfrm>
        </p:grpSpPr>
        <p:sp>
          <p:nvSpPr>
            <p:cNvPr id="187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8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89" name="Picture 20" descr="smoothed_funct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1506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89"/>
          <p:cNvGrpSpPr/>
          <p:nvPr/>
        </p:nvGrpSpPr>
        <p:grpSpPr>
          <a:xfrm>
            <a:off x="2267744" y="4150629"/>
            <a:ext cx="1152525" cy="1368426"/>
            <a:chOff x="791580" y="1445617"/>
            <a:chExt cx="1152525" cy="1368426"/>
          </a:xfrm>
        </p:grpSpPr>
        <p:sp>
          <p:nvSpPr>
            <p:cNvPr id="191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2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93" name="Picture 20" descr="smoothed_funct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43030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4" name="Group 193"/>
          <p:cNvGrpSpPr/>
          <p:nvPr/>
        </p:nvGrpSpPr>
        <p:grpSpPr>
          <a:xfrm>
            <a:off x="2375756" y="4303029"/>
            <a:ext cx="1152525" cy="1368426"/>
            <a:chOff x="791580" y="1445617"/>
            <a:chExt cx="1152525" cy="1368426"/>
          </a:xfrm>
        </p:grpSpPr>
        <p:sp>
          <p:nvSpPr>
            <p:cNvPr id="195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6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97" name="Picture 20" descr="smoothed_funct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4554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8" name="Group 197"/>
          <p:cNvGrpSpPr/>
          <p:nvPr/>
        </p:nvGrpSpPr>
        <p:grpSpPr>
          <a:xfrm>
            <a:off x="2483768" y="4455429"/>
            <a:ext cx="1152525" cy="1368426"/>
            <a:chOff x="791580" y="1445617"/>
            <a:chExt cx="1152525" cy="1368426"/>
          </a:xfrm>
        </p:grpSpPr>
        <p:sp>
          <p:nvSpPr>
            <p:cNvPr id="199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0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201" name="Picture 20" descr="smoothed_functi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168" y="4607830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2" name="Group 201"/>
          <p:cNvGrpSpPr/>
          <p:nvPr/>
        </p:nvGrpSpPr>
        <p:grpSpPr>
          <a:xfrm>
            <a:off x="2636168" y="4607829"/>
            <a:ext cx="1152525" cy="1368426"/>
            <a:chOff x="791580" y="1445617"/>
            <a:chExt cx="1152525" cy="1368426"/>
          </a:xfrm>
        </p:grpSpPr>
        <p:sp>
          <p:nvSpPr>
            <p:cNvPr id="203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4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07" name="Line 4"/>
          <p:cNvSpPr>
            <a:spLocks noChangeShapeType="1"/>
          </p:cNvSpPr>
          <p:nvPr/>
        </p:nvSpPr>
        <p:spPr bwMode="auto">
          <a:xfrm>
            <a:off x="323528" y="3432311"/>
            <a:ext cx="2088430" cy="2841005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55" name="TextBox 2054"/>
          <p:cNvSpPr txBox="1"/>
          <p:nvPr/>
        </p:nvSpPr>
        <p:spPr>
          <a:xfrm rot="3143407">
            <a:off x="655592" y="4739999"/>
            <a:ext cx="897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Time</a:t>
            </a:r>
          </a:p>
        </p:txBody>
      </p:sp>
      <p:sp>
        <p:nvSpPr>
          <p:cNvPr id="336" name="Line 4"/>
          <p:cNvSpPr>
            <a:spLocks noChangeShapeType="1"/>
          </p:cNvSpPr>
          <p:nvPr/>
        </p:nvSpPr>
        <p:spPr bwMode="auto">
          <a:xfrm flipV="1">
            <a:off x="3579143" y="2701241"/>
            <a:ext cx="849921" cy="267197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154" name="Picture 21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116" y="1434528"/>
            <a:ext cx="4337352" cy="1803286"/>
          </a:xfrm>
          <a:prstGeom prst="rect">
            <a:avLst/>
          </a:prstGeom>
        </p:spPr>
      </p:pic>
      <p:grpSp>
        <p:nvGrpSpPr>
          <p:cNvPr id="2155" name="Group 2154"/>
          <p:cNvGrpSpPr/>
          <p:nvPr/>
        </p:nvGrpSpPr>
        <p:grpSpPr>
          <a:xfrm>
            <a:off x="4499992" y="3310842"/>
            <a:ext cx="4036369" cy="3322514"/>
            <a:chOff x="4680012" y="1864630"/>
            <a:chExt cx="4036369" cy="4588706"/>
          </a:xfrm>
        </p:grpSpPr>
        <p:sp>
          <p:nvSpPr>
            <p:cNvPr id="338" name="Freeform 94"/>
            <p:cNvSpPr>
              <a:spLocks/>
            </p:cNvSpPr>
            <p:nvPr/>
          </p:nvSpPr>
          <p:spPr bwMode="auto">
            <a:xfrm>
              <a:off x="4680013" y="1864630"/>
              <a:ext cx="4036368" cy="412242"/>
            </a:xfrm>
            <a:custGeom>
              <a:avLst/>
              <a:gdLst>
                <a:gd name="T0" fmla="*/ 31 w 2653"/>
                <a:gd name="T1" fmla="*/ 447 h 500"/>
                <a:gd name="T2" fmla="*/ 94 w 2653"/>
                <a:gd name="T3" fmla="*/ 447 h 500"/>
                <a:gd name="T4" fmla="*/ 157 w 2653"/>
                <a:gd name="T5" fmla="*/ 447 h 500"/>
                <a:gd name="T6" fmla="*/ 223 w 2653"/>
                <a:gd name="T7" fmla="*/ 102 h 500"/>
                <a:gd name="T8" fmla="*/ 286 w 2653"/>
                <a:gd name="T9" fmla="*/ 42 h 500"/>
                <a:gd name="T10" fmla="*/ 349 w 2653"/>
                <a:gd name="T11" fmla="*/ 49 h 500"/>
                <a:gd name="T12" fmla="*/ 415 w 2653"/>
                <a:gd name="T13" fmla="*/ 370 h 500"/>
                <a:gd name="T14" fmla="*/ 478 w 2653"/>
                <a:gd name="T15" fmla="*/ 458 h 500"/>
                <a:gd name="T16" fmla="*/ 541 w 2653"/>
                <a:gd name="T17" fmla="*/ 447 h 500"/>
                <a:gd name="T18" fmla="*/ 607 w 2653"/>
                <a:gd name="T19" fmla="*/ 102 h 500"/>
                <a:gd name="T20" fmla="*/ 670 w 2653"/>
                <a:gd name="T21" fmla="*/ 42 h 500"/>
                <a:gd name="T22" fmla="*/ 733 w 2653"/>
                <a:gd name="T23" fmla="*/ 49 h 500"/>
                <a:gd name="T24" fmla="*/ 799 w 2653"/>
                <a:gd name="T25" fmla="*/ 370 h 500"/>
                <a:gd name="T26" fmla="*/ 862 w 2653"/>
                <a:gd name="T27" fmla="*/ 458 h 500"/>
                <a:gd name="T28" fmla="*/ 925 w 2653"/>
                <a:gd name="T29" fmla="*/ 447 h 500"/>
                <a:gd name="T30" fmla="*/ 988 w 2653"/>
                <a:gd name="T31" fmla="*/ 102 h 500"/>
                <a:gd name="T32" fmla="*/ 1054 w 2653"/>
                <a:gd name="T33" fmla="*/ 42 h 500"/>
                <a:gd name="T34" fmla="*/ 1117 w 2653"/>
                <a:gd name="T35" fmla="*/ 49 h 500"/>
                <a:gd name="T36" fmla="*/ 1180 w 2653"/>
                <a:gd name="T37" fmla="*/ 370 h 500"/>
                <a:gd name="T38" fmla="*/ 1246 w 2653"/>
                <a:gd name="T39" fmla="*/ 458 h 500"/>
                <a:gd name="T40" fmla="*/ 1309 w 2653"/>
                <a:gd name="T41" fmla="*/ 447 h 500"/>
                <a:gd name="T42" fmla="*/ 1372 w 2653"/>
                <a:gd name="T43" fmla="*/ 102 h 500"/>
                <a:gd name="T44" fmla="*/ 1438 w 2653"/>
                <a:gd name="T45" fmla="*/ 42 h 500"/>
                <a:gd name="T46" fmla="*/ 1501 w 2653"/>
                <a:gd name="T47" fmla="*/ 49 h 500"/>
                <a:gd name="T48" fmla="*/ 1564 w 2653"/>
                <a:gd name="T49" fmla="*/ 370 h 500"/>
                <a:gd name="T50" fmla="*/ 1630 w 2653"/>
                <a:gd name="T51" fmla="*/ 458 h 500"/>
                <a:gd name="T52" fmla="*/ 1693 w 2653"/>
                <a:gd name="T53" fmla="*/ 447 h 500"/>
                <a:gd name="T54" fmla="*/ 1756 w 2653"/>
                <a:gd name="T55" fmla="*/ 102 h 500"/>
                <a:gd name="T56" fmla="*/ 1822 w 2653"/>
                <a:gd name="T57" fmla="*/ 42 h 500"/>
                <a:gd name="T58" fmla="*/ 1885 w 2653"/>
                <a:gd name="T59" fmla="*/ 49 h 500"/>
                <a:gd name="T60" fmla="*/ 1948 w 2653"/>
                <a:gd name="T61" fmla="*/ 370 h 500"/>
                <a:gd name="T62" fmla="*/ 2010 w 2653"/>
                <a:gd name="T63" fmla="*/ 458 h 500"/>
                <a:gd name="T64" fmla="*/ 2077 w 2653"/>
                <a:gd name="T65" fmla="*/ 447 h 500"/>
                <a:gd name="T66" fmla="*/ 2139 w 2653"/>
                <a:gd name="T67" fmla="*/ 102 h 500"/>
                <a:gd name="T68" fmla="*/ 2202 w 2653"/>
                <a:gd name="T69" fmla="*/ 42 h 500"/>
                <a:gd name="T70" fmla="*/ 2269 w 2653"/>
                <a:gd name="T71" fmla="*/ 49 h 500"/>
                <a:gd name="T72" fmla="*/ 2331 w 2653"/>
                <a:gd name="T73" fmla="*/ 370 h 500"/>
                <a:gd name="T74" fmla="*/ 2394 w 2653"/>
                <a:gd name="T75" fmla="*/ 458 h 500"/>
                <a:gd name="T76" fmla="*/ 2461 w 2653"/>
                <a:gd name="T77" fmla="*/ 447 h 500"/>
                <a:gd name="T78" fmla="*/ 2523 w 2653"/>
                <a:gd name="T79" fmla="*/ 102 h 500"/>
                <a:gd name="T80" fmla="*/ 2586 w 2653"/>
                <a:gd name="T81" fmla="*/ 42 h 500"/>
                <a:gd name="T82" fmla="*/ 2653 w 2653"/>
                <a:gd name="T83" fmla="*/ 49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53" h="500">
                  <a:moveTo>
                    <a:pt x="0" y="447"/>
                  </a:moveTo>
                  <a:lnTo>
                    <a:pt x="31" y="447"/>
                  </a:lnTo>
                  <a:lnTo>
                    <a:pt x="63" y="447"/>
                  </a:lnTo>
                  <a:lnTo>
                    <a:pt x="94" y="447"/>
                  </a:lnTo>
                  <a:lnTo>
                    <a:pt x="126" y="447"/>
                  </a:lnTo>
                  <a:lnTo>
                    <a:pt x="157" y="447"/>
                  </a:lnTo>
                  <a:lnTo>
                    <a:pt x="192" y="447"/>
                  </a:lnTo>
                  <a:lnTo>
                    <a:pt x="223" y="102"/>
                  </a:lnTo>
                  <a:lnTo>
                    <a:pt x="255" y="0"/>
                  </a:lnTo>
                  <a:lnTo>
                    <a:pt x="286" y="42"/>
                  </a:lnTo>
                  <a:lnTo>
                    <a:pt x="318" y="49"/>
                  </a:lnTo>
                  <a:lnTo>
                    <a:pt x="349" y="49"/>
                  </a:lnTo>
                  <a:lnTo>
                    <a:pt x="384" y="49"/>
                  </a:lnTo>
                  <a:lnTo>
                    <a:pt x="415" y="370"/>
                  </a:lnTo>
                  <a:lnTo>
                    <a:pt x="447" y="500"/>
                  </a:lnTo>
                  <a:lnTo>
                    <a:pt x="478" y="458"/>
                  </a:lnTo>
                  <a:lnTo>
                    <a:pt x="510" y="447"/>
                  </a:lnTo>
                  <a:lnTo>
                    <a:pt x="541" y="447"/>
                  </a:lnTo>
                  <a:lnTo>
                    <a:pt x="572" y="447"/>
                  </a:lnTo>
                  <a:lnTo>
                    <a:pt x="607" y="102"/>
                  </a:lnTo>
                  <a:lnTo>
                    <a:pt x="639" y="0"/>
                  </a:lnTo>
                  <a:lnTo>
                    <a:pt x="670" y="42"/>
                  </a:lnTo>
                  <a:lnTo>
                    <a:pt x="702" y="49"/>
                  </a:lnTo>
                  <a:lnTo>
                    <a:pt x="733" y="49"/>
                  </a:lnTo>
                  <a:lnTo>
                    <a:pt x="764" y="49"/>
                  </a:lnTo>
                  <a:lnTo>
                    <a:pt x="799" y="370"/>
                  </a:lnTo>
                  <a:lnTo>
                    <a:pt x="831" y="500"/>
                  </a:lnTo>
                  <a:lnTo>
                    <a:pt x="862" y="458"/>
                  </a:lnTo>
                  <a:lnTo>
                    <a:pt x="894" y="447"/>
                  </a:lnTo>
                  <a:lnTo>
                    <a:pt x="925" y="447"/>
                  </a:lnTo>
                  <a:lnTo>
                    <a:pt x="956" y="447"/>
                  </a:lnTo>
                  <a:lnTo>
                    <a:pt x="988" y="102"/>
                  </a:lnTo>
                  <a:lnTo>
                    <a:pt x="1023" y="0"/>
                  </a:lnTo>
                  <a:lnTo>
                    <a:pt x="1054" y="42"/>
                  </a:lnTo>
                  <a:lnTo>
                    <a:pt x="1085" y="49"/>
                  </a:lnTo>
                  <a:lnTo>
                    <a:pt x="1117" y="49"/>
                  </a:lnTo>
                  <a:lnTo>
                    <a:pt x="1148" y="49"/>
                  </a:lnTo>
                  <a:lnTo>
                    <a:pt x="1180" y="370"/>
                  </a:lnTo>
                  <a:lnTo>
                    <a:pt x="1215" y="500"/>
                  </a:lnTo>
                  <a:lnTo>
                    <a:pt x="1246" y="458"/>
                  </a:lnTo>
                  <a:lnTo>
                    <a:pt x="1277" y="447"/>
                  </a:lnTo>
                  <a:lnTo>
                    <a:pt x="1309" y="447"/>
                  </a:lnTo>
                  <a:lnTo>
                    <a:pt x="1340" y="447"/>
                  </a:lnTo>
                  <a:lnTo>
                    <a:pt x="1372" y="102"/>
                  </a:lnTo>
                  <a:lnTo>
                    <a:pt x="1407" y="0"/>
                  </a:lnTo>
                  <a:lnTo>
                    <a:pt x="1438" y="42"/>
                  </a:lnTo>
                  <a:lnTo>
                    <a:pt x="1469" y="49"/>
                  </a:lnTo>
                  <a:lnTo>
                    <a:pt x="1501" y="49"/>
                  </a:lnTo>
                  <a:lnTo>
                    <a:pt x="1532" y="49"/>
                  </a:lnTo>
                  <a:lnTo>
                    <a:pt x="1564" y="370"/>
                  </a:lnTo>
                  <a:lnTo>
                    <a:pt x="1595" y="500"/>
                  </a:lnTo>
                  <a:lnTo>
                    <a:pt x="1630" y="458"/>
                  </a:lnTo>
                  <a:lnTo>
                    <a:pt x="1661" y="447"/>
                  </a:lnTo>
                  <a:lnTo>
                    <a:pt x="1693" y="447"/>
                  </a:lnTo>
                  <a:lnTo>
                    <a:pt x="1724" y="447"/>
                  </a:lnTo>
                  <a:lnTo>
                    <a:pt x="1756" y="102"/>
                  </a:lnTo>
                  <a:lnTo>
                    <a:pt x="1787" y="0"/>
                  </a:lnTo>
                  <a:lnTo>
                    <a:pt x="1822" y="42"/>
                  </a:lnTo>
                  <a:lnTo>
                    <a:pt x="1853" y="49"/>
                  </a:lnTo>
                  <a:lnTo>
                    <a:pt x="1885" y="49"/>
                  </a:lnTo>
                  <a:lnTo>
                    <a:pt x="1916" y="49"/>
                  </a:lnTo>
                  <a:lnTo>
                    <a:pt x="1948" y="370"/>
                  </a:lnTo>
                  <a:lnTo>
                    <a:pt x="1979" y="500"/>
                  </a:lnTo>
                  <a:lnTo>
                    <a:pt x="2010" y="458"/>
                  </a:lnTo>
                  <a:lnTo>
                    <a:pt x="2045" y="447"/>
                  </a:lnTo>
                  <a:lnTo>
                    <a:pt x="2077" y="447"/>
                  </a:lnTo>
                  <a:lnTo>
                    <a:pt x="2108" y="447"/>
                  </a:lnTo>
                  <a:lnTo>
                    <a:pt x="2139" y="102"/>
                  </a:lnTo>
                  <a:lnTo>
                    <a:pt x="2171" y="0"/>
                  </a:lnTo>
                  <a:lnTo>
                    <a:pt x="2202" y="42"/>
                  </a:lnTo>
                  <a:lnTo>
                    <a:pt x="2237" y="49"/>
                  </a:lnTo>
                  <a:lnTo>
                    <a:pt x="2269" y="49"/>
                  </a:lnTo>
                  <a:lnTo>
                    <a:pt x="2300" y="49"/>
                  </a:lnTo>
                  <a:lnTo>
                    <a:pt x="2331" y="370"/>
                  </a:lnTo>
                  <a:lnTo>
                    <a:pt x="2363" y="500"/>
                  </a:lnTo>
                  <a:lnTo>
                    <a:pt x="2394" y="458"/>
                  </a:lnTo>
                  <a:lnTo>
                    <a:pt x="2426" y="447"/>
                  </a:lnTo>
                  <a:lnTo>
                    <a:pt x="2461" y="447"/>
                  </a:lnTo>
                  <a:lnTo>
                    <a:pt x="2492" y="447"/>
                  </a:lnTo>
                  <a:lnTo>
                    <a:pt x="2523" y="102"/>
                  </a:lnTo>
                  <a:lnTo>
                    <a:pt x="2555" y="0"/>
                  </a:lnTo>
                  <a:lnTo>
                    <a:pt x="2586" y="42"/>
                  </a:lnTo>
                  <a:lnTo>
                    <a:pt x="2618" y="49"/>
                  </a:lnTo>
                  <a:lnTo>
                    <a:pt x="2653" y="49"/>
                  </a:lnTo>
                </a:path>
              </a:pathLst>
            </a:custGeom>
            <a:noFill/>
            <a:ln w="19050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9" name="Freeform 109"/>
            <p:cNvSpPr>
              <a:spLocks/>
            </p:cNvSpPr>
            <p:nvPr/>
          </p:nvSpPr>
          <p:spPr bwMode="auto">
            <a:xfrm>
              <a:off x="4680013" y="6383882"/>
              <a:ext cx="4036368" cy="69454"/>
            </a:xfrm>
            <a:custGeom>
              <a:avLst/>
              <a:gdLst>
                <a:gd name="T0" fmla="*/ 54 w 4560"/>
                <a:gd name="T1" fmla="*/ 162 w 4560"/>
                <a:gd name="T2" fmla="*/ 270 w 4560"/>
                <a:gd name="T3" fmla="*/ 384 w 4560"/>
                <a:gd name="T4" fmla="*/ 492 w 4560"/>
                <a:gd name="T5" fmla="*/ 600 w 4560"/>
                <a:gd name="T6" fmla="*/ 714 w 4560"/>
                <a:gd name="T7" fmla="*/ 822 w 4560"/>
                <a:gd name="T8" fmla="*/ 930 w 4560"/>
                <a:gd name="T9" fmla="*/ 1044 w 4560"/>
                <a:gd name="T10" fmla="*/ 1152 w 4560"/>
                <a:gd name="T11" fmla="*/ 1260 w 4560"/>
                <a:gd name="T12" fmla="*/ 1374 w 4560"/>
                <a:gd name="T13" fmla="*/ 1482 w 4560"/>
                <a:gd name="T14" fmla="*/ 1590 w 4560"/>
                <a:gd name="T15" fmla="*/ 1698 w 4560"/>
                <a:gd name="T16" fmla="*/ 1812 w 4560"/>
                <a:gd name="T17" fmla="*/ 1920 w 4560"/>
                <a:gd name="T18" fmla="*/ 2028 w 4560"/>
                <a:gd name="T19" fmla="*/ 2142 w 4560"/>
                <a:gd name="T20" fmla="*/ 2250 w 4560"/>
                <a:gd name="T21" fmla="*/ 2358 w 4560"/>
                <a:gd name="T22" fmla="*/ 2472 w 4560"/>
                <a:gd name="T23" fmla="*/ 2580 w 4560"/>
                <a:gd name="T24" fmla="*/ 2688 w 4560"/>
                <a:gd name="T25" fmla="*/ 2802 w 4560"/>
                <a:gd name="T26" fmla="*/ 2910 w 4560"/>
                <a:gd name="T27" fmla="*/ 3018 w 4560"/>
                <a:gd name="T28" fmla="*/ 3132 w 4560"/>
                <a:gd name="T29" fmla="*/ 3240 w 4560"/>
                <a:gd name="T30" fmla="*/ 3348 w 4560"/>
                <a:gd name="T31" fmla="*/ 3456 w 4560"/>
                <a:gd name="T32" fmla="*/ 3570 w 4560"/>
                <a:gd name="T33" fmla="*/ 3678 w 4560"/>
                <a:gd name="T34" fmla="*/ 3786 w 4560"/>
                <a:gd name="T35" fmla="*/ 3900 w 4560"/>
                <a:gd name="T36" fmla="*/ 4008 w 4560"/>
                <a:gd name="T37" fmla="*/ 4116 w 4560"/>
                <a:gd name="T38" fmla="*/ 4230 w 4560"/>
                <a:gd name="T39" fmla="*/ 4338 w 4560"/>
                <a:gd name="T40" fmla="*/ 4446 w 4560"/>
                <a:gd name="T41" fmla="*/ 4560 w 456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</a:cxnLst>
              <a:rect l="0" t="0" r="r" b="b"/>
              <a:pathLst>
                <a:path w="4560">
                  <a:moveTo>
                    <a:pt x="0" y="0"/>
                  </a:moveTo>
                  <a:lnTo>
                    <a:pt x="54" y="0"/>
                  </a:lnTo>
                  <a:lnTo>
                    <a:pt x="108" y="0"/>
                  </a:lnTo>
                  <a:lnTo>
                    <a:pt x="162" y="0"/>
                  </a:lnTo>
                  <a:lnTo>
                    <a:pt x="216" y="0"/>
                  </a:lnTo>
                  <a:lnTo>
                    <a:pt x="270" y="0"/>
                  </a:lnTo>
                  <a:lnTo>
                    <a:pt x="330" y="0"/>
                  </a:lnTo>
                  <a:lnTo>
                    <a:pt x="384" y="0"/>
                  </a:lnTo>
                  <a:lnTo>
                    <a:pt x="438" y="0"/>
                  </a:lnTo>
                  <a:lnTo>
                    <a:pt x="492" y="0"/>
                  </a:lnTo>
                  <a:lnTo>
                    <a:pt x="546" y="0"/>
                  </a:lnTo>
                  <a:lnTo>
                    <a:pt x="600" y="0"/>
                  </a:lnTo>
                  <a:lnTo>
                    <a:pt x="660" y="0"/>
                  </a:lnTo>
                  <a:lnTo>
                    <a:pt x="714" y="0"/>
                  </a:lnTo>
                  <a:lnTo>
                    <a:pt x="768" y="0"/>
                  </a:lnTo>
                  <a:lnTo>
                    <a:pt x="822" y="0"/>
                  </a:lnTo>
                  <a:lnTo>
                    <a:pt x="876" y="0"/>
                  </a:lnTo>
                  <a:lnTo>
                    <a:pt x="930" y="0"/>
                  </a:lnTo>
                  <a:lnTo>
                    <a:pt x="984" y="0"/>
                  </a:lnTo>
                  <a:lnTo>
                    <a:pt x="1044" y="0"/>
                  </a:lnTo>
                  <a:lnTo>
                    <a:pt x="1098" y="0"/>
                  </a:lnTo>
                  <a:lnTo>
                    <a:pt x="1152" y="0"/>
                  </a:lnTo>
                  <a:lnTo>
                    <a:pt x="1206" y="0"/>
                  </a:lnTo>
                  <a:lnTo>
                    <a:pt x="1260" y="0"/>
                  </a:lnTo>
                  <a:lnTo>
                    <a:pt x="1314" y="0"/>
                  </a:lnTo>
                  <a:lnTo>
                    <a:pt x="1374" y="0"/>
                  </a:lnTo>
                  <a:lnTo>
                    <a:pt x="1428" y="0"/>
                  </a:lnTo>
                  <a:lnTo>
                    <a:pt x="1482" y="0"/>
                  </a:lnTo>
                  <a:lnTo>
                    <a:pt x="1536" y="0"/>
                  </a:lnTo>
                  <a:lnTo>
                    <a:pt x="1590" y="0"/>
                  </a:lnTo>
                  <a:lnTo>
                    <a:pt x="1644" y="0"/>
                  </a:lnTo>
                  <a:lnTo>
                    <a:pt x="1698" y="0"/>
                  </a:lnTo>
                  <a:lnTo>
                    <a:pt x="1758" y="0"/>
                  </a:lnTo>
                  <a:lnTo>
                    <a:pt x="1812" y="0"/>
                  </a:lnTo>
                  <a:lnTo>
                    <a:pt x="1866" y="0"/>
                  </a:lnTo>
                  <a:lnTo>
                    <a:pt x="1920" y="0"/>
                  </a:lnTo>
                  <a:lnTo>
                    <a:pt x="1974" y="0"/>
                  </a:lnTo>
                  <a:lnTo>
                    <a:pt x="2028" y="0"/>
                  </a:lnTo>
                  <a:lnTo>
                    <a:pt x="2088" y="0"/>
                  </a:lnTo>
                  <a:lnTo>
                    <a:pt x="2142" y="0"/>
                  </a:lnTo>
                  <a:lnTo>
                    <a:pt x="2196" y="0"/>
                  </a:lnTo>
                  <a:lnTo>
                    <a:pt x="2250" y="0"/>
                  </a:lnTo>
                  <a:lnTo>
                    <a:pt x="2304" y="0"/>
                  </a:lnTo>
                  <a:lnTo>
                    <a:pt x="2358" y="0"/>
                  </a:lnTo>
                  <a:lnTo>
                    <a:pt x="2418" y="0"/>
                  </a:lnTo>
                  <a:lnTo>
                    <a:pt x="2472" y="0"/>
                  </a:lnTo>
                  <a:lnTo>
                    <a:pt x="2526" y="0"/>
                  </a:lnTo>
                  <a:lnTo>
                    <a:pt x="2580" y="0"/>
                  </a:lnTo>
                  <a:lnTo>
                    <a:pt x="2634" y="0"/>
                  </a:lnTo>
                  <a:lnTo>
                    <a:pt x="2688" y="0"/>
                  </a:lnTo>
                  <a:lnTo>
                    <a:pt x="2742" y="0"/>
                  </a:lnTo>
                  <a:lnTo>
                    <a:pt x="2802" y="0"/>
                  </a:lnTo>
                  <a:lnTo>
                    <a:pt x="2856" y="0"/>
                  </a:lnTo>
                  <a:lnTo>
                    <a:pt x="2910" y="0"/>
                  </a:lnTo>
                  <a:lnTo>
                    <a:pt x="2964" y="0"/>
                  </a:lnTo>
                  <a:lnTo>
                    <a:pt x="3018" y="0"/>
                  </a:lnTo>
                  <a:lnTo>
                    <a:pt x="3072" y="0"/>
                  </a:lnTo>
                  <a:lnTo>
                    <a:pt x="3132" y="0"/>
                  </a:lnTo>
                  <a:lnTo>
                    <a:pt x="3186" y="0"/>
                  </a:lnTo>
                  <a:lnTo>
                    <a:pt x="3240" y="0"/>
                  </a:lnTo>
                  <a:lnTo>
                    <a:pt x="3294" y="0"/>
                  </a:lnTo>
                  <a:lnTo>
                    <a:pt x="3348" y="0"/>
                  </a:lnTo>
                  <a:lnTo>
                    <a:pt x="3402" y="0"/>
                  </a:lnTo>
                  <a:lnTo>
                    <a:pt x="3456" y="0"/>
                  </a:lnTo>
                  <a:lnTo>
                    <a:pt x="3516" y="0"/>
                  </a:lnTo>
                  <a:lnTo>
                    <a:pt x="3570" y="0"/>
                  </a:lnTo>
                  <a:lnTo>
                    <a:pt x="3624" y="0"/>
                  </a:lnTo>
                  <a:lnTo>
                    <a:pt x="3678" y="0"/>
                  </a:lnTo>
                  <a:lnTo>
                    <a:pt x="3732" y="0"/>
                  </a:lnTo>
                  <a:lnTo>
                    <a:pt x="3786" y="0"/>
                  </a:lnTo>
                  <a:lnTo>
                    <a:pt x="3846" y="0"/>
                  </a:lnTo>
                  <a:lnTo>
                    <a:pt x="3900" y="0"/>
                  </a:lnTo>
                  <a:lnTo>
                    <a:pt x="3954" y="0"/>
                  </a:lnTo>
                  <a:lnTo>
                    <a:pt x="4008" y="0"/>
                  </a:lnTo>
                  <a:lnTo>
                    <a:pt x="4062" y="0"/>
                  </a:lnTo>
                  <a:lnTo>
                    <a:pt x="4116" y="0"/>
                  </a:lnTo>
                  <a:lnTo>
                    <a:pt x="4170" y="0"/>
                  </a:lnTo>
                  <a:lnTo>
                    <a:pt x="4230" y="0"/>
                  </a:lnTo>
                  <a:lnTo>
                    <a:pt x="4284" y="0"/>
                  </a:lnTo>
                  <a:lnTo>
                    <a:pt x="4338" y="0"/>
                  </a:lnTo>
                  <a:lnTo>
                    <a:pt x="4392" y="0"/>
                  </a:lnTo>
                  <a:lnTo>
                    <a:pt x="4446" y="0"/>
                  </a:lnTo>
                  <a:lnTo>
                    <a:pt x="4500" y="0"/>
                  </a:lnTo>
                  <a:lnTo>
                    <a:pt x="4560" y="0"/>
                  </a:lnTo>
                </a:path>
              </a:pathLst>
            </a:custGeom>
            <a:noFill/>
            <a:ln w="19050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0" name="Freeform 12"/>
            <p:cNvSpPr>
              <a:spLocks/>
            </p:cNvSpPr>
            <p:nvPr/>
          </p:nvSpPr>
          <p:spPr bwMode="auto">
            <a:xfrm>
              <a:off x="4680013" y="3323494"/>
              <a:ext cx="4036368" cy="178664"/>
            </a:xfrm>
            <a:custGeom>
              <a:avLst/>
              <a:gdLst>
                <a:gd name="T0" fmla="*/ 54 w 4560"/>
                <a:gd name="T1" fmla="*/ 108 h 228"/>
                <a:gd name="T2" fmla="*/ 162 w 4560"/>
                <a:gd name="T3" fmla="*/ 78 h 228"/>
                <a:gd name="T4" fmla="*/ 270 w 4560"/>
                <a:gd name="T5" fmla="*/ 126 h 228"/>
                <a:gd name="T6" fmla="*/ 384 w 4560"/>
                <a:gd name="T7" fmla="*/ 120 h 228"/>
                <a:gd name="T8" fmla="*/ 492 w 4560"/>
                <a:gd name="T9" fmla="*/ 150 h 228"/>
                <a:gd name="T10" fmla="*/ 600 w 4560"/>
                <a:gd name="T11" fmla="*/ 78 h 228"/>
                <a:gd name="T12" fmla="*/ 714 w 4560"/>
                <a:gd name="T13" fmla="*/ 138 h 228"/>
                <a:gd name="T14" fmla="*/ 822 w 4560"/>
                <a:gd name="T15" fmla="*/ 90 h 228"/>
                <a:gd name="T16" fmla="*/ 930 w 4560"/>
                <a:gd name="T17" fmla="*/ 108 h 228"/>
                <a:gd name="T18" fmla="*/ 1044 w 4560"/>
                <a:gd name="T19" fmla="*/ 48 h 228"/>
                <a:gd name="T20" fmla="*/ 1152 w 4560"/>
                <a:gd name="T21" fmla="*/ 36 h 228"/>
                <a:gd name="T22" fmla="*/ 1260 w 4560"/>
                <a:gd name="T23" fmla="*/ 102 h 228"/>
                <a:gd name="T24" fmla="*/ 1374 w 4560"/>
                <a:gd name="T25" fmla="*/ 216 h 228"/>
                <a:gd name="T26" fmla="*/ 1482 w 4560"/>
                <a:gd name="T27" fmla="*/ 180 h 228"/>
                <a:gd name="T28" fmla="*/ 1590 w 4560"/>
                <a:gd name="T29" fmla="*/ 90 h 228"/>
                <a:gd name="T30" fmla="*/ 1698 w 4560"/>
                <a:gd name="T31" fmla="*/ 60 h 228"/>
                <a:gd name="T32" fmla="*/ 1812 w 4560"/>
                <a:gd name="T33" fmla="*/ 84 h 228"/>
                <a:gd name="T34" fmla="*/ 1920 w 4560"/>
                <a:gd name="T35" fmla="*/ 0 h 228"/>
                <a:gd name="T36" fmla="*/ 2028 w 4560"/>
                <a:gd name="T37" fmla="*/ 60 h 228"/>
                <a:gd name="T38" fmla="*/ 2142 w 4560"/>
                <a:gd name="T39" fmla="*/ 126 h 228"/>
                <a:gd name="T40" fmla="*/ 2250 w 4560"/>
                <a:gd name="T41" fmla="*/ 180 h 228"/>
                <a:gd name="T42" fmla="*/ 2358 w 4560"/>
                <a:gd name="T43" fmla="*/ 186 h 228"/>
                <a:gd name="T44" fmla="*/ 2472 w 4560"/>
                <a:gd name="T45" fmla="*/ 156 h 228"/>
                <a:gd name="T46" fmla="*/ 2580 w 4560"/>
                <a:gd name="T47" fmla="*/ 18 h 228"/>
                <a:gd name="T48" fmla="*/ 2688 w 4560"/>
                <a:gd name="T49" fmla="*/ 18 h 228"/>
                <a:gd name="T50" fmla="*/ 2802 w 4560"/>
                <a:gd name="T51" fmla="*/ 36 h 228"/>
                <a:gd name="T52" fmla="*/ 2910 w 4560"/>
                <a:gd name="T53" fmla="*/ 90 h 228"/>
                <a:gd name="T54" fmla="*/ 3018 w 4560"/>
                <a:gd name="T55" fmla="*/ 156 h 228"/>
                <a:gd name="T56" fmla="*/ 3132 w 4560"/>
                <a:gd name="T57" fmla="*/ 186 h 228"/>
                <a:gd name="T58" fmla="*/ 3240 w 4560"/>
                <a:gd name="T59" fmla="*/ 144 h 228"/>
                <a:gd name="T60" fmla="*/ 3348 w 4560"/>
                <a:gd name="T61" fmla="*/ 102 h 228"/>
                <a:gd name="T62" fmla="*/ 3456 w 4560"/>
                <a:gd name="T63" fmla="*/ 60 h 228"/>
                <a:gd name="T64" fmla="*/ 3570 w 4560"/>
                <a:gd name="T65" fmla="*/ 42 h 228"/>
                <a:gd name="T66" fmla="*/ 3678 w 4560"/>
                <a:gd name="T67" fmla="*/ 114 h 228"/>
                <a:gd name="T68" fmla="*/ 3786 w 4560"/>
                <a:gd name="T69" fmla="*/ 72 h 228"/>
                <a:gd name="T70" fmla="*/ 3900 w 4560"/>
                <a:gd name="T71" fmla="*/ 114 h 228"/>
                <a:gd name="T72" fmla="*/ 4008 w 4560"/>
                <a:gd name="T73" fmla="*/ 186 h 228"/>
                <a:gd name="T74" fmla="*/ 4116 w 4560"/>
                <a:gd name="T75" fmla="*/ 78 h 228"/>
                <a:gd name="T76" fmla="*/ 4230 w 4560"/>
                <a:gd name="T77" fmla="*/ 108 h 228"/>
                <a:gd name="T78" fmla="*/ 4338 w 4560"/>
                <a:gd name="T79" fmla="*/ 150 h 228"/>
                <a:gd name="T80" fmla="*/ 4446 w 4560"/>
                <a:gd name="T81" fmla="*/ 114 h 228"/>
                <a:gd name="T82" fmla="*/ 4560 w 4560"/>
                <a:gd name="T83" fmla="*/ 3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60" h="228">
                  <a:moveTo>
                    <a:pt x="0" y="108"/>
                  </a:moveTo>
                  <a:lnTo>
                    <a:pt x="54" y="108"/>
                  </a:lnTo>
                  <a:lnTo>
                    <a:pt x="108" y="72"/>
                  </a:lnTo>
                  <a:lnTo>
                    <a:pt x="162" y="78"/>
                  </a:lnTo>
                  <a:lnTo>
                    <a:pt x="216" y="96"/>
                  </a:lnTo>
                  <a:lnTo>
                    <a:pt x="270" y="126"/>
                  </a:lnTo>
                  <a:lnTo>
                    <a:pt x="330" y="120"/>
                  </a:lnTo>
                  <a:lnTo>
                    <a:pt x="384" y="120"/>
                  </a:lnTo>
                  <a:lnTo>
                    <a:pt x="438" y="84"/>
                  </a:lnTo>
                  <a:lnTo>
                    <a:pt x="492" y="150"/>
                  </a:lnTo>
                  <a:lnTo>
                    <a:pt x="546" y="138"/>
                  </a:lnTo>
                  <a:lnTo>
                    <a:pt x="600" y="78"/>
                  </a:lnTo>
                  <a:lnTo>
                    <a:pt x="660" y="126"/>
                  </a:lnTo>
                  <a:lnTo>
                    <a:pt x="714" y="138"/>
                  </a:lnTo>
                  <a:lnTo>
                    <a:pt x="768" y="102"/>
                  </a:lnTo>
                  <a:lnTo>
                    <a:pt x="822" y="90"/>
                  </a:lnTo>
                  <a:lnTo>
                    <a:pt x="876" y="114"/>
                  </a:lnTo>
                  <a:lnTo>
                    <a:pt x="930" y="108"/>
                  </a:lnTo>
                  <a:lnTo>
                    <a:pt x="984" y="72"/>
                  </a:lnTo>
                  <a:lnTo>
                    <a:pt x="1044" y="48"/>
                  </a:lnTo>
                  <a:lnTo>
                    <a:pt x="1098" y="66"/>
                  </a:lnTo>
                  <a:lnTo>
                    <a:pt x="1152" y="36"/>
                  </a:lnTo>
                  <a:lnTo>
                    <a:pt x="1206" y="72"/>
                  </a:lnTo>
                  <a:lnTo>
                    <a:pt x="1260" y="102"/>
                  </a:lnTo>
                  <a:lnTo>
                    <a:pt x="1314" y="150"/>
                  </a:lnTo>
                  <a:lnTo>
                    <a:pt x="1374" y="216"/>
                  </a:lnTo>
                  <a:lnTo>
                    <a:pt x="1428" y="162"/>
                  </a:lnTo>
                  <a:lnTo>
                    <a:pt x="1482" y="180"/>
                  </a:lnTo>
                  <a:lnTo>
                    <a:pt x="1536" y="126"/>
                  </a:lnTo>
                  <a:lnTo>
                    <a:pt x="1590" y="90"/>
                  </a:lnTo>
                  <a:lnTo>
                    <a:pt x="1644" y="114"/>
                  </a:lnTo>
                  <a:lnTo>
                    <a:pt x="1698" y="60"/>
                  </a:lnTo>
                  <a:lnTo>
                    <a:pt x="1758" y="84"/>
                  </a:lnTo>
                  <a:lnTo>
                    <a:pt x="1812" y="84"/>
                  </a:lnTo>
                  <a:lnTo>
                    <a:pt x="1866" y="84"/>
                  </a:lnTo>
                  <a:lnTo>
                    <a:pt x="1920" y="0"/>
                  </a:lnTo>
                  <a:lnTo>
                    <a:pt x="1974" y="78"/>
                  </a:lnTo>
                  <a:lnTo>
                    <a:pt x="2028" y="60"/>
                  </a:lnTo>
                  <a:lnTo>
                    <a:pt x="2088" y="78"/>
                  </a:lnTo>
                  <a:lnTo>
                    <a:pt x="2142" y="126"/>
                  </a:lnTo>
                  <a:lnTo>
                    <a:pt x="2196" y="144"/>
                  </a:lnTo>
                  <a:lnTo>
                    <a:pt x="2250" y="180"/>
                  </a:lnTo>
                  <a:lnTo>
                    <a:pt x="2304" y="186"/>
                  </a:lnTo>
                  <a:lnTo>
                    <a:pt x="2358" y="186"/>
                  </a:lnTo>
                  <a:lnTo>
                    <a:pt x="2418" y="180"/>
                  </a:lnTo>
                  <a:lnTo>
                    <a:pt x="2472" y="156"/>
                  </a:lnTo>
                  <a:lnTo>
                    <a:pt x="2526" y="42"/>
                  </a:lnTo>
                  <a:lnTo>
                    <a:pt x="2580" y="18"/>
                  </a:lnTo>
                  <a:lnTo>
                    <a:pt x="2634" y="84"/>
                  </a:lnTo>
                  <a:lnTo>
                    <a:pt x="2688" y="18"/>
                  </a:lnTo>
                  <a:lnTo>
                    <a:pt x="2742" y="54"/>
                  </a:lnTo>
                  <a:lnTo>
                    <a:pt x="2802" y="36"/>
                  </a:lnTo>
                  <a:lnTo>
                    <a:pt x="2856" y="78"/>
                  </a:lnTo>
                  <a:lnTo>
                    <a:pt x="2910" y="90"/>
                  </a:lnTo>
                  <a:lnTo>
                    <a:pt x="2964" y="84"/>
                  </a:lnTo>
                  <a:lnTo>
                    <a:pt x="3018" y="156"/>
                  </a:lnTo>
                  <a:lnTo>
                    <a:pt x="3072" y="228"/>
                  </a:lnTo>
                  <a:lnTo>
                    <a:pt x="3132" y="186"/>
                  </a:lnTo>
                  <a:lnTo>
                    <a:pt x="3186" y="150"/>
                  </a:lnTo>
                  <a:lnTo>
                    <a:pt x="3240" y="144"/>
                  </a:lnTo>
                  <a:lnTo>
                    <a:pt x="3294" y="60"/>
                  </a:lnTo>
                  <a:lnTo>
                    <a:pt x="3348" y="102"/>
                  </a:lnTo>
                  <a:lnTo>
                    <a:pt x="3402" y="90"/>
                  </a:lnTo>
                  <a:lnTo>
                    <a:pt x="3456" y="60"/>
                  </a:lnTo>
                  <a:lnTo>
                    <a:pt x="3516" y="96"/>
                  </a:lnTo>
                  <a:lnTo>
                    <a:pt x="3570" y="42"/>
                  </a:lnTo>
                  <a:lnTo>
                    <a:pt x="3624" y="72"/>
                  </a:lnTo>
                  <a:lnTo>
                    <a:pt x="3678" y="114"/>
                  </a:lnTo>
                  <a:lnTo>
                    <a:pt x="3732" y="102"/>
                  </a:lnTo>
                  <a:lnTo>
                    <a:pt x="3786" y="72"/>
                  </a:lnTo>
                  <a:lnTo>
                    <a:pt x="3846" y="120"/>
                  </a:lnTo>
                  <a:lnTo>
                    <a:pt x="3900" y="114"/>
                  </a:lnTo>
                  <a:lnTo>
                    <a:pt x="3954" y="126"/>
                  </a:lnTo>
                  <a:lnTo>
                    <a:pt x="4008" y="186"/>
                  </a:lnTo>
                  <a:lnTo>
                    <a:pt x="4062" y="108"/>
                  </a:lnTo>
                  <a:lnTo>
                    <a:pt x="4116" y="78"/>
                  </a:lnTo>
                  <a:lnTo>
                    <a:pt x="4170" y="102"/>
                  </a:lnTo>
                  <a:lnTo>
                    <a:pt x="4230" y="108"/>
                  </a:lnTo>
                  <a:lnTo>
                    <a:pt x="4284" y="126"/>
                  </a:lnTo>
                  <a:lnTo>
                    <a:pt x="4338" y="150"/>
                  </a:lnTo>
                  <a:lnTo>
                    <a:pt x="4392" y="114"/>
                  </a:lnTo>
                  <a:lnTo>
                    <a:pt x="4446" y="114"/>
                  </a:lnTo>
                  <a:lnTo>
                    <a:pt x="4500" y="78"/>
                  </a:lnTo>
                  <a:lnTo>
                    <a:pt x="4560" y="36"/>
                  </a:lnTo>
                </a:path>
              </a:pathLst>
            </a:custGeom>
            <a:noFill/>
            <a:ln w="19050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1" name="Freeform 16"/>
            <p:cNvSpPr>
              <a:spLocks/>
            </p:cNvSpPr>
            <p:nvPr/>
          </p:nvSpPr>
          <p:spPr bwMode="auto">
            <a:xfrm>
              <a:off x="4680012" y="2709452"/>
              <a:ext cx="4036367" cy="211578"/>
            </a:xfrm>
            <a:custGeom>
              <a:avLst/>
              <a:gdLst>
                <a:gd name="T0" fmla="*/ 54 w 4560"/>
                <a:gd name="T1" fmla="*/ 216 h 270"/>
                <a:gd name="T2" fmla="*/ 162 w 4560"/>
                <a:gd name="T3" fmla="*/ 108 h 270"/>
                <a:gd name="T4" fmla="*/ 270 w 4560"/>
                <a:gd name="T5" fmla="*/ 198 h 270"/>
                <a:gd name="T6" fmla="*/ 384 w 4560"/>
                <a:gd name="T7" fmla="*/ 90 h 270"/>
                <a:gd name="T8" fmla="*/ 492 w 4560"/>
                <a:gd name="T9" fmla="*/ 180 h 270"/>
                <a:gd name="T10" fmla="*/ 600 w 4560"/>
                <a:gd name="T11" fmla="*/ 72 h 270"/>
                <a:gd name="T12" fmla="*/ 714 w 4560"/>
                <a:gd name="T13" fmla="*/ 240 h 270"/>
                <a:gd name="T14" fmla="*/ 822 w 4560"/>
                <a:gd name="T15" fmla="*/ 174 h 270"/>
                <a:gd name="T16" fmla="*/ 930 w 4560"/>
                <a:gd name="T17" fmla="*/ 192 h 270"/>
                <a:gd name="T18" fmla="*/ 1044 w 4560"/>
                <a:gd name="T19" fmla="*/ 198 h 270"/>
                <a:gd name="T20" fmla="*/ 1152 w 4560"/>
                <a:gd name="T21" fmla="*/ 138 h 270"/>
                <a:gd name="T22" fmla="*/ 1260 w 4560"/>
                <a:gd name="T23" fmla="*/ 108 h 270"/>
                <a:gd name="T24" fmla="*/ 1374 w 4560"/>
                <a:gd name="T25" fmla="*/ 102 h 270"/>
                <a:gd name="T26" fmla="*/ 1482 w 4560"/>
                <a:gd name="T27" fmla="*/ 204 h 270"/>
                <a:gd name="T28" fmla="*/ 1590 w 4560"/>
                <a:gd name="T29" fmla="*/ 174 h 270"/>
                <a:gd name="T30" fmla="*/ 1698 w 4560"/>
                <a:gd name="T31" fmla="*/ 150 h 270"/>
                <a:gd name="T32" fmla="*/ 1812 w 4560"/>
                <a:gd name="T33" fmla="*/ 174 h 270"/>
                <a:gd name="T34" fmla="*/ 1920 w 4560"/>
                <a:gd name="T35" fmla="*/ 96 h 270"/>
                <a:gd name="T36" fmla="*/ 2028 w 4560"/>
                <a:gd name="T37" fmla="*/ 204 h 270"/>
                <a:gd name="T38" fmla="*/ 2142 w 4560"/>
                <a:gd name="T39" fmla="*/ 228 h 270"/>
                <a:gd name="T40" fmla="*/ 2250 w 4560"/>
                <a:gd name="T41" fmla="*/ 108 h 270"/>
                <a:gd name="T42" fmla="*/ 2358 w 4560"/>
                <a:gd name="T43" fmla="*/ 0 h 270"/>
                <a:gd name="T44" fmla="*/ 2472 w 4560"/>
                <a:gd name="T45" fmla="*/ 126 h 270"/>
                <a:gd name="T46" fmla="*/ 2580 w 4560"/>
                <a:gd name="T47" fmla="*/ 198 h 270"/>
                <a:gd name="T48" fmla="*/ 2688 w 4560"/>
                <a:gd name="T49" fmla="*/ 150 h 270"/>
                <a:gd name="T50" fmla="*/ 2802 w 4560"/>
                <a:gd name="T51" fmla="*/ 120 h 270"/>
                <a:gd name="T52" fmla="*/ 2910 w 4560"/>
                <a:gd name="T53" fmla="*/ 240 h 270"/>
                <a:gd name="T54" fmla="*/ 3018 w 4560"/>
                <a:gd name="T55" fmla="*/ 54 h 270"/>
                <a:gd name="T56" fmla="*/ 3132 w 4560"/>
                <a:gd name="T57" fmla="*/ 114 h 270"/>
                <a:gd name="T58" fmla="*/ 3240 w 4560"/>
                <a:gd name="T59" fmla="*/ 90 h 270"/>
                <a:gd name="T60" fmla="*/ 3348 w 4560"/>
                <a:gd name="T61" fmla="*/ 258 h 270"/>
                <a:gd name="T62" fmla="*/ 3456 w 4560"/>
                <a:gd name="T63" fmla="*/ 192 h 270"/>
                <a:gd name="T64" fmla="*/ 3570 w 4560"/>
                <a:gd name="T65" fmla="*/ 126 h 270"/>
                <a:gd name="T66" fmla="*/ 3678 w 4560"/>
                <a:gd name="T67" fmla="*/ 180 h 270"/>
                <a:gd name="T68" fmla="*/ 3786 w 4560"/>
                <a:gd name="T69" fmla="*/ 186 h 270"/>
                <a:gd name="T70" fmla="*/ 3900 w 4560"/>
                <a:gd name="T71" fmla="*/ 60 h 270"/>
                <a:gd name="T72" fmla="*/ 4008 w 4560"/>
                <a:gd name="T73" fmla="*/ 150 h 270"/>
                <a:gd name="T74" fmla="*/ 4116 w 4560"/>
                <a:gd name="T75" fmla="*/ 192 h 270"/>
                <a:gd name="T76" fmla="*/ 4230 w 4560"/>
                <a:gd name="T77" fmla="*/ 96 h 270"/>
                <a:gd name="T78" fmla="*/ 4338 w 4560"/>
                <a:gd name="T79" fmla="*/ 168 h 270"/>
                <a:gd name="T80" fmla="*/ 4446 w 4560"/>
                <a:gd name="T81" fmla="*/ 162 h 270"/>
                <a:gd name="T82" fmla="*/ 4560 w 4560"/>
                <a:gd name="T83" fmla="*/ 16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60" h="270">
                  <a:moveTo>
                    <a:pt x="0" y="228"/>
                  </a:moveTo>
                  <a:lnTo>
                    <a:pt x="54" y="216"/>
                  </a:lnTo>
                  <a:lnTo>
                    <a:pt x="108" y="156"/>
                  </a:lnTo>
                  <a:lnTo>
                    <a:pt x="162" y="108"/>
                  </a:lnTo>
                  <a:lnTo>
                    <a:pt x="216" y="120"/>
                  </a:lnTo>
                  <a:lnTo>
                    <a:pt x="270" y="198"/>
                  </a:lnTo>
                  <a:lnTo>
                    <a:pt x="330" y="114"/>
                  </a:lnTo>
                  <a:lnTo>
                    <a:pt x="384" y="90"/>
                  </a:lnTo>
                  <a:lnTo>
                    <a:pt x="438" y="102"/>
                  </a:lnTo>
                  <a:lnTo>
                    <a:pt x="492" y="180"/>
                  </a:lnTo>
                  <a:lnTo>
                    <a:pt x="546" y="108"/>
                  </a:lnTo>
                  <a:lnTo>
                    <a:pt x="600" y="72"/>
                  </a:lnTo>
                  <a:lnTo>
                    <a:pt x="660" y="114"/>
                  </a:lnTo>
                  <a:lnTo>
                    <a:pt x="714" y="240"/>
                  </a:lnTo>
                  <a:lnTo>
                    <a:pt x="768" y="228"/>
                  </a:lnTo>
                  <a:lnTo>
                    <a:pt x="822" y="174"/>
                  </a:lnTo>
                  <a:lnTo>
                    <a:pt x="876" y="210"/>
                  </a:lnTo>
                  <a:lnTo>
                    <a:pt x="930" y="192"/>
                  </a:lnTo>
                  <a:lnTo>
                    <a:pt x="984" y="192"/>
                  </a:lnTo>
                  <a:lnTo>
                    <a:pt x="1044" y="198"/>
                  </a:lnTo>
                  <a:lnTo>
                    <a:pt x="1098" y="108"/>
                  </a:lnTo>
                  <a:lnTo>
                    <a:pt x="1152" y="138"/>
                  </a:lnTo>
                  <a:lnTo>
                    <a:pt x="1206" y="42"/>
                  </a:lnTo>
                  <a:lnTo>
                    <a:pt x="1260" y="108"/>
                  </a:lnTo>
                  <a:lnTo>
                    <a:pt x="1314" y="66"/>
                  </a:lnTo>
                  <a:lnTo>
                    <a:pt x="1374" y="102"/>
                  </a:lnTo>
                  <a:lnTo>
                    <a:pt x="1428" y="270"/>
                  </a:lnTo>
                  <a:lnTo>
                    <a:pt x="1482" y="204"/>
                  </a:lnTo>
                  <a:lnTo>
                    <a:pt x="1536" y="150"/>
                  </a:lnTo>
                  <a:lnTo>
                    <a:pt x="1590" y="174"/>
                  </a:lnTo>
                  <a:lnTo>
                    <a:pt x="1644" y="156"/>
                  </a:lnTo>
                  <a:lnTo>
                    <a:pt x="1698" y="150"/>
                  </a:lnTo>
                  <a:lnTo>
                    <a:pt x="1758" y="156"/>
                  </a:lnTo>
                  <a:lnTo>
                    <a:pt x="1812" y="174"/>
                  </a:lnTo>
                  <a:lnTo>
                    <a:pt x="1866" y="144"/>
                  </a:lnTo>
                  <a:lnTo>
                    <a:pt x="1920" y="96"/>
                  </a:lnTo>
                  <a:lnTo>
                    <a:pt x="1974" y="150"/>
                  </a:lnTo>
                  <a:lnTo>
                    <a:pt x="2028" y="204"/>
                  </a:lnTo>
                  <a:lnTo>
                    <a:pt x="2088" y="192"/>
                  </a:lnTo>
                  <a:lnTo>
                    <a:pt x="2142" y="228"/>
                  </a:lnTo>
                  <a:lnTo>
                    <a:pt x="2196" y="210"/>
                  </a:lnTo>
                  <a:lnTo>
                    <a:pt x="2250" y="108"/>
                  </a:lnTo>
                  <a:lnTo>
                    <a:pt x="2304" y="60"/>
                  </a:lnTo>
                  <a:lnTo>
                    <a:pt x="2358" y="0"/>
                  </a:lnTo>
                  <a:lnTo>
                    <a:pt x="2418" y="138"/>
                  </a:lnTo>
                  <a:lnTo>
                    <a:pt x="2472" y="126"/>
                  </a:lnTo>
                  <a:lnTo>
                    <a:pt x="2526" y="156"/>
                  </a:lnTo>
                  <a:lnTo>
                    <a:pt x="2580" y="198"/>
                  </a:lnTo>
                  <a:lnTo>
                    <a:pt x="2634" y="246"/>
                  </a:lnTo>
                  <a:lnTo>
                    <a:pt x="2688" y="150"/>
                  </a:lnTo>
                  <a:lnTo>
                    <a:pt x="2742" y="240"/>
                  </a:lnTo>
                  <a:lnTo>
                    <a:pt x="2802" y="120"/>
                  </a:lnTo>
                  <a:lnTo>
                    <a:pt x="2856" y="198"/>
                  </a:lnTo>
                  <a:lnTo>
                    <a:pt x="2910" y="240"/>
                  </a:lnTo>
                  <a:lnTo>
                    <a:pt x="2964" y="210"/>
                  </a:lnTo>
                  <a:lnTo>
                    <a:pt x="3018" y="54"/>
                  </a:lnTo>
                  <a:lnTo>
                    <a:pt x="3072" y="54"/>
                  </a:lnTo>
                  <a:lnTo>
                    <a:pt x="3132" y="114"/>
                  </a:lnTo>
                  <a:lnTo>
                    <a:pt x="3186" y="6"/>
                  </a:lnTo>
                  <a:lnTo>
                    <a:pt x="3240" y="90"/>
                  </a:lnTo>
                  <a:lnTo>
                    <a:pt x="3294" y="186"/>
                  </a:lnTo>
                  <a:lnTo>
                    <a:pt x="3348" y="258"/>
                  </a:lnTo>
                  <a:lnTo>
                    <a:pt x="3402" y="234"/>
                  </a:lnTo>
                  <a:lnTo>
                    <a:pt x="3456" y="192"/>
                  </a:lnTo>
                  <a:lnTo>
                    <a:pt x="3516" y="138"/>
                  </a:lnTo>
                  <a:lnTo>
                    <a:pt x="3570" y="126"/>
                  </a:lnTo>
                  <a:lnTo>
                    <a:pt x="3624" y="186"/>
                  </a:lnTo>
                  <a:lnTo>
                    <a:pt x="3678" y="180"/>
                  </a:lnTo>
                  <a:lnTo>
                    <a:pt x="3732" y="168"/>
                  </a:lnTo>
                  <a:lnTo>
                    <a:pt x="3786" y="186"/>
                  </a:lnTo>
                  <a:lnTo>
                    <a:pt x="3846" y="90"/>
                  </a:lnTo>
                  <a:lnTo>
                    <a:pt x="3900" y="60"/>
                  </a:lnTo>
                  <a:lnTo>
                    <a:pt x="3954" y="186"/>
                  </a:lnTo>
                  <a:lnTo>
                    <a:pt x="4008" y="150"/>
                  </a:lnTo>
                  <a:lnTo>
                    <a:pt x="4062" y="138"/>
                  </a:lnTo>
                  <a:lnTo>
                    <a:pt x="4116" y="192"/>
                  </a:lnTo>
                  <a:lnTo>
                    <a:pt x="4170" y="156"/>
                  </a:lnTo>
                  <a:lnTo>
                    <a:pt x="4230" y="96"/>
                  </a:lnTo>
                  <a:lnTo>
                    <a:pt x="4284" y="150"/>
                  </a:lnTo>
                  <a:lnTo>
                    <a:pt x="4338" y="168"/>
                  </a:lnTo>
                  <a:lnTo>
                    <a:pt x="4392" y="210"/>
                  </a:lnTo>
                  <a:lnTo>
                    <a:pt x="4446" y="162"/>
                  </a:lnTo>
                  <a:lnTo>
                    <a:pt x="4500" y="114"/>
                  </a:lnTo>
                  <a:lnTo>
                    <a:pt x="4560" y="168"/>
                  </a:lnTo>
                </a:path>
              </a:pathLst>
            </a:custGeom>
            <a:noFill/>
            <a:ln w="19050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2" name="Freeform 20"/>
            <p:cNvSpPr>
              <a:spLocks/>
            </p:cNvSpPr>
            <p:nvPr/>
          </p:nvSpPr>
          <p:spPr bwMode="auto">
            <a:xfrm>
              <a:off x="4680012" y="4490586"/>
              <a:ext cx="4036367" cy="305612"/>
            </a:xfrm>
            <a:custGeom>
              <a:avLst/>
              <a:gdLst>
                <a:gd name="T0" fmla="*/ 54 w 4560"/>
                <a:gd name="T1" fmla="*/ 198 h 390"/>
                <a:gd name="T2" fmla="*/ 162 w 4560"/>
                <a:gd name="T3" fmla="*/ 228 h 390"/>
                <a:gd name="T4" fmla="*/ 270 w 4560"/>
                <a:gd name="T5" fmla="*/ 162 h 390"/>
                <a:gd name="T6" fmla="*/ 384 w 4560"/>
                <a:gd name="T7" fmla="*/ 210 h 390"/>
                <a:gd name="T8" fmla="*/ 492 w 4560"/>
                <a:gd name="T9" fmla="*/ 174 h 390"/>
                <a:gd name="T10" fmla="*/ 600 w 4560"/>
                <a:gd name="T11" fmla="*/ 270 h 390"/>
                <a:gd name="T12" fmla="*/ 714 w 4560"/>
                <a:gd name="T13" fmla="*/ 246 h 390"/>
                <a:gd name="T14" fmla="*/ 822 w 4560"/>
                <a:gd name="T15" fmla="*/ 114 h 390"/>
                <a:gd name="T16" fmla="*/ 930 w 4560"/>
                <a:gd name="T17" fmla="*/ 162 h 390"/>
                <a:gd name="T18" fmla="*/ 1044 w 4560"/>
                <a:gd name="T19" fmla="*/ 264 h 390"/>
                <a:gd name="T20" fmla="*/ 1152 w 4560"/>
                <a:gd name="T21" fmla="*/ 234 h 390"/>
                <a:gd name="T22" fmla="*/ 1260 w 4560"/>
                <a:gd name="T23" fmla="*/ 240 h 390"/>
                <a:gd name="T24" fmla="*/ 1374 w 4560"/>
                <a:gd name="T25" fmla="*/ 240 h 390"/>
                <a:gd name="T26" fmla="*/ 1482 w 4560"/>
                <a:gd name="T27" fmla="*/ 0 h 390"/>
                <a:gd name="T28" fmla="*/ 1590 w 4560"/>
                <a:gd name="T29" fmla="*/ 192 h 390"/>
                <a:gd name="T30" fmla="*/ 1698 w 4560"/>
                <a:gd name="T31" fmla="*/ 258 h 390"/>
                <a:gd name="T32" fmla="*/ 1812 w 4560"/>
                <a:gd name="T33" fmla="*/ 240 h 390"/>
                <a:gd name="T34" fmla="*/ 1920 w 4560"/>
                <a:gd name="T35" fmla="*/ 276 h 390"/>
                <a:gd name="T36" fmla="*/ 2028 w 4560"/>
                <a:gd name="T37" fmla="*/ 186 h 390"/>
                <a:gd name="T38" fmla="*/ 2142 w 4560"/>
                <a:gd name="T39" fmla="*/ 186 h 390"/>
                <a:gd name="T40" fmla="*/ 2250 w 4560"/>
                <a:gd name="T41" fmla="*/ 168 h 390"/>
                <a:gd name="T42" fmla="*/ 2358 w 4560"/>
                <a:gd name="T43" fmla="*/ 102 h 390"/>
                <a:gd name="T44" fmla="*/ 2472 w 4560"/>
                <a:gd name="T45" fmla="*/ 276 h 390"/>
                <a:gd name="T46" fmla="*/ 2580 w 4560"/>
                <a:gd name="T47" fmla="*/ 294 h 390"/>
                <a:gd name="T48" fmla="*/ 2688 w 4560"/>
                <a:gd name="T49" fmla="*/ 186 h 390"/>
                <a:gd name="T50" fmla="*/ 2802 w 4560"/>
                <a:gd name="T51" fmla="*/ 156 h 390"/>
                <a:gd name="T52" fmla="*/ 2910 w 4560"/>
                <a:gd name="T53" fmla="*/ 156 h 390"/>
                <a:gd name="T54" fmla="*/ 3018 w 4560"/>
                <a:gd name="T55" fmla="*/ 270 h 390"/>
                <a:gd name="T56" fmla="*/ 3132 w 4560"/>
                <a:gd name="T57" fmla="*/ 282 h 390"/>
                <a:gd name="T58" fmla="*/ 3240 w 4560"/>
                <a:gd name="T59" fmla="*/ 252 h 390"/>
                <a:gd name="T60" fmla="*/ 3348 w 4560"/>
                <a:gd name="T61" fmla="*/ 222 h 390"/>
                <a:gd name="T62" fmla="*/ 3456 w 4560"/>
                <a:gd name="T63" fmla="*/ 168 h 390"/>
                <a:gd name="T64" fmla="*/ 3570 w 4560"/>
                <a:gd name="T65" fmla="*/ 150 h 390"/>
                <a:gd name="T66" fmla="*/ 3678 w 4560"/>
                <a:gd name="T67" fmla="*/ 186 h 390"/>
                <a:gd name="T68" fmla="*/ 3786 w 4560"/>
                <a:gd name="T69" fmla="*/ 354 h 390"/>
                <a:gd name="T70" fmla="*/ 3900 w 4560"/>
                <a:gd name="T71" fmla="*/ 258 h 390"/>
                <a:gd name="T72" fmla="*/ 4008 w 4560"/>
                <a:gd name="T73" fmla="*/ 120 h 390"/>
                <a:gd name="T74" fmla="*/ 4116 w 4560"/>
                <a:gd name="T75" fmla="*/ 180 h 390"/>
                <a:gd name="T76" fmla="*/ 4230 w 4560"/>
                <a:gd name="T77" fmla="*/ 246 h 390"/>
                <a:gd name="T78" fmla="*/ 4338 w 4560"/>
                <a:gd name="T79" fmla="*/ 222 h 390"/>
                <a:gd name="T80" fmla="*/ 4446 w 4560"/>
                <a:gd name="T81" fmla="*/ 204 h 390"/>
                <a:gd name="T82" fmla="*/ 4560 w 4560"/>
                <a:gd name="T83" fmla="*/ 26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60" h="390">
                  <a:moveTo>
                    <a:pt x="0" y="252"/>
                  </a:moveTo>
                  <a:lnTo>
                    <a:pt x="54" y="198"/>
                  </a:lnTo>
                  <a:lnTo>
                    <a:pt x="108" y="222"/>
                  </a:lnTo>
                  <a:lnTo>
                    <a:pt x="162" y="228"/>
                  </a:lnTo>
                  <a:lnTo>
                    <a:pt x="216" y="162"/>
                  </a:lnTo>
                  <a:lnTo>
                    <a:pt x="270" y="162"/>
                  </a:lnTo>
                  <a:lnTo>
                    <a:pt x="330" y="192"/>
                  </a:lnTo>
                  <a:lnTo>
                    <a:pt x="384" y="210"/>
                  </a:lnTo>
                  <a:lnTo>
                    <a:pt x="438" y="210"/>
                  </a:lnTo>
                  <a:lnTo>
                    <a:pt x="492" y="174"/>
                  </a:lnTo>
                  <a:lnTo>
                    <a:pt x="546" y="234"/>
                  </a:lnTo>
                  <a:lnTo>
                    <a:pt x="600" y="270"/>
                  </a:lnTo>
                  <a:lnTo>
                    <a:pt x="660" y="258"/>
                  </a:lnTo>
                  <a:lnTo>
                    <a:pt x="714" y="246"/>
                  </a:lnTo>
                  <a:lnTo>
                    <a:pt x="768" y="222"/>
                  </a:lnTo>
                  <a:lnTo>
                    <a:pt x="822" y="114"/>
                  </a:lnTo>
                  <a:lnTo>
                    <a:pt x="876" y="54"/>
                  </a:lnTo>
                  <a:lnTo>
                    <a:pt x="930" y="162"/>
                  </a:lnTo>
                  <a:lnTo>
                    <a:pt x="984" y="264"/>
                  </a:lnTo>
                  <a:lnTo>
                    <a:pt x="1044" y="264"/>
                  </a:lnTo>
                  <a:lnTo>
                    <a:pt x="1098" y="282"/>
                  </a:lnTo>
                  <a:lnTo>
                    <a:pt x="1152" y="234"/>
                  </a:lnTo>
                  <a:lnTo>
                    <a:pt x="1206" y="216"/>
                  </a:lnTo>
                  <a:lnTo>
                    <a:pt x="1260" y="240"/>
                  </a:lnTo>
                  <a:lnTo>
                    <a:pt x="1314" y="258"/>
                  </a:lnTo>
                  <a:lnTo>
                    <a:pt x="1374" y="240"/>
                  </a:lnTo>
                  <a:lnTo>
                    <a:pt x="1428" y="144"/>
                  </a:lnTo>
                  <a:lnTo>
                    <a:pt x="1482" y="0"/>
                  </a:lnTo>
                  <a:lnTo>
                    <a:pt x="1536" y="138"/>
                  </a:lnTo>
                  <a:lnTo>
                    <a:pt x="1590" y="192"/>
                  </a:lnTo>
                  <a:lnTo>
                    <a:pt x="1644" y="264"/>
                  </a:lnTo>
                  <a:lnTo>
                    <a:pt x="1698" y="258"/>
                  </a:lnTo>
                  <a:lnTo>
                    <a:pt x="1758" y="210"/>
                  </a:lnTo>
                  <a:lnTo>
                    <a:pt x="1812" y="240"/>
                  </a:lnTo>
                  <a:lnTo>
                    <a:pt x="1866" y="390"/>
                  </a:lnTo>
                  <a:lnTo>
                    <a:pt x="1920" y="276"/>
                  </a:lnTo>
                  <a:lnTo>
                    <a:pt x="1974" y="138"/>
                  </a:lnTo>
                  <a:lnTo>
                    <a:pt x="2028" y="186"/>
                  </a:lnTo>
                  <a:lnTo>
                    <a:pt x="2088" y="108"/>
                  </a:lnTo>
                  <a:lnTo>
                    <a:pt x="2142" y="186"/>
                  </a:lnTo>
                  <a:lnTo>
                    <a:pt x="2196" y="192"/>
                  </a:lnTo>
                  <a:lnTo>
                    <a:pt x="2250" y="168"/>
                  </a:lnTo>
                  <a:lnTo>
                    <a:pt x="2304" y="210"/>
                  </a:lnTo>
                  <a:lnTo>
                    <a:pt x="2358" y="102"/>
                  </a:lnTo>
                  <a:lnTo>
                    <a:pt x="2418" y="210"/>
                  </a:lnTo>
                  <a:lnTo>
                    <a:pt x="2472" y="276"/>
                  </a:lnTo>
                  <a:lnTo>
                    <a:pt x="2526" y="324"/>
                  </a:lnTo>
                  <a:lnTo>
                    <a:pt x="2580" y="294"/>
                  </a:lnTo>
                  <a:lnTo>
                    <a:pt x="2634" y="252"/>
                  </a:lnTo>
                  <a:lnTo>
                    <a:pt x="2688" y="186"/>
                  </a:lnTo>
                  <a:lnTo>
                    <a:pt x="2742" y="120"/>
                  </a:lnTo>
                  <a:lnTo>
                    <a:pt x="2802" y="156"/>
                  </a:lnTo>
                  <a:lnTo>
                    <a:pt x="2856" y="186"/>
                  </a:lnTo>
                  <a:lnTo>
                    <a:pt x="2910" y="156"/>
                  </a:lnTo>
                  <a:lnTo>
                    <a:pt x="2964" y="156"/>
                  </a:lnTo>
                  <a:lnTo>
                    <a:pt x="3018" y="270"/>
                  </a:lnTo>
                  <a:lnTo>
                    <a:pt x="3072" y="168"/>
                  </a:lnTo>
                  <a:lnTo>
                    <a:pt x="3132" y="282"/>
                  </a:lnTo>
                  <a:lnTo>
                    <a:pt x="3186" y="282"/>
                  </a:lnTo>
                  <a:lnTo>
                    <a:pt x="3240" y="252"/>
                  </a:lnTo>
                  <a:lnTo>
                    <a:pt x="3294" y="210"/>
                  </a:lnTo>
                  <a:lnTo>
                    <a:pt x="3348" y="222"/>
                  </a:lnTo>
                  <a:lnTo>
                    <a:pt x="3402" y="150"/>
                  </a:lnTo>
                  <a:lnTo>
                    <a:pt x="3456" y="168"/>
                  </a:lnTo>
                  <a:lnTo>
                    <a:pt x="3516" y="144"/>
                  </a:lnTo>
                  <a:lnTo>
                    <a:pt x="3570" y="150"/>
                  </a:lnTo>
                  <a:lnTo>
                    <a:pt x="3624" y="174"/>
                  </a:lnTo>
                  <a:lnTo>
                    <a:pt x="3678" y="186"/>
                  </a:lnTo>
                  <a:lnTo>
                    <a:pt x="3732" y="222"/>
                  </a:lnTo>
                  <a:lnTo>
                    <a:pt x="3786" y="354"/>
                  </a:lnTo>
                  <a:lnTo>
                    <a:pt x="3846" y="342"/>
                  </a:lnTo>
                  <a:lnTo>
                    <a:pt x="3900" y="258"/>
                  </a:lnTo>
                  <a:lnTo>
                    <a:pt x="3954" y="174"/>
                  </a:lnTo>
                  <a:lnTo>
                    <a:pt x="4008" y="120"/>
                  </a:lnTo>
                  <a:lnTo>
                    <a:pt x="4062" y="150"/>
                  </a:lnTo>
                  <a:lnTo>
                    <a:pt x="4116" y="180"/>
                  </a:lnTo>
                  <a:lnTo>
                    <a:pt x="4170" y="150"/>
                  </a:lnTo>
                  <a:lnTo>
                    <a:pt x="4230" y="246"/>
                  </a:lnTo>
                  <a:lnTo>
                    <a:pt x="4284" y="156"/>
                  </a:lnTo>
                  <a:lnTo>
                    <a:pt x="4338" y="222"/>
                  </a:lnTo>
                  <a:lnTo>
                    <a:pt x="4392" y="228"/>
                  </a:lnTo>
                  <a:lnTo>
                    <a:pt x="4446" y="204"/>
                  </a:lnTo>
                  <a:lnTo>
                    <a:pt x="4500" y="198"/>
                  </a:lnTo>
                  <a:lnTo>
                    <a:pt x="4560" y="264"/>
                  </a:lnTo>
                </a:path>
              </a:pathLst>
            </a:custGeom>
            <a:noFill/>
            <a:ln w="19050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3" name="Freeform 24"/>
            <p:cNvSpPr>
              <a:spLocks/>
            </p:cNvSpPr>
            <p:nvPr/>
          </p:nvSpPr>
          <p:spPr bwMode="auto">
            <a:xfrm>
              <a:off x="4680013" y="3872441"/>
              <a:ext cx="4036368" cy="267998"/>
            </a:xfrm>
            <a:custGeom>
              <a:avLst/>
              <a:gdLst>
                <a:gd name="T0" fmla="*/ 54 w 4560"/>
                <a:gd name="T1" fmla="*/ 210 h 342"/>
                <a:gd name="T2" fmla="*/ 162 w 4560"/>
                <a:gd name="T3" fmla="*/ 144 h 342"/>
                <a:gd name="T4" fmla="*/ 270 w 4560"/>
                <a:gd name="T5" fmla="*/ 162 h 342"/>
                <a:gd name="T6" fmla="*/ 384 w 4560"/>
                <a:gd name="T7" fmla="*/ 216 h 342"/>
                <a:gd name="T8" fmla="*/ 492 w 4560"/>
                <a:gd name="T9" fmla="*/ 174 h 342"/>
                <a:gd name="T10" fmla="*/ 600 w 4560"/>
                <a:gd name="T11" fmla="*/ 222 h 342"/>
                <a:gd name="T12" fmla="*/ 714 w 4560"/>
                <a:gd name="T13" fmla="*/ 90 h 342"/>
                <a:gd name="T14" fmla="*/ 822 w 4560"/>
                <a:gd name="T15" fmla="*/ 192 h 342"/>
                <a:gd name="T16" fmla="*/ 930 w 4560"/>
                <a:gd name="T17" fmla="*/ 228 h 342"/>
                <a:gd name="T18" fmla="*/ 1044 w 4560"/>
                <a:gd name="T19" fmla="*/ 150 h 342"/>
                <a:gd name="T20" fmla="*/ 1152 w 4560"/>
                <a:gd name="T21" fmla="*/ 186 h 342"/>
                <a:gd name="T22" fmla="*/ 1260 w 4560"/>
                <a:gd name="T23" fmla="*/ 228 h 342"/>
                <a:gd name="T24" fmla="*/ 1374 w 4560"/>
                <a:gd name="T25" fmla="*/ 132 h 342"/>
                <a:gd name="T26" fmla="*/ 1482 w 4560"/>
                <a:gd name="T27" fmla="*/ 252 h 342"/>
                <a:gd name="T28" fmla="*/ 1590 w 4560"/>
                <a:gd name="T29" fmla="*/ 222 h 342"/>
                <a:gd name="T30" fmla="*/ 1698 w 4560"/>
                <a:gd name="T31" fmla="*/ 96 h 342"/>
                <a:gd name="T32" fmla="*/ 1812 w 4560"/>
                <a:gd name="T33" fmla="*/ 192 h 342"/>
                <a:gd name="T34" fmla="*/ 1920 w 4560"/>
                <a:gd name="T35" fmla="*/ 216 h 342"/>
                <a:gd name="T36" fmla="*/ 2028 w 4560"/>
                <a:gd name="T37" fmla="*/ 162 h 342"/>
                <a:gd name="T38" fmla="*/ 2142 w 4560"/>
                <a:gd name="T39" fmla="*/ 216 h 342"/>
                <a:gd name="T40" fmla="*/ 2250 w 4560"/>
                <a:gd name="T41" fmla="*/ 60 h 342"/>
                <a:gd name="T42" fmla="*/ 2358 w 4560"/>
                <a:gd name="T43" fmla="*/ 342 h 342"/>
                <a:gd name="T44" fmla="*/ 2472 w 4560"/>
                <a:gd name="T45" fmla="*/ 150 h 342"/>
                <a:gd name="T46" fmla="*/ 2580 w 4560"/>
                <a:gd name="T47" fmla="*/ 216 h 342"/>
                <a:gd name="T48" fmla="*/ 2688 w 4560"/>
                <a:gd name="T49" fmla="*/ 150 h 342"/>
                <a:gd name="T50" fmla="*/ 2802 w 4560"/>
                <a:gd name="T51" fmla="*/ 240 h 342"/>
                <a:gd name="T52" fmla="*/ 2910 w 4560"/>
                <a:gd name="T53" fmla="*/ 216 h 342"/>
                <a:gd name="T54" fmla="*/ 3018 w 4560"/>
                <a:gd name="T55" fmla="*/ 42 h 342"/>
                <a:gd name="T56" fmla="*/ 3132 w 4560"/>
                <a:gd name="T57" fmla="*/ 102 h 342"/>
                <a:gd name="T58" fmla="*/ 3240 w 4560"/>
                <a:gd name="T59" fmla="*/ 192 h 342"/>
                <a:gd name="T60" fmla="*/ 3348 w 4560"/>
                <a:gd name="T61" fmla="*/ 60 h 342"/>
                <a:gd name="T62" fmla="*/ 3456 w 4560"/>
                <a:gd name="T63" fmla="*/ 264 h 342"/>
                <a:gd name="T64" fmla="*/ 3570 w 4560"/>
                <a:gd name="T65" fmla="*/ 228 h 342"/>
                <a:gd name="T66" fmla="*/ 3678 w 4560"/>
                <a:gd name="T67" fmla="*/ 180 h 342"/>
                <a:gd name="T68" fmla="*/ 3786 w 4560"/>
                <a:gd name="T69" fmla="*/ 0 h 342"/>
                <a:gd name="T70" fmla="*/ 3900 w 4560"/>
                <a:gd name="T71" fmla="*/ 114 h 342"/>
                <a:gd name="T72" fmla="*/ 4008 w 4560"/>
                <a:gd name="T73" fmla="*/ 258 h 342"/>
                <a:gd name="T74" fmla="*/ 4116 w 4560"/>
                <a:gd name="T75" fmla="*/ 228 h 342"/>
                <a:gd name="T76" fmla="*/ 4230 w 4560"/>
                <a:gd name="T77" fmla="*/ 120 h 342"/>
                <a:gd name="T78" fmla="*/ 4338 w 4560"/>
                <a:gd name="T79" fmla="*/ 204 h 342"/>
                <a:gd name="T80" fmla="*/ 4446 w 4560"/>
                <a:gd name="T81" fmla="*/ 252 h 342"/>
                <a:gd name="T82" fmla="*/ 4560 w 4560"/>
                <a:gd name="T83" fmla="*/ 1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60" h="342">
                  <a:moveTo>
                    <a:pt x="0" y="174"/>
                  </a:moveTo>
                  <a:lnTo>
                    <a:pt x="54" y="210"/>
                  </a:lnTo>
                  <a:lnTo>
                    <a:pt x="108" y="180"/>
                  </a:lnTo>
                  <a:lnTo>
                    <a:pt x="162" y="144"/>
                  </a:lnTo>
                  <a:lnTo>
                    <a:pt x="216" y="150"/>
                  </a:lnTo>
                  <a:lnTo>
                    <a:pt x="270" y="162"/>
                  </a:lnTo>
                  <a:lnTo>
                    <a:pt x="330" y="180"/>
                  </a:lnTo>
                  <a:lnTo>
                    <a:pt x="384" y="216"/>
                  </a:lnTo>
                  <a:lnTo>
                    <a:pt x="438" y="204"/>
                  </a:lnTo>
                  <a:lnTo>
                    <a:pt x="492" y="174"/>
                  </a:lnTo>
                  <a:lnTo>
                    <a:pt x="546" y="168"/>
                  </a:lnTo>
                  <a:lnTo>
                    <a:pt x="600" y="222"/>
                  </a:lnTo>
                  <a:lnTo>
                    <a:pt x="660" y="192"/>
                  </a:lnTo>
                  <a:lnTo>
                    <a:pt x="714" y="90"/>
                  </a:lnTo>
                  <a:lnTo>
                    <a:pt x="768" y="72"/>
                  </a:lnTo>
                  <a:lnTo>
                    <a:pt x="822" y="192"/>
                  </a:lnTo>
                  <a:lnTo>
                    <a:pt x="876" y="270"/>
                  </a:lnTo>
                  <a:lnTo>
                    <a:pt x="930" y="228"/>
                  </a:lnTo>
                  <a:lnTo>
                    <a:pt x="984" y="192"/>
                  </a:lnTo>
                  <a:lnTo>
                    <a:pt x="1044" y="150"/>
                  </a:lnTo>
                  <a:lnTo>
                    <a:pt x="1098" y="102"/>
                  </a:lnTo>
                  <a:lnTo>
                    <a:pt x="1152" y="186"/>
                  </a:lnTo>
                  <a:lnTo>
                    <a:pt x="1206" y="210"/>
                  </a:lnTo>
                  <a:lnTo>
                    <a:pt x="1260" y="228"/>
                  </a:lnTo>
                  <a:lnTo>
                    <a:pt x="1314" y="156"/>
                  </a:lnTo>
                  <a:lnTo>
                    <a:pt x="1374" y="132"/>
                  </a:lnTo>
                  <a:lnTo>
                    <a:pt x="1428" y="120"/>
                  </a:lnTo>
                  <a:lnTo>
                    <a:pt x="1482" y="252"/>
                  </a:lnTo>
                  <a:lnTo>
                    <a:pt x="1536" y="186"/>
                  </a:lnTo>
                  <a:lnTo>
                    <a:pt x="1590" y="222"/>
                  </a:lnTo>
                  <a:lnTo>
                    <a:pt x="1644" y="168"/>
                  </a:lnTo>
                  <a:lnTo>
                    <a:pt x="1698" y="96"/>
                  </a:lnTo>
                  <a:lnTo>
                    <a:pt x="1758" y="150"/>
                  </a:lnTo>
                  <a:lnTo>
                    <a:pt x="1812" y="192"/>
                  </a:lnTo>
                  <a:lnTo>
                    <a:pt x="1866" y="108"/>
                  </a:lnTo>
                  <a:lnTo>
                    <a:pt x="1920" y="216"/>
                  </a:lnTo>
                  <a:lnTo>
                    <a:pt x="1974" y="282"/>
                  </a:lnTo>
                  <a:lnTo>
                    <a:pt x="2028" y="162"/>
                  </a:lnTo>
                  <a:lnTo>
                    <a:pt x="2088" y="234"/>
                  </a:lnTo>
                  <a:lnTo>
                    <a:pt x="2142" y="216"/>
                  </a:lnTo>
                  <a:lnTo>
                    <a:pt x="2196" y="156"/>
                  </a:lnTo>
                  <a:lnTo>
                    <a:pt x="2250" y="60"/>
                  </a:lnTo>
                  <a:lnTo>
                    <a:pt x="2304" y="78"/>
                  </a:lnTo>
                  <a:lnTo>
                    <a:pt x="2358" y="342"/>
                  </a:lnTo>
                  <a:lnTo>
                    <a:pt x="2418" y="126"/>
                  </a:lnTo>
                  <a:lnTo>
                    <a:pt x="2472" y="150"/>
                  </a:lnTo>
                  <a:lnTo>
                    <a:pt x="2526" y="102"/>
                  </a:lnTo>
                  <a:lnTo>
                    <a:pt x="2580" y="216"/>
                  </a:lnTo>
                  <a:lnTo>
                    <a:pt x="2634" y="246"/>
                  </a:lnTo>
                  <a:lnTo>
                    <a:pt x="2688" y="150"/>
                  </a:lnTo>
                  <a:lnTo>
                    <a:pt x="2742" y="204"/>
                  </a:lnTo>
                  <a:lnTo>
                    <a:pt x="2802" y="240"/>
                  </a:lnTo>
                  <a:lnTo>
                    <a:pt x="2856" y="174"/>
                  </a:lnTo>
                  <a:lnTo>
                    <a:pt x="2910" y="216"/>
                  </a:lnTo>
                  <a:lnTo>
                    <a:pt x="2964" y="210"/>
                  </a:lnTo>
                  <a:lnTo>
                    <a:pt x="3018" y="42"/>
                  </a:lnTo>
                  <a:lnTo>
                    <a:pt x="3072" y="246"/>
                  </a:lnTo>
                  <a:lnTo>
                    <a:pt x="3132" y="102"/>
                  </a:lnTo>
                  <a:lnTo>
                    <a:pt x="3186" y="120"/>
                  </a:lnTo>
                  <a:lnTo>
                    <a:pt x="3240" y="192"/>
                  </a:lnTo>
                  <a:lnTo>
                    <a:pt x="3294" y="180"/>
                  </a:lnTo>
                  <a:lnTo>
                    <a:pt x="3348" y="60"/>
                  </a:lnTo>
                  <a:lnTo>
                    <a:pt x="3402" y="234"/>
                  </a:lnTo>
                  <a:lnTo>
                    <a:pt x="3456" y="264"/>
                  </a:lnTo>
                  <a:lnTo>
                    <a:pt x="3516" y="258"/>
                  </a:lnTo>
                  <a:lnTo>
                    <a:pt x="3570" y="228"/>
                  </a:lnTo>
                  <a:lnTo>
                    <a:pt x="3624" y="186"/>
                  </a:lnTo>
                  <a:lnTo>
                    <a:pt x="3678" y="180"/>
                  </a:lnTo>
                  <a:lnTo>
                    <a:pt x="3732" y="300"/>
                  </a:lnTo>
                  <a:lnTo>
                    <a:pt x="3786" y="0"/>
                  </a:lnTo>
                  <a:lnTo>
                    <a:pt x="3846" y="36"/>
                  </a:lnTo>
                  <a:lnTo>
                    <a:pt x="3900" y="114"/>
                  </a:lnTo>
                  <a:lnTo>
                    <a:pt x="3954" y="108"/>
                  </a:lnTo>
                  <a:lnTo>
                    <a:pt x="4008" y="258"/>
                  </a:lnTo>
                  <a:lnTo>
                    <a:pt x="4062" y="258"/>
                  </a:lnTo>
                  <a:lnTo>
                    <a:pt x="4116" y="228"/>
                  </a:lnTo>
                  <a:lnTo>
                    <a:pt x="4170" y="240"/>
                  </a:lnTo>
                  <a:lnTo>
                    <a:pt x="4230" y="120"/>
                  </a:lnTo>
                  <a:lnTo>
                    <a:pt x="4284" y="198"/>
                  </a:lnTo>
                  <a:lnTo>
                    <a:pt x="4338" y="204"/>
                  </a:lnTo>
                  <a:lnTo>
                    <a:pt x="4392" y="204"/>
                  </a:lnTo>
                  <a:lnTo>
                    <a:pt x="4446" y="252"/>
                  </a:lnTo>
                  <a:lnTo>
                    <a:pt x="4500" y="186"/>
                  </a:lnTo>
                  <a:lnTo>
                    <a:pt x="4560" y="12"/>
                  </a:lnTo>
                </a:path>
              </a:pathLst>
            </a:custGeom>
            <a:noFill/>
            <a:ln w="19050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" name="Freeform 28"/>
            <p:cNvSpPr>
              <a:spLocks/>
            </p:cNvSpPr>
            <p:nvPr/>
          </p:nvSpPr>
          <p:spPr bwMode="auto">
            <a:xfrm>
              <a:off x="4680012" y="5734612"/>
              <a:ext cx="4036367" cy="178664"/>
            </a:xfrm>
            <a:custGeom>
              <a:avLst/>
              <a:gdLst>
                <a:gd name="T0" fmla="*/ 54 w 4560"/>
                <a:gd name="T1" fmla="*/ 120 h 228"/>
                <a:gd name="T2" fmla="*/ 162 w 4560"/>
                <a:gd name="T3" fmla="*/ 132 h 228"/>
                <a:gd name="T4" fmla="*/ 270 w 4560"/>
                <a:gd name="T5" fmla="*/ 108 h 228"/>
                <a:gd name="T6" fmla="*/ 384 w 4560"/>
                <a:gd name="T7" fmla="*/ 162 h 228"/>
                <a:gd name="T8" fmla="*/ 492 w 4560"/>
                <a:gd name="T9" fmla="*/ 126 h 228"/>
                <a:gd name="T10" fmla="*/ 600 w 4560"/>
                <a:gd name="T11" fmla="*/ 102 h 228"/>
                <a:gd name="T12" fmla="*/ 714 w 4560"/>
                <a:gd name="T13" fmla="*/ 144 h 228"/>
                <a:gd name="T14" fmla="*/ 822 w 4560"/>
                <a:gd name="T15" fmla="*/ 120 h 228"/>
                <a:gd name="T16" fmla="*/ 930 w 4560"/>
                <a:gd name="T17" fmla="*/ 96 h 228"/>
                <a:gd name="T18" fmla="*/ 1044 w 4560"/>
                <a:gd name="T19" fmla="*/ 114 h 228"/>
                <a:gd name="T20" fmla="*/ 1152 w 4560"/>
                <a:gd name="T21" fmla="*/ 114 h 228"/>
                <a:gd name="T22" fmla="*/ 1260 w 4560"/>
                <a:gd name="T23" fmla="*/ 138 h 228"/>
                <a:gd name="T24" fmla="*/ 1374 w 4560"/>
                <a:gd name="T25" fmla="*/ 144 h 228"/>
                <a:gd name="T26" fmla="*/ 1482 w 4560"/>
                <a:gd name="T27" fmla="*/ 162 h 228"/>
                <a:gd name="T28" fmla="*/ 1590 w 4560"/>
                <a:gd name="T29" fmla="*/ 120 h 228"/>
                <a:gd name="T30" fmla="*/ 1698 w 4560"/>
                <a:gd name="T31" fmla="*/ 126 h 228"/>
                <a:gd name="T32" fmla="*/ 1812 w 4560"/>
                <a:gd name="T33" fmla="*/ 162 h 228"/>
                <a:gd name="T34" fmla="*/ 1920 w 4560"/>
                <a:gd name="T35" fmla="*/ 48 h 228"/>
                <a:gd name="T36" fmla="*/ 2028 w 4560"/>
                <a:gd name="T37" fmla="*/ 114 h 228"/>
                <a:gd name="T38" fmla="*/ 2142 w 4560"/>
                <a:gd name="T39" fmla="*/ 108 h 228"/>
                <a:gd name="T40" fmla="*/ 2250 w 4560"/>
                <a:gd name="T41" fmla="*/ 186 h 228"/>
                <a:gd name="T42" fmla="*/ 2358 w 4560"/>
                <a:gd name="T43" fmla="*/ 204 h 228"/>
                <a:gd name="T44" fmla="*/ 2472 w 4560"/>
                <a:gd name="T45" fmla="*/ 144 h 228"/>
                <a:gd name="T46" fmla="*/ 2580 w 4560"/>
                <a:gd name="T47" fmla="*/ 0 h 228"/>
                <a:gd name="T48" fmla="*/ 2688 w 4560"/>
                <a:gd name="T49" fmla="*/ 84 h 228"/>
                <a:gd name="T50" fmla="*/ 2802 w 4560"/>
                <a:gd name="T51" fmla="*/ 90 h 228"/>
                <a:gd name="T52" fmla="*/ 2910 w 4560"/>
                <a:gd name="T53" fmla="*/ 120 h 228"/>
                <a:gd name="T54" fmla="*/ 3018 w 4560"/>
                <a:gd name="T55" fmla="*/ 210 h 228"/>
                <a:gd name="T56" fmla="*/ 3132 w 4560"/>
                <a:gd name="T57" fmla="*/ 144 h 228"/>
                <a:gd name="T58" fmla="*/ 3240 w 4560"/>
                <a:gd name="T59" fmla="*/ 66 h 228"/>
                <a:gd name="T60" fmla="*/ 3348 w 4560"/>
                <a:gd name="T61" fmla="*/ 174 h 228"/>
                <a:gd name="T62" fmla="*/ 3456 w 4560"/>
                <a:gd name="T63" fmla="*/ 78 h 228"/>
                <a:gd name="T64" fmla="*/ 3570 w 4560"/>
                <a:gd name="T65" fmla="*/ 90 h 228"/>
                <a:gd name="T66" fmla="*/ 3678 w 4560"/>
                <a:gd name="T67" fmla="*/ 150 h 228"/>
                <a:gd name="T68" fmla="*/ 3786 w 4560"/>
                <a:gd name="T69" fmla="*/ 132 h 228"/>
                <a:gd name="T70" fmla="*/ 3900 w 4560"/>
                <a:gd name="T71" fmla="*/ 96 h 228"/>
                <a:gd name="T72" fmla="*/ 4008 w 4560"/>
                <a:gd name="T73" fmla="*/ 180 h 228"/>
                <a:gd name="T74" fmla="*/ 4116 w 4560"/>
                <a:gd name="T75" fmla="*/ 132 h 228"/>
                <a:gd name="T76" fmla="*/ 4230 w 4560"/>
                <a:gd name="T77" fmla="*/ 138 h 228"/>
                <a:gd name="T78" fmla="*/ 4338 w 4560"/>
                <a:gd name="T79" fmla="*/ 102 h 228"/>
                <a:gd name="T80" fmla="*/ 4446 w 4560"/>
                <a:gd name="T81" fmla="*/ 108 h 228"/>
                <a:gd name="T82" fmla="*/ 4560 w 4560"/>
                <a:gd name="T83" fmla="*/ 16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60" h="228">
                  <a:moveTo>
                    <a:pt x="0" y="84"/>
                  </a:moveTo>
                  <a:lnTo>
                    <a:pt x="54" y="120"/>
                  </a:lnTo>
                  <a:lnTo>
                    <a:pt x="108" y="96"/>
                  </a:lnTo>
                  <a:lnTo>
                    <a:pt x="162" y="132"/>
                  </a:lnTo>
                  <a:lnTo>
                    <a:pt x="216" y="132"/>
                  </a:lnTo>
                  <a:lnTo>
                    <a:pt x="270" y="108"/>
                  </a:lnTo>
                  <a:lnTo>
                    <a:pt x="330" y="168"/>
                  </a:lnTo>
                  <a:lnTo>
                    <a:pt x="384" y="162"/>
                  </a:lnTo>
                  <a:lnTo>
                    <a:pt x="438" y="120"/>
                  </a:lnTo>
                  <a:lnTo>
                    <a:pt x="492" y="126"/>
                  </a:lnTo>
                  <a:lnTo>
                    <a:pt x="546" y="150"/>
                  </a:lnTo>
                  <a:lnTo>
                    <a:pt x="600" y="102"/>
                  </a:lnTo>
                  <a:lnTo>
                    <a:pt x="660" y="102"/>
                  </a:lnTo>
                  <a:lnTo>
                    <a:pt x="714" y="144"/>
                  </a:lnTo>
                  <a:lnTo>
                    <a:pt x="768" y="138"/>
                  </a:lnTo>
                  <a:lnTo>
                    <a:pt x="822" y="120"/>
                  </a:lnTo>
                  <a:lnTo>
                    <a:pt x="876" y="102"/>
                  </a:lnTo>
                  <a:lnTo>
                    <a:pt x="930" y="96"/>
                  </a:lnTo>
                  <a:lnTo>
                    <a:pt x="984" y="84"/>
                  </a:lnTo>
                  <a:lnTo>
                    <a:pt x="1044" y="114"/>
                  </a:lnTo>
                  <a:lnTo>
                    <a:pt x="1098" y="108"/>
                  </a:lnTo>
                  <a:lnTo>
                    <a:pt x="1152" y="114"/>
                  </a:lnTo>
                  <a:lnTo>
                    <a:pt x="1206" y="156"/>
                  </a:lnTo>
                  <a:lnTo>
                    <a:pt x="1260" y="138"/>
                  </a:lnTo>
                  <a:lnTo>
                    <a:pt x="1314" y="126"/>
                  </a:lnTo>
                  <a:lnTo>
                    <a:pt x="1374" y="144"/>
                  </a:lnTo>
                  <a:lnTo>
                    <a:pt x="1428" y="138"/>
                  </a:lnTo>
                  <a:lnTo>
                    <a:pt x="1482" y="162"/>
                  </a:lnTo>
                  <a:lnTo>
                    <a:pt x="1536" y="138"/>
                  </a:lnTo>
                  <a:lnTo>
                    <a:pt x="1590" y="120"/>
                  </a:lnTo>
                  <a:lnTo>
                    <a:pt x="1644" y="120"/>
                  </a:lnTo>
                  <a:lnTo>
                    <a:pt x="1698" y="126"/>
                  </a:lnTo>
                  <a:lnTo>
                    <a:pt x="1758" y="114"/>
                  </a:lnTo>
                  <a:lnTo>
                    <a:pt x="1812" y="162"/>
                  </a:lnTo>
                  <a:lnTo>
                    <a:pt x="1866" y="54"/>
                  </a:lnTo>
                  <a:lnTo>
                    <a:pt x="1920" y="48"/>
                  </a:lnTo>
                  <a:lnTo>
                    <a:pt x="1974" y="72"/>
                  </a:lnTo>
                  <a:lnTo>
                    <a:pt x="2028" y="114"/>
                  </a:lnTo>
                  <a:lnTo>
                    <a:pt x="2088" y="132"/>
                  </a:lnTo>
                  <a:lnTo>
                    <a:pt x="2142" y="108"/>
                  </a:lnTo>
                  <a:lnTo>
                    <a:pt x="2196" y="150"/>
                  </a:lnTo>
                  <a:lnTo>
                    <a:pt x="2250" y="186"/>
                  </a:lnTo>
                  <a:lnTo>
                    <a:pt x="2304" y="174"/>
                  </a:lnTo>
                  <a:lnTo>
                    <a:pt x="2358" y="204"/>
                  </a:lnTo>
                  <a:lnTo>
                    <a:pt x="2418" y="210"/>
                  </a:lnTo>
                  <a:lnTo>
                    <a:pt x="2472" y="144"/>
                  </a:lnTo>
                  <a:lnTo>
                    <a:pt x="2526" y="84"/>
                  </a:lnTo>
                  <a:lnTo>
                    <a:pt x="2580" y="0"/>
                  </a:lnTo>
                  <a:lnTo>
                    <a:pt x="2634" y="72"/>
                  </a:lnTo>
                  <a:lnTo>
                    <a:pt x="2688" y="84"/>
                  </a:lnTo>
                  <a:lnTo>
                    <a:pt x="2742" y="90"/>
                  </a:lnTo>
                  <a:lnTo>
                    <a:pt x="2802" y="90"/>
                  </a:lnTo>
                  <a:lnTo>
                    <a:pt x="2856" y="120"/>
                  </a:lnTo>
                  <a:lnTo>
                    <a:pt x="2910" y="120"/>
                  </a:lnTo>
                  <a:lnTo>
                    <a:pt x="2964" y="132"/>
                  </a:lnTo>
                  <a:lnTo>
                    <a:pt x="3018" y="210"/>
                  </a:lnTo>
                  <a:lnTo>
                    <a:pt x="3072" y="228"/>
                  </a:lnTo>
                  <a:lnTo>
                    <a:pt x="3132" y="144"/>
                  </a:lnTo>
                  <a:lnTo>
                    <a:pt x="3186" y="150"/>
                  </a:lnTo>
                  <a:lnTo>
                    <a:pt x="3240" y="66"/>
                  </a:lnTo>
                  <a:lnTo>
                    <a:pt x="3294" y="54"/>
                  </a:lnTo>
                  <a:lnTo>
                    <a:pt x="3348" y="174"/>
                  </a:lnTo>
                  <a:lnTo>
                    <a:pt x="3402" y="162"/>
                  </a:lnTo>
                  <a:lnTo>
                    <a:pt x="3456" y="78"/>
                  </a:lnTo>
                  <a:lnTo>
                    <a:pt x="3516" y="72"/>
                  </a:lnTo>
                  <a:lnTo>
                    <a:pt x="3570" y="90"/>
                  </a:lnTo>
                  <a:lnTo>
                    <a:pt x="3624" y="84"/>
                  </a:lnTo>
                  <a:lnTo>
                    <a:pt x="3678" y="150"/>
                  </a:lnTo>
                  <a:lnTo>
                    <a:pt x="3732" y="168"/>
                  </a:lnTo>
                  <a:lnTo>
                    <a:pt x="3786" y="132"/>
                  </a:lnTo>
                  <a:lnTo>
                    <a:pt x="3846" y="108"/>
                  </a:lnTo>
                  <a:lnTo>
                    <a:pt x="3900" y="96"/>
                  </a:lnTo>
                  <a:lnTo>
                    <a:pt x="3954" y="144"/>
                  </a:lnTo>
                  <a:lnTo>
                    <a:pt x="4008" y="180"/>
                  </a:lnTo>
                  <a:lnTo>
                    <a:pt x="4062" y="126"/>
                  </a:lnTo>
                  <a:lnTo>
                    <a:pt x="4116" y="132"/>
                  </a:lnTo>
                  <a:lnTo>
                    <a:pt x="4170" y="90"/>
                  </a:lnTo>
                  <a:lnTo>
                    <a:pt x="4230" y="138"/>
                  </a:lnTo>
                  <a:lnTo>
                    <a:pt x="4284" y="144"/>
                  </a:lnTo>
                  <a:lnTo>
                    <a:pt x="4338" y="102"/>
                  </a:lnTo>
                  <a:lnTo>
                    <a:pt x="4392" y="78"/>
                  </a:lnTo>
                  <a:lnTo>
                    <a:pt x="4446" y="108"/>
                  </a:lnTo>
                  <a:lnTo>
                    <a:pt x="4500" y="120"/>
                  </a:lnTo>
                  <a:lnTo>
                    <a:pt x="4560" y="162"/>
                  </a:lnTo>
                </a:path>
              </a:pathLst>
            </a:custGeom>
            <a:noFill/>
            <a:ln w="19050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5" name="Freeform 32"/>
            <p:cNvSpPr>
              <a:spLocks/>
            </p:cNvSpPr>
            <p:nvPr/>
          </p:nvSpPr>
          <p:spPr bwMode="auto">
            <a:xfrm>
              <a:off x="4680012" y="5158973"/>
              <a:ext cx="4036367" cy="211578"/>
            </a:xfrm>
            <a:custGeom>
              <a:avLst/>
              <a:gdLst>
                <a:gd name="T0" fmla="*/ 54 w 4560"/>
                <a:gd name="T1" fmla="*/ 126 h 270"/>
                <a:gd name="T2" fmla="*/ 162 w 4560"/>
                <a:gd name="T3" fmla="*/ 162 h 270"/>
                <a:gd name="T4" fmla="*/ 270 w 4560"/>
                <a:gd name="T5" fmla="*/ 108 h 270"/>
                <a:gd name="T6" fmla="*/ 384 w 4560"/>
                <a:gd name="T7" fmla="*/ 120 h 270"/>
                <a:gd name="T8" fmla="*/ 492 w 4560"/>
                <a:gd name="T9" fmla="*/ 132 h 270"/>
                <a:gd name="T10" fmla="*/ 600 w 4560"/>
                <a:gd name="T11" fmla="*/ 174 h 270"/>
                <a:gd name="T12" fmla="*/ 714 w 4560"/>
                <a:gd name="T13" fmla="*/ 114 h 270"/>
                <a:gd name="T14" fmla="*/ 822 w 4560"/>
                <a:gd name="T15" fmla="*/ 114 h 270"/>
                <a:gd name="T16" fmla="*/ 930 w 4560"/>
                <a:gd name="T17" fmla="*/ 90 h 270"/>
                <a:gd name="T18" fmla="*/ 1044 w 4560"/>
                <a:gd name="T19" fmla="*/ 198 h 270"/>
                <a:gd name="T20" fmla="*/ 1152 w 4560"/>
                <a:gd name="T21" fmla="*/ 174 h 270"/>
                <a:gd name="T22" fmla="*/ 1260 w 4560"/>
                <a:gd name="T23" fmla="*/ 138 h 270"/>
                <a:gd name="T24" fmla="*/ 1374 w 4560"/>
                <a:gd name="T25" fmla="*/ 84 h 270"/>
                <a:gd name="T26" fmla="*/ 1482 w 4560"/>
                <a:gd name="T27" fmla="*/ 84 h 270"/>
                <a:gd name="T28" fmla="*/ 1590 w 4560"/>
                <a:gd name="T29" fmla="*/ 114 h 270"/>
                <a:gd name="T30" fmla="*/ 1698 w 4560"/>
                <a:gd name="T31" fmla="*/ 150 h 270"/>
                <a:gd name="T32" fmla="*/ 1812 w 4560"/>
                <a:gd name="T33" fmla="*/ 132 h 270"/>
                <a:gd name="T34" fmla="*/ 1920 w 4560"/>
                <a:gd name="T35" fmla="*/ 204 h 270"/>
                <a:gd name="T36" fmla="*/ 2028 w 4560"/>
                <a:gd name="T37" fmla="*/ 144 h 270"/>
                <a:gd name="T38" fmla="*/ 2142 w 4560"/>
                <a:gd name="T39" fmla="*/ 102 h 270"/>
                <a:gd name="T40" fmla="*/ 2250 w 4560"/>
                <a:gd name="T41" fmla="*/ 54 h 270"/>
                <a:gd name="T42" fmla="*/ 2358 w 4560"/>
                <a:gd name="T43" fmla="*/ 102 h 270"/>
                <a:gd name="T44" fmla="*/ 2472 w 4560"/>
                <a:gd name="T45" fmla="*/ 210 h 270"/>
                <a:gd name="T46" fmla="*/ 2580 w 4560"/>
                <a:gd name="T47" fmla="*/ 108 h 270"/>
                <a:gd name="T48" fmla="*/ 2688 w 4560"/>
                <a:gd name="T49" fmla="*/ 48 h 270"/>
                <a:gd name="T50" fmla="*/ 2802 w 4560"/>
                <a:gd name="T51" fmla="*/ 162 h 270"/>
                <a:gd name="T52" fmla="*/ 2910 w 4560"/>
                <a:gd name="T53" fmla="*/ 150 h 270"/>
                <a:gd name="T54" fmla="*/ 3018 w 4560"/>
                <a:gd name="T55" fmla="*/ 144 h 270"/>
                <a:gd name="T56" fmla="*/ 3132 w 4560"/>
                <a:gd name="T57" fmla="*/ 114 h 270"/>
                <a:gd name="T58" fmla="*/ 3240 w 4560"/>
                <a:gd name="T59" fmla="*/ 102 h 270"/>
                <a:gd name="T60" fmla="*/ 3348 w 4560"/>
                <a:gd name="T61" fmla="*/ 108 h 270"/>
                <a:gd name="T62" fmla="*/ 3456 w 4560"/>
                <a:gd name="T63" fmla="*/ 144 h 270"/>
                <a:gd name="T64" fmla="*/ 3570 w 4560"/>
                <a:gd name="T65" fmla="*/ 120 h 270"/>
                <a:gd name="T66" fmla="*/ 3678 w 4560"/>
                <a:gd name="T67" fmla="*/ 132 h 270"/>
                <a:gd name="T68" fmla="*/ 3786 w 4560"/>
                <a:gd name="T69" fmla="*/ 156 h 270"/>
                <a:gd name="T70" fmla="*/ 3900 w 4560"/>
                <a:gd name="T71" fmla="*/ 156 h 270"/>
                <a:gd name="T72" fmla="*/ 4008 w 4560"/>
                <a:gd name="T73" fmla="*/ 90 h 270"/>
                <a:gd name="T74" fmla="*/ 4116 w 4560"/>
                <a:gd name="T75" fmla="*/ 90 h 270"/>
                <a:gd name="T76" fmla="*/ 4230 w 4560"/>
                <a:gd name="T77" fmla="*/ 162 h 270"/>
                <a:gd name="T78" fmla="*/ 4338 w 4560"/>
                <a:gd name="T79" fmla="*/ 102 h 270"/>
                <a:gd name="T80" fmla="*/ 4446 w 4560"/>
                <a:gd name="T81" fmla="*/ 114 h 270"/>
                <a:gd name="T82" fmla="*/ 4560 w 4560"/>
                <a:gd name="T83" fmla="*/ 19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60" h="270">
                  <a:moveTo>
                    <a:pt x="0" y="120"/>
                  </a:moveTo>
                  <a:lnTo>
                    <a:pt x="54" y="126"/>
                  </a:lnTo>
                  <a:lnTo>
                    <a:pt x="108" y="144"/>
                  </a:lnTo>
                  <a:lnTo>
                    <a:pt x="162" y="162"/>
                  </a:lnTo>
                  <a:lnTo>
                    <a:pt x="216" y="120"/>
                  </a:lnTo>
                  <a:lnTo>
                    <a:pt x="270" y="108"/>
                  </a:lnTo>
                  <a:lnTo>
                    <a:pt x="330" y="108"/>
                  </a:lnTo>
                  <a:lnTo>
                    <a:pt x="384" y="120"/>
                  </a:lnTo>
                  <a:lnTo>
                    <a:pt x="438" y="150"/>
                  </a:lnTo>
                  <a:lnTo>
                    <a:pt x="492" y="132"/>
                  </a:lnTo>
                  <a:lnTo>
                    <a:pt x="546" y="138"/>
                  </a:lnTo>
                  <a:lnTo>
                    <a:pt x="600" y="174"/>
                  </a:lnTo>
                  <a:lnTo>
                    <a:pt x="660" y="120"/>
                  </a:lnTo>
                  <a:lnTo>
                    <a:pt x="714" y="114"/>
                  </a:lnTo>
                  <a:lnTo>
                    <a:pt x="768" y="120"/>
                  </a:lnTo>
                  <a:lnTo>
                    <a:pt x="822" y="114"/>
                  </a:lnTo>
                  <a:lnTo>
                    <a:pt x="876" y="78"/>
                  </a:lnTo>
                  <a:lnTo>
                    <a:pt x="930" y="90"/>
                  </a:lnTo>
                  <a:lnTo>
                    <a:pt x="984" y="132"/>
                  </a:lnTo>
                  <a:lnTo>
                    <a:pt x="1044" y="198"/>
                  </a:lnTo>
                  <a:lnTo>
                    <a:pt x="1098" y="180"/>
                  </a:lnTo>
                  <a:lnTo>
                    <a:pt x="1152" y="174"/>
                  </a:lnTo>
                  <a:lnTo>
                    <a:pt x="1206" y="126"/>
                  </a:lnTo>
                  <a:lnTo>
                    <a:pt x="1260" y="138"/>
                  </a:lnTo>
                  <a:lnTo>
                    <a:pt x="1314" y="132"/>
                  </a:lnTo>
                  <a:lnTo>
                    <a:pt x="1374" y="84"/>
                  </a:lnTo>
                  <a:lnTo>
                    <a:pt x="1428" y="120"/>
                  </a:lnTo>
                  <a:lnTo>
                    <a:pt x="1482" y="84"/>
                  </a:lnTo>
                  <a:lnTo>
                    <a:pt x="1536" y="84"/>
                  </a:lnTo>
                  <a:lnTo>
                    <a:pt x="1590" y="114"/>
                  </a:lnTo>
                  <a:lnTo>
                    <a:pt x="1644" y="126"/>
                  </a:lnTo>
                  <a:lnTo>
                    <a:pt x="1698" y="150"/>
                  </a:lnTo>
                  <a:lnTo>
                    <a:pt x="1758" y="144"/>
                  </a:lnTo>
                  <a:lnTo>
                    <a:pt x="1812" y="132"/>
                  </a:lnTo>
                  <a:lnTo>
                    <a:pt x="1866" y="204"/>
                  </a:lnTo>
                  <a:lnTo>
                    <a:pt x="1920" y="204"/>
                  </a:lnTo>
                  <a:lnTo>
                    <a:pt x="1974" y="108"/>
                  </a:lnTo>
                  <a:lnTo>
                    <a:pt x="2028" y="144"/>
                  </a:lnTo>
                  <a:lnTo>
                    <a:pt x="2088" y="114"/>
                  </a:lnTo>
                  <a:lnTo>
                    <a:pt x="2142" y="102"/>
                  </a:lnTo>
                  <a:lnTo>
                    <a:pt x="2196" y="114"/>
                  </a:lnTo>
                  <a:lnTo>
                    <a:pt x="2250" y="54"/>
                  </a:lnTo>
                  <a:lnTo>
                    <a:pt x="2304" y="72"/>
                  </a:lnTo>
                  <a:lnTo>
                    <a:pt x="2358" y="102"/>
                  </a:lnTo>
                  <a:lnTo>
                    <a:pt x="2418" y="180"/>
                  </a:lnTo>
                  <a:lnTo>
                    <a:pt x="2472" y="210"/>
                  </a:lnTo>
                  <a:lnTo>
                    <a:pt x="2526" y="270"/>
                  </a:lnTo>
                  <a:lnTo>
                    <a:pt x="2580" y="108"/>
                  </a:lnTo>
                  <a:lnTo>
                    <a:pt x="2634" y="0"/>
                  </a:lnTo>
                  <a:lnTo>
                    <a:pt x="2688" y="48"/>
                  </a:lnTo>
                  <a:lnTo>
                    <a:pt x="2742" y="144"/>
                  </a:lnTo>
                  <a:lnTo>
                    <a:pt x="2802" y="162"/>
                  </a:lnTo>
                  <a:lnTo>
                    <a:pt x="2856" y="174"/>
                  </a:lnTo>
                  <a:lnTo>
                    <a:pt x="2910" y="150"/>
                  </a:lnTo>
                  <a:lnTo>
                    <a:pt x="2964" y="174"/>
                  </a:lnTo>
                  <a:lnTo>
                    <a:pt x="3018" y="144"/>
                  </a:lnTo>
                  <a:lnTo>
                    <a:pt x="3072" y="84"/>
                  </a:lnTo>
                  <a:lnTo>
                    <a:pt x="3132" y="114"/>
                  </a:lnTo>
                  <a:lnTo>
                    <a:pt x="3186" y="126"/>
                  </a:lnTo>
                  <a:lnTo>
                    <a:pt x="3240" y="102"/>
                  </a:lnTo>
                  <a:lnTo>
                    <a:pt x="3294" y="102"/>
                  </a:lnTo>
                  <a:lnTo>
                    <a:pt x="3348" y="108"/>
                  </a:lnTo>
                  <a:lnTo>
                    <a:pt x="3402" y="150"/>
                  </a:lnTo>
                  <a:lnTo>
                    <a:pt x="3456" y="144"/>
                  </a:lnTo>
                  <a:lnTo>
                    <a:pt x="3516" y="138"/>
                  </a:lnTo>
                  <a:lnTo>
                    <a:pt x="3570" y="120"/>
                  </a:lnTo>
                  <a:lnTo>
                    <a:pt x="3624" y="126"/>
                  </a:lnTo>
                  <a:lnTo>
                    <a:pt x="3678" y="132"/>
                  </a:lnTo>
                  <a:lnTo>
                    <a:pt x="3732" y="132"/>
                  </a:lnTo>
                  <a:lnTo>
                    <a:pt x="3786" y="156"/>
                  </a:lnTo>
                  <a:lnTo>
                    <a:pt x="3846" y="174"/>
                  </a:lnTo>
                  <a:lnTo>
                    <a:pt x="3900" y="156"/>
                  </a:lnTo>
                  <a:lnTo>
                    <a:pt x="3954" y="156"/>
                  </a:lnTo>
                  <a:lnTo>
                    <a:pt x="4008" y="90"/>
                  </a:lnTo>
                  <a:lnTo>
                    <a:pt x="4062" y="72"/>
                  </a:lnTo>
                  <a:lnTo>
                    <a:pt x="4116" y="90"/>
                  </a:lnTo>
                  <a:lnTo>
                    <a:pt x="4170" y="108"/>
                  </a:lnTo>
                  <a:lnTo>
                    <a:pt x="4230" y="162"/>
                  </a:lnTo>
                  <a:lnTo>
                    <a:pt x="4284" y="132"/>
                  </a:lnTo>
                  <a:lnTo>
                    <a:pt x="4338" y="102"/>
                  </a:lnTo>
                  <a:lnTo>
                    <a:pt x="4392" y="114"/>
                  </a:lnTo>
                  <a:lnTo>
                    <a:pt x="4446" y="114"/>
                  </a:lnTo>
                  <a:lnTo>
                    <a:pt x="4500" y="138"/>
                  </a:lnTo>
                  <a:lnTo>
                    <a:pt x="4560" y="198"/>
                  </a:lnTo>
                </a:path>
              </a:pathLst>
            </a:custGeom>
            <a:noFill/>
            <a:ln w="19050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00" name="Rectangle 2"/>
          <p:cNvSpPr txBox="1">
            <a:spLocks noChangeArrowheads="1"/>
          </p:cNvSpPr>
          <p:nvPr/>
        </p:nvSpPr>
        <p:spPr bwMode="auto">
          <a:xfrm>
            <a:off x="323528" y="49188"/>
            <a:ext cx="702078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b="1" dirty="0">
                <a:solidFill>
                  <a:schemeClr val="bg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88580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00775" y="1501775"/>
            <a:ext cx="2819400" cy="2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/>
          <p:cNvPicPr>
            <a:picLocks noChangeArrowheads="1"/>
          </p:cNvPicPr>
          <p:nvPr/>
        </p:nvPicPr>
        <p:blipFill>
          <a:blip r:embed="rId5"/>
          <a:srcRect l="68709" t="30252" r="7512" b="14130"/>
          <a:stretch>
            <a:fillRect/>
          </a:stretch>
        </p:blipFill>
        <p:spPr bwMode="auto">
          <a:xfrm>
            <a:off x="4244975" y="1600200"/>
            <a:ext cx="1165225" cy="1219200"/>
          </a:xfrm>
          <a:prstGeom prst="rect">
            <a:avLst/>
          </a:prstGeom>
          <a:noFill/>
          <a:ln>
            <a:noFill/>
          </a:ln>
          <a:effectLst>
            <a:outerShdw dist="81320" dir="2319588" algn="ctr" rotWithShape="0">
              <a:schemeClr val="bg2"/>
            </a:outerShdw>
          </a:effectLst>
        </p:spPr>
      </p:pic>
      <p:sp>
        <p:nvSpPr>
          <p:cNvPr id="17411" name="Rectangle 7"/>
          <p:cNvSpPr>
            <a:spLocks noChangeArrowheads="1"/>
          </p:cNvSpPr>
          <p:nvPr/>
        </p:nvSpPr>
        <p:spPr bwMode="auto">
          <a:xfrm>
            <a:off x="971550" y="4416425"/>
            <a:ext cx="1585913" cy="644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GB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985838" y="4545013"/>
            <a:ext cx="1577975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Normalisation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6224588" y="1219200"/>
            <a:ext cx="2835275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Statistical Parametric Map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82550" y="904875"/>
            <a:ext cx="1997075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Image time-series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3676650" y="6113463"/>
            <a:ext cx="2289175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Parameter estimates</a:t>
            </a:r>
          </a:p>
        </p:txBody>
      </p:sp>
      <p:pic>
        <p:nvPicPr>
          <p:cNvPr id="17416" name="Picture 15"/>
          <p:cNvPicPr>
            <a:picLocks noChangeArrowheads="1"/>
          </p:cNvPicPr>
          <p:nvPr/>
        </p:nvPicPr>
        <p:blipFill>
          <a:blip r:embed="rId6">
            <a:lum contrast="-6000"/>
          </a:blip>
          <a:srcRect/>
          <a:stretch>
            <a:fillRect/>
          </a:stretch>
        </p:blipFill>
        <p:spPr bwMode="auto">
          <a:xfrm>
            <a:off x="1917700" y="1676400"/>
            <a:ext cx="1500188" cy="1062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1520" name="Picture 16"/>
          <p:cNvPicPr>
            <a:picLocks noChangeArrowheads="1"/>
          </p:cNvPicPr>
          <p:nvPr/>
        </p:nvPicPr>
        <p:blipFill>
          <a:blip r:embed="rId7"/>
          <a:srcRect l="10599" t="6715" r="8142" b="6468"/>
          <a:stretch>
            <a:fillRect/>
          </a:stretch>
        </p:blipFill>
        <p:spPr bwMode="auto">
          <a:xfrm>
            <a:off x="4040188" y="4392613"/>
            <a:ext cx="1617662" cy="166211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</p:pic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3773488" y="3124200"/>
            <a:ext cx="2197100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General Linear Model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166688" y="3124200"/>
            <a:ext cx="1357312" cy="68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Realignment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1954213" y="3124200"/>
            <a:ext cx="1452562" cy="700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Smoothing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17421" name="Rectangle 20"/>
          <p:cNvSpPr>
            <a:spLocks noChangeArrowheads="1"/>
          </p:cNvSpPr>
          <p:nvPr/>
        </p:nvSpPr>
        <p:spPr bwMode="auto">
          <a:xfrm>
            <a:off x="4110038" y="1249363"/>
            <a:ext cx="15779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Arial Unicode MS" pitchFamily="34" charset="-128"/>
              </a:rPr>
              <a:t>Design matrix</a:t>
            </a:r>
          </a:p>
        </p:txBody>
      </p:sp>
      <p:pic>
        <p:nvPicPr>
          <p:cNvPr id="17422" name="Picture 21"/>
          <p:cNvPicPr>
            <a:picLocks noChangeArrowheads="1"/>
          </p:cNvPicPr>
          <p:nvPr/>
        </p:nvPicPr>
        <p:blipFill>
          <a:blip r:embed="rId8">
            <a:lum contrast="-6000"/>
          </a:blip>
          <a:srcRect/>
          <a:stretch>
            <a:fillRect/>
          </a:stretch>
        </p:blipFill>
        <p:spPr bwMode="auto">
          <a:xfrm>
            <a:off x="1066800" y="5437188"/>
            <a:ext cx="1368425" cy="1192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2408238" y="5729288"/>
            <a:ext cx="1311275" cy="6381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Anatomical</a:t>
            </a:r>
            <a:b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</a:b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reference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2000250" y="1262063"/>
            <a:ext cx="1374775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Spatial filter</a:t>
            </a:r>
          </a:p>
        </p:txBody>
      </p:sp>
      <p:sp>
        <p:nvSpPr>
          <p:cNvPr id="17425" name="Line 24"/>
          <p:cNvSpPr>
            <a:spLocks noChangeShapeType="1"/>
          </p:cNvSpPr>
          <p:nvPr/>
        </p:nvSpPr>
        <p:spPr bwMode="auto">
          <a:xfrm>
            <a:off x="881063" y="2795588"/>
            <a:ext cx="0" cy="309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25"/>
          <p:cNvSpPr>
            <a:spLocks noChangeShapeType="1"/>
          </p:cNvSpPr>
          <p:nvPr/>
        </p:nvSpPr>
        <p:spPr bwMode="auto">
          <a:xfrm>
            <a:off x="1608138" y="3502025"/>
            <a:ext cx="312737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26"/>
          <p:cNvSpPr>
            <a:spLocks noChangeShapeType="1"/>
          </p:cNvSpPr>
          <p:nvPr/>
        </p:nvSpPr>
        <p:spPr bwMode="auto">
          <a:xfrm flipV="1">
            <a:off x="6019800" y="3505200"/>
            <a:ext cx="2524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27"/>
          <p:cNvSpPr>
            <a:spLocks noChangeShapeType="1"/>
          </p:cNvSpPr>
          <p:nvPr/>
        </p:nvSpPr>
        <p:spPr bwMode="auto">
          <a:xfrm>
            <a:off x="4851400" y="3876675"/>
            <a:ext cx="0" cy="520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28"/>
          <p:cNvSpPr>
            <a:spLocks noChangeShapeType="1"/>
          </p:cNvSpPr>
          <p:nvPr/>
        </p:nvSpPr>
        <p:spPr bwMode="auto">
          <a:xfrm>
            <a:off x="4846638" y="2825750"/>
            <a:ext cx="0" cy="309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29"/>
          <p:cNvSpPr>
            <a:spLocks noChangeShapeType="1"/>
          </p:cNvSpPr>
          <p:nvPr/>
        </p:nvSpPr>
        <p:spPr bwMode="auto">
          <a:xfrm>
            <a:off x="2676525" y="2776538"/>
            <a:ext cx="0" cy="309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30"/>
          <p:cNvSpPr>
            <a:spLocks noChangeShapeType="1"/>
          </p:cNvSpPr>
          <p:nvPr/>
        </p:nvSpPr>
        <p:spPr bwMode="auto">
          <a:xfrm>
            <a:off x="3429000" y="3500438"/>
            <a:ext cx="31115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31"/>
          <p:cNvSpPr>
            <a:spLocks noChangeShapeType="1"/>
          </p:cNvSpPr>
          <p:nvPr/>
        </p:nvSpPr>
        <p:spPr bwMode="auto">
          <a:xfrm flipV="1">
            <a:off x="1749425" y="5043488"/>
            <a:ext cx="0" cy="392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Line 32"/>
          <p:cNvSpPr>
            <a:spLocks noChangeShapeType="1"/>
          </p:cNvSpPr>
          <p:nvPr/>
        </p:nvSpPr>
        <p:spPr bwMode="auto">
          <a:xfrm>
            <a:off x="1265238" y="3873500"/>
            <a:ext cx="1587" cy="488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Line 33"/>
          <p:cNvSpPr>
            <a:spLocks noChangeShapeType="1"/>
          </p:cNvSpPr>
          <p:nvPr/>
        </p:nvSpPr>
        <p:spPr bwMode="auto">
          <a:xfrm flipV="1">
            <a:off x="2286000" y="3886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6218238" y="4114800"/>
            <a:ext cx="1349375" cy="755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Statistical</a:t>
            </a:r>
            <a:br>
              <a:rPr lang="en-GB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</a:b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Inference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8213725" y="4284663"/>
            <a:ext cx="625475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RFT</a:t>
            </a:r>
          </a:p>
        </p:txBody>
      </p:sp>
      <p:sp>
        <p:nvSpPr>
          <p:cNvPr id="17437" name="Line 36"/>
          <p:cNvSpPr>
            <a:spLocks noChangeShapeType="1"/>
          </p:cNvSpPr>
          <p:nvPr/>
        </p:nvSpPr>
        <p:spPr bwMode="auto">
          <a:xfrm>
            <a:off x="6919913" y="3776663"/>
            <a:ext cx="0" cy="319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7438" name="Picture 37"/>
          <p:cNvPicPr>
            <a:picLocks noChangeArrowheads="1"/>
          </p:cNvPicPr>
          <p:nvPr/>
        </p:nvPicPr>
        <p:blipFill>
          <a:blip r:embed="rId4"/>
          <a:srcRect l="5832" t="60948" r="69249" b="6488"/>
          <a:stretch>
            <a:fillRect/>
          </a:stretch>
        </p:blipFill>
        <p:spPr bwMode="auto">
          <a:xfrm>
            <a:off x="6405563" y="5334000"/>
            <a:ext cx="10572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39" name="Line 38"/>
          <p:cNvSpPr>
            <a:spLocks noChangeShapeType="1"/>
          </p:cNvSpPr>
          <p:nvPr/>
        </p:nvSpPr>
        <p:spPr bwMode="auto">
          <a:xfrm flipH="1">
            <a:off x="6943725" y="4876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3" name="Rectangle 39"/>
          <p:cNvSpPr>
            <a:spLocks noChangeArrowheads="1"/>
          </p:cNvSpPr>
          <p:nvPr/>
        </p:nvSpPr>
        <p:spPr bwMode="auto">
          <a:xfrm>
            <a:off x="7775575" y="5638800"/>
            <a:ext cx="949325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p &lt;0.05</a:t>
            </a:r>
          </a:p>
        </p:txBody>
      </p:sp>
      <p:sp>
        <p:nvSpPr>
          <p:cNvPr id="17441" name="Line 41"/>
          <p:cNvSpPr>
            <a:spLocks noChangeShapeType="1"/>
          </p:cNvSpPr>
          <p:nvPr/>
        </p:nvSpPr>
        <p:spPr bwMode="auto">
          <a:xfrm flipH="1" flipV="1">
            <a:off x="7620000" y="4495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Line 42"/>
          <p:cNvSpPr>
            <a:spLocks noChangeShapeType="1"/>
          </p:cNvSpPr>
          <p:nvPr/>
        </p:nvSpPr>
        <p:spPr bwMode="auto">
          <a:xfrm flipH="1">
            <a:off x="6886575" y="5867400"/>
            <a:ext cx="903288" cy="3762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43" name="Group 43"/>
          <p:cNvGrpSpPr>
            <a:grpSpLocks/>
          </p:cNvGrpSpPr>
          <p:nvPr/>
        </p:nvGrpSpPr>
        <p:grpSpPr bwMode="auto">
          <a:xfrm>
            <a:off x="152400" y="1341438"/>
            <a:ext cx="1508125" cy="1412875"/>
            <a:chOff x="197" y="764"/>
            <a:chExt cx="987" cy="890"/>
          </a:xfrm>
        </p:grpSpPr>
        <p:pic>
          <p:nvPicPr>
            <p:cNvPr id="17445" name="Picture 44"/>
            <p:cNvPicPr>
              <a:picLocks noChangeArrowheads="1"/>
            </p:cNvPicPr>
            <p:nvPr/>
          </p:nvPicPr>
          <p:blipFill>
            <a:blip r:embed="rId9">
              <a:lum contrast="-6000"/>
            </a:blip>
            <a:srcRect/>
            <a:stretch>
              <a:fillRect/>
            </a:stretch>
          </p:blipFill>
          <p:spPr bwMode="auto">
            <a:xfrm>
              <a:off x="197" y="764"/>
              <a:ext cx="796" cy="698"/>
            </a:xfrm>
            <a:prstGeom prst="rect">
              <a:avLst/>
            </a:prstGeom>
            <a:noFill/>
            <a:ln w="12700">
              <a:solidFill>
                <a:srgbClr val="C1CEFF"/>
              </a:solidFill>
              <a:miter lim="800000"/>
              <a:headEnd/>
              <a:tailEnd/>
            </a:ln>
          </p:spPr>
        </p:pic>
        <p:pic>
          <p:nvPicPr>
            <p:cNvPr id="17446" name="Picture 45"/>
            <p:cNvPicPr>
              <a:picLocks noChangeArrowheads="1"/>
            </p:cNvPicPr>
            <p:nvPr/>
          </p:nvPicPr>
          <p:blipFill>
            <a:blip r:embed="rId9">
              <a:lum contrast="-6000"/>
            </a:blip>
            <a:srcRect/>
            <a:stretch>
              <a:fillRect/>
            </a:stretch>
          </p:blipFill>
          <p:spPr bwMode="auto">
            <a:xfrm>
              <a:off x="293" y="860"/>
              <a:ext cx="795" cy="698"/>
            </a:xfrm>
            <a:prstGeom prst="rect">
              <a:avLst/>
            </a:prstGeom>
            <a:noFill/>
            <a:ln w="12700">
              <a:solidFill>
                <a:srgbClr val="C1CEFF"/>
              </a:solidFill>
              <a:miter lim="800000"/>
              <a:headEnd/>
              <a:tailEnd/>
            </a:ln>
          </p:spPr>
        </p:pic>
        <p:pic>
          <p:nvPicPr>
            <p:cNvPr id="17447" name="Picture 46"/>
            <p:cNvPicPr>
              <a:picLocks noChangeArrowheads="1"/>
            </p:cNvPicPr>
            <p:nvPr/>
          </p:nvPicPr>
          <p:blipFill>
            <a:blip r:embed="rId9">
              <a:lum contrast="-6000"/>
            </a:blip>
            <a:srcRect/>
            <a:stretch>
              <a:fillRect/>
            </a:stretch>
          </p:blipFill>
          <p:spPr bwMode="auto">
            <a:xfrm>
              <a:off x="389" y="956"/>
              <a:ext cx="795" cy="698"/>
            </a:xfrm>
            <a:prstGeom prst="rect">
              <a:avLst/>
            </a:prstGeom>
            <a:noFill/>
            <a:ln w="12700">
              <a:solidFill>
                <a:srgbClr val="C1CEFF"/>
              </a:solidFill>
              <a:miter lim="800000"/>
              <a:headEnd/>
              <a:tailEnd/>
            </a:ln>
          </p:spPr>
        </p:pic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722688" y="1087438"/>
            <a:ext cx="2297112" cy="5513387"/>
          </a:xfrm>
          <a:prstGeom prst="rect">
            <a:avLst/>
          </a:prstGeom>
          <a:noFill/>
          <a:ln w="57150" algn="ctr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GB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/>
          <p:cNvGrpSpPr/>
          <p:nvPr/>
        </p:nvGrpSpPr>
        <p:grpSpPr>
          <a:xfrm>
            <a:off x="254248" y="1632847"/>
            <a:ext cx="3957712" cy="1364105"/>
            <a:chOff x="881062" y="2305050"/>
            <a:chExt cx="7305676" cy="2409825"/>
          </a:xfrm>
        </p:grpSpPr>
        <p:sp>
          <p:nvSpPr>
            <p:cNvPr id="215" name="Freeform 6"/>
            <p:cNvSpPr>
              <a:spLocks/>
            </p:cNvSpPr>
            <p:nvPr/>
          </p:nvSpPr>
          <p:spPr bwMode="auto">
            <a:xfrm>
              <a:off x="909637" y="2333625"/>
              <a:ext cx="7239001" cy="2343150"/>
            </a:xfrm>
            <a:custGeom>
              <a:avLst/>
              <a:gdLst>
                <a:gd name="T0" fmla="*/ 54 w 4560"/>
                <a:gd name="T1" fmla="*/ 852 h 1476"/>
                <a:gd name="T2" fmla="*/ 162 w 4560"/>
                <a:gd name="T3" fmla="*/ 1122 h 1476"/>
                <a:gd name="T4" fmla="*/ 270 w 4560"/>
                <a:gd name="T5" fmla="*/ 1110 h 1476"/>
                <a:gd name="T6" fmla="*/ 384 w 4560"/>
                <a:gd name="T7" fmla="*/ 18 h 1476"/>
                <a:gd name="T8" fmla="*/ 492 w 4560"/>
                <a:gd name="T9" fmla="*/ 420 h 1476"/>
                <a:gd name="T10" fmla="*/ 600 w 4560"/>
                <a:gd name="T11" fmla="*/ 612 h 1476"/>
                <a:gd name="T12" fmla="*/ 714 w 4560"/>
                <a:gd name="T13" fmla="*/ 1338 h 1476"/>
                <a:gd name="T14" fmla="*/ 822 w 4560"/>
                <a:gd name="T15" fmla="*/ 1278 h 1476"/>
                <a:gd name="T16" fmla="*/ 930 w 4560"/>
                <a:gd name="T17" fmla="*/ 990 h 1476"/>
                <a:gd name="T18" fmla="*/ 1044 w 4560"/>
                <a:gd name="T19" fmla="*/ 0 h 1476"/>
                <a:gd name="T20" fmla="*/ 1152 w 4560"/>
                <a:gd name="T21" fmla="*/ 504 h 1476"/>
                <a:gd name="T22" fmla="*/ 1260 w 4560"/>
                <a:gd name="T23" fmla="*/ 276 h 1476"/>
                <a:gd name="T24" fmla="*/ 1374 w 4560"/>
                <a:gd name="T25" fmla="*/ 1368 h 1476"/>
                <a:gd name="T26" fmla="*/ 1482 w 4560"/>
                <a:gd name="T27" fmla="*/ 1344 h 1476"/>
                <a:gd name="T28" fmla="*/ 1590 w 4560"/>
                <a:gd name="T29" fmla="*/ 858 h 1476"/>
                <a:gd name="T30" fmla="*/ 1698 w 4560"/>
                <a:gd name="T31" fmla="*/ 300 h 1476"/>
                <a:gd name="T32" fmla="*/ 1812 w 4560"/>
                <a:gd name="T33" fmla="*/ 570 h 1476"/>
                <a:gd name="T34" fmla="*/ 1920 w 4560"/>
                <a:gd name="T35" fmla="*/ 426 h 1476"/>
                <a:gd name="T36" fmla="*/ 2028 w 4560"/>
                <a:gd name="T37" fmla="*/ 1188 h 1476"/>
                <a:gd name="T38" fmla="*/ 2142 w 4560"/>
                <a:gd name="T39" fmla="*/ 1110 h 1476"/>
                <a:gd name="T40" fmla="*/ 2250 w 4560"/>
                <a:gd name="T41" fmla="*/ 1014 h 1476"/>
                <a:gd name="T42" fmla="*/ 2358 w 4560"/>
                <a:gd name="T43" fmla="*/ 162 h 1476"/>
                <a:gd name="T44" fmla="*/ 2472 w 4560"/>
                <a:gd name="T45" fmla="*/ 624 h 1476"/>
                <a:gd name="T46" fmla="*/ 2580 w 4560"/>
                <a:gd name="T47" fmla="*/ 588 h 1476"/>
                <a:gd name="T48" fmla="*/ 2688 w 4560"/>
                <a:gd name="T49" fmla="*/ 1128 h 1476"/>
                <a:gd name="T50" fmla="*/ 2802 w 4560"/>
                <a:gd name="T51" fmla="*/ 1332 h 1476"/>
                <a:gd name="T52" fmla="*/ 2910 w 4560"/>
                <a:gd name="T53" fmla="*/ 1248 h 1476"/>
                <a:gd name="T54" fmla="*/ 3018 w 4560"/>
                <a:gd name="T55" fmla="*/ 48 h 1476"/>
                <a:gd name="T56" fmla="*/ 3132 w 4560"/>
                <a:gd name="T57" fmla="*/ 402 h 1476"/>
                <a:gd name="T58" fmla="*/ 3240 w 4560"/>
                <a:gd name="T59" fmla="*/ 516 h 1476"/>
                <a:gd name="T60" fmla="*/ 3348 w 4560"/>
                <a:gd name="T61" fmla="*/ 1050 h 1476"/>
                <a:gd name="T62" fmla="*/ 3456 w 4560"/>
                <a:gd name="T63" fmla="*/ 1476 h 1476"/>
                <a:gd name="T64" fmla="*/ 3570 w 4560"/>
                <a:gd name="T65" fmla="*/ 1164 h 1476"/>
                <a:gd name="T66" fmla="*/ 3678 w 4560"/>
                <a:gd name="T67" fmla="*/ 204 h 1476"/>
                <a:gd name="T68" fmla="*/ 3786 w 4560"/>
                <a:gd name="T69" fmla="*/ 510 h 1476"/>
                <a:gd name="T70" fmla="*/ 3900 w 4560"/>
                <a:gd name="T71" fmla="*/ 426 h 1476"/>
                <a:gd name="T72" fmla="*/ 4008 w 4560"/>
                <a:gd name="T73" fmla="*/ 1242 h 1476"/>
                <a:gd name="T74" fmla="*/ 4116 w 4560"/>
                <a:gd name="T75" fmla="*/ 1284 h 1476"/>
                <a:gd name="T76" fmla="*/ 4230 w 4560"/>
                <a:gd name="T77" fmla="*/ 996 h 1476"/>
                <a:gd name="T78" fmla="*/ 4338 w 4560"/>
                <a:gd name="T79" fmla="*/ 456 h 1476"/>
                <a:gd name="T80" fmla="*/ 4446 w 4560"/>
                <a:gd name="T81" fmla="*/ 792 h 1476"/>
                <a:gd name="T82" fmla="*/ 4560 w 4560"/>
                <a:gd name="T83" fmla="*/ 966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60" h="1476">
                  <a:moveTo>
                    <a:pt x="0" y="852"/>
                  </a:moveTo>
                  <a:lnTo>
                    <a:pt x="54" y="852"/>
                  </a:lnTo>
                  <a:lnTo>
                    <a:pt x="108" y="720"/>
                  </a:lnTo>
                  <a:lnTo>
                    <a:pt x="162" y="1122"/>
                  </a:lnTo>
                  <a:lnTo>
                    <a:pt x="216" y="942"/>
                  </a:lnTo>
                  <a:lnTo>
                    <a:pt x="270" y="1110"/>
                  </a:lnTo>
                  <a:lnTo>
                    <a:pt x="330" y="1218"/>
                  </a:lnTo>
                  <a:lnTo>
                    <a:pt x="384" y="18"/>
                  </a:lnTo>
                  <a:lnTo>
                    <a:pt x="438" y="450"/>
                  </a:lnTo>
                  <a:lnTo>
                    <a:pt x="492" y="420"/>
                  </a:lnTo>
                  <a:lnTo>
                    <a:pt x="546" y="570"/>
                  </a:lnTo>
                  <a:lnTo>
                    <a:pt x="600" y="612"/>
                  </a:lnTo>
                  <a:lnTo>
                    <a:pt x="660" y="606"/>
                  </a:lnTo>
                  <a:lnTo>
                    <a:pt x="714" y="1338"/>
                  </a:lnTo>
                  <a:lnTo>
                    <a:pt x="768" y="1380"/>
                  </a:lnTo>
                  <a:lnTo>
                    <a:pt x="822" y="1278"/>
                  </a:lnTo>
                  <a:lnTo>
                    <a:pt x="876" y="1410"/>
                  </a:lnTo>
                  <a:lnTo>
                    <a:pt x="930" y="990"/>
                  </a:lnTo>
                  <a:lnTo>
                    <a:pt x="984" y="1302"/>
                  </a:lnTo>
                  <a:lnTo>
                    <a:pt x="1044" y="0"/>
                  </a:lnTo>
                  <a:lnTo>
                    <a:pt x="1098" y="210"/>
                  </a:lnTo>
                  <a:lnTo>
                    <a:pt x="1152" y="504"/>
                  </a:lnTo>
                  <a:lnTo>
                    <a:pt x="1206" y="324"/>
                  </a:lnTo>
                  <a:lnTo>
                    <a:pt x="1260" y="276"/>
                  </a:lnTo>
                  <a:lnTo>
                    <a:pt x="1314" y="738"/>
                  </a:lnTo>
                  <a:lnTo>
                    <a:pt x="1374" y="1368"/>
                  </a:lnTo>
                  <a:lnTo>
                    <a:pt x="1428" y="1386"/>
                  </a:lnTo>
                  <a:lnTo>
                    <a:pt x="1482" y="1344"/>
                  </a:lnTo>
                  <a:lnTo>
                    <a:pt x="1536" y="1134"/>
                  </a:lnTo>
                  <a:lnTo>
                    <a:pt x="1590" y="858"/>
                  </a:lnTo>
                  <a:lnTo>
                    <a:pt x="1644" y="1104"/>
                  </a:lnTo>
                  <a:lnTo>
                    <a:pt x="1698" y="300"/>
                  </a:lnTo>
                  <a:lnTo>
                    <a:pt x="1758" y="636"/>
                  </a:lnTo>
                  <a:lnTo>
                    <a:pt x="1812" y="570"/>
                  </a:lnTo>
                  <a:lnTo>
                    <a:pt x="1866" y="576"/>
                  </a:lnTo>
                  <a:lnTo>
                    <a:pt x="1920" y="426"/>
                  </a:lnTo>
                  <a:lnTo>
                    <a:pt x="1974" y="558"/>
                  </a:lnTo>
                  <a:lnTo>
                    <a:pt x="2028" y="1188"/>
                  </a:lnTo>
                  <a:lnTo>
                    <a:pt x="2088" y="1194"/>
                  </a:lnTo>
                  <a:lnTo>
                    <a:pt x="2142" y="1110"/>
                  </a:lnTo>
                  <a:lnTo>
                    <a:pt x="2196" y="1110"/>
                  </a:lnTo>
                  <a:lnTo>
                    <a:pt x="2250" y="1014"/>
                  </a:lnTo>
                  <a:lnTo>
                    <a:pt x="2304" y="1332"/>
                  </a:lnTo>
                  <a:lnTo>
                    <a:pt x="2358" y="162"/>
                  </a:lnTo>
                  <a:lnTo>
                    <a:pt x="2418" y="360"/>
                  </a:lnTo>
                  <a:lnTo>
                    <a:pt x="2472" y="624"/>
                  </a:lnTo>
                  <a:lnTo>
                    <a:pt x="2526" y="522"/>
                  </a:lnTo>
                  <a:lnTo>
                    <a:pt x="2580" y="588"/>
                  </a:lnTo>
                  <a:lnTo>
                    <a:pt x="2634" y="612"/>
                  </a:lnTo>
                  <a:lnTo>
                    <a:pt x="2688" y="1128"/>
                  </a:lnTo>
                  <a:lnTo>
                    <a:pt x="2742" y="1308"/>
                  </a:lnTo>
                  <a:lnTo>
                    <a:pt x="2802" y="1332"/>
                  </a:lnTo>
                  <a:lnTo>
                    <a:pt x="2856" y="1170"/>
                  </a:lnTo>
                  <a:lnTo>
                    <a:pt x="2910" y="1248"/>
                  </a:lnTo>
                  <a:lnTo>
                    <a:pt x="2964" y="1026"/>
                  </a:lnTo>
                  <a:lnTo>
                    <a:pt x="3018" y="48"/>
                  </a:lnTo>
                  <a:lnTo>
                    <a:pt x="3072" y="240"/>
                  </a:lnTo>
                  <a:lnTo>
                    <a:pt x="3132" y="402"/>
                  </a:lnTo>
                  <a:lnTo>
                    <a:pt x="3186" y="600"/>
                  </a:lnTo>
                  <a:lnTo>
                    <a:pt x="3240" y="516"/>
                  </a:lnTo>
                  <a:lnTo>
                    <a:pt x="3294" y="798"/>
                  </a:lnTo>
                  <a:lnTo>
                    <a:pt x="3348" y="1050"/>
                  </a:lnTo>
                  <a:lnTo>
                    <a:pt x="3402" y="1320"/>
                  </a:lnTo>
                  <a:lnTo>
                    <a:pt x="3456" y="1476"/>
                  </a:lnTo>
                  <a:lnTo>
                    <a:pt x="3516" y="1044"/>
                  </a:lnTo>
                  <a:lnTo>
                    <a:pt x="3570" y="1164"/>
                  </a:lnTo>
                  <a:lnTo>
                    <a:pt x="3624" y="1134"/>
                  </a:lnTo>
                  <a:lnTo>
                    <a:pt x="3678" y="204"/>
                  </a:lnTo>
                  <a:lnTo>
                    <a:pt x="3732" y="264"/>
                  </a:lnTo>
                  <a:lnTo>
                    <a:pt x="3786" y="510"/>
                  </a:lnTo>
                  <a:lnTo>
                    <a:pt x="3846" y="684"/>
                  </a:lnTo>
                  <a:lnTo>
                    <a:pt x="3900" y="426"/>
                  </a:lnTo>
                  <a:lnTo>
                    <a:pt x="3954" y="582"/>
                  </a:lnTo>
                  <a:lnTo>
                    <a:pt x="4008" y="1242"/>
                  </a:lnTo>
                  <a:lnTo>
                    <a:pt x="4062" y="1290"/>
                  </a:lnTo>
                  <a:lnTo>
                    <a:pt x="4116" y="1284"/>
                  </a:lnTo>
                  <a:lnTo>
                    <a:pt x="4170" y="702"/>
                  </a:lnTo>
                  <a:lnTo>
                    <a:pt x="4230" y="996"/>
                  </a:lnTo>
                  <a:lnTo>
                    <a:pt x="4284" y="1086"/>
                  </a:lnTo>
                  <a:lnTo>
                    <a:pt x="4338" y="456"/>
                  </a:lnTo>
                  <a:lnTo>
                    <a:pt x="4392" y="468"/>
                  </a:lnTo>
                  <a:lnTo>
                    <a:pt x="4446" y="792"/>
                  </a:lnTo>
                  <a:lnTo>
                    <a:pt x="4500" y="774"/>
                  </a:lnTo>
                  <a:lnTo>
                    <a:pt x="4560" y="966"/>
                  </a:lnTo>
                </a:path>
              </a:pathLst>
            </a:custGeom>
            <a:noFill/>
            <a:ln w="57150" cap="flat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" name="Oval 7"/>
            <p:cNvSpPr>
              <a:spLocks noChangeArrowheads="1"/>
            </p:cNvSpPr>
            <p:nvPr/>
          </p:nvSpPr>
          <p:spPr bwMode="auto">
            <a:xfrm>
              <a:off x="881062" y="36576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" name="Oval 8"/>
            <p:cNvSpPr>
              <a:spLocks noChangeArrowheads="1"/>
            </p:cNvSpPr>
            <p:nvPr/>
          </p:nvSpPr>
          <p:spPr bwMode="auto">
            <a:xfrm>
              <a:off x="966787" y="36576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" name="Oval 9"/>
            <p:cNvSpPr>
              <a:spLocks noChangeArrowheads="1"/>
            </p:cNvSpPr>
            <p:nvPr/>
          </p:nvSpPr>
          <p:spPr bwMode="auto">
            <a:xfrm>
              <a:off x="1052512" y="34480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" name="Oval 10"/>
            <p:cNvSpPr>
              <a:spLocks noChangeArrowheads="1"/>
            </p:cNvSpPr>
            <p:nvPr/>
          </p:nvSpPr>
          <p:spPr bwMode="auto">
            <a:xfrm>
              <a:off x="1138237" y="40862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" name="Oval 11"/>
            <p:cNvSpPr>
              <a:spLocks noChangeArrowheads="1"/>
            </p:cNvSpPr>
            <p:nvPr/>
          </p:nvSpPr>
          <p:spPr bwMode="auto">
            <a:xfrm>
              <a:off x="1223962" y="38004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" name="Oval 12"/>
            <p:cNvSpPr>
              <a:spLocks noChangeArrowheads="1"/>
            </p:cNvSpPr>
            <p:nvPr/>
          </p:nvSpPr>
          <p:spPr bwMode="auto">
            <a:xfrm>
              <a:off x="1309687" y="40671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" name="Oval 13"/>
            <p:cNvSpPr>
              <a:spLocks noChangeArrowheads="1"/>
            </p:cNvSpPr>
            <p:nvPr/>
          </p:nvSpPr>
          <p:spPr bwMode="auto">
            <a:xfrm>
              <a:off x="1404937" y="42386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" name="Oval 14"/>
            <p:cNvSpPr>
              <a:spLocks noChangeArrowheads="1"/>
            </p:cNvSpPr>
            <p:nvPr/>
          </p:nvSpPr>
          <p:spPr bwMode="auto">
            <a:xfrm>
              <a:off x="1490662" y="23336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" name="Oval 15"/>
            <p:cNvSpPr>
              <a:spLocks noChangeArrowheads="1"/>
            </p:cNvSpPr>
            <p:nvPr/>
          </p:nvSpPr>
          <p:spPr bwMode="auto">
            <a:xfrm>
              <a:off x="1576387" y="30194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" name="Oval 16"/>
            <p:cNvSpPr>
              <a:spLocks noChangeArrowheads="1"/>
            </p:cNvSpPr>
            <p:nvPr/>
          </p:nvSpPr>
          <p:spPr bwMode="auto">
            <a:xfrm>
              <a:off x="1662112" y="29718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" name="Oval 17"/>
            <p:cNvSpPr>
              <a:spLocks noChangeArrowheads="1"/>
            </p:cNvSpPr>
            <p:nvPr/>
          </p:nvSpPr>
          <p:spPr bwMode="auto">
            <a:xfrm>
              <a:off x="1747837" y="32099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" name="Oval 18"/>
            <p:cNvSpPr>
              <a:spLocks noChangeArrowheads="1"/>
            </p:cNvSpPr>
            <p:nvPr/>
          </p:nvSpPr>
          <p:spPr bwMode="auto">
            <a:xfrm>
              <a:off x="1833562" y="32766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" name="Oval 19"/>
            <p:cNvSpPr>
              <a:spLocks noChangeArrowheads="1"/>
            </p:cNvSpPr>
            <p:nvPr/>
          </p:nvSpPr>
          <p:spPr bwMode="auto">
            <a:xfrm>
              <a:off x="1928812" y="32670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" name="Oval 20"/>
            <p:cNvSpPr>
              <a:spLocks noChangeArrowheads="1"/>
            </p:cNvSpPr>
            <p:nvPr/>
          </p:nvSpPr>
          <p:spPr bwMode="auto">
            <a:xfrm>
              <a:off x="2014537" y="44291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" name="Oval 21"/>
            <p:cNvSpPr>
              <a:spLocks noChangeArrowheads="1"/>
            </p:cNvSpPr>
            <p:nvPr/>
          </p:nvSpPr>
          <p:spPr bwMode="auto">
            <a:xfrm>
              <a:off x="2100262" y="44958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" name="Oval 22"/>
            <p:cNvSpPr>
              <a:spLocks noChangeArrowheads="1"/>
            </p:cNvSpPr>
            <p:nvPr/>
          </p:nvSpPr>
          <p:spPr bwMode="auto">
            <a:xfrm>
              <a:off x="2185987" y="43338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" name="Oval 23"/>
            <p:cNvSpPr>
              <a:spLocks noChangeArrowheads="1"/>
            </p:cNvSpPr>
            <p:nvPr/>
          </p:nvSpPr>
          <p:spPr bwMode="auto">
            <a:xfrm>
              <a:off x="2271712" y="45434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" name="Oval 24"/>
            <p:cNvSpPr>
              <a:spLocks noChangeArrowheads="1"/>
            </p:cNvSpPr>
            <p:nvPr/>
          </p:nvSpPr>
          <p:spPr bwMode="auto">
            <a:xfrm>
              <a:off x="2357437" y="38766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" name="Oval 25"/>
            <p:cNvSpPr>
              <a:spLocks noChangeArrowheads="1"/>
            </p:cNvSpPr>
            <p:nvPr/>
          </p:nvSpPr>
          <p:spPr bwMode="auto">
            <a:xfrm>
              <a:off x="2443162" y="43719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" name="Oval 26"/>
            <p:cNvSpPr>
              <a:spLocks noChangeArrowheads="1"/>
            </p:cNvSpPr>
            <p:nvPr/>
          </p:nvSpPr>
          <p:spPr bwMode="auto">
            <a:xfrm>
              <a:off x="2538412" y="23050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6" name="Oval 27"/>
            <p:cNvSpPr>
              <a:spLocks noChangeArrowheads="1"/>
            </p:cNvSpPr>
            <p:nvPr/>
          </p:nvSpPr>
          <p:spPr bwMode="auto">
            <a:xfrm>
              <a:off x="2624137" y="26384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7" name="Oval 28"/>
            <p:cNvSpPr>
              <a:spLocks noChangeArrowheads="1"/>
            </p:cNvSpPr>
            <p:nvPr/>
          </p:nvSpPr>
          <p:spPr bwMode="auto">
            <a:xfrm>
              <a:off x="2709862" y="31051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" name="Oval 29"/>
            <p:cNvSpPr>
              <a:spLocks noChangeArrowheads="1"/>
            </p:cNvSpPr>
            <p:nvPr/>
          </p:nvSpPr>
          <p:spPr bwMode="auto">
            <a:xfrm>
              <a:off x="2795587" y="28194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" name="Oval 30"/>
            <p:cNvSpPr>
              <a:spLocks noChangeArrowheads="1"/>
            </p:cNvSpPr>
            <p:nvPr/>
          </p:nvSpPr>
          <p:spPr bwMode="auto">
            <a:xfrm>
              <a:off x="2881312" y="27432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0" name="Oval 31"/>
            <p:cNvSpPr>
              <a:spLocks noChangeArrowheads="1"/>
            </p:cNvSpPr>
            <p:nvPr/>
          </p:nvSpPr>
          <p:spPr bwMode="auto">
            <a:xfrm>
              <a:off x="2967037" y="34766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1" name="Oval 32"/>
            <p:cNvSpPr>
              <a:spLocks noChangeArrowheads="1"/>
            </p:cNvSpPr>
            <p:nvPr/>
          </p:nvSpPr>
          <p:spPr bwMode="auto">
            <a:xfrm>
              <a:off x="3062287" y="44767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2" name="Oval 33"/>
            <p:cNvSpPr>
              <a:spLocks noChangeArrowheads="1"/>
            </p:cNvSpPr>
            <p:nvPr/>
          </p:nvSpPr>
          <p:spPr bwMode="auto">
            <a:xfrm>
              <a:off x="3148012" y="45053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3" name="Oval 34"/>
            <p:cNvSpPr>
              <a:spLocks noChangeArrowheads="1"/>
            </p:cNvSpPr>
            <p:nvPr/>
          </p:nvSpPr>
          <p:spPr bwMode="auto">
            <a:xfrm>
              <a:off x="3233737" y="44386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4" name="Oval 35"/>
            <p:cNvSpPr>
              <a:spLocks noChangeArrowheads="1"/>
            </p:cNvSpPr>
            <p:nvPr/>
          </p:nvSpPr>
          <p:spPr bwMode="auto">
            <a:xfrm>
              <a:off x="3319462" y="41052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5" name="Oval 36"/>
            <p:cNvSpPr>
              <a:spLocks noChangeArrowheads="1"/>
            </p:cNvSpPr>
            <p:nvPr/>
          </p:nvSpPr>
          <p:spPr bwMode="auto">
            <a:xfrm>
              <a:off x="3405187" y="36671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6" name="Oval 37"/>
            <p:cNvSpPr>
              <a:spLocks noChangeArrowheads="1"/>
            </p:cNvSpPr>
            <p:nvPr/>
          </p:nvSpPr>
          <p:spPr bwMode="auto">
            <a:xfrm>
              <a:off x="3490912" y="40576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7" name="Oval 38"/>
            <p:cNvSpPr>
              <a:spLocks noChangeArrowheads="1"/>
            </p:cNvSpPr>
            <p:nvPr/>
          </p:nvSpPr>
          <p:spPr bwMode="auto">
            <a:xfrm>
              <a:off x="3576637" y="27813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8" name="Oval 39"/>
            <p:cNvSpPr>
              <a:spLocks noChangeArrowheads="1"/>
            </p:cNvSpPr>
            <p:nvPr/>
          </p:nvSpPr>
          <p:spPr bwMode="auto">
            <a:xfrm>
              <a:off x="3671887" y="33147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9" name="Oval 40"/>
            <p:cNvSpPr>
              <a:spLocks noChangeArrowheads="1"/>
            </p:cNvSpPr>
            <p:nvPr/>
          </p:nvSpPr>
          <p:spPr bwMode="auto">
            <a:xfrm>
              <a:off x="3757612" y="32099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0" name="Oval 41"/>
            <p:cNvSpPr>
              <a:spLocks noChangeArrowheads="1"/>
            </p:cNvSpPr>
            <p:nvPr/>
          </p:nvSpPr>
          <p:spPr bwMode="auto">
            <a:xfrm>
              <a:off x="3843337" y="32194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" name="Oval 42"/>
            <p:cNvSpPr>
              <a:spLocks noChangeArrowheads="1"/>
            </p:cNvSpPr>
            <p:nvPr/>
          </p:nvSpPr>
          <p:spPr bwMode="auto">
            <a:xfrm>
              <a:off x="3929062" y="29813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" name="Oval 43"/>
            <p:cNvSpPr>
              <a:spLocks noChangeArrowheads="1"/>
            </p:cNvSpPr>
            <p:nvPr/>
          </p:nvSpPr>
          <p:spPr bwMode="auto">
            <a:xfrm>
              <a:off x="4014787" y="31908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3" name="Oval 44"/>
            <p:cNvSpPr>
              <a:spLocks noChangeArrowheads="1"/>
            </p:cNvSpPr>
            <p:nvPr/>
          </p:nvSpPr>
          <p:spPr bwMode="auto">
            <a:xfrm>
              <a:off x="4100512" y="41910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" name="Oval 45"/>
            <p:cNvSpPr>
              <a:spLocks noChangeArrowheads="1"/>
            </p:cNvSpPr>
            <p:nvPr/>
          </p:nvSpPr>
          <p:spPr bwMode="auto">
            <a:xfrm>
              <a:off x="4195762" y="42005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" name="Oval 46"/>
            <p:cNvSpPr>
              <a:spLocks noChangeArrowheads="1"/>
            </p:cNvSpPr>
            <p:nvPr/>
          </p:nvSpPr>
          <p:spPr bwMode="auto">
            <a:xfrm>
              <a:off x="4281487" y="40671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" name="Oval 47"/>
            <p:cNvSpPr>
              <a:spLocks noChangeArrowheads="1"/>
            </p:cNvSpPr>
            <p:nvPr/>
          </p:nvSpPr>
          <p:spPr bwMode="auto">
            <a:xfrm>
              <a:off x="4367212" y="40671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7" name="Oval 48"/>
            <p:cNvSpPr>
              <a:spLocks noChangeArrowheads="1"/>
            </p:cNvSpPr>
            <p:nvPr/>
          </p:nvSpPr>
          <p:spPr bwMode="auto">
            <a:xfrm>
              <a:off x="4452937" y="39147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8" name="Oval 49"/>
            <p:cNvSpPr>
              <a:spLocks noChangeArrowheads="1"/>
            </p:cNvSpPr>
            <p:nvPr/>
          </p:nvSpPr>
          <p:spPr bwMode="auto">
            <a:xfrm>
              <a:off x="4538662" y="44196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9" name="Oval 50"/>
            <p:cNvSpPr>
              <a:spLocks noChangeArrowheads="1"/>
            </p:cNvSpPr>
            <p:nvPr/>
          </p:nvSpPr>
          <p:spPr bwMode="auto">
            <a:xfrm>
              <a:off x="4624388" y="25622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0" name="Oval 51"/>
            <p:cNvSpPr>
              <a:spLocks noChangeArrowheads="1"/>
            </p:cNvSpPr>
            <p:nvPr/>
          </p:nvSpPr>
          <p:spPr bwMode="auto">
            <a:xfrm>
              <a:off x="4719638" y="28765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1" name="Oval 52"/>
            <p:cNvSpPr>
              <a:spLocks noChangeArrowheads="1"/>
            </p:cNvSpPr>
            <p:nvPr/>
          </p:nvSpPr>
          <p:spPr bwMode="auto">
            <a:xfrm>
              <a:off x="4805363" y="32956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2" name="Oval 53"/>
            <p:cNvSpPr>
              <a:spLocks noChangeArrowheads="1"/>
            </p:cNvSpPr>
            <p:nvPr/>
          </p:nvSpPr>
          <p:spPr bwMode="auto">
            <a:xfrm>
              <a:off x="4891088" y="31337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3" name="Oval 54"/>
            <p:cNvSpPr>
              <a:spLocks noChangeArrowheads="1"/>
            </p:cNvSpPr>
            <p:nvPr/>
          </p:nvSpPr>
          <p:spPr bwMode="auto">
            <a:xfrm>
              <a:off x="4976813" y="32385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4" name="Oval 55"/>
            <p:cNvSpPr>
              <a:spLocks noChangeArrowheads="1"/>
            </p:cNvSpPr>
            <p:nvPr/>
          </p:nvSpPr>
          <p:spPr bwMode="auto">
            <a:xfrm>
              <a:off x="5062538" y="32766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5" name="Oval 56"/>
            <p:cNvSpPr>
              <a:spLocks noChangeArrowheads="1"/>
            </p:cNvSpPr>
            <p:nvPr/>
          </p:nvSpPr>
          <p:spPr bwMode="auto">
            <a:xfrm>
              <a:off x="5148263" y="40957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6" name="Oval 57"/>
            <p:cNvSpPr>
              <a:spLocks noChangeArrowheads="1"/>
            </p:cNvSpPr>
            <p:nvPr/>
          </p:nvSpPr>
          <p:spPr bwMode="auto">
            <a:xfrm>
              <a:off x="5233988" y="43815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7" name="Oval 58"/>
            <p:cNvSpPr>
              <a:spLocks noChangeArrowheads="1"/>
            </p:cNvSpPr>
            <p:nvPr/>
          </p:nvSpPr>
          <p:spPr bwMode="auto">
            <a:xfrm>
              <a:off x="5329238" y="44196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8" name="Oval 59"/>
            <p:cNvSpPr>
              <a:spLocks noChangeArrowheads="1"/>
            </p:cNvSpPr>
            <p:nvPr/>
          </p:nvSpPr>
          <p:spPr bwMode="auto">
            <a:xfrm>
              <a:off x="5414963" y="41624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9" name="Oval 60"/>
            <p:cNvSpPr>
              <a:spLocks noChangeArrowheads="1"/>
            </p:cNvSpPr>
            <p:nvPr/>
          </p:nvSpPr>
          <p:spPr bwMode="auto">
            <a:xfrm>
              <a:off x="5500688" y="42862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0" name="Oval 61"/>
            <p:cNvSpPr>
              <a:spLocks noChangeArrowheads="1"/>
            </p:cNvSpPr>
            <p:nvPr/>
          </p:nvSpPr>
          <p:spPr bwMode="auto">
            <a:xfrm>
              <a:off x="5586413" y="39338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1" name="Oval 62"/>
            <p:cNvSpPr>
              <a:spLocks noChangeArrowheads="1"/>
            </p:cNvSpPr>
            <p:nvPr/>
          </p:nvSpPr>
          <p:spPr bwMode="auto">
            <a:xfrm>
              <a:off x="5672138" y="23812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2" name="Oval 63"/>
            <p:cNvSpPr>
              <a:spLocks noChangeArrowheads="1"/>
            </p:cNvSpPr>
            <p:nvPr/>
          </p:nvSpPr>
          <p:spPr bwMode="auto">
            <a:xfrm>
              <a:off x="5757863" y="26860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3" name="Oval 64"/>
            <p:cNvSpPr>
              <a:spLocks noChangeArrowheads="1"/>
            </p:cNvSpPr>
            <p:nvPr/>
          </p:nvSpPr>
          <p:spPr bwMode="auto">
            <a:xfrm>
              <a:off x="5853113" y="29432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4" name="Oval 65"/>
            <p:cNvSpPr>
              <a:spLocks noChangeArrowheads="1"/>
            </p:cNvSpPr>
            <p:nvPr/>
          </p:nvSpPr>
          <p:spPr bwMode="auto">
            <a:xfrm>
              <a:off x="5938838" y="32575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5" name="Oval 66"/>
            <p:cNvSpPr>
              <a:spLocks noChangeArrowheads="1"/>
            </p:cNvSpPr>
            <p:nvPr/>
          </p:nvSpPr>
          <p:spPr bwMode="auto">
            <a:xfrm>
              <a:off x="6024563" y="31242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6" name="Oval 67"/>
            <p:cNvSpPr>
              <a:spLocks noChangeArrowheads="1"/>
            </p:cNvSpPr>
            <p:nvPr/>
          </p:nvSpPr>
          <p:spPr bwMode="auto">
            <a:xfrm>
              <a:off x="6110288" y="35718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7" name="Oval 68"/>
            <p:cNvSpPr>
              <a:spLocks noChangeArrowheads="1"/>
            </p:cNvSpPr>
            <p:nvPr/>
          </p:nvSpPr>
          <p:spPr bwMode="auto">
            <a:xfrm>
              <a:off x="6196013" y="39719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8" name="Oval 69"/>
            <p:cNvSpPr>
              <a:spLocks noChangeArrowheads="1"/>
            </p:cNvSpPr>
            <p:nvPr/>
          </p:nvSpPr>
          <p:spPr bwMode="auto">
            <a:xfrm>
              <a:off x="6281738" y="44005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9" name="Oval 70"/>
            <p:cNvSpPr>
              <a:spLocks noChangeArrowheads="1"/>
            </p:cNvSpPr>
            <p:nvPr/>
          </p:nvSpPr>
          <p:spPr bwMode="auto">
            <a:xfrm>
              <a:off x="6367463" y="46482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0" name="Oval 71"/>
            <p:cNvSpPr>
              <a:spLocks noChangeArrowheads="1"/>
            </p:cNvSpPr>
            <p:nvPr/>
          </p:nvSpPr>
          <p:spPr bwMode="auto">
            <a:xfrm>
              <a:off x="6462713" y="39624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1" name="Oval 72"/>
            <p:cNvSpPr>
              <a:spLocks noChangeArrowheads="1"/>
            </p:cNvSpPr>
            <p:nvPr/>
          </p:nvSpPr>
          <p:spPr bwMode="auto">
            <a:xfrm>
              <a:off x="6548438" y="41529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2" name="Oval 73"/>
            <p:cNvSpPr>
              <a:spLocks noChangeArrowheads="1"/>
            </p:cNvSpPr>
            <p:nvPr/>
          </p:nvSpPr>
          <p:spPr bwMode="auto">
            <a:xfrm>
              <a:off x="6634163" y="41052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3" name="Oval 74"/>
            <p:cNvSpPr>
              <a:spLocks noChangeArrowheads="1"/>
            </p:cNvSpPr>
            <p:nvPr/>
          </p:nvSpPr>
          <p:spPr bwMode="auto">
            <a:xfrm>
              <a:off x="6719888" y="26289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4" name="Oval 75"/>
            <p:cNvSpPr>
              <a:spLocks noChangeArrowheads="1"/>
            </p:cNvSpPr>
            <p:nvPr/>
          </p:nvSpPr>
          <p:spPr bwMode="auto">
            <a:xfrm>
              <a:off x="6805613" y="27241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5" name="Oval 76"/>
            <p:cNvSpPr>
              <a:spLocks noChangeArrowheads="1"/>
            </p:cNvSpPr>
            <p:nvPr/>
          </p:nvSpPr>
          <p:spPr bwMode="auto">
            <a:xfrm>
              <a:off x="6891338" y="31146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6" name="Oval 77"/>
            <p:cNvSpPr>
              <a:spLocks noChangeArrowheads="1"/>
            </p:cNvSpPr>
            <p:nvPr/>
          </p:nvSpPr>
          <p:spPr bwMode="auto">
            <a:xfrm>
              <a:off x="6986588" y="33909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7" name="Oval 78"/>
            <p:cNvSpPr>
              <a:spLocks noChangeArrowheads="1"/>
            </p:cNvSpPr>
            <p:nvPr/>
          </p:nvSpPr>
          <p:spPr bwMode="auto">
            <a:xfrm>
              <a:off x="7072313" y="29813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8" name="Oval 79"/>
            <p:cNvSpPr>
              <a:spLocks noChangeArrowheads="1"/>
            </p:cNvSpPr>
            <p:nvPr/>
          </p:nvSpPr>
          <p:spPr bwMode="auto">
            <a:xfrm>
              <a:off x="7158038" y="32289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9" name="Oval 80"/>
            <p:cNvSpPr>
              <a:spLocks noChangeArrowheads="1"/>
            </p:cNvSpPr>
            <p:nvPr/>
          </p:nvSpPr>
          <p:spPr bwMode="auto">
            <a:xfrm>
              <a:off x="7243763" y="42767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0" name="Oval 81"/>
            <p:cNvSpPr>
              <a:spLocks noChangeArrowheads="1"/>
            </p:cNvSpPr>
            <p:nvPr/>
          </p:nvSpPr>
          <p:spPr bwMode="auto">
            <a:xfrm>
              <a:off x="7329488" y="435292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1" name="Oval 82"/>
            <p:cNvSpPr>
              <a:spLocks noChangeArrowheads="1"/>
            </p:cNvSpPr>
            <p:nvPr/>
          </p:nvSpPr>
          <p:spPr bwMode="auto">
            <a:xfrm>
              <a:off x="7415213" y="43434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2" name="Oval 83"/>
            <p:cNvSpPr>
              <a:spLocks noChangeArrowheads="1"/>
            </p:cNvSpPr>
            <p:nvPr/>
          </p:nvSpPr>
          <p:spPr bwMode="auto">
            <a:xfrm>
              <a:off x="7500938" y="34194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3" name="Oval 84"/>
            <p:cNvSpPr>
              <a:spLocks noChangeArrowheads="1"/>
            </p:cNvSpPr>
            <p:nvPr/>
          </p:nvSpPr>
          <p:spPr bwMode="auto">
            <a:xfrm>
              <a:off x="7596188" y="38862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4" name="Oval 85"/>
            <p:cNvSpPr>
              <a:spLocks noChangeArrowheads="1"/>
            </p:cNvSpPr>
            <p:nvPr/>
          </p:nvSpPr>
          <p:spPr bwMode="auto">
            <a:xfrm>
              <a:off x="7681913" y="40290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5" name="Oval 86"/>
            <p:cNvSpPr>
              <a:spLocks noChangeArrowheads="1"/>
            </p:cNvSpPr>
            <p:nvPr/>
          </p:nvSpPr>
          <p:spPr bwMode="auto">
            <a:xfrm>
              <a:off x="7767638" y="30289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6" name="Oval 87"/>
            <p:cNvSpPr>
              <a:spLocks noChangeArrowheads="1"/>
            </p:cNvSpPr>
            <p:nvPr/>
          </p:nvSpPr>
          <p:spPr bwMode="auto">
            <a:xfrm>
              <a:off x="7853363" y="304800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7" name="Oval 88"/>
            <p:cNvSpPr>
              <a:spLocks noChangeArrowheads="1"/>
            </p:cNvSpPr>
            <p:nvPr/>
          </p:nvSpPr>
          <p:spPr bwMode="auto">
            <a:xfrm>
              <a:off x="7939088" y="3562350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8" name="Oval 89"/>
            <p:cNvSpPr>
              <a:spLocks noChangeArrowheads="1"/>
            </p:cNvSpPr>
            <p:nvPr/>
          </p:nvSpPr>
          <p:spPr bwMode="auto">
            <a:xfrm>
              <a:off x="8024813" y="35337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9" name="Oval 90"/>
            <p:cNvSpPr>
              <a:spLocks noChangeArrowheads="1"/>
            </p:cNvSpPr>
            <p:nvPr/>
          </p:nvSpPr>
          <p:spPr bwMode="auto">
            <a:xfrm>
              <a:off x="8120063" y="3838575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148" name="Group 2147"/>
          <p:cNvGrpSpPr/>
          <p:nvPr/>
        </p:nvGrpSpPr>
        <p:grpSpPr>
          <a:xfrm>
            <a:off x="251520" y="1617274"/>
            <a:ext cx="3954599" cy="1381767"/>
            <a:chOff x="9777413" y="1368457"/>
            <a:chExt cx="7305676" cy="2409825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9805988" y="1397032"/>
              <a:ext cx="7239001" cy="2343150"/>
            </a:xfrm>
            <a:custGeom>
              <a:avLst/>
              <a:gdLst>
                <a:gd name="T0" fmla="*/ 54 w 4560"/>
                <a:gd name="T1" fmla="*/ 852 h 1476"/>
                <a:gd name="T2" fmla="*/ 162 w 4560"/>
                <a:gd name="T3" fmla="*/ 1122 h 1476"/>
                <a:gd name="T4" fmla="*/ 270 w 4560"/>
                <a:gd name="T5" fmla="*/ 1110 h 1476"/>
                <a:gd name="T6" fmla="*/ 384 w 4560"/>
                <a:gd name="T7" fmla="*/ 18 h 1476"/>
                <a:gd name="T8" fmla="*/ 492 w 4560"/>
                <a:gd name="T9" fmla="*/ 420 h 1476"/>
                <a:gd name="T10" fmla="*/ 600 w 4560"/>
                <a:gd name="T11" fmla="*/ 612 h 1476"/>
                <a:gd name="T12" fmla="*/ 714 w 4560"/>
                <a:gd name="T13" fmla="*/ 1338 h 1476"/>
                <a:gd name="T14" fmla="*/ 822 w 4560"/>
                <a:gd name="T15" fmla="*/ 1278 h 1476"/>
                <a:gd name="T16" fmla="*/ 930 w 4560"/>
                <a:gd name="T17" fmla="*/ 990 h 1476"/>
                <a:gd name="T18" fmla="*/ 1044 w 4560"/>
                <a:gd name="T19" fmla="*/ 0 h 1476"/>
                <a:gd name="T20" fmla="*/ 1152 w 4560"/>
                <a:gd name="T21" fmla="*/ 504 h 1476"/>
                <a:gd name="T22" fmla="*/ 1260 w 4560"/>
                <a:gd name="T23" fmla="*/ 276 h 1476"/>
                <a:gd name="T24" fmla="*/ 1374 w 4560"/>
                <a:gd name="T25" fmla="*/ 1368 h 1476"/>
                <a:gd name="T26" fmla="*/ 1482 w 4560"/>
                <a:gd name="T27" fmla="*/ 1344 h 1476"/>
                <a:gd name="T28" fmla="*/ 1590 w 4560"/>
                <a:gd name="T29" fmla="*/ 858 h 1476"/>
                <a:gd name="T30" fmla="*/ 1698 w 4560"/>
                <a:gd name="T31" fmla="*/ 300 h 1476"/>
                <a:gd name="T32" fmla="*/ 1812 w 4560"/>
                <a:gd name="T33" fmla="*/ 570 h 1476"/>
                <a:gd name="T34" fmla="*/ 1920 w 4560"/>
                <a:gd name="T35" fmla="*/ 426 h 1476"/>
                <a:gd name="T36" fmla="*/ 2028 w 4560"/>
                <a:gd name="T37" fmla="*/ 1188 h 1476"/>
                <a:gd name="T38" fmla="*/ 2142 w 4560"/>
                <a:gd name="T39" fmla="*/ 1110 h 1476"/>
                <a:gd name="T40" fmla="*/ 2250 w 4560"/>
                <a:gd name="T41" fmla="*/ 1014 h 1476"/>
                <a:gd name="T42" fmla="*/ 2358 w 4560"/>
                <a:gd name="T43" fmla="*/ 162 h 1476"/>
                <a:gd name="T44" fmla="*/ 2472 w 4560"/>
                <a:gd name="T45" fmla="*/ 624 h 1476"/>
                <a:gd name="T46" fmla="*/ 2580 w 4560"/>
                <a:gd name="T47" fmla="*/ 588 h 1476"/>
                <a:gd name="T48" fmla="*/ 2688 w 4560"/>
                <a:gd name="T49" fmla="*/ 1128 h 1476"/>
                <a:gd name="T50" fmla="*/ 2802 w 4560"/>
                <a:gd name="T51" fmla="*/ 1332 h 1476"/>
                <a:gd name="T52" fmla="*/ 2910 w 4560"/>
                <a:gd name="T53" fmla="*/ 1248 h 1476"/>
                <a:gd name="T54" fmla="*/ 3018 w 4560"/>
                <a:gd name="T55" fmla="*/ 48 h 1476"/>
                <a:gd name="T56" fmla="*/ 3132 w 4560"/>
                <a:gd name="T57" fmla="*/ 402 h 1476"/>
                <a:gd name="T58" fmla="*/ 3240 w 4560"/>
                <a:gd name="T59" fmla="*/ 516 h 1476"/>
                <a:gd name="T60" fmla="*/ 3348 w 4560"/>
                <a:gd name="T61" fmla="*/ 1050 h 1476"/>
                <a:gd name="T62" fmla="*/ 3456 w 4560"/>
                <a:gd name="T63" fmla="*/ 1476 h 1476"/>
                <a:gd name="T64" fmla="*/ 3570 w 4560"/>
                <a:gd name="T65" fmla="*/ 1164 h 1476"/>
                <a:gd name="T66" fmla="*/ 3678 w 4560"/>
                <a:gd name="T67" fmla="*/ 204 h 1476"/>
                <a:gd name="T68" fmla="*/ 3786 w 4560"/>
                <a:gd name="T69" fmla="*/ 510 h 1476"/>
                <a:gd name="T70" fmla="*/ 3900 w 4560"/>
                <a:gd name="T71" fmla="*/ 426 h 1476"/>
                <a:gd name="T72" fmla="*/ 4008 w 4560"/>
                <a:gd name="T73" fmla="*/ 1242 h 1476"/>
                <a:gd name="T74" fmla="*/ 4116 w 4560"/>
                <a:gd name="T75" fmla="*/ 1284 h 1476"/>
                <a:gd name="T76" fmla="*/ 4230 w 4560"/>
                <a:gd name="T77" fmla="*/ 996 h 1476"/>
                <a:gd name="T78" fmla="*/ 4338 w 4560"/>
                <a:gd name="T79" fmla="*/ 456 h 1476"/>
                <a:gd name="T80" fmla="*/ 4446 w 4560"/>
                <a:gd name="T81" fmla="*/ 792 h 1476"/>
                <a:gd name="T82" fmla="*/ 4560 w 4560"/>
                <a:gd name="T83" fmla="*/ 966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60" h="1476">
                  <a:moveTo>
                    <a:pt x="0" y="852"/>
                  </a:moveTo>
                  <a:lnTo>
                    <a:pt x="54" y="852"/>
                  </a:lnTo>
                  <a:lnTo>
                    <a:pt x="108" y="720"/>
                  </a:lnTo>
                  <a:lnTo>
                    <a:pt x="162" y="1122"/>
                  </a:lnTo>
                  <a:lnTo>
                    <a:pt x="216" y="942"/>
                  </a:lnTo>
                  <a:lnTo>
                    <a:pt x="270" y="1110"/>
                  </a:lnTo>
                  <a:lnTo>
                    <a:pt x="330" y="1218"/>
                  </a:lnTo>
                  <a:lnTo>
                    <a:pt x="384" y="18"/>
                  </a:lnTo>
                  <a:lnTo>
                    <a:pt x="438" y="450"/>
                  </a:lnTo>
                  <a:lnTo>
                    <a:pt x="492" y="420"/>
                  </a:lnTo>
                  <a:lnTo>
                    <a:pt x="546" y="570"/>
                  </a:lnTo>
                  <a:lnTo>
                    <a:pt x="600" y="612"/>
                  </a:lnTo>
                  <a:lnTo>
                    <a:pt x="660" y="606"/>
                  </a:lnTo>
                  <a:lnTo>
                    <a:pt x="714" y="1338"/>
                  </a:lnTo>
                  <a:lnTo>
                    <a:pt x="768" y="1380"/>
                  </a:lnTo>
                  <a:lnTo>
                    <a:pt x="822" y="1278"/>
                  </a:lnTo>
                  <a:lnTo>
                    <a:pt x="876" y="1410"/>
                  </a:lnTo>
                  <a:lnTo>
                    <a:pt x="930" y="990"/>
                  </a:lnTo>
                  <a:lnTo>
                    <a:pt x="984" y="1302"/>
                  </a:lnTo>
                  <a:lnTo>
                    <a:pt x="1044" y="0"/>
                  </a:lnTo>
                  <a:lnTo>
                    <a:pt x="1098" y="210"/>
                  </a:lnTo>
                  <a:lnTo>
                    <a:pt x="1152" y="504"/>
                  </a:lnTo>
                  <a:lnTo>
                    <a:pt x="1206" y="324"/>
                  </a:lnTo>
                  <a:lnTo>
                    <a:pt x="1260" y="276"/>
                  </a:lnTo>
                  <a:lnTo>
                    <a:pt x="1314" y="738"/>
                  </a:lnTo>
                  <a:lnTo>
                    <a:pt x="1374" y="1368"/>
                  </a:lnTo>
                  <a:lnTo>
                    <a:pt x="1428" y="1386"/>
                  </a:lnTo>
                  <a:lnTo>
                    <a:pt x="1482" y="1344"/>
                  </a:lnTo>
                  <a:lnTo>
                    <a:pt x="1536" y="1134"/>
                  </a:lnTo>
                  <a:lnTo>
                    <a:pt x="1590" y="858"/>
                  </a:lnTo>
                  <a:lnTo>
                    <a:pt x="1644" y="1104"/>
                  </a:lnTo>
                  <a:lnTo>
                    <a:pt x="1698" y="300"/>
                  </a:lnTo>
                  <a:lnTo>
                    <a:pt x="1758" y="636"/>
                  </a:lnTo>
                  <a:lnTo>
                    <a:pt x="1812" y="570"/>
                  </a:lnTo>
                  <a:lnTo>
                    <a:pt x="1866" y="576"/>
                  </a:lnTo>
                  <a:lnTo>
                    <a:pt x="1920" y="426"/>
                  </a:lnTo>
                  <a:lnTo>
                    <a:pt x="1974" y="558"/>
                  </a:lnTo>
                  <a:lnTo>
                    <a:pt x="2028" y="1188"/>
                  </a:lnTo>
                  <a:lnTo>
                    <a:pt x="2088" y="1194"/>
                  </a:lnTo>
                  <a:lnTo>
                    <a:pt x="2142" y="1110"/>
                  </a:lnTo>
                  <a:lnTo>
                    <a:pt x="2196" y="1110"/>
                  </a:lnTo>
                  <a:lnTo>
                    <a:pt x="2250" y="1014"/>
                  </a:lnTo>
                  <a:lnTo>
                    <a:pt x="2304" y="1332"/>
                  </a:lnTo>
                  <a:lnTo>
                    <a:pt x="2358" y="162"/>
                  </a:lnTo>
                  <a:lnTo>
                    <a:pt x="2418" y="360"/>
                  </a:lnTo>
                  <a:lnTo>
                    <a:pt x="2472" y="624"/>
                  </a:lnTo>
                  <a:lnTo>
                    <a:pt x="2526" y="522"/>
                  </a:lnTo>
                  <a:lnTo>
                    <a:pt x="2580" y="588"/>
                  </a:lnTo>
                  <a:lnTo>
                    <a:pt x="2634" y="612"/>
                  </a:lnTo>
                  <a:lnTo>
                    <a:pt x="2688" y="1128"/>
                  </a:lnTo>
                  <a:lnTo>
                    <a:pt x="2742" y="1308"/>
                  </a:lnTo>
                  <a:lnTo>
                    <a:pt x="2802" y="1332"/>
                  </a:lnTo>
                  <a:lnTo>
                    <a:pt x="2856" y="1170"/>
                  </a:lnTo>
                  <a:lnTo>
                    <a:pt x="2910" y="1248"/>
                  </a:lnTo>
                  <a:lnTo>
                    <a:pt x="2964" y="1026"/>
                  </a:lnTo>
                  <a:lnTo>
                    <a:pt x="3018" y="48"/>
                  </a:lnTo>
                  <a:lnTo>
                    <a:pt x="3072" y="240"/>
                  </a:lnTo>
                  <a:lnTo>
                    <a:pt x="3132" y="402"/>
                  </a:lnTo>
                  <a:lnTo>
                    <a:pt x="3186" y="600"/>
                  </a:lnTo>
                  <a:lnTo>
                    <a:pt x="3240" y="516"/>
                  </a:lnTo>
                  <a:lnTo>
                    <a:pt x="3294" y="798"/>
                  </a:lnTo>
                  <a:lnTo>
                    <a:pt x="3348" y="1050"/>
                  </a:lnTo>
                  <a:lnTo>
                    <a:pt x="3402" y="1320"/>
                  </a:lnTo>
                  <a:lnTo>
                    <a:pt x="3456" y="1476"/>
                  </a:lnTo>
                  <a:lnTo>
                    <a:pt x="3516" y="1044"/>
                  </a:lnTo>
                  <a:lnTo>
                    <a:pt x="3570" y="1164"/>
                  </a:lnTo>
                  <a:lnTo>
                    <a:pt x="3624" y="1134"/>
                  </a:lnTo>
                  <a:lnTo>
                    <a:pt x="3678" y="204"/>
                  </a:lnTo>
                  <a:lnTo>
                    <a:pt x="3732" y="264"/>
                  </a:lnTo>
                  <a:lnTo>
                    <a:pt x="3786" y="510"/>
                  </a:lnTo>
                  <a:lnTo>
                    <a:pt x="3846" y="684"/>
                  </a:lnTo>
                  <a:lnTo>
                    <a:pt x="3900" y="426"/>
                  </a:lnTo>
                  <a:lnTo>
                    <a:pt x="3954" y="582"/>
                  </a:lnTo>
                  <a:lnTo>
                    <a:pt x="4008" y="1242"/>
                  </a:lnTo>
                  <a:lnTo>
                    <a:pt x="4062" y="1290"/>
                  </a:lnTo>
                  <a:lnTo>
                    <a:pt x="4116" y="1284"/>
                  </a:lnTo>
                  <a:lnTo>
                    <a:pt x="4170" y="702"/>
                  </a:lnTo>
                  <a:lnTo>
                    <a:pt x="4230" y="996"/>
                  </a:lnTo>
                  <a:lnTo>
                    <a:pt x="4284" y="1086"/>
                  </a:lnTo>
                  <a:lnTo>
                    <a:pt x="4338" y="456"/>
                  </a:lnTo>
                  <a:lnTo>
                    <a:pt x="4392" y="468"/>
                  </a:lnTo>
                  <a:lnTo>
                    <a:pt x="4446" y="792"/>
                  </a:lnTo>
                  <a:lnTo>
                    <a:pt x="4500" y="774"/>
                  </a:lnTo>
                  <a:lnTo>
                    <a:pt x="4560" y="966"/>
                  </a:lnTo>
                </a:path>
              </a:pathLst>
            </a:custGeom>
            <a:noFill/>
            <a:ln w="57150" cap="flat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9777413" y="27210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9863138" y="27210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Oval 9"/>
            <p:cNvSpPr>
              <a:spLocks noChangeArrowheads="1"/>
            </p:cNvSpPr>
            <p:nvPr/>
          </p:nvSpPr>
          <p:spPr bwMode="auto">
            <a:xfrm>
              <a:off x="9948863" y="25114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Oval 10"/>
            <p:cNvSpPr>
              <a:spLocks noChangeArrowheads="1"/>
            </p:cNvSpPr>
            <p:nvPr/>
          </p:nvSpPr>
          <p:spPr bwMode="auto">
            <a:xfrm>
              <a:off x="10034588" y="31496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5" name="Oval 11"/>
            <p:cNvSpPr>
              <a:spLocks noChangeArrowheads="1"/>
            </p:cNvSpPr>
            <p:nvPr/>
          </p:nvSpPr>
          <p:spPr bwMode="auto">
            <a:xfrm>
              <a:off x="10120313" y="28638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57" name="Oval 12"/>
            <p:cNvSpPr>
              <a:spLocks noChangeArrowheads="1"/>
            </p:cNvSpPr>
            <p:nvPr/>
          </p:nvSpPr>
          <p:spPr bwMode="auto">
            <a:xfrm>
              <a:off x="10206038" y="31305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0" name="Oval 13"/>
            <p:cNvSpPr>
              <a:spLocks noChangeArrowheads="1"/>
            </p:cNvSpPr>
            <p:nvPr/>
          </p:nvSpPr>
          <p:spPr bwMode="auto">
            <a:xfrm>
              <a:off x="10301288" y="33020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1" name="Oval 14"/>
            <p:cNvSpPr>
              <a:spLocks noChangeArrowheads="1"/>
            </p:cNvSpPr>
            <p:nvPr/>
          </p:nvSpPr>
          <p:spPr bwMode="auto">
            <a:xfrm>
              <a:off x="10387013" y="13970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2" name="Oval 15"/>
            <p:cNvSpPr>
              <a:spLocks noChangeArrowheads="1"/>
            </p:cNvSpPr>
            <p:nvPr/>
          </p:nvSpPr>
          <p:spPr bwMode="auto">
            <a:xfrm>
              <a:off x="10472738" y="20828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3" name="Oval 16"/>
            <p:cNvSpPr>
              <a:spLocks noChangeArrowheads="1"/>
            </p:cNvSpPr>
            <p:nvPr/>
          </p:nvSpPr>
          <p:spPr bwMode="auto">
            <a:xfrm>
              <a:off x="10558463" y="20352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4" name="Oval 17"/>
            <p:cNvSpPr>
              <a:spLocks noChangeArrowheads="1"/>
            </p:cNvSpPr>
            <p:nvPr/>
          </p:nvSpPr>
          <p:spPr bwMode="auto">
            <a:xfrm>
              <a:off x="10644188" y="22733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5" name="Oval 18"/>
            <p:cNvSpPr>
              <a:spLocks noChangeArrowheads="1"/>
            </p:cNvSpPr>
            <p:nvPr/>
          </p:nvSpPr>
          <p:spPr bwMode="auto">
            <a:xfrm>
              <a:off x="10729913" y="23400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6" name="Oval 19"/>
            <p:cNvSpPr>
              <a:spLocks noChangeArrowheads="1"/>
            </p:cNvSpPr>
            <p:nvPr/>
          </p:nvSpPr>
          <p:spPr bwMode="auto">
            <a:xfrm>
              <a:off x="10825163" y="23304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7" name="Oval 20"/>
            <p:cNvSpPr>
              <a:spLocks noChangeArrowheads="1"/>
            </p:cNvSpPr>
            <p:nvPr/>
          </p:nvSpPr>
          <p:spPr bwMode="auto">
            <a:xfrm>
              <a:off x="10910888" y="34925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8" name="Oval 21"/>
            <p:cNvSpPr>
              <a:spLocks noChangeArrowheads="1"/>
            </p:cNvSpPr>
            <p:nvPr/>
          </p:nvSpPr>
          <p:spPr bwMode="auto">
            <a:xfrm>
              <a:off x="10996613" y="35592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9" name="Oval 22"/>
            <p:cNvSpPr>
              <a:spLocks noChangeArrowheads="1"/>
            </p:cNvSpPr>
            <p:nvPr/>
          </p:nvSpPr>
          <p:spPr bwMode="auto">
            <a:xfrm>
              <a:off x="11082338" y="33972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0" name="Oval 23"/>
            <p:cNvSpPr>
              <a:spLocks noChangeArrowheads="1"/>
            </p:cNvSpPr>
            <p:nvPr/>
          </p:nvSpPr>
          <p:spPr bwMode="auto">
            <a:xfrm>
              <a:off x="11168063" y="36068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1" name="Oval 24"/>
            <p:cNvSpPr>
              <a:spLocks noChangeArrowheads="1"/>
            </p:cNvSpPr>
            <p:nvPr/>
          </p:nvSpPr>
          <p:spPr bwMode="auto">
            <a:xfrm>
              <a:off x="11253788" y="29400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4" name="Oval 25"/>
            <p:cNvSpPr>
              <a:spLocks noChangeArrowheads="1"/>
            </p:cNvSpPr>
            <p:nvPr/>
          </p:nvSpPr>
          <p:spPr bwMode="auto">
            <a:xfrm>
              <a:off x="11339513" y="34353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6" name="Oval 26"/>
            <p:cNvSpPr>
              <a:spLocks noChangeArrowheads="1"/>
            </p:cNvSpPr>
            <p:nvPr/>
          </p:nvSpPr>
          <p:spPr bwMode="auto">
            <a:xfrm>
              <a:off x="11434763" y="13684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7" name="Oval 27"/>
            <p:cNvSpPr>
              <a:spLocks noChangeArrowheads="1"/>
            </p:cNvSpPr>
            <p:nvPr/>
          </p:nvSpPr>
          <p:spPr bwMode="auto">
            <a:xfrm>
              <a:off x="11520488" y="17018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8" name="Oval 28"/>
            <p:cNvSpPr>
              <a:spLocks noChangeArrowheads="1"/>
            </p:cNvSpPr>
            <p:nvPr/>
          </p:nvSpPr>
          <p:spPr bwMode="auto">
            <a:xfrm>
              <a:off x="11606213" y="21685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9" name="Oval 29"/>
            <p:cNvSpPr>
              <a:spLocks noChangeArrowheads="1"/>
            </p:cNvSpPr>
            <p:nvPr/>
          </p:nvSpPr>
          <p:spPr bwMode="auto">
            <a:xfrm>
              <a:off x="11691938" y="18828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0" name="Oval 30"/>
            <p:cNvSpPr>
              <a:spLocks noChangeArrowheads="1"/>
            </p:cNvSpPr>
            <p:nvPr/>
          </p:nvSpPr>
          <p:spPr bwMode="auto">
            <a:xfrm>
              <a:off x="11777663" y="18066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1" name="Oval 31"/>
            <p:cNvSpPr>
              <a:spLocks noChangeArrowheads="1"/>
            </p:cNvSpPr>
            <p:nvPr/>
          </p:nvSpPr>
          <p:spPr bwMode="auto">
            <a:xfrm>
              <a:off x="11863388" y="25400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2" name="Oval 32"/>
            <p:cNvSpPr>
              <a:spLocks noChangeArrowheads="1"/>
            </p:cNvSpPr>
            <p:nvPr/>
          </p:nvSpPr>
          <p:spPr bwMode="auto">
            <a:xfrm>
              <a:off x="11958638" y="35401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3" name="Oval 33"/>
            <p:cNvSpPr>
              <a:spLocks noChangeArrowheads="1"/>
            </p:cNvSpPr>
            <p:nvPr/>
          </p:nvSpPr>
          <p:spPr bwMode="auto">
            <a:xfrm>
              <a:off x="12044363" y="35687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" name="Oval 34"/>
            <p:cNvSpPr>
              <a:spLocks noChangeArrowheads="1"/>
            </p:cNvSpPr>
            <p:nvPr/>
          </p:nvSpPr>
          <p:spPr bwMode="auto">
            <a:xfrm>
              <a:off x="12130088" y="35020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5" name="Oval 35"/>
            <p:cNvSpPr>
              <a:spLocks noChangeArrowheads="1"/>
            </p:cNvSpPr>
            <p:nvPr/>
          </p:nvSpPr>
          <p:spPr bwMode="auto">
            <a:xfrm>
              <a:off x="12215813" y="31686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6" name="Oval 36"/>
            <p:cNvSpPr>
              <a:spLocks noChangeArrowheads="1"/>
            </p:cNvSpPr>
            <p:nvPr/>
          </p:nvSpPr>
          <p:spPr bwMode="auto">
            <a:xfrm>
              <a:off x="12301538" y="27305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7" name="Oval 37"/>
            <p:cNvSpPr>
              <a:spLocks noChangeArrowheads="1"/>
            </p:cNvSpPr>
            <p:nvPr/>
          </p:nvSpPr>
          <p:spPr bwMode="auto">
            <a:xfrm>
              <a:off x="12387263" y="31210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8" name="Oval 38"/>
            <p:cNvSpPr>
              <a:spLocks noChangeArrowheads="1"/>
            </p:cNvSpPr>
            <p:nvPr/>
          </p:nvSpPr>
          <p:spPr bwMode="auto">
            <a:xfrm>
              <a:off x="12472988" y="18447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9" name="Oval 39"/>
            <p:cNvSpPr>
              <a:spLocks noChangeArrowheads="1"/>
            </p:cNvSpPr>
            <p:nvPr/>
          </p:nvSpPr>
          <p:spPr bwMode="auto">
            <a:xfrm>
              <a:off x="12568238" y="23781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0" name="Oval 40"/>
            <p:cNvSpPr>
              <a:spLocks noChangeArrowheads="1"/>
            </p:cNvSpPr>
            <p:nvPr/>
          </p:nvSpPr>
          <p:spPr bwMode="auto">
            <a:xfrm>
              <a:off x="12653963" y="22733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1" name="Oval 41"/>
            <p:cNvSpPr>
              <a:spLocks noChangeArrowheads="1"/>
            </p:cNvSpPr>
            <p:nvPr/>
          </p:nvSpPr>
          <p:spPr bwMode="auto">
            <a:xfrm>
              <a:off x="12739688" y="22828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2" name="Oval 42"/>
            <p:cNvSpPr>
              <a:spLocks noChangeArrowheads="1"/>
            </p:cNvSpPr>
            <p:nvPr/>
          </p:nvSpPr>
          <p:spPr bwMode="auto">
            <a:xfrm>
              <a:off x="12825413" y="20447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3" name="Oval 43"/>
            <p:cNvSpPr>
              <a:spLocks noChangeArrowheads="1"/>
            </p:cNvSpPr>
            <p:nvPr/>
          </p:nvSpPr>
          <p:spPr bwMode="auto">
            <a:xfrm>
              <a:off x="12911138" y="22542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4" name="Oval 44"/>
            <p:cNvSpPr>
              <a:spLocks noChangeArrowheads="1"/>
            </p:cNvSpPr>
            <p:nvPr/>
          </p:nvSpPr>
          <p:spPr bwMode="auto">
            <a:xfrm>
              <a:off x="12996863" y="32544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5" name="Oval 45"/>
            <p:cNvSpPr>
              <a:spLocks noChangeArrowheads="1"/>
            </p:cNvSpPr>
            <p:nvPr/>
          </p:nvSpPr>
          <p:spPr bwMode="auto">
            <a:xfrm>
              <a:off x="13092113" y="32639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6" name="Oval 46"/>
            <p:cNvSpPr>
              <a:spLocks noChangeArrowheads="1"/>
            </p:cNvSpPr>
            <p:nvPr/>
          </p:nvSpPr>
          <p:spPr bwMode="auto">
            <a:xfrm>
              <a:off x="13177838" y="31305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7" name="Oval 47"/>
            <p:cNvSpPr>
              <a:spLocks noChangeArrowheads="1"/>
            </p:cNvSpPr>
            <p:nvPr/>
          </p:nvSpPr>
          <p:spPr bwMode="auto">
            <a:xfrm>
              <a:off x="13263563" y="31305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8" name="Oval 48"/>
            <p:cNvSpPr>
              <a:spLocks noChangeArrowheads="1"/>
            </p:cNvSpPr>
            <p:nvPr/>
          </p:nvSpPr>
          <p:spPr bwMode="auto">
            <a:xfrm>
              <a:off x="13349288" y="29781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9" name="Oval 49"/>
            <p:cNvSpPr>
              <a:spLocks noChangeArrowheads="1"/>
            </p:cNvSpPr>
            <p:nvPr/>
          </p:nvSpPr>
          <p:spPr bwMode="auto">
            <a:xfrm>
              <a:off x="13435013" y="34830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0" name="Oval 50"/>
            <p:cNvSpPr>
              <a:spLocks noChangeArrowheads="1"/>
            </p:cNvSpPr>
            <p:nvPr/>
          </p:nvSpPr>
          <p:spPr bwMode="auto">
            <a:xfrm>
              <a:off x="13520739" y="16256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1" name="Oval 51"/>
            <p:cNvSpPr>
              <a:spLocks noChangeArrowheads="1"/>
            </p:cNvSpPr>
            <p:nvPr/>
          </p:nvSpPr>
          <p:spPr bwMode="auto">
            <a:xfrm>
              <a:off x="13615989" y="19399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2" name="Oval 52"/>
            <p:cNvSpPr>
              <a:spLocks noChangeArrowheads="1"/>
            </p:cNvSpPr>
            <p:nvPr/>
          </p:nvSpPr>
          <p:spPr bwMode="auto">
            <a:xfrm>
              <a:off x="13701714" y="23590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3" name="Oval 53"/>
            <p:cNvSpPr>
              <a:spLocks noChangeArrowheads="1"/>
            </p:cNvSpPr>
            <p:nvPr/>
          </p:nvSpPr>
          <p:spPr bwMode="auto">
            <a:xfrm>
              <a:off x="13787439" y="21971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4" name="Oval 54"/>
            <p:cNvSpPr>
              <a:spLocks noChangeArrowheads="1"/>
            </p:cNvSpPr>
            <p:nvPr/>
          </p:nvSpPr>
          <p:spPr bwMode="auto">
            <a:xfrm>
              <a:off x="13873164" y="23019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5" name="Oval 55"/>
            <p:cNvSpPr>
              <a:spLocks noChangeArrowheads="1"/>
            </p:cNvSpPr>
            <p:nvPr/>
          </p:nvSpPr>
          <p:spPr bwMode="auto">
            <a:xfrm>
              <a:off x="13958889" y="23400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6" name="Oval 56"/>
            <p:cNvSpPr>
              <a:spLocks noChangeArrowheads="1"/>
            </p:cNvSpPr>
            <p:nvPr/>
          </p:nvSpPr>
          <p:spPr bwMode="auto">
            <a:xfrm>
              <a:off x="14044614" y="31591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7" name="Oval 57"/>
            <p:cNvSpPr>
              <a:spLocks noChangeArrowheads="1"/>
            </p:cNvSpPr>
            <p:nvPr/>
          </p:nvSpPr>
          <p:spPr bwMode="auto">
            <a:xfrm>
              <a:off x="14130339" y="34449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8" name="Oval 58"/>
            <p:cNvSpPr>
              <a:spLocks noChangeArrowheads="1"/>
            </p:cNvSpPr>
            <p:nvPr/>
          </p:nvSpPr>
          <p:spPr bwMode="auto">
            <a:xfrm>
              <a:off x="14225589" y="34830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9" name="Oval 59"/>
            <p:cNvSpPr>
              <a:spLocks noChangeArrowheads="1"/>
            </p:cNvSpPr>
            <p:nvPr/>
          </p:nvSpPr>
          <p:spPr bwMode="auto">
            <a:xfrm>
              <a:off x="14311314" y="32258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0" name="Oval 60"/>
            <p:cNvSpPr>
              <a:spLocks noChangeArrowheads="1"/>
            </p:cNvSpPr>
            <p:nvPr/>
          </p:nvSpPr>
          <p:spPr bwMode="auto">
            <a:xfrm>
              <a:off x="14397039" y="33496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1" name="Oval 61"/>
            <p:cNvSpPr>
              <a:spLocks noChangeArrowheads="1"/>
            </p:cNvSpPr>
            <p:nvPr/>
          </p:nvSpPr>
          <p:spPr bwMode="auto">
            <a:xfrm>
              <a:off x="14482764" y="29972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2" name="Oval 62"/>
            <p:cNvSpPr>
              <a:spLocks noChangeArrowheads="1"/>
            </p:cNvSpPr>
            <p:nvPr/>
          </p:nvSpPr>
          <p:spPr bwMode="auto">
            <a:xfrm>
              <a:off x="14568489" y="14446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3" name="Oval 63"/>
            <p:cNvSpPr>
              <a:spLocks noChangeArrowheads="1"/>
            </p:cNvSpPr>
            <p:nvPr/>
          </p:nvSpPr>
          <p:spPr bwMode="auto">
            <a:xfrm>
              <a:off x="14654214" y="17494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4" name="Oval 64"/>
            <p:cNvSpPr>
              <a:spLocks noChangeArrowheads="1"/>
            </p:cNvSpPr>
            <p:nvPr/>
          </p:nvSpPr>
          <p:spPr bwMode="auto">
            <a:xfrm>
              <a:off x="14749464" y="20066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3" name="Oval 65"/>
            <p:cNvSpPr>
              <a:spLocks noChangeArrowheads="1"/>
            </p:cNvSpPr>
            <p:nvPr/>
          </p:nvSpPr>
          <p:spPr bwMode="auto">
            <a:xfrm>
              <a:off x="14835189" y="23209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66"/>
            <p:cNvSpPr>
              <a:spLocks noChangeArrowheads="1"/>
            </p:cNvSpPr>
            <p:nvPr/>
          </p:nvSpPr>
          <p:spPr bwMode="auto">
            <a:xfrm>
              <a:off x="14920914" y="21876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7"/>
            <p:cNvSpPr>
              <a:spLocks noChangeArrowheads="1"/>
            </p:cNvSpPr>
            <p:nvPr/>
          </p:nvSpPr>
          <p:spPr bwMode="auto">
            <a:xfrm>
              <a:off x="15006639" y="26352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68"/>
            <p:cNvSpPr>
              <a:spLocks noChangeArrowheads="1"/>
            </p:cNvSpPr>
            <p:nvPr/>
          </p:nvSpPr>
          <p:spPr bwMode="auto">
            <a:xfrm>
              <a:off x="15092364" y="30353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69"/>
            <p:cNvSpPr>
              <a:spLocks noChangeArrowheads="1"/>
            </p:cNvSpPr>
            <p:nvPr/>
          </p:nvSpPr>
          <p:spPr bwMode="auto">
            <a:xfrm>
              <a:off x="15178089" y="34639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70"/>
            <p:cNvSpPr>
              <a:spLocks noChangeArrowheads="1"/>
            </p:cNvSpPr>
            <p:nvPr/>
          </p:nvSpPr>
          <p:spPr bwMode="auto">
            <a:xfrm>
              <a:off x="15263814" y="37116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71"/>
            <p:cNvSpPr>
              <a:spLocks noChangeArrowheads="1"/>
            </p:cNvSpPr>
            <p:nvPr/>
          </p:nvSpPr>
          <p:spPr bwMode="auto">
            <a:xfrm>
              <a:off x="15359064" y="30258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72"/>
            <p:cNvSpPr>
              <a:spLocks noChangeArrowheads="1"/>
            </p:cNvSpPr>
            <p:nvPr/>
          </p:nvSpPr>
          <p:spPr bwMode="auto">
            <a:xfrm>
              <a:off x="15444789" y="32163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73"/>
            <p:cNvSpPr>
              <a:spLocks noChangeArrowheads="1"/>
            </p:cNvSpPr>
            <p:nvPr/>
          </p:nvSpPr>
          <p:spPr bwMode="auto">
            <a:xfrm>
              <a:off x="15530514" y="31686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74"/>
            <p:cNvSpPr>
              <a:spLocks noChangeArrowheads="1"/>
            </p:cNvSpPr>
            <p:nvPr/>
          </p:nvSpPr>
          <p:spPr bwMode="auto">
            <a:xfrm>
              <a:off x="15616239" y="16923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75"/>
            <p:cNvSpPr>
              <a:spLocks noChangeArrowheads="1"/>
            </p:cNvSpPr>
            <p:nvPr/>
          </p:nvSpPr>
          <p:spPr bwMode="auto">
            <a:xfrm>
              <a:off x="15701964" y="17875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Oval 76"/>
            <p:cNvSpPr>
              <a:spLocks noChangeArrowheads="1"/>
            </p:cNvSpPr>
            <p:nvPr/>
          </p:nvSpPr>
          <p:spPr bwMode="auto">
            <a:xfrm>
              <a:off x="15787689" y="21780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77"/>
            <p:cNvSpPr>
              <a:spLocks noChangeArrowheads="1"/>
            </p:cNvSpPr>
            <p:nvPr/>
          </p:nvSpPr>
          <p:spPr bwMode="auto">
            <a:xfrm>
              <a:off x="15882939" y="24543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78"/>
            <p:cNvSpPr>
              <a:spLocks noChangeArrowheads="1"/>
            </p:cNvSpPr>
            <p:nvPr/>
          </p:nvSpPr>
          <p:spPr bwMode="auto">
            <a:xfrm>
              <a:off x="15968664" y="20447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79"/>
            <p:cNvSpPr>
              <a:spLocks noChangeArrowheads="1"/>
            </p:cNvSpPr>
            <p:nvPr/>
          </p:nvSpPr>
          <p:spPr bwMode="auto">
            <a:xfrm>
              <a:off x="16054389" y="22923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80"/>
            <p:cNvSpPr>
              <a:spLocks noChangeArrowheads="1"/>
            </p:cNvSpPr>
            <p:nvPr/>
          </p:nvSpPr>
          <p:spPr bwMode="auto">
            <a:xfrm>
              <a:off x="16140114" y="33401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81"/>
            <p:cNvSpPr>
              <a:spLocks noChangeArrowheads="1"/>
            </p:cNvSpPr>
            <p:nvPr/>
          </p:nvSpPr>
          <p:spPr bwMode="auto">
            <a:xfrm>
              <a:off x="16225839" y="341633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9" name="Oval 82"/>
            <p:cNvSpPr>
              <a:spLocks noChangeArrowheads="1"/>
            </p:cNvSpPr>
            <p:nvPr/>
          </p:nvSpPr>
          <p:spPr bwMode="auto">
            <a:xfrm>
              <a:off x="16311564" y="34068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" name="Oval 83"/>
            <p:cNvSpPr>
              <a:spLocks noChangeArrowheads="1"/>
            </p:cNvSpPr>
            <p:nvPr/>
          </p:nvSpPr>
          <p:spPr bwMode="auto">
            <a:xfrm>
              <a:off x="16397289" y="24828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1" name="Oval 84"/>
            <p:cNvSpPr>
              <a:spLocks noChangeArrowheads="1"/>
            </p:cNvSpPr>
            <p:nvPr/>
          </p:nvSpPr>
          <p:spPr bwMode="auto">
            <a:xfrm>
              <a:off x="16492539" y="29496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2" name="Oval 85"/>
            <p:cNvSpPr>
              <a:spLocks noChangeArrowheads="1"/>
            </p:cNvSpPr>
            <p:nvPr/>
          </p:nvSpPr>
          <p:spPr bwMode="auto">
            <a:xfrm>
              <a:off x="16578264" y="30924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3" name="Oval 86"/>
            <p:cNvSpPr>
              <a:spLocks noChangeArrowheads="1"/>
            </p:cNvSpPr>
            <p:nvPr/>
          </p:nvSpPr>
          <p:spPr bwMode="auto">
            <a:xfrm>
              <a:off x="16663989" y="20923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Oval 87"/>
            <p:cNvSpPr>
              <a:spLocks noChangeArrowheads="1"/>
            </p:cNvSpPr>
            <p:nvPr/>
          </p:nvSpPr>
          <p:spPr bwMode="auto">
            <a:xfrm>
              <a:off x="16749714" y="211140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5" name="Oval 88"/>
            <p:cNvSpPr>
              <a:spLocks noChangeArrowheads="1"/>
            </p:cNvSpPr>
            <p:nvPr/>
          </p:nvSpPr>
          <p:spPr bwMode="auto">
            <a:xfrm>
              <a:off x="16835439" y="2625757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6" name="Oval 89"/>
            <p:cNvSpPr>
              <a:spLocks noChangeArrowheads="1"/>
            </p:cNvSpPr>
            <p:nvPr/>
          </p:nvSpPr>
          <p:spPr bwMode="auto">
            <a:xfrm>
              <a:off x="16921164" y="25971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7" name="Oval 90"/>
            <p:cNvSpPr>
              <a:spLocks noChangeArrowheads="1"/>
            </p:cNvSpPr>
            <p:nvPr/>
          </p:nvSpPr>
          <p:spPr bwMode="auto">
            <a:xfrm>
              <a:off x="17016414" y="2901982"/>
              <a:ext cx="66675" cy="666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4" name="Freeform 91"/>
            <p:cNvSpPr>
              <a:spLocks/>
            </p:cNvSpPr>
            <p:nvPr/>
          </p:nvSpPr>
          <p:spPr bwMode="auto">
            <a:xfrm>
              <a:off x="9805988" y="2016157"/>
              <a:ext cx="7239001" cy="1362075"/>
            </a:xfrm>
            <a:custGeom>
              <a:avLst/>
              <a:gdLst>
                <a:gd name="T0" fmla="*/ 54 w 4560"/>
                <a:gd name="T1" fmla="*/ 768 h 858"/>
                <a:gd name="T2" fmla="*/ 162 w 4560"/>
                <a:gd name="T3" fmla="*/ 768 h 858"/>
                <a:gd name="T4" fmla="*/ 270 w 4560"/>
                <a:gd name="T5" fmla="*/ 768 h 858"/>
                <a:gd name="T6" fmla="*/ 384 w 4560"/>
                <a:gd name="T7" fmla="*/ 174 h 858"/>
                <a:gd name="T8" fmla="*/ 492 w 4560"/>
                <a:gd name="T9" fmla="*/ 72 h 858"/>
                <a:gd name="T10" fmla="*/ 600 w 4560"/>
                <a:gd name="T11" fmla="*/ 84 h 858"/>
                <a:gd name="T12" fmla="*/ 714 w 4560"/>
                <a:gd name="T13" fmla="*/ 636 h 858"/>
                <a:gd name="T14" fmla="*/ 822 w 4560"/>
                <a:gd name="T15" fmla="*/ 786 h 858"/>
                <a:gd name="T16" fmla="*/ 930 w 4560"/>
                <a:gd name="T17" fmla="*/ 768 h 858"/>
                <a:gd name="T18" fmla="*/ 1044 w 4560"/>
                <a:gd name="T19" fmla="*/ 174 h 858"/>
                <a:gd name="T20" fmla="*/ 1152 w 4560"/>
                <a:gd name="T21" fmla="*/ 72 h 858"/>
                <a:gd name="T22" fmla="*/ 1260 w 4560"/>
                <a:gd name="T23" fmla="*/ 84 h 858"/>
                <a:gd name="T24" fmla="*/ 1374 w 4560"/>
                <a:gd name="T25" fmla="*/ 636 h 858"/>
                <a:gd name="T26" fmla="*/ 1482 w 4560"/>
                <a:gd name="T27" fmla="*/ 786 h 858"/>
                <a:gd name="T28" fmla="*/ 1590 w 4560"/>
                <a:gd name="T29" fmla="*/ 768 h 858"/>
                <a:gd name="T30" fmla="*/ 1698 w 4560"/>
                <a:gd name="T31" fmla="*/ 174 h 858"/>
                <a:gd name="T32" fmla="*/ 1812 w 4560"/>
                <a:gd name="T33" fmla="*/ 72 h 858"/>
                <a:gd name="T34" fmla="*/ 1920 w 4560"/>
                <a:gd name="T35" fmla="*/ 84 h 858"/>
                <a:gd name="T36" fmla="*/ 2028 w 4560"/>
                <a:gd name="T37" fmla="*/ 636 h 858"/>
                <a:gd name="T38" fmla="*/ 2142 w 4560"/>
                <a:gd name="T39" fmla="*/ 786 h 858"/>
                <a:gd name="T40" fmla="*/ 2250 w 4560"/>
                <a:gd name="T41" fmla="*/ 768 h 858"/>
                <a:gd name="T42" fmla="*/ 2358 w 4560"/>
                <a:gd name="T43" fmla="*/ 174 h 858"/>
                <a:gd name="T44" fmla="*/ 2472 w 4560"/>
                <a:gd name="T45" fmla="*/ 72 h 858"/>
                <a:gd name="T46" fmla="*/ 2580 w 4560"/>
                <a:gd name="T47" fmla="*/ 84 h 858"/>
                <a:gd name="T48" fmla="*/ 2688 w 4560"/>
                <a:gd name="T49" fmla="*/ 636 h 858"/>
                <a:gd name="T50" fmla="*/ 2802 w 4560"/>
                <a:gd name="T51" fmla="*/ 786 h 858"/>
                <a:gd name="T52" fmla="*/ 2910 w 4560"/>
                <a:gd name="T53" fmla="*/ 768 h 858"/>
                <a:gd name="T54" fmla="*/ 3018 w 4560"/>
                <a:gd name="T55" fmla="*/ 174 h 858"/>
                <a:gd name="T56" fmla="*/ 3132 w 4560"/>
                <a:gd name="T57" fmla="*/ 72 h 858"/>
                <a:gd name="T58" fmla="*/ 3240 w 4560"/>
                <a:gd name="T59" fmla="*/ 84 h 858"/>
                <a:gd name="T60" fmla="*/ 3348 w 4560"/>
                <a:gd name="T61" fmla="*/ 636 h 858"/>
                <a:gd name="T62" fmla="*/ 3456 w 4560"/>
                <a:gd name="T63" fmla="*/ 786 h 858"/>
                <a:gd name="T64" fmla="*/ 3570 w 4560"/>
                <a:gd name="T65" fmla="*/ 768 h 858"/>
                <a:gd name="T66" fmla="*/ 3678 w 4560"/>
                <a:gd name="T67" fmla="*/ 174 h 858"/>
                <a:gd name="T68" fmla="*/ 3786 w 4560"/>
                <a:gd name="T69" fmla="*/ 72 h 858"/>
                <a:gd name="T70" fmla="*/ 3900 w 4560"/>
                <a:gd name="T71" fmla="*/ 84 h 858"/>
                <a:gd name="T72" fmla="*/ 4008 w 4560"/>
                <a:gd name="T73" fmla="*/ 636 h 858"/>
                <a:gd name="T74" fmla="*/ 4116 w 4560"/>
                <a:gd name="T75" fmla="*/ 786 h 858"/>
                <a:gd name="T76" fmla="*/ 4230 w 4560"/>
                <a:gd name="T77" fmla="*/ 768 h 858"/>
                <a:gd name="T78" fmla="*/ 4338 w 4560"/>
                <a:gd name="T79" fmla="*/ 174 h 858"/>
                <a:gd name="T80" fmla="*/ 4446 w 4560"/>
                <a:gd name="T81" fmla="*/ 72 h 858"/>
                <a:gd name="T82" fmla="*/ 4560 w 4560"/>
                <a:gd name="T83" fmla="*/ 84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60" h="858">
                  <a:moveTo>
                    <a:pt x="0" y="768"/>
                  </a:moveTo>
                  <a:lnTo>
                    <a:pt x="54" y="768"/>
                  </a:lnTo>
                  <a:lnTo>
                    <a:pt x="108" y="768"/>
                  </a:lnTo>
                  <a:lnTo>
                    <a:pt x="162" y="768"/>
                  </a:lnTo>
                  <a:lnTo>
                    <a:pt x="216" y="768"/>
                  </a:lnTo>
                  <a:lnTo>
                    <a:pt x="270" y="768"/>
                  </a:lnTo>
                  <a:lnTo>
                    <a:pt x="330" y="768"/>
                  </a:lnTo>
                  <a:lnTo>
                    <a:pt x="384" y="174"/>
                  </a:lnTo>
                  <a:lnTo>
                    <a:pt x="438" y="0"/>
                  </a:lnTo>
                  <a:lnTo>
                    <a:pt x="492" y="72"/>
                  </a:lnTo>
                  <a:lnTo>
                    <a:pt x="546" y="84"/>
                  </a:lnTo>
                  <a:lnTo>
                    <a:pt x="600" y="84"/>
                  </a:lnTo>
                  <a:lnTo>
                    <a:pt x="660" y="84"/>
                  </a:lnTo>
                  <a:lnTo>
                    <a:pt x="714" y="636"/>
                  </a:lnTo>
                  <a:lnTo>
                    <a:pt x="768" y="858"/>
                  </a:lnTo>
                  <a:lnTo>
                    <a:pt x="822" y="786"/>
                  </a:lnTo>
                  <a:lnTo>
                    <a:pt x="876" y="768"/>
                  </a:lnTo>
                  <a:lnTo>
                    <a:pt x="930" y="768"/>
                  </a:lnTo>
                  <a:lnTo>
                    <a:pt x="984" y="768"/>
                  </a:lnTo>
                  <a:lnTo>
                    <a:pt x="1044" y="174"/>
                  </a:lnTo>
                  <a:lnTo>
                    <a:pt x="1098" y="0"/>
                  </a:lnTo>
                  <a:lnTo>
                    <a:pt x="1152" y="72"/>
                  </a:lnTo>
                  <a:lnTo>
                    <a:pt x="1206" y="84"/>
                  </a:lnTo>
                  <a:lnTo>
                    <a:pt x="1260" y="84"/>
                  </a:lnTo>
                  <a:lnTo>
                    <a:pt x="1314" y="84"/>
                  </a:lnTo>
                  <a:lnTo>
                    <a:pt x="1374" y="636"/>
                  </a:lnTo>
                  <a:lnTo>
                    <a:pt x="1428" y="858"/>
                  </a:lnTo>
                  <a:lnTo>
                    <a:pt x="1482" y="786"/>
                  </a:lnTo>
                  <a:lnTo>
                    <a:pt x="1536" y="768"/>
                  </a:lnTo>
                  <a:lnTo>
                    <a:pt x="1590" y="768"/>
                  </a:lnTo>
                  <a:lnTo>
                    <a:pt x="1644" y="768"/>
                  </a:lnTo>
                  <a:lnTo>
                    <a:pt x="1698" y="174"/>
                  </a:lnTo>
                  <a:lnTo>
                    <a:pt x="1758" y="0"/>
                  </a:lnTo>
                  <a:lnTo>
                    <a:pt x="1812" y="72"/>
                  </a:lnTo>
                  <a:lnTo>
                    <a:pt x="1866" y="84"/>
                  </a:lnTo>
                  <a:lnTo>
                    <a:pt x="1920" y="84"/>
                  </a:lnTo>
                  <a:lnTo>
                    <a:pt x="1974" y="84"/>
                  </a:lnTo>
                  <a:lnTo>
                    <a:pt x="2028" y="636"/>
                  </a:lnTo>
                  <a:lnTo>
                    <a:pt x="2088" y="858"/>
                  </a:lnTo>
                  <a:lnTo>
                    <a:pt x="2142" y="786"/>
                  </a:lnTo>
                  <a:lnTo>
                    <a:pt x="2196" y="768"/>
                  </a:lnTo>
                  <a:lnTo>
                    <a:pt x="2250" y="768"/>
                  </a:lnTo>
                  <a:lnTo>
                    <a:pt x="2304" y="768"/>
                  </a:lnTo>
                  <a:lnTo>
                    <a:pt x="2358" y="174"/>
                  </a:lnTo>
                  <a:lnTo>
                    <a:pt x="2418" y="0"/>
                  </a:lnTo>
                  <a:lnTo>
                    <a:pt x="2472" y="72"/>
                  </a:lnTo>
                  <a:lnTo>
                    <a:pt x="2526" y="84"/>
                  </a:lnTo>
                  <a:lnTo>
                    <a:pt x="2580" y="84"/>
                  </a:lnTo>
                  <a:lnTo>
                    <a:pt x="2634" y="84"/>
                  </a:lnTo>
                  <a:lnTo>
                    <a:pt x="2688" y="636"/>
                  </a:lnTo>
                  <a:lnTo>
                    <a:pt x="2742" y="858"/>
                  </a:lnTo>
                  <a:lnTo>
                    <a:pt x="2802" y="786"/>
                  </a:lnTo>
                  <a:lnTo>
                    <a:pt x="2856" y="768"/>
                  </a:lnTo>
                  <a:lnTo>
                    <a:pt x="2910" y="768"/>
                  </a:lnTo>
                  <a:lnTo>
                    <a:pt x="2964" y="768"/>
                  </a:lnTo>
                  <a:lnTo>
                    <a:pt x="3018" y="174"/>
                  </a:lnTo>
                  <a:lnTo>
                    <a:pt x="3072" y="0"/>
                  </a:lnTo>
                  <a:lnTo>
                    <a:pt x="3132" y="72"/>
                  </a:lnTo>
                  <a:lnTo>
                    <a:pt x="3186" y="84"/>
                  </a:lnTo>
                  <a:lnTo>
                    <a:pt x="3240" y="84"/>
                  </a:lnTo>
                  <a:lnTo>
                    <a:pt x="3294" y="84"/>
                  </a:lnTo>
                  <a:lnTo>
                    <a:pt x="3348" y="636"/>
                  </a:lnTo>
                  <a:lnTo>
                    <a:pt x="3402" y="858"/>
                  </a:lnTo>
                  <a:lnTo>
                    <a:pt x="3456" y="786"/>
                  </a:lnTo>
                  <a:lnTo>
                    <a:pt x="3516" y="768"/>
                  </a:lnTo>
                  <a:lnTo>
                    <a:pt x="3570" y="768"/>
                  </a:lnTo>
                  <a:lnTo>
                    <a:pt x="3624" y="768"/>
                  </a:lnTo>
                  <a:lnTo>
                    <a:pt x="3678" y="174"/>
                  </a:lnTo>
                  <a:lnTo>
                    <a:pt x="3732" y="0"/>
                  </a:lnTo>
                  <a:lnTo>
                    <a:pt x="3786" y="72"/>
                  </a:lnTo>
                  <a:lnTo>
                    <a:pt x="3846" y="84"/>
                  </a:lnTo>
                  <a:lnTo>
                    <a:pt x="3900" y="84"/>
                  </a:lnTo>
                  <a:lnTo>
                    <a:pt x="3954" y="84"/>
                  </a:lnTo>
                  <a:lnTo>
                    <a:pt x="4008" y="636"/>
                  </a:lnTo>
                  <a:lnTo>
                    <a:pt x="4062" y="858"/>
                  </a:lnTo>
                  <a:lnTo>
                    <a:pt x="4116" y="786"/>
                  </a:lnTo>
                  <a:lnTo>
                    <a:pt x="4170" y="768"/>
                  </a:lnTo>
                  <a:lnTo>
                    <a:pt x="4230" y="768"/>
                  </a:lnTo>
                  <a:lnTo>
                    <a:pt x="4284" y="768"/>
                  </a:lnTo>
                  <a:lnTo>
                    <a:pt x="4338" y="174"/>
                  </a:lnTo>
                  <a:lnTo>
                    <a:pt x="4392" y="0"/>
                  </a:lnTo>
                  <a:lnTo>
                    <a:pt x="4446" y="72"/>
                  </a:lnTo>
                  <a:lnTo>
                    <a:pt x="4500" y="84"/>
                  </a:lnTo>
                  <a:lnTo>
                    <a:pt x="4560" y="84"/>
                  </a:lnTo>
                </a:path>
              </a:pathLst>
            </a:custGeom>
            <a:noFill/>
            <a:ln w="38100" cap="flat">
              <a:solidFill>
                <a:srgbClr val="00206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Estimation of the parameters</a:t>
            </a:r>
          </a:p>
        </p:txBody>
      </p:sp>
      <p:grpSp>
        <p:nvGrpSpPr>
          <p:cNvPr id="2150" name="Group 2149"/>
          <p:cNvGrpSpPr/>
          <p:nvPr/>
        </p:nvGrpSpPr>
        <p:grpSpPr>
          <a:xfrm>
            <a:off x="1114536" y="3537012"/>
            <a:ext cx="1944216" cy="2808312"/>
            <a:chOff x="4206875" y="1087438"/>
            <a:chExt cx="5353050" cy="5581650"/>
          </a:xfrm>
        </p:grpSpPr>
        <p:sp>
          <p:nvSpPr>
            <p:cNvPr id="2135" name="Rectangle 114"/>
            <p:cNvSpPr>
              <a:spLocks noChangeArrowheads="1"/>
            </p:cNvSpPr>
            <p:nvPr/>
          </p:nvSpPr>
          <p:spPr bwMode="auto">
            <a:xfrm>
              <a:off x="4206875" y="1087438"/>
              <a:ext cx="5353050" cy="55816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6" name="Rectangle 115"/>
            <p:cNvSpPr>
              <a:spLocks noChangeArrowheads="1"/>
            </p:cNvSpPr>
            <p:nvPr/>
          </p:nvSpPr>
          <p:spPr bwMode="auto">
            <a:xfrm>
              <a:off x="4206875" y="1087438"/>
              <a:ext cx="5353050" cy="5581650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2164" name="Picture 1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6875" y="1087438"/>
              <a:ext cx="5353050" cy="558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37" name="Line 117"/>
            <p:cNvSpPr>
              <a:spLocks noChangeShapeType="1"/>
            </p:cNvSpPr>
            <p:nvPr/>
          </p:nvSpPr>
          <p:spPr bwMode="auto">
            <a:xfrm>
              <a:off x="4206875" y="6669088"/>
              <a:ext cx="5353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8" name="Line 118"/>
            <p:cNvSpPr>
              <a:spLocks noChangeShapeType="1"/>
            </p:cNvSpPr>
            <p:nvPr/>
          </p:nvSpPr>
          <p:spPr bwMode="auto">
            <a:xfrm>
              <a:off x="4206875" y="1087438"/>
              <a:ext cx="5353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9" name="Line 119"/>
            <p:cNvSpPr>
              <a:spLocks noChangeShapeType="1"/>
            </p:cNvSpPr>
            <p:nvPr/>
          </p:nvSpPr>
          <p:spPr bwMode="auto">
            <a:xfrm>
              <a:off x="9559925" y="1087438"/>
              <a:ext cx="0" cy="55816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0" name="Line 120"/>
            <p:cNvSpPr>
              <a:spLocks noChangeShapeType="1"/>
            </p:cNvSpPr>
            <p:nvPr/>
          </p:nvSpPr>
          <p:spPr bwMode="auto">
            <a:xfrm>
              <a:off x="4206875" y="1087438"/>
              <a:ext cx="0" cy="55816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1" name="Line 121"/>
            <p:cNvSpPr>
              <a:spLocks noChangeShapeType="1"/>
            </p:cNvSpPr>
            <p:nvPr/>
          </p:nvSpPr>
          <p:spPr bwMode="auto">
            <a:xfrm>
              <a:off x="4206875" y="6669088"/>
              <a:ext cx="5353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2" name="Line 122"/>
            <p:cNvSpPr>
              <a:spLocks noChangeShapeType="1"/>
            </p:cNvSpPr>
            <p:nvPr/>
          </p:nvSpPr>
          <p:spPr bwMode="auto">
            <a:xfrm>
              <a:off x="4206875" y="1087438"/>
              <a:ext cx="0" cy="55816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5" name="Line 123"/>
            <p:cNvSpPr>
              <a:spLocks noChangeShapeType="1"/>
            </p:cNvSpPr>
            <p:nvPr/>
          </p:nvSpPr>
          <p:spPr bwMode="auto">
            <a:xfrm>
              <a:off x="4206875" y="6669088"/>
              <a:ext cx="5353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6" name="Line 124"/>
            <p:cNvSpPr>
              <a:spLocks noChangeShapeType="1"/>
            </p:cNvSpPr>
            <p:nvPr/>
          </p:nvSpPr>
          <p:spPr bwMode="auto">
            <a:xfrm>
              <a:off x="4206875" y="1087438"/>
              <a:ext cx="5353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7" name="Line 125"/>
            <p:cNvSpPr>
              <a:spLocks noChangeShapeType="1"/>
            </p:cNvSpPr>
            <p:nvPr/>
          </p:nvSpPr>
          <p:spPr bwMode="auto">
            <a:xfrm>
              <a:off x="9559925" y="1087438"/>
              <a:ext cx="0" cy="55816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TextBox 331"/>
              <p:cNvSpPr txBox="1"/>
              <p:nvPr/>
            </p:nvSpPr>
            <p:spPr>
              <a:xfrm>
                <a:off x="179512" y="4655479"/>
                <a:ext cx="9361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/>
                      </a:rPr>
                      <m:t>𝑦</m:t>
                    </m:r>
                    <m:r>
                      <m:rPr>
                        <m:nor/>
                      </m:rPr>
                      <a:rPr lang="en-GB" sz="32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GB" sz="3200" dirty="0"/>
                  <a:t>=</a:t>
                </a:r>
              </a:p>
            </p:txBody>
          </p:sp>
        </mc:Choice>
        <mc:Fallback xmlns="">
          <p:sp>
            <p:nvSpPr>
              <p:cNvPr id="332" name="TextBox 3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655479"/>
                <a:ext cx="936105" cy="584775"/>
              </a:xfrm>
              <a:prstGeom prst="rect">
                <a:avLst/>
              </a:prstGeom>
              <a:blipFill rotWithShape="1">
                <a:blip r:embed="rId4"/>
                <a:stretch>
                  <a:fillRect t="-13542" r="-4545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/>
              <p:cNvSpPr txBox="1"/>
              <p:nvPr/>
            </p:nvSpPr>
            <p:spPr>
              <a:xfrm>
                <a:off x="3454796" y="4689140"/>
                <a:ext cx="10441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GB" sz="3200" b="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33" name="TextBox 3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796" y="4689140"/>
                <a:ext cx="1044116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2" name="Rectangle 2151"/>
          <p:cNvSpPr/>
          <p:nvPr/>
        </p:nvSpPr>
        <p:spPr>
          <a:xfrm>
            <a:off x="3130760" y="3537012"/>
            <a:ext cx="360040" cy="1817289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/>
              <p:cNvSpPr txBox="1"/>
              <p:nvPr/>
            </p:nvSpPr>
            <p:spPr>
              <a:xfrm>
                <a:off x="3094756" y="4104365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35" name="TextBox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756" y="4104365"/>
                <a:ext cx="360040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Freeform 94"/>
          <p:cNvSpPr>
            <a:spLocks/>
          </p:cNvSpPr>
          <p:nvPr/>
        </p:nvSpPr>
        <p:spPr bwMode="auto">
          <a:xfrm>
            <a:off x="4604084" y="3359371"/>
            <a:ext cx="4036368" cy="388939"/>
          </a:xfrm>
          <a:custGeom>
            <a:avLst/>
            <a:gdLst>
              <a:gd name="T0" fmla="*/ 31 w 2653"/>
              <a:gd name="T1" fmla="*/ 447 h 500"/>
              <a:gd name="T2" fmla="*/ 94 w 2653"/>
              <a:gd name="T3" fmla="*/ 447 h 500"/>
              <a:gd name="T4" fmla="*/ 157 w 2653"/>
              <a:gd name="T5" fmla="*/ 447 h 500"/>
              <a:gd name="T6" fmla="*/ 223 w 2653"/>
              <a:gd name="T7" fmla="*/ 102 h 500"/>
              <a:gd name="T8" fmla="*/ 286 w 2653"/>
              <a:gd name="T9" fmla="*/ 42 h 500"/>
              <a:gd name="T10" fmla="*/ 349 w 2653"/>
              <a:gd name="T11" fmla="*/ 49 h 500"/>
              <a:gd name="T12" fmla="*/ 415 w 2653"/>
              <a:gd name="T13" fmla="*/ 370 h 500"/>
              <a:gd name="T14" fmla="*/ 478 w 2653"/>
              <a:gd name="T15" fmla="*/ 458 h 500"/>
              <a:gd name="T16" fmla="*/ 541 w 2653"/>
              <a:gd name="T17" fmla="*/ 447 h 500"/>
              <a:gd name="T18" fmla="*/ 607 w 2653"/>
              <a:gd name="T19" fmla="*/ 102 h 500"/>
              <a:gd name="T20" fmla="*/ 670 w 2653"/>
              <a:gd name="T21" fmla="*/ 42 h 500"/>
              <a:gd name="T22" fmla="*/ 733 w 2653"/>
              <a:gd name="T23" fmla="*/ 49 h 500"/>
              <a:gd name="T24" fmla="*/ 799 w 2653"/>
              <a:gd name="T25" fmla="*/ 370 h 500"/>
              <a:gd name="T26" fmla="*/ 862 w 2653"/>
              <a:gd name="T27" fmla="*/ 458 h 500"/>
              <a:gd name="T28" fmla="*/ 925 w 2653"/>
              <a:gd name="T29" fmla="*/ 447 h 500"/>
              <a:gd name="T30" fmla="*/ 988 w 2653"/>
              <a:gd name="T31" fmla="*/ 102 h 500"/>
              <a:gd name="T32" fmla="*/ 1054 w 2653"/>
              <a:gd name="T33" fmla="*/ 42 h 500"/>
              <a:gd name="T34" fmla="*/ 1117 w 2653"/>
              <a:gd name="T35" fmla="*/ 49 h 500"/>
              <a:gd name="T36" fmla="*/ 1180 w 2653"/>
              <a:gd name="T37" fmla="*/ 370 h 500"/>
              <a:gd name="T38" fmla="*/ 1246 w 2653"/>
              <a:gd name="T39" fmla="*/ 458 h 500"/>
              <a:gd name="T40" fmla="*/ 1309 w 2653"/>
              <a:gd name="T41" fmla="*/ 447 h 500"/>
              <a:gd name="T42" fmla="*/ 1372 w 2653"/>
              <a:gd name="T43" fmla="*/ 102 h 500"/>
              <a:gd name="T44" fmla="*/ 1438 w 2653"/>
              <a:gd name="T45" fmla="*/ 42 h 500"/>
              <a:gd name="T46" fmla="*/ 1501 w 2653"/>
              <a:gd name="T47" fmla="*/ 49 h 500"/>
              <a:gd name="T48" fmla="*/ 1564 w 2653"/>
              <a:gd name="T49" fmla="*/ 370 h 500"/>
              <a:gd name="T50" fmla="*/ 1630 w 2653"/>
              <a:gd name="T51" fmla="*/ 458 h 500"/>
              <a:gd name="T52" fmla="*/ 1693 w 2653"/>
              <a:gd name="T53" fmla="*/ 447 h 500"/>
              <a:gd name="T54" fmla="*/ 1756 w 2653"/>
              <a:gd name="T55" fmla="*/ 102 h 500"/>
              <a:gd name="T56" fmla="*/ 1822 w 2653"/>
              <a:gd name="T57" fmla="*/ 42 h 500"/>
              <a:gd name="T58" fmla="*/ 1885 w 2653"/>
              <a:gd name="T59" fmla="*/ 49 h 500"/>
              <a:gd name="T60" fmla="*/ 1948 w 2653"/>
              <a:gd name="T61" fmla="*/ 370 h 500"/>
              <a:gd name="T62" fmla="*/ 2010 w 2653"/>
              <a:gd name="T63" fmla="*/ 458 h 500"/>
              <a:gd name="T64" fmla="*/ 2077 w 2653"/>
              <a:gd name="T65" fmla="*/ 447 h 500"/>
              <a:gd name="T66" fmla="*/ 2139 w 2653"/>
              <a:gd name="T67" fmla="*/ 102 h 500"/>
              <a:gd name="T68" fmla="*/ 2202 w 2653"/>
              <a:gd name="T69" fmla="*/ 42 h 500"/>
              <a:gd name="T70" fmla="*/ 2269 w 2653"/>
              <a:gd name="T71" fmla="*/ 49 h 500"/>
              <a:gd name="T72" fmla="*/ 2331 w 2653"/>
              <a:gd name="T73" fmla="*/ 370 h 500"/>
              <a:gd name="T74" fmla="*/ 2394 w 2653"/>
              <a:gd name="T75" fmla="*/ 458 h 500"/>
              <a:gd name="T76" fmla="*/ 2461 w 2653"/>
              <a:gd name="T77" fmla="*/ 447 h 500"/>
              <a:gd name="T78" fmla="*/ 2523 w 2653"/>
              <a:gd name="T79" fmla="*/ 102 h 500"/>
              <a:gd name="T80" fmla="*/ 2586 w 2653"/>
              <a:gd name="T81" fmla="*/ 42 h 500"/>
              <a:gd name="T82" fmla="*/ 2653 w 2653"/>
              <a:gd name="T83" fmla="*/ 49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653" h="500">
                <a:moveTo>
                  <a:pt x="0" y="447"/>
                </a:moveTo>
                <a:lnTo>
                  <a:pt x="31" y="447"/>
                </a:lnTo>
                <a:lnTo>
                  <a:pt x="63" y="447"/>
                </a:lnTo>
                <a:lnTo>
                  <a:pt x="94" y="447"/>
                </a:lnTo>
                <a:lnTo>
                  <a:pt x="126" y="447"/>
                </a:lnTo>
                <a:lnTo>
                  <a:pt x="157" y="447"/>
                </a:lnTo>
                <a:lnTo>
                  <a:pt x="192" y="447"/>
                </a:lnTo>
                <a:lnTo>
                  <a:pt x="223" y="102"/>
                </a:lnTo>
                <a:lnTo>
                  <a:pt x="255" y="0"/>
                </a:lnTo>
                <a:lnTo>
                  <a:pt x="286" y="42"/>
                </a:lnTo>
                <a:lnTo>
                  <a:pt x="318" y="49"/>
                </a:lnTo>
                <a:lnTo>
                  <a:pt x="349" y="49"/>
                </a:lnTo>
                <a:lnTo>
                  <a:pt x="384" y="49"/>
                </a:lnTo>
                <a:lnTo>
                  <a:pt x="415" y="370"/>
                </a:lnTo>
                <a:lnTo>
                  <a:pt x="447" y="500"/>
                </a:lnTo>
                <a:lnTo>
                  <a:pt x="478" y="458"/>
                </a:lnTo>
                <a:lnTo>
                  <a:pt x="510" y="447"/>
                </a:lnTo>
                <a:lnTo>
                  <a:pt x="541" y="447"/>
                </a:lnTo>
                <a:lnTo>
                  <a:pt x="572" y="447"/>
                </a:lnTo>
                <a:lnTo>
                  <a:pt x="607" y="102"/>
                </a:lnTo>
                <a:lnTo>
                  <a:pt x="639" y="0"/>
                </a:lnTo>
                <a:lnTo>
                  <a:pt x="670" y="42"/>
                </a:lnTo>
                <a:lnTo>
                  <a:pt x="702" y="49"/>
                </a:lnTo>
                <a:lnTo>
                  <a:pt x="733" y="49"/>
                </a:lnTo>
                <a:lnTo>
                  <a:pt x="764" y="49"/>
                </a:lnTo>
                <a:lnTo>
                  <a:pt x="799" y="370"/>
                </a:lnTo>
                <a:lnTo>
                  <a:pt x="831" y="500"/>
                </a:lnTo>
                <a:lnTo>
                  <a:pt x="862" y="458"/>
                </a:lnTo>
                <a:lnTo>
                  <a:pt x="894" y="447"/>
                </a:lnTo>
                <a:lnTo>
                  <a:pt x="925" y="447"/>
                </a:lnTo>
                <a:lnTo>
                  <a:pt x="956" y="447"/>
                </a:lnTo>
                <a:lnTo>
                  <a:pt x="988" y="102"/>
                </a:lnTo>
                <a:lnTo>
                  <a:pt x="1023" y="0"/>
                </a:lnTo>
                <a:lnTo>
                  <a:pt x="1054" y="42"/>
                </a:lnTo>
                <a:lnTo>
                  <a:pt x="1085" y="49"/>
                </a:lnTo>
                <a:lnTo>
                  <a:pt x="1117" y="49"/>
                </a:lnTo>
                <a:lnTo>
                  <a:pt x="1148" y="49"/>
                </a:lnTo>
                <a:lnTo>
                  <a:pt x="1180" y="370"/>
                </a:lnTo>
                <a:lnTo>
                  <a:pt x="1215" y="500"/>
                </a:lnTo>
                <a:lnTo>
                  <a:pt x="1246" y="458"/>
                </a:lnTo>
                <a:lnTo>
                  <a:pt x="1277" y="447"/>
                </a:lnTo>
                <a:lnTo>
                  <a:pt x="1309" y="447"/>
                </a:lnTo>
                <a:lnTo>
                  <a:pt x="1340" y="447"/>
                </a:lnTo>
                <a:lnTo>
                  <a:pt x="1372" y="102"/>
                </a:lnTo>
                <a:lnTo>
                  <a:pt x="1407" y="0"/>
                </a:lnTo>
                <a:lnTo>
                  <a:pt x="1438" y="42"/>
                </a:lnTo>
                <a:lnTo>
                  <a:pt x="1469" y="49"/>
                </a:lnTo>
                <a:lnTo>
                  <a:pt x="1501" y="49"/>
                </a:lnTo>
                <a:lnTo>
                  <a:pt x="1532" y="49"/>
                </a:lnTo>
                <a:lnTo>
                  <a:pt x="1564" y="370"/>
                </a:lnTo>
                <a:lnTo>
                  <a:pt x="1595" y="500"/>
                </a:lnTo>
                <a:lnTo>
                  <a:pt x="1630" y="458"/>
                </a:lnTo>
                <a:lnTo>
                  <a:pt x="1661" y="447"/>
                </a:lnTo>
                <a:lnTo>
                  <a:pt x="1693" y="447"/>
                </a:lnTo>
                <a:lnTo>
                  <a:pt x="1724" y="447"/>
                </a:lnTo>
                <a:lnTo>
                  <a:pt x="1756" y="102"/>
                </a:lnTo>
                <a:lnTo>
                  <a:pt x="1787" y="0"/>
                </a:lnTo>
                <a:lnTo>
                  <a:pt x="1822" y="42"/>
                </a:lnTo>
                <a:lnTo>
                  <a:pt x="1853" y="49"/>
                </a:lnTo>
                <a:lnTo>
                  <a:pt x="1885" y="49"/>
                </a:lnTo>
                <a:lnTo>
                  <a:pt x="1916" y="49"/>
                </a:lnTo>
                <a:lnTo>
                  <a:pt x="1948" y="370"/>
                </a:lnTo>
                <a:lnTo>
                  <a:pt x="1979" y="500"/>
                </a:lnTo>
                <a:lnTo>
                  <a:pt x="2010" y="458"/>
                </a:lnTo>
                <a:lnTo>
                  <a:pt x="2045" y="447"/>
                </a:lnTo>
                <a:lnTo>
                  <a:pt x="2077" y="447"/>
                </a:lnTo>
                <a:lnTo>
                  <a:pt x="2108" y="447"/>
                </a:lnTo>
                <a:lnTo>
                  <a:pt x="2139" y="102"/>
                </a:lnTo>
                <a:lnTo>
                  <a:pt x="2171" y="0"/>
                </a:lnTo>
                <a:lnTo>
                  <a:pt x="2202" y="42"/>
                </a:lnTo>
                <a:lnTo>
                  <a:pt x="2237" y="49"/>
                </a:lnTo>
                <a:lnTo>
                  <a:pt x="2269" y="49"/>
                </a:lnTo>
                <a:lnTo>
                  <a:pt x="2300" y="49"/>
                </a:lnTo>
                <a:lnTo>
                  <a:pt x="2331" y="370"/>
                </a:lnTo>
                <a:lnTo>
                  <a:pt x="2363" y="500"/>
                </a:lnTo>
                <a:lnTo>
                  <a:pt x="2394" y="458"/>
                </a:lnTo>
                <a:lnTo>
                  <a:pt x="2426" y="447"/>
                </a:lnTo>
                <a:lnTo>
                  <a:pt x="2461" y="447"/>
                </a:lnTo>
                <a:lnTo>
                  <a:pt x="2492" y="447"/>
                </a:lnTo>
                <a:lnTo>
                  <a:pt x="2523" y="102"/>
                </a:lnTo>
                <a:lnTo>
                  <a:pt x="2555" y="0"/>
                </a:lnTo>
                <a:lnTo>
                  <a:pt x="2586" y="42"/>
                </a:lnTo>
                <a:lnTo>
                  <a:pt x="2618" y="49"/>
                </a:lnTo>
                <a:lnTo>
                  <a:pt x="2653" y="49"/>
                </a:lnTo>
              </a:path>
            </a:pathLst>
          </a:custGeom>
          <a:noFill/>
          <a:ln w="19050" cap="flat">
            <a:solidFill>
              <a:srgbClr val="00206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" name="Freeform 100"/>
          <p:cNvSpPr>
            <a:spLocks/>
          </p:cNvSpPr>
          <p:nvPr/>
        </p:nvSpPr>
        <p:spPr bwMode="auto">
          <a:xfrm>
            <a:off x="4604084" y="5436513"/>
            <a:ext cx="4036367" cy="432048"/>
          </a:xfrm>
          <a:custGeom>
            <a:avLst/>
            <a:gdLst>
              <a:gd name="T0" fmla="*/ 54 w 4560"/>
              <a:gd name="T1" fmla="*/ 318 h 1050"/>
              <a:gd name="T2" fmla="*/ 162 w 4560"/>
              <a:gd name="T3" fmla="*/ 594 h 1050"/>
              <a:gd name="T4" fmla="*/ 270 w 4560"/>
              <a:gd name="T5" fmla="*/ 588 h 1050"/>
              <a:gd name="T6" fmla="*/ 384 w 4560"/>
              <a:gd name="T7" fmla="*/ 72 h 1050"/>
              <a:gd name="T8" fmla="*/ 492 w 4560"/>
              <a:gd name="T9" fmla="*/ 570 h 1050"/>
              <a:gd name="T10" fmla="*/ 600 w 4560"/>
              <a:gd name="T11" fmla="*/ 714 h 1050"/>
              <a:gd name="T12" fmla="*/ 714 w 4560"/>
              <a:gd name="T13" fmla="*/ 906 h 1050"/>
              <a:gd name="T14" fmla="*/ 822 w 4560"/>
              <a:gd name="T15" fmla="*/ 720 h 1050"/>
              <a:gd name="T16" fmla="*/ 930 w 4560"/>
              <a:gd name="T17" fmla="*/ 426 h 1050"/>
              <a:gd name="T18" fmla="*/ 1044 w 4560"/>
              <a:gd name="T19" fmla="*/ 0 h 1050"/>
              <a:gd name="T20" fmla="*/ 1152 w 4560"/>
              <a:gd name="T21" fmla="*/ 612 h 1050"/>
              <a:gd name="T22" fmla="*/ 1260 w 4560"/>
              <a:gd name="T23" fmla="*/ 372 h 1050"/>
              <a:gd name="T24" fmla="*/ 1374 w 4560"/>
              <a:gd name="T25" fmla="*/ 924 h 1050"/>
              <a:gd name="T26" fmla="*/ 1482 w 4560"/>
              <a:gd name="T27" fmla="*/ 792 h 1050"/>
              <a:gd name="T28" fmla="*/ 1590 w 4560"/>
              <a:gd name="T29" fmla="*/ 270 h 1050"/>
              <a:gd name="T30" fmla="*/ 1698 w 4560"/>
              <a:gd name="T31" fmla="*/ 312 h 1050"/>
              <a:gd name="T32" fmla="*/ 1812 w 4560"/>
              <a:gd name="T33" fmla="*/ 678 h 1050"/>
              <a:gd name="T34" fmla="*/ 1920 w 4560"/>
              <a:gd name="T35" fmla="*/ 492 h 1050"/>
              <a:gd name="T36" fmla="*/ 2028 w 4560"/>
              <a:gd name="T37" fmla="*/ 732 h 1050"/>
              <a:gd name="T38" fmla="*/ 2142 w 4560"/>
              <a:gd name="T39" fmla="*/ 486 h 1050"/>
              <a:gd name="T40" fmla="*/ 2250 w 4560"/>
              <a:gd name="T41" fmla="*/ 444 h 1050"/>
              <a:gd name="T42" fmla="*/ 2358 w 4560"/>
              <a:gd name="T43" fmla="*/ 156 h 1050"/>
              <a:gd name="T44" fmla="*/ 2472 w 4560"/>
              <a:gd name="T45" fmla="*/ 660 h 1050"/>
              <a:gd name="T46" fmla="*/ 2580 w 4560"/>
              <a:gd name="T47" fmla="*/ 582 h 1050"/>
              <a:gd name="T48" fmla="*/ 2688 w 4560"/>
              <a:gd name="T49" fmla="*/ 642 h 1050"/>
              <a:gd name="T50" fmla="*/ 2802 w 4560"/>
              <a:gd name="T51" fmla="*/ 678 h 1050"/>
              <a:gd name="T52" fmla="*/ 2910 w 4560"/>
              <a:gd name="T53" fmla="*/ 612 h 1050"/>
              <a:gd name="T54" fmla="*/ 3018 w 4560"/>
              <a:gd name="T55" fmla="*/ 42 h 1050"/>
              <a:gd name="T56" fmla="*/ 3132 w 4560"/>
              <a:gd name="T57" fmla="*/ 480 h 1050"/>
              <a:gd name="T58" fmla="*/ 3240 w 4560"/>
              <a:gd name="T59" fmla="*/ 576 h 1050"/>
              <a:gd name="T60" fmla="*/ 3348 w 4560"/>
              <a:gd name="T61" fmla="*/ 582 h 1050"/>
              <a:gd name="T62" fmla="*/ 3456 w 4560"/>
              <a:gd name="T63" fmla="*/ 834 h 1050"/>
              <a:gd name="T64" fmla="*/ 3570 w 4560"/>
              <a:gd name="T65" fmla="*/ 558 h 1050"/>
              <a:gd name="T66" fmla="*/ 3678 w 4560"/>
              <a:gd name="T67" fmla="*/ 174 h 1050"/>
              <a:gd name="T68" fmla="*/ 3786 w 4560"/>
              <a:gd name="T69" fmla="*/ 558 h 1050"/>
              <a:gd name="T70" fmla="*/ 3900 w 4560"/>
              <a:gd name="T71" fmla="*/ 474 h 1050"/>
              <a:gd name="T72" fmla="*/ 4008 w 4560"/>
              <a:gd name="T73" fmla="*/ 756 h 1050"/>
              <a:gd name="T74" fmla="*/ 4116 w 4560"/>
              <a:gd name="T75" fmla="*/ 642 h 1050"/>
              <a:gd name="T76" fmla="*/ 4230 w 4560"/>
              <a:gd name="T77" fmla="*/ 378 h 1050"/>
              <a:gd name="T78" fmla="*/ 4338 w 4560"/>
              <a:gd name="T79" fmla="*/ 426 h 1050"/>
              <a:gd name="T80" fmla="*/ 4446 w 4560"/>
              <a:gd name="T81" fmla="*/ 864 h 1050"/>
              <a:gd name="T82" fmla="*/ 4560 w 4560"/>
              <a:gd name="T83" fmla="*/ 1050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560" h="1050">
                <a:moveTo>
                  <a:pt x="0" y="312"/>
                </a:moveTo>
                <a:lnTo>
                  <a:pt x="54" y="318"/>
                </a:lnTo>
                <a:lnTo>
                  <a:pt x="108" y="192"/>
                </a:lnTo>
                <a:lnTo>
                  <a:pt x="162" y="594"/>
                </a:lnTo>
                <a:lnTo>
                  <a:pt x="216" y="432"/>
                </a:lnTo>
                <a:lnTo>
                  <a:pt x="270" y="588"/>
                </a:lnTo>
                <a:lnTo>
                  <a:pt x="330" y="696"/>
                </a:lnTo>
                <a:lnTo>
                  <a:pt x="384" y="72"/>
                </a:lnTo>
                <a:lnTo>
                  <a:pt x="438" y="672"/>
                </a:lnTo>
                <a:lnTo>
                  <a:pt x="492" y="570"/>
                </a:lnTo>
                <a:lnTo>
                  <a:pt x="546" y="696"/>
                </a:lnTo>
                <a:lnTo>
                  <a:pt x="600" y="714"/>
                </a:lnTo>
                <a:lnTo>
                  <a:pt x="660" y="714"/>
                </a:lnTo>
                <a:lnTo>
                  <a:pt x="714" y="906"/>
                </a:lnTo>
                <a:lnTo>
                  <a:pt x="768" y="732"/>
                </a:lnTo>
                <a:lnTo>
                  <a:pt x="822" y="720"/>
                </a:lnTo>
                <a:lnTo>
                  <a:pt x="876" y="864"/>
                </a:lnTo>
                <a:lnTo>
                  <a:pt x="930" y="426"/>
                </a:lnTo>
                <a:lnTo>
                  <a:pt x="984" y="714"/>
                </a:lnTo>
                <a:lnTo>
                  <a:pt x="1044" y="0"/>
                </a:lnTo>
                <a:lnTo>
                  <a:pt x="1098" y="396"/>
                </a:lnTo>
                <a:lnTo>
                  <a:pt x="1152" y="612"/>
                </a:lnTo>
                <a:lnTo>
                  <a:pt x="1206" y="444"/>
                </a:lnTo>
                <a:lnTo>
                  <a:pt x="1260" y="372"/>
                </a:lnTo>
                <a:lnTo>
                  <a:pt x="1314" y="840"/>
                </a:lnTo>
                <a:lnTo>
                  <a:pt x="1374" y="924"/>
                </a:lnTo>
                <a:lnTo>
                  <a:pt x="1428" y="732"/>
                </a:lnTo>
                <a:lnTo>
                  <a:pt x="1482" y="792"/>
                </a:lnTo>
                <a:lnTo>
                  <a:pt x="1536" y="582"/>
                </a:lnTo>
                <a:lnTo>
                  <a:pt x="1590" y="270"/>
                </a:lnTo>
                <a:lnTo>
                  <a:pt x="1644" y="504"/>
                </a:lnTo>
                <a:lnTo>
                  <a:pt x="1698" y="312"/>
                </a:lnTo>
                <a:lnTo>
                  <a:pt x="1758" y="828"/>
                </a:lnTo>
                <a:lnTo>
                  <a:pt x="1812" y="678"/>
                </a:lnTo>
                <a:lnTo>
                  <a:pt x="1866" y="618"/>
                </a:lnTo>
                <a:lnTo>
                  <a:pt x="1920" y="492"/>
                </a:lnTo>
                <a:lnTo>
                  <a:pt x="1974" y="654"/>
                </a:lnTo>
                <a:lnTo>
                  <a:pt x="2028" y="732"/>
                </a:lnTo>
                <a:lnTo>
                  <a:pt x="2088" y="522"/>
                </a:lnTo>
                <a:lnTo>
                  <a:pt x="2142" y="486"/>
                </a:lnTo>
                <a:lnTo>
                  <a:pt x="2196" y="504"/>
                </a:lnTo>
                <a:lnTo>
                  <a:pt x="2250" y="444"/>
                </a:lnTo>
                <a:lnTo>
                  <a:pt x="2304" y="744"/>
                </a:lnTo>
                <a:lnTo>
                  <a:pt x="2358" y="156"/>
                </a:lnTo>
                <a:lnTo>
                  <a:pt x="2418" y="498"/>
                </a:lnTo>
                <a:lnTo>
                  <a:pt x="2472" y="660"/>
                </a:lnTo>
                <a:lnTo>
                  <a:pt x="2526" y="522"/>
                </a:lnTo>
                <a:lnTo>
                  <a:pt x="2580" y="582"/>
                </a:lnTo>
                <a:lnTo>
                  <a:pt x="2634" y="624"/>
                </a:lnTo>
                <a:lnTo>
                  <a:pt x="2688" y="642"/>
                </a:lnTo>
                <a:lnTo>
                  <a:pt x="2742" y="582"/>
                </a:lnTo>
                <a:lnTo>
                  <a:pt x="2802" y="678"/>
                </a:lnTo>
                <a:lnTo>
                  <a:pt x="2856" y="534"/>
                </a:lnTo>
                <a:lnTo>
                  <a:pt x="2910" y="612"/>
                </a:lnTo>
                <a:lnTo>
                  <a:pt x="2964" y="396"/>
                </a:lnTo>
                <a:lnTo>
                  <a:pt x="3018" y="42"/>
                </a:lnTo>
                <a:lnTo>
                  <a:pt x="3072" y="408"/>
                </a:lnTo>
                <a:lnTo>
                  <a:pt x="3132" y="480"/>
                </a:lnTo>
                <a:lnTo>
                  <a:pt x="3186" y="678"/>
                </a:lnTo>
                <a:lnTo>
                  <a:pt x="3240" y="576"/>
                </a:lnTo>
                <a:lnTo>
                  <a:pt x="3294" y="864"/>
                </a:lnTo>
                <a:lnTo>
                  <a:pt x="3348" y="582"/>
                </a:lnTo>
                <a:lnTo>
                  <a:pt x="3402" y="618"/>
                </a:lnTo>
                <a:lnTo>
                  <a:pt x="3456" y="834"/>
                </a:lnTo>
                <a:lnTo>
                  <a:pt x="3516" y="426"/>
                </a:lnTo>
                <a:lnTo>
                  <a:pt x="3570" y="558"/>
                </a:lnTo>
                <a:lnTo>
                  <a:pt x="3624" y="510"/>
                </a:lnTo>
                <a:lnTo>
                  <a:pt x="3678" y="174"/>
                </a:lnTo>
                <a:lnTo>
                  <a:pt x="3732" y="372"/>
                </a:lnTo>
                <a:lnTo>
                  <a:pt x="3786" y="558"/>
                </a:lnTo>
                <a:lnTo>
                  <a:pt x="3846" y="714"/>
                </a:lnTo>
                <a:lnTo>
                  <a:pt x="3900" y="474"/>
                </a:lnTo>
                <a:lnTo>
                  <a:pt x="3954" y="642"/>
                </a:lnTo>
                <a:lnTo>
                  <a:pt x="4008" y="756"/>
                </a:lnTo>
                <a:lnTo>
                  <a:pt x="4062" y="582"/>
                </a:lnTo>
                <a:lnTo>
                  <a:pt x="4116" y="642"/>
                </a:lnTo>
                <a:lnTo>
                  <a:pt x="4170" y="78"/>
                </a:lnTo>
                <a:lnTo>
                  <a:pt x="4230" y="378"/>
                </a:lnTo>
                <a:lnTo>
                  <a:pt x="4284" y="486"/>
                </a:lnTo>
                <a:lnTo>
                  <a:pt x="4338" y="426"/>
                </a:lnTo>
                <a:lnTo>
                  <a:pt x="4392" y="606"/>
                </a:lnTo>
                <a:lnTo>
                  <a:pt x="4446" y="864"/>
                </a:lnTo>
                <a:lnTo>
                  <a:pt x="4500" y="852"/>
                </a:lnTo>
                <a:lnTo>
                  <a:pt x="4560" y="1050"/>
                </a:lnTo>
              </a:path>
            </a:pathLst>
          </a:custGeom>
          <a:noFill/>
          <a:ln w="19050" cap="flat">
            <a:solidFill>
              <a:srgbClr val="00206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7" name="Freeform 104"/>
          <p:cNvSpPr>
            <a:spLocks/>
          </p:cNvSpPr>
          <p:nvPr/>
        </p:nvSpPr>
        <p:spPr bwMode="auto">
          <a:xfrm>
            <a:off x="4604084" y="4181776"/>
            <a:ext cx="4036368" cy="320957"/>
          </a:xfrm>
          <a:custGeom>
            <a:avLst/>
            <a:gdLst>
              <a:gd name="T0" fmla="*/ 54 w 4560"/>
              <a:gd name="T1" fmla="*/ 24 h 180"/>
              <a:gd name="T2" fmla="*/ 162 w 4560"/>
              <a:gd name="T3" fmla="*/ 18 h 180"/>
              <a:gd name="T4" fmla="*/ 270 w 4560"/>
              <a:gd name="T5" fmla="*/ 18 h 180"/>
              <a:gd name="T6" fmla="*/ 384 w 4560"/>
              <a:gd name="T7" fmla="*/ 30 h 180"/>
              <a:gd name="T8" fmla="*/ 492 w 4560"/>
              <a:gd name="T9" fmla="*/ 36 h 180"/>
              <a:gd name="T10" fmla="*/ 600 w 4560"/>
              <a:gd name="T11" fmla="*/ 72 h 180"/>
              <a:gd name="T12" fmla="*/ 714 w 4560"/>
              <a:gd name="T13" fmla="*/ 60 h 180"/>
              <a:gd name="T14" fmla="*/ 822 w 4560"/>
              <a:gd name="T15" fmla="*/ 36 h 180"/>
              <a:gd name="T16" fmla="*/ 930 w 4560"/>
              <a:gd name="T17" fmla="*/ 60 h 180"/>
              <a:gd name="T18" fmla="*/ 1044 w 4560"/>
              <a:gd name="T19" fmla="*/ 84 h 180"/>
              <a:gd name="T20" fmla="*/ 1152 w 4560"/>
              <a:gd name="T21" fmla="*/ 78 h 180"/>
              <a:gd name="T22" fmla="*/ 1260 w 4560"/>
              <a:gd name="T23" fmla="*/ 84 h 180"/>
              <a:gd name="T24" fmla="*/ 1374 w 4560"/>
              <a:gd name="T25" fmla="*/ 66 h 180"/>
              <a:gd name="T26" fmla="*/ 1482 w 4560"/>
              <a:gd name="T27" fmla="*/ 30 h 180"/>
              <a:gd name="T28" fmla="*/ 1590 w 4560"/>
              <a:gd name="T29" fmla="*/ 78 h 180"/>
              <a:gd name="T30" fmla="*/ 1698 w 4560"/>
              <a:gd name="T31" fmla="*/ 72 h 180"/>
              <a:gd name="T32" fmla="*/ 1812 w 4560"/>
              <a:gd name="T33" fmla="*/ 84 h 180"/>
              <a:gd name="T34" fmla="*/ 1920 w 4560"/>
              <a:gd name="T35" fmla="*/ 108 h 180"/>
              <a:gd name="T36" fmla="*/ 2028 w 4560"/>
              <a:gd name="T37" fmla="*/ 84 h 180"/>
              <a:gd name="T38" fmla="*/ 2142 w 4560"/>
              <a:gd name="T39" fmla="*/ 102 h 180"/>
              <a:gd name="T40" fmla="*/ 2250 w 4560"/>
              <a:gd name="T41" fmla="*/ 60 h 180"/>
              <a:gd name="T42" fmla="*/ 2358 w 4560"/>
              <a:gd name="T43" fmla="*/ 96 h 180"/>
              <a:gd name="T44" fmla="*/ 2472 w 4560"/>
              <a:gd name="T45" fmla="*/ 150 h 180"/>
              <a:gd name="T46" fmla="*/ 2580 w 4560"/>
              <a:gd name="T47" fmla="*/ 180 h 180"/>
              <a:gd name="T48" fmla="*/ 2688 w 4560"/>
              <a:gd name="T49" fmla="*/ 114 h 180"/>
              <a:gd name="T50" fmla="*/ 2802 w 4560"/>
              <a:gd name="T51" fmla="*/ 126 h 180"/>
              <a:gd name="T52" fmla="*/ 2910 w 4560"/>
              <a:gd name="T53" fmla="*/ 126 h 180"/>
              <a:gd name="T54" fmla="*/ 3018 w 4560"/>
              <a:gd name="T55" fmla="*/ 90 h 180"/>
              <a:gd name="T56" fmla="*/ 3132 w 4560"/>
              <a:gd name="T57" fmla="*/ 108 h 180"/>
              <a:gd name="T58" fmla="*/ 3240 w 4560"/>
              <a:gd name="T59" fmla="*/ 114 h 180"/>
              <a:gd name="T60" fmla="*/ 3348 w 4560"/>
              <a:gd name="T61" fmla="*/ 90 h 180"/>
              <a:gd name="T62" fmla="*/ 3456 w 4560"/>
              <a:gd name="T63" fmla="*/ 120 h 180"/>
              <a:gd name="T64" fmla="*/ 3570 w 4560"/>
              <a:gd name="T65" fmla="*/ 102 h 180"/>
              <a:gd name="T66" fmla="*/ 3678 w 4560"/>
              <a:gd name="T67" fmla="*/ 120 h 180"/>
              <a:gd name="T68" fmla="*/ 3786 w 4560"/>
              <a:gd name="T69" fmla="*/ 144 h 180"/>
              <a:gd name="T70" fmla="*/ 3900 w 4560"/>
              <a:gd name="T71" fmla="*/ 126 h 180"/>
              <a:gd name="T72" fmla="*/ 4008 w 4560"/>
              <a:gd name="T73" fmla="*/ 108 h 180"/>
              <a:gd name="T74" fmla="*/ 4116 w 4560"/>
              <a:gd name="T75" fmla="*/ 120 h 180"/>
              <a:gd name="T76" fmla="*/ 4230 w 4560"/>
              <a:gd name="T77" fmla="*/ 108 h 180"/>
              <a:gd name="T78" fmla="*/ 4338 w 4560"/>
              <a:gd name="T79" fmla="*/ 120 h 180"/>
              <a:gd name="T80" fmla="*/ 4446 w 4560"/>
              <a:gd name="T81" fmla="*/ 114 h 180"/>
              <a:gd name="T82" fmla="*/ 4560 w 4560"/>
              <a:gd name="T83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560" h="180">
                <a:moveTo>
                  <a:pt x="0" y="36"/>
                </a:moveTo>
                <a:lnTo>
                  <a:pt x="54" y="24"/>
                </a:lnTo>
                <a:lnTo>
                  <a:pt x="108" y="24"/>
                </a:lnTo>
                <a:lnTo>
                  <a:pt x="162" y="18"/>
                </a:lnTo>
                <a:lnTo>
                  <a:pt x="216" y="0"/>
                </a:lnTo>
                <a:lnTo>
                  <a:pt x="270" y="18"/>
                </a:lnTo>
                <a:lnTo>
                  <a:pt x="330" y="18"/>
                </a:lnTo>
                <a:lnTo>
                  <a:pt x="384" y="30"/>
                </a:lnTo>
                <a:lnTo>
                  <a:pt x="438" y="42"/>
                </a:lnTo>
                <a:lnTo>
                  <a:pt x="492" y="36"/>
                </a:lnTo>
                <a:lnTo>
                  <a:pt x="546" y="48"/>
                </a:lnTo>
                <a:lnTo>
                  <a:pt x="600" y="72"/>
                </a:lnTo>
                <a:lnTo>
                  <a:pt x="660" y="66"/>
                </a:lnTo>
                <a:lnTo>
                  <a:pt x="714" y="60"/>
                </a:lnTo>
                <a:lnTo>
                  <a:pt x="768" y="48"/>
                </a:lnTo>
                <a:lnTo>
                  <a:pt x="822" y="36"/>
                </a:lnTo>
                <a:lnTo>
                  <a:pt x="876" y="36"/>
                </a:lnTo>
                <a:lnTo>
                  <a:pt x="930" y="60"/>
                </a:lnTo>
                <a:lnTo>
                  <a:pt x="984" y="84"/>
                </a:lnTo>
                <a:lnTo>
                  <a:pt x="1044" y="84"/>
                </a:lnTo>
                <a:lnTo>
                  <a:pt x="1098" y="72"/>
                </a:lnTo>
                <a:lnTo>
                  <a:pt x="1152" y="78"/>
                </a:lnTo>
                <a:lnTo>
                  <a:pt x="1206" y="60"/>
                </a:lnTo>
                <a:lnTo>
                  <a:pt x="1260" y="84"/>
                </a:lnTo>
                <a:lnTo>
                  <a:pt x="1314" y="72"/>
                </a:lnTo>
                <a:lnTo>
                  <a:pt x="1374" y="66"/>
                </a:lnTo>
                <a:lnTo>
                  <a:pt x="1428" y="60"/>
                </a:lnTo>
                <a:lnTo>
                  <a:pt x="1482" y="30"/>
                </a:lnTo>
                <a:lnTo>
                  <a:pt x="1536" y="48"/>
                </a:lnTo>
                <a:lnTo>
                  <a:pt x="1590" y="78"/>
                </a:lnTo>
                <a:lnTo>
                  <a:pt x="1644" y="90"/>
                </a:lnTo>
                <a:lnTo>
                  <a:pt x="1698" y="72"/>
                </a:lnTo>
                <a:lnTo>
                  <a:pt x="1758" y="72"/>
                </a:lnTo>
                <a:lnTo>
                  <a:pt x="1812" y="84"/>
                </a:lnTo>
                <a:lnTo>
                  <a:pt x="1866" y="132"/>
                </a:lnTo>
                <a:lnTo>
                  <a:pt x="1920" y="108"/>
                </a:lnTo>
                <a:lnTo>
                  <a:pt x="1974" y="78"/>
                </a:lnTo>
                <a:lnTo>
                  <a:pt x="2028" y="84"/>
                </a:lnTo>
                <a:lnTo>
                  <a:pt x="2088" y="72"/>
                </a:lnTo>
                <a:lnTo>
                  <a:pt x="2142" y="102"/>
                </a:lnTo>
                <a:lnTo>
                  <a:pt x="2196" y="96"/>
                </a:lnTo>
                <a:lnTo>
                  <a:pt x="2250" y="60"/>
                </a:lnTo>
                <a:lnTo>
                  <a:pt x="2304" y="84"/>
                </a:lnTo>
                <a:lnTo>
                  <a:pt x="2358" y="96"/>
                </a:lnTo>
                <a:lnTo>
                  <a:pt x="2418" y="120"/>
                </a:lnTo>
                <a:lnTo>
                  <a:pt x="2472" y="150"/>
                </a:lnTo>
                <a:lnTo>
                  <a:pt x="2526" y="174"/>
                </a:lnTo>
                <a:lnTo>
                  <a:pt x="2580" y="180"/>
                </a:lnTo>
                <a:lnTo>
                  <a:pt x="2634" y="162"/>
                </a:lnTo>
                <a:lnTo>
                  <a:pt x="2688" y="114"/>
                </a:lnTo>
                <a:lnTo>
                  <a:pt x="2742" y="126"/>
                </a:lnTo>
                <a:lnTo>
                  <a:pt x="2802" y="126"/>
                </a:lnTo>
                <a:lnTo>
                  <a:pt x="2856" y="132"/>
                </a:lnTo>
                <a:lnTo>
                  <a:pt x="2910" y="126"/>
                </a:lnTo>
                <a:lnTo>
                  <a:pt x="2964" y="120"/>
                </a:lnTo>
                <a:lnTo>
                  <a:pt x="3018" y="90"/>
                </a:lnTo>
                <a:lnTo>
                  <a:pt x="3072" y="90"/>
                </a:lnTo>
                <a:lnTo>
                  <a:pt x="3132" y="108"/>
                </a:lnTo>
                <a:lnTo>
                  <a:pt x="3186" y="96"/>
                </a:lnTo>
                <a:lnTo>
                  <a:pt x="3240" y="114"/>
                </a:lnTo>
                <a:lnTo>
                  <a:pt x="3294" y="108"/>
                </a:lnTo>
                <a:lnTo>
                  <a:pt x="3348" y="90"/>
                </a:lnTo>
                <a:lnTo>
                  <a:pt x="3402" y="108"/>
                </a:lnTo>
                <a:lnTo>
                  <a:pt x="3456" y="120"/>
                </a:lnTo>
                <a:lnTo>
                  <a:pt x="3516" y="114"/>
                </a:lnTo>
                <a:lnTo>
                  <a:pt x="3570" y="102"/>
                </a:lnTo>
                <a:lnTo>
                  <a:pt x="3624" y="120"/>
                </a:lnTo>
                <a:lnTo>
                  <a:pt x="3678" y="120"/>
                </a:lnTo>
                <a:lnTo>
                  <a:pt x="3732" y="150"/>
                </a:lnTo>
                <a:lnTo>
                  <a:pt x="3786" y="144"/>
                </a:lnTo>
                <a:lnTo>
                  <a:pt x="3846" y="144"/>
                </a:lnTo>
                <a:lnTo>
                  <a:pt x="3900" y="126"/>
                </a:lnTo>
                <a:lnTo>
                  <a:pt x="3954" y="114"/>
                </a:lnTo>
                <a:lnTo>
                  <a:pt x="4008" y="108"/>
                </a:lnTo>
                <a:lnTo>
                  <a:pt x="4062" y="114"/>
                </a:lnTo>
                <a:lnTo>
                  <a:pt x="4116" y="120"/>
                </a:lnTo>
                <a:lnTo>
                  <a:pt x="4170" y="114"/>
                </a:lnTo>
                <a:lnTo>
                  <a:pt x="4230" y="108"/>
                </a:lnTo>
                <a:lnTo>
                  <a:pt x="4284" y="96"/>
                </a:lnTo>
                <a:lnTo>
                  <a:pt x="4338" y="120"/>
                </a:lnTo>
                <a:lnTo>
                  <a:pt x="4392" y="120"/>
                </a:lnTo>
                <a:lnTo>
                  <a:pt x="4446" y="114"/>
                </a:lnTo>
                <a:lnTo>
                  <a:pt x="4500" y="96"/>
                </a:lnTo>
                <a:lnTo>
                  <a:pt x="4560" y="90"/>
                </a:lnTo>
              </a:path>
            </a:pathLst>
          </a:custGeom>
          <a:noFill/>
          <a:ln w="19050" cap="flat">
            <a:solidFill>
              <a:srgbClr val="00206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8" name="Freeform 109"/>
          <p:cNvSpPr>
            <a:spLocks/>
          </p:cNvSpPr>
          <p:nvPr/>
        </p:nvSpPr>
        <p:spPr bwMode="auto">
          <a:xfrm>
            <a:off x="4604084" y="4900433"/>
            <a:ext cx="4036368" cy="70352"/>
          </a:xfrm>
          <a:custGeom>
            <a:avLst/>
            <a:gdLst>
              <a:gd name="T0" fmla="*/ 54 w 4560"/>
              <a:gd name="T1" fmla="*/ 162 w 4560"/>
              <a:gd name="T2" fmla="*/ 270 w 4560"/>
              <a:gd name="T3" fmla="*/ 384 w 4560"/>
              <a:gd name="T4" fmla="*/ 492 w 4560"/>
              <a:gd name="T5" fmla="*/ 600 w 4560"/>
              <a:gd name="T6" fmla="*/ 714 w 4560"/>
              <a:gd name="T7" fmla="*/ 822 w 4560"/>
              <a:gd name="T8" fmla="*/ 930 w 4560"/>
              <a:gd name="T9" fmla="*/ 1044 w 4560"/>
              <a:gd name="T10" fmla="*/ 1152 w 4560"/>
              <a:gd name="T11" fmla="*/ 1260 w 4560"/>
              <a:gd name="T12" fmla="*/ 1374 w 4560"/>
              <a:gd name="T13" fmla="*/ 1482 w 4560"/>
              <a:gd name="T14" fmla="*/ 1590 w 4560"/>
              <a:gd name="T15" fmla="*/ 1698 w 4560"/>
              <a:gd name="T16" fmla="*/ 1812 w 4560"/>
              <a:gd name="T17" fmla="*/ 1920 w 4560"/>
              <a:gd name="T18" fmla="*/ 2028 w 4560"/>
              <a:gd name="T19" fmla="*/ 2142 w 4560"/>
              <a:gd name="T20" fmla="*/ 2250 w 4560"/>
              <a:gd name="T21" fmla="*/ 2358 w 4560"/>
              <a:gd name="T22" fmla="*/ 2472 w 4560"/>
              <a:gd name="T23" fmla="*/ 2580 w 4560"/>
              <a:gd name="T24" fmla="*/ 2688 w 4560"/>
              <a:gd name="T25" fmla="*/ 2802 w 4560"/>
              <a:gd name="T26" fmla="*/ 2910 w 4560"/>
              <a:gd name="T27" fmla="*/ 3018 w 4560"/>
              <a:gd name="T28" fmla="*/ 3132 w 4560"/>
              <a:gd name="T29" fmla="*/ 3240 w 4560"/>
              <a:gd name="T30" fmla="*/ 3348 w 4560"/>
              <a:gd name="T31" fmla="*/ 3456 w 4560"/>
              <a:gd name="T32" fmla="*/ 3570 w 4560"/>
              <a:gd name="T33" fmla="*/ 3678 w 4560"/>
              <a:gd name="T34" fmla="*/ 3786 w 4560"/>
              <a:gd name="T35" fmla="*/ 3900 w 4560"/>
              <a:gd name="T36" fmla="*/ 4008 w 4560"/>
              <a:gd name="T37" fmla="*/ 4116 w 4560"/>
              <a:gd name="T38" fmla="*/ 4230 w 4560"/>
              <a:gd name="T39" fmla="*/ 4338 w 4560"/>
              <a:gd name="T40" fmla="*/ 4446 w 4560"/>
              <a:gd name="T41" fmla="*/ 4560 w 456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</a:cxnLst>
            <a:rect l="0" t="0" r="r" b="b"/>
            <a:pathLst>
              <a:path w="4560">
                <a:moveTo>
                  <a:pt x="0" y="0"/>
                </a:moveTo>
                <a:lnTo>
                  <a:pt x="54" y="0"/>
                </a:lnTo>
                <a:lnTo>
                  <a:pt x="108" y="0"/>
                </a:lnTo>
                <a:lnTo>
                  <a:pt x="162" y="0"/>
                </a:lnTo>
                <a:lnTo>
                  <a:pt x="216" y="0"/>
                </a:lnTo>
                <a:lnTo>
                  <a:pt x="270" y="0"/>
                </a:lnTo>
                <a:lnTo>
                  <a:pt x="330" y="0"/>
                </a:lnTo>
                <a:lnTo>
                  <a:pt x="384" y="0"/>
                </a:lnTo>
                <a:lnTo>
                  <a:pt x="438" y="0"/>
                </a:lnTo>
                <a:lnTo>
                  <a:pt x="492" y="0"/>
                </a:lnTo>
                <a:lnTo>
                  <a:pt x="546" y="0"/>
                </a:lnTo>
                <a:lnTo>
                  <a:pt x="600" y="0"/>
                </a:lnTo>
                <a:lnTo>
                  <a:pt x="660" y="0"/>
                </a:lnTo>
                <a:lnTo>
                  <a:pt x="714" y="0"/>
                </a:lnTo>
                <a:lnTo>
                  <a:pt x="768" y="0"/>
                </a:lnTo>
                <a:lnTo>
                  <a:pt x="822" y="0"/>
                </a:lnTo>
                <a:lnTo>
                  <a:pt x="876" y="0"/>
                </a:lnTo>
                <a:lnTo>
                  <a:pt x="930" y="0"/>
                </a:lnTo>
                <a:lnTo>
                  <a:pt x="984" y="0"/>
                </a:lnTo>
                <a:lnTo>
                  <a:pt x="1044" y="0"/>
                </a:lnTo>
                <a:lnTo>
                  <a:pt x="1098" y="0"/>
                </a:lnTo>
                <a:lnTo>
                  <a:pt x="1152" y="0"/>
                </a:lnTo>
                <a:lnTo>
                  <a:pt x="1206" y="0"/>
                </a:lnTo>
                <a:lnTo>
                  <a:pt x="1260" y="0"/>
                </a:lnTo>
                <a:lnTo>
                  <a:pt x="1314" y="0"/>
                </a:lnTo>
                <a:lnTo>
                  <a:pt x="1374" y="0"/>
                </a:lnTo>
                <a:lnTo>
                  <a:pt x="1428" y="0"/>
                </a:lnTo>
                <a:lnTo>
                  <a:pt x="1482" y="0"/>
                </a:lnTo>
                <a:lnTo>
                  <a:pt x="1536" y="0"/>
                </a:lnTo>
                <a:lnTo>
                  <a:pt x="1590" y="0"/>
                </a:lnTo>
                <a:lnTo>
                  <a:pt x="1644" y="0"/>
                </a:lnTo>
                <a:lnTo>
                  <a:pt x="1698" y="0"/>
                </a:lnTo>
                <a:lnTo>
                  <a:pt x="1758" y="0"/>
                </a:lnTo>
                <a:lnTo>
                  <a:pt x="1812" y="0"/>
                </a:lnTo>
                <a:lnTo>
                  <a:pt x="1866" y="0"/>
                </a:lnTo>
                <a:lnTo>
                  <a:pt x="1920" y="0"/>
                </a:lnTo>
                <a:lnTo>
                  <a:pt x="1974" y="0"/>
                </a:lnTo>
                <a:lnTo>
                  <a:pt x="2028" y="0"/>
                </a:lnTo>
                <a:lnTo>
                  <a:pt x="2088" y="0"/>
                </a:lnTo>
                <a:lnTo>
                  <a:pt x="2142" y="0"/>
                </a:lnTo>
                <a:lnTo>
                  <a:pt x="2196" y="0"/>
                </a:lnTo>
                <a:lnTo>
                  <a:pt x="2250" y="0"/>
                </a:lnTo>
                <a:lnTo>
                  <a:pt x="2304" y="0"/>
                </a:lnTo>
                <a:lnTo>
                  <a:pt x="2358" y="0"/>
                </a:lnTo>
                <a:lnTo>
                  <a:pt x="2418" y="0"/>
                </a:lnTo>
                <a:lnTo>
                  <a:pt x="2472" y="0"/>
                </a:lnTo>
                <a:lnTo>
                  <a:pt x="2526" y="0"/>
                </a:lnTo>
                <a:lnTo>
                  <a:pt x="2580" y="0"/>
                </a:lnTo>
                <a:lnTo>
                  <a:pt x="2634" y="0"/>
                </a:lnTo>
                <a:lnTo>
                  <a:pt x="2688" y="0"/>
                </a:lnTo>
                <a:lnTo>
                  <a:pt x="2742" y="0"/>
                </a:lnTo>
                <a:lnTo>
                  <a:pt x="2802" y="0"/>
                </a:lnTo>
                <a:lnTo>
                  <a:pt x="2856" y="0"/>
                </a:lnTo>
                <a:lnTo>
                  <a:pt x="2910" y="0"/>
                </a:lnTo>
                <a:lnTo>
                  <a:pt x="2964" y="0"/>
                </a:lnTo>
                <a:lnTo>
                  <a:pt x="3018" y="0"/>
                </a:lnTo>
                <a:lnTo>
                  <a:pt x="3072" y="0"/>
                </a:lnTo>
                <a:lnTo>
                  <a:pt x="3132" y="0"/>
                </a:lnTo>
                <a:lnTo>
                  <a:pt x="3186" y="0"/>
                </a:lnTo>
                <a:lnTo>
                  <a:pt x="3240" y="0"/>
                </a:lnTo>
                <a:lnTo>
                  <a:pt x="3294" y="0"/>
                </a:lnTo>
                <a:lnTo>
                  <a:pt x="3348" y="0"/>
                </a:lnTo>
                <a:lnTo>
                  <a:pt x="3402" y="0"/>
                </a:lnTo>
                <a:lnTo>
                  <a:pt x="3456" y="0"/>
                </a:lnTo>
                <a:lnTo>
                  <a:pt x="3516" y="0"/>
                </a:lnTo>
                <a:lnTo>
                  <a:pt x="3570" y="0"/>
                </a:lnTo>
                <a:lnTo>
                  <a:pt x="3624" y="0"/>
                </a:lnTo>
                <a:lnTo>
                  <a:pt x="3678" y="0"/>
                </a:lnTo>
                <a:lnTo>
                  <a:pt x="3732" y="0"/>
                </a:lnTo>
                <a:lnTo>
                  <a:pt x="3786" y="0"/>
                </a:lnTo>
                <a:lnTo>
                  <a:pt x="3846" y="0"/>
                </a:lnTo>
                <a:lnTo>
                  <a:pt x="3900" y="0"/>
                </a:lnTo>
                <a:lnTo>
                  <a:pt x="3954" y="0"/>
                </a:lnTo>
                <a:lnTo>
                  <a:pt x="4008" y="0"/>
                </a:lnTo>
                <a:lnTo>
                  <a:pt x="4062" y="0"/>
                </a:lnTo>
                <a:lnTo>
                  <a:pt x="4116" y="0"/>
                </a:lnTo>
                <a:lnTo>
                  <a:pt x="4170" y="0"/>
                </a:lnTo>
                <a:lnTo>
                  <a:pt x="4230" y="0"/>
                </a:lnTo>
                <a:lnTo>
                  <a:pt x="4284" y="0"/>
                </a:lnTo>
                <a:lnTo>
                  <a:pt x="4338" y="0"/>
                </a:lnTo>
                <a:lnTo>
                  <a:pt x="4392" y="0"/>
                </a:lnTo>
                <a:lnTo>
                  <a:pt x="4446" y="0"/>
                </a:lnTo>
                <a:lnTo>
                  <a:pt x="4500" y="0"/>
                </a:lnTo>
                <a:lnTo>
                  <a:pt x="4560" y="0"/>
                </a:lnTo>
              </a:path>
            </a:pathLst>
          </a:custGeom>
          <a:noFill/>
          <a:ln w="19050" cap="flat">
            <a:solidFill>
              <a:srgbClr val="00206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9" name="TextBox 2148"/>
              <p:cNvSpPr txBox="1"/>
              <p:nvPr/>
            </p:nvSpPr>
            <p:spPr>
              <a:xfrm>
                <a:off x="6500926" y="1214316"/>
                <a:ext cx="2124235" cy="46166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GB" sz="2400" b="0" i="1" smtClean="0">
                          <a:latin typeface="Cambria Math"/>
                          <a:ea typeface="Cambria Math"/>
                        </a:rPr>
                        <m:t>~</m:t>
                      </m:r>
                      <m:r>
                        <a:rPr lang="en-GB" sz="2400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GB" sz="2400" b="0" i="1" smtClean="0">
                          <a:latin typeface="Cambria Math"/>
                          <a:ea typeface="Cambria Math"/>
                        </a:rPr>
                        <m:t>(0,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en-GB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149" name="TextBox 2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926" y="1214316"/>
                <a:ext cx="2124235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1" name="TextBox 2150"/>
              <p:cNvSpPr txBox="1"/>
              <p:nvPr/>
            </p:nvSpPr>
            <p:spPr>
              <a:xfrm>
                <a:off x="5514360" y="2429167"/>
                <a:ext cx="3564395" cy="44929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GB" sz="22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acc>
                      <m:r>
                        <a:rPr lang="en-GB" sz="22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2200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GB" sz="22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GB" sz="22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GB" sz="22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GB" sz="22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GB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GB" sz="22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GB" sz="22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GB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2151" name="TextBox 2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360" y="2429167"/>
                <a:ext cx="3564395" cy="44929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3" name="TextBox 2152"/>
          <p:cNvSpPr txBox="1"/>
          <p:nvPr/>
        </p:nvSpPr>
        <p:spPr>
          <a:xfrm>
            <a:off x="4239761" y="131402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noise assumptions: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4" name="TextBox 2153"/>
              <p:cNvSpPr txBox="1"/>
              <p:nvPr/>
            </p:nvSpPr>
            <p:spPr>
              <a:xfrm>
                <a:off x="4267191" y="1929607"/>
                <a:ext cx="4960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Pre-whitening: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𝑊𝑋</m:t>
                    </m:r>
                    <m:r>
                      <a:rPr lang="en-GB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GB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𝑊𝑦</m:t>
                    </m:r>
                    <m:r>
                      <a:rPr lang="en-GB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GB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154" name="TextBox 2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1" y="1929607"/>
                <a:ext cx="496014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106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6" name="TextBox 2155"/>
              <p:cNvSpPr txBox="1"/>
              <p:nvPr/>
            </p:nvSpPr>
            <p:spPr>
              <a:xfrm>
                <a:off x="4491819" y="2980630"/>
                <a:ext cx="1178784" cy="319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=3.9831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156" name="TextBox 2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819" y="2980630"/>
                <a:ext cx="1178784" cy="319446"/>
              </a:xfrm>
              <a:prstGeom prst="rect">
                <a:avLst/>
              </a:prstGeom>
              <a:blipFill rotWithShape="0">
                <a:blip r:embed="rId10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/>
              <p:cNvSpPr txBox="1"/>
              <p:nvPr/>
            </p:nvSpPr>
            <p:spPr>
              <a:xfrm>
                <a:off x="4463988" y="3865694"/>
                <a:ext cx="4034181" cy="2870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GB" sz="1200" b="0" i="1" smtClean="0">
                              <a:latin typeface="Cambria Math"/>
                              <a:ea typeface="Cambria Math"/>
                            </a:rPr>
                            <m:t>2−7</m:t>
                          </m:r>
                        </m:sub>
                      </m:sSub>
                      <m:r>
                        <a:rPr lang="en-GB" sz="1100" b="0" i="1" smtClean="0">
                          <a:latin typeface="Cambria Math"/>
                        </a:rPr>
                        <m:t>={0.6871, 1.9598, 1.3902, 166.1007, 76.4770, −64.8189}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01" name="TextBox 3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988" y="3865694"/>
                <a:ext cx="4034181" cy="287002"/>
              </a:xfrm>
              <a:prstGeom prst="rect">
                <a:avLst/>
              </a:prstGeom>
              <a:blipFill rotWithShape="1">
                <a:blip r:embed="rId11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/>
              <p:cNvSpPr txBox="1"/>
              <p:nvPr/>
            </p:nvSpPr>
            <p:spPr>
              <a:xfrm>
                <a:off x="4486420" y="4502733"/>
                <a:ext cx="1426608" cy="319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GB" sz="1400" b="0" i="1" smtClean="0">
                              <a:latin typeface="Cambria Math"/>
                              <a:ea typeface="Cambria Math"/>
                            </a:rPr>
                            <m:t>8</m:t>
                          </m:r>
                        </m:sub>
                      </m:sSub>
                      <m:r>
                        <a:rPr lang="en-GB" sz="1400" b="0" i="1" smtClean="0">
                          <a:latin typeface="Cambria Math"/>
                        </a:rPr>
                        <m:t>=131.0040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02" name="TextBox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20" y="4502733"/>
                <a:ext cx="1426608" cy="319446"/>
              </a:xfrm>
              <a:prstGeom prst="rect">
                <a:avLst/>
              </a:prstGeom>
              <a:blipFill rotWithShape="1">
                <a:blip r:embed="rId12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/>
              <p:cNvSpPr txBox="1"/>
              <p:nvPr/>
            </p:nvSpPr>
            <p:spPr>
              <a:xfrm>
                <a:off x="3976854" y="5358623"/>
                <a:ext cx="7939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sz="2400" dirty="0"/>
                  <a:t>=</a:t>
                </a:r>
              </a:p>
            </p:txBody>
          </p:sp>
        </mc:Choice>
        <mc:Fallback xmlns="">
          <p:sp>
            <p:nvSpPr>
              <p:cNvPr id="303" name="TextBox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854" y="5358623"/>
                <a:ext cx="793911" cy="523220"/>
              </a:xfrm>
              <a:prstGeom prst="rect">
                <a:avLst/>
              </a:prstGeom>
              <a:blipFill rotWithShape="0">
                <a:blip r:embed="rId13"/>
                <a:stretch>
                  <a:fillRect t="-1163" b="-220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7" name="TextBox 2156"/>
              <p:cNvSpPr txBox="1"/>
              <p:nvPr/>
            </p:nvSpPr>
            <p:spPr>
              <a:xfrm>
                <a:off x="7056276" y="5986577"/>
                <a:ext cx="1787146" cy="7580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box>
                        <m:box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en-GB" sz="2800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r>
                                <a:rPr lang="en-GB" sz="2800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157" name="TextBox 2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276" y="5986577"/>
                <a:ext cx="1787146" cy="75802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8" name="TextBox 2157"/>
              <p:cNvSpPr txBox="1"/>
              <p:nvPr/>
            </p:nvSpPr>
            <p:spPr>
              <a:xfrm>
                <a:off x="3760131" y="6124756"/>
                <a:ext cx="3067828" cy="4816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acc>
                      <m:r>
                        <a:rPr lang="en-GB" sz="2400" b="0" i="1" smtClean="0">
                          <a:latin typeface="Cambria Math"/>
                        </a:rPr>
                        <m:t>~</m:t>
                      </m:r>
                      <m:r>
                        <a:rPr lang="en-GB" sz="2400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GB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400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GB" sz="24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158" name="TextBox 2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131" y="6124756"/>
                <a:ext cx="3067828" cy="48167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Rectangle 2"/>
          <p:cNvSpPr txBox="1">
            <a:spLocks noChangeArrowheads="1"/>
          </p:cNvSpPr>
          <p:nvPr/>
        </p:nvSpPr>
        <p:spPr bwMode="auto">
          <a:xfrm>
            <a:off x="323528" y="49188"/>
            <a:ext cx="702078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b="1" dirty="0">
                <a:solidFill>
                  <a:schemeClr val="bg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0209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2149" grpId="0"/>
      <p:bldP spid="2151" grpId="0"/>
      <p:bldP spid="2153" grpId="0"/>
      <p:bldP spid="2154" grpId="0"/>
      <p:bldP spid="2156" grpId="0"/>
      <p:bldP spid="301" grpId="0"/>
      <p:bldP spid="302" grpId="0"/>
      <p:bldP spid="303" grpId="0"/>
      <p:bldP spid="2157" grpId="0" animBg="1"/>
      <p:bldP spid="215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00" name="Rectangle 17"/>
          <p:cNvSpPr>
            <a:spLocks noChangeArrowheads="1"/>
          </p:cNvSpPr>
          <p:nvPr/>
        </p:nvSpPr>
        <p:spPr bwMode="auto">
          <a:xfrm>
            <a:off x="230188" y="695325"/>
            <a:ext cx="4837112" cy="1004888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r>
              <a:rPr lang="de-DE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Contrasts &amp;</a:t>
            </a:r>
            <a:br>
              <a:rPr lang="de-DE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de-DE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statistical parametric maps</a:t>
            </a:r>
            <a:endParaRPr lang="en-US" sz="2800" b="1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187401" name="Group 18"/>
          <p:cNvGrpSpPr>
            <a:grpSpLocks/>
          </p:cNvGrpSpPr>
          <p:nvPr/>
        </p:nvGrpSpPr>
        <p:grpSpPr bwMode="auto">
          <a:xfrm>
            <a:off x="604838" y="3000375"/>
            <a:ext cx="1392237" cy="2873375"/>
            <a:chOff x="443" y="715"/>
            <a:chExt cx="1862" cy="1810"/>
          </a:xfrm>
        </p:grpSpPr>
        <p:pic>
          <p:nvPicPr>
            <p:cNvPr id="187409" name="Picture 19" descr="x1improved_img"/>
            <p:cNvPicPr>
              <a:picLocks noChangeAspect="1" noChangeArrowheads="1"/>
            </p:cNvPicPr>
            <p:nvPr/>
          </p:nvPicPr>
          <p:blipFill>
            <a:blip r:embed="rId4"/>
            <a:srcRect l="15256" t="6679" r="14993" b="11111"/>
            <a:stretch>
              <a:fillRect/>
            </a:stretch>
          </p:blipFill>
          <p:spPr bwMode="auto">
            <a:xfrm>
              <a:off x="443" y="715"/>
              <a:ext cx="163" cy="181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</p:pic>
        <p:sp>
          <p:nvSpPr>
            <p:cNvPr id="187410" name="Rectangle 20"/>
            <p:cNvSpPr>
              <a:spLocks noChangeArrowheads="1"/>
            </p:cNvSpPr>
            <p:nvPr/>
          </p:nvSpPr>
          <p:spPr bwMode="auto">
            <a:xfrm>
              <a:off x="606" y="715"/>
              <a:ext cx="162" cy="1810"/>
            </a:xfrm>
            <a:prstGeom prst="rect">
              <a:avLst/>
            </a:prstGeom>
            <a:solidFill>
              <a:srgbClr val="FFFFFF"/>
            </a:solidFill>
            <a:ln w="762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3200">
                <a:latin typeface="Arial Unicode MS" pitchFamily="34" charset="-128"/>
              </a:endParaRPr>
            </a:p>
          </p:txBody>
        </p:sp>
        <p:pic>
          <p:nvPicPr>
            <p:cNvPr id="187411" name="Picture 21" descr="highpass"/>
            <p:cNvPicPr>
              <a:picLocks noChangeAspect="1" noChangeArrowheads="1"/>
            </p:cNvPicPr>
            <p:nvPr/>
          </p:nvPicPr>
          <p:blipFill>
            <a:blip r:embed="rId5"/>
            <a:srcRect l="13324" t="7777" r="9993" b="11111"/>
            <a:stretch>
              <a:fillRect/>
            </a:stretch>
          </p:blipFill>
          <p:spPr bwMode="auto">
            <a:xfrm>
              <a:off x="768" y="715"/>
              <a:ext cx="1537" cy="1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80438" name="Rectangle 22"/>
          <p:cNvSpPr>
            <a:spLocks noChangeArrowheads="1"/>
          </p:cNvSpPr>
          <p:nvPr/>
        </p:nvSpPr>
        <p:spPr bwMode="auto">
          <a:xfrm>
            <a:off x="2522538" y="2420938"/>
            <a:ext cx="2770187" cy="688975"/>
          </a:xfrm>
          <a:prstGeom prst="rect">
            <a:avLst/>
          </a:prstGeom>
          <a:solidFill>
            <a:srgbClr val="FF9900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de-DE" sz="2000">
                <a:latin typeface="Arial Unicode MS" pitchFamily="34" charset="-128"/>
              </a:rPr>
              <a:t>Q: activation during listening ?</a:t>
            </a:r>
            <a:endParaRPr lang="en-GB" sz="2000">
              <a:latin typeface="Arial Unicode MS" pitchFamily="34" charset="-128"/>
            </a:endParaRPr>
          </a:p>
        </p:txBody>
      </p:sp>
      <p:sp>
        <p:nvSpPr>
          <p:cNvPr id="187403" name="Rectangle 23"/>
          <p:cNvSpPr>
            <a:spLocks noChangeArrowheads="1"/>
          </p:cNvSpPr>
          <p:nvPr/>
        </p:nvSpPr>
        <p:spPr bwMode="auto">
          <a:xfrm>
            <a:off x="604838" y="2327275"/>
            <a:ext cx="111125" cy="49847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7404" name="Line 24"/>
          <p:cNvSpPr>
            <a:spLocks noChangeShapeType="1"/>
          </p:cNvSpPr>
          <p:nvPr/>
        </p:nvSpPr>
        <p:spPr bwMode="auto">
          <a:xfrm>
            <a:off x="604838" y="2814638"/>
            <a:ext cx="1392237" cy="11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5" name="Rectangle 25"/>
          <p:cNvSpPr>
            <a:spLocks noChangeArrowheads="1"/>
          </p:cNvSpPr>
          <p:nvPr/>
        </p:nvSpPr>
        <p:spPr bwMode="auto">
          <a:xfrm>
            <a:off x="192088" y="1879600"/>
            <a:ext cx="1962150" cy="368300"/>
          </a:xfrm>
          <a:prstGeom prst="rect">
            <a:avLst/>
          </a:prstGeom>
          <a:solidFill>
            <a:srgbClr val="33CC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de-DE" sz="1200">
                <a:latin typeface="Arial Unicode MS" pitchFamily="34" charset="-128"/>
              </a:rPr>
              <a:t>c = </a:t>
            </a:r>
            <a:r>
              <a:rPr lang="en-US" sz="1200">
                <a:latin typeface="Arial Unicode MS" pitchFamily="34" charset="-128"/>
              </a:rPr>
              <a:t>1 0 0 0 0 0 0 0 0 0 0</a:t>
            </a:r>
            <a:endParaRPr lang="en-GB" sz="1200">
              <a:latin typeface="Arial Unicode MS" pitchFamily="34" charset="-128"/>
            </a:endParaRPr>
          </a:p>
        </p:txBody>
      </p:sp>
      <p:sp>
        <p:nvSpPr>
          <p:cNvPr id="1980442" name="Rectangle 26"/>
          <p:cNvSpPr>
            <a:spLocks noChangeArrowheads="1"/>
          </p:cNvSpPr>
          <p:nvPr/>
        </p:nvSpPr>
        <p:spPr bwMode="auto">
          <a:xfrm>
            <a:off x="2522538" y="3300413"/>
            <a:ext cx="2770187" cy="688975"/>
          </a:xfrm>
          <a:prstGeom prst="rect">
            <a:avLst/>
          </a:prstGeom>
          <a:solidFill>
            <a:srgbClr val="FF9900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eaLnBrk="0" hangingPunct="0">
              <a:defRPr/>
            </a:pPr>
            <a:r>
              <a:rPr lang="de-DE" sz="2000">
                <a:latin typeface="Arial Unicode MS" pitchFamily="34" charset="-128"/>
              </a:rPr>
              <a:t>Null hypothesis:</a:t>
            </a:r>
            <a:endParaRPr lang="en-GB" sz="2000">
              <a:latin typeface="Arial Unicode MS" pitchFamily="34" charset="-128"/>
            </a:endParaRPr>
          </a:p>
        </p:txBody>
      </p:sp>
      <p:graphicFrame>
        <p:nvGraphicFramePr>
          <p:cNvPr id="187397" name="Object 5"/>
          <p:cNvGraphicFramePr>
            <a:graphicFrameLocks noChangeAspect="1"/>
          </p:cNvGraphicFramePr>
          <p:nvPr/>
        </p:nvGraphicFramePr>
        <p:xfrm>
          <a:off x="4348163" y="3387725"/>
          <a:ext cx="9445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5" name="Equation" r:id="rId6" imgW="10048799" imgH="5171922" progId="Equation.3">
                  <p:embed/>
                </p:oleObj>
              </mc:Choice>
              <mc:Fallback>
                <p:oleObj name="Equation" r:id="rId6" imgW="10048799" imgH="5171922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3387725"/>
                        <a:ext cx="944562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8" name="Object 6"/>
          <p:cNvGraphicFramePr>
            <a:graphicFrameLocks noChangeAspect="1"/>
          </p:cNvGraphicFramePr>
          <p:nvPr/>
        </p:nvGraphicFramePr>
        <p:xfrm>
          <a:off x="3009900" y="4652963"/>
          <a:ext cx="1885950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6" name="Equation" r:id="rId8" imgW="20107199" imgH="11268024" progId="Equation.3">
                  <p:embed/>
                </p:oleObj>
              </mc:Choice>
              <mc:Fallback>
                <p:oleObj name="Equation" r:id="rId8" imgW="20107199" imgH="11268024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4652963"/>
                        <a:ext cx="1885950" cy="1236662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7407" name="Picture 29" descr="tmap"/>
          <p:cNvPicPr>
            <a:picLocks noChangeAspect="1" noChangeArrowheads="1"/>
          </p:cNvPicPr>
          <p:nvPr/>
        </p:nvPicPr>
        <p:blipFill>
          <a:blip r:embed="rId10"/>
          <a:srcRect l="5984" t="33833" r="58267" b="43910"/>
          <a:stretch>
            <a:fillRect/>
          </a:stretch>
        </p:blipFill>
        <p:spPr bwMode="auto">
          <a:xfrm>
            <a:off x="5757863" y="808038"/>
            <a:ext cx="2846387" cy="287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7399" name="Object 7"/>
          <p:cNvGraphicFramePr>
            <a:graphicFrameLocks noChangeAspect="1"/>
          </p:cNvGraphicFramePr>
          <p:nvPr/>
        </p:nvGraphicFramePr>
        <p:xfrm>
          <a:off x="1481138" y="3067050"/>
          <a:ext cx="4683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7" name="Equation" r:id="rId11" imgW="4257904" imgH="3952977" progId="Equation.3">
                  <p:embed/>
                </p:oleObj>
              </mc:Choice>
              <mc:Fallback>
                <p:oleObj name="Equation" r:id="rId11" imgW="4257904" imgH="3952977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3067050"/>
                        <a:ext cx="468312" cy="441325"/>
                      </a:xfrm>
                      <a:prstGeom prst="rect">
                        <a:avLst/>
                      </a:prstGeom>
                      <a:solidFill>
                        <a:srgbClr val="777777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7408" name="Picture 3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794375" y="3962400"/>
            <a:ext cx="2846388" cy="2670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32" y="1636204"/>
            <a:ext cx="8229600" cy="4853136"/>
          </a:xfrm>
        </p:spPr>
        <p:txBody>
          <a:bodyPr/>
          <a:lstStyle/>
          <a:p>
            <a:pPr algn="just"/>
            <a:r>
              <a:rPr lang="en-GB" b="1" dirty="0"/>
              <a:t>Statistical parametric maps in functional imaging: a general linear approach</a:t>
            </a:r>
            <a:r>
              <a:rPr lang="en-GB" dirty="0"/>
              <a:t>, </a:t>
            </a:r>
            <a:r>
              <a:rPr lang="en-GB" i="1" dirty="0"/>
              <a:t>K.J. Friston et al</a:t>
            </a:r>
            <a:r>
              <a:rPr lang="en-GB" dirty="0"/>
              <a:t>, Human Brain Mapping, 1995.</a:t>
            </a:r>
            <a:endParaRPr lang="en-GB" b="1" dirty="0"/>
          </a:p>
          <a:p>
            <a:pPr algn="just"/>
            <a:endParaRPr lang="en-GB" sz="1800" b="1" dirty="0"/>
          </a:p>
          <a:p>
            <a:pPr algn="just"/>
            <a:r>
              <a:rPr lang="en-GB" b="1" dirty="0"/>
              <a:t>Analysis of fMRI time-series revisited – again</a:t>
            </a:r>
            <a:r>
              <a:rPr lang="en-GB" dirty="0"/>
              <a:t>, </a:t>
            </a:r>
            <a:r>
              <a:rPr lang="en-GB" i="1" dirty="0"/>
              <a:t>K.J. Worsley and K.J. Friston</a:t>
            </a:r>
            <a:r>
              <a:rPr lang="en-GB" dirty="0"/>
              <a:t>, NeuroImage, 1995.</a:t>
            </a:r>
            <a:endParaRPr lang="en-GB" b="1" dirty="0"/>
          </a:p>
          <a:p>
            <a:pPr algn="just"/>
            <a:endParaRPr lang="en-GB" sz="1800" b="1" dirty="0"/>
          </a:p>
          <a:p>
            <a:pPr algn="just"/>
            <a:r>
              <a:rPr lang="en-GB" b="1" dirty="0"/>
              <a:t>The general linear model and fMRI: Does love last forever?</a:t>
            </a:r>
            <a:r>
              <a:rPr lang="en-GB" dirty="0"/>
              <a:t>, </a:t>
            </a:r>
            <a:r>
              <a:rPr lang="en-GB" i="1" dirty="0"/>
              <a:t>J.-B. Poline and M. Brett</a:t>
            </a:r>
            <a:r>
              <a:rPr lang="en-GB" dirty="0"/>
              <a:t>, NeuroImage, 2012.</a:t>
            </a:r>
          </a:p>
          <a:p>
            <a:pPr algn="just"/>
            <a:endParaRPr lang="en-GB" sz="1800" dirty="0"/>
          </a:p>
          <a:p>
            <a:pPr algn="just"/>
            <a:r>
              <a:rPr lang="en-GB" b="1" dirty="0"/>
              <a:t>Linear systems analysis of the fMRI signal</a:t>
            </a:r>
            <a:r>
              <a:rPr lang="en-GB" dirty="0"/>
              <a:t>, </a:t>
            </a:r>
            <a:r>
              <a:rPr lang="en-GB" i="1" dirty="0"/>
              <a:t>G.M. Boynton et al</a:t>
            </a:r>
            <a:r>
              <a:rPr lang="en-GB" dirty="0"/>
              <a:t>, NeuroImage, 2012.</a:t>
            </a:r>
          </a:p>
        </p:txBody>
      </p:sp>
    </p:spTree>
    <p:extLst>
      <p:ext uri="{BB962C8B-B14F-4D97-AF65-F5344CB8AC3E}">
        <p14:creationId xmlns:p14="http://schemas.microsoft.com/office/powerpoint/2010/main" val="214083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1" descr="adjusted"/>
          <p:cNvPicPr>
            <a:picLocks noChangeAspect="1" noChangeArrowheads="1"/>
          </p:cNvPicPr>
          <p:nvPr/>
        </p:nvPicPr>
        <p:blipFill>
          <a:blip r:embed="rId3"/>
          <a:srcRect l="4410" t="53058" r="7166" b="5435"/>
          <a:stretch>
            <a:fillRect/>
          </a:stretch>
        </p:blipFill>
        <p:spPr bwMode="auto">
          <a:xfrm>
            <a:off x="3211513" y="1292225"/>
            <a:ext cx="5145087" cy="353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Rectangle 12"/>
          <p:cNvSpPr>
            <a:spLocks noChangeArrowheads="1"/>
          </p:cNvSpPr>
          <p:nvPr/>
        </p:nvSpPr>
        <p:spPr bwMode="auto">
          <a:xfrm>
            <a:off x="503238" y="2189163"/>
            <a:ext cx="2438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de-DE" sz="2000">
                <a:latin typeface="Arial Unicode MS" pitchFamily="34" charset="-128"/>
              </a:rPr>
              <a:t>Passive word listening</a:t>
            </a:r>
          </a:p>
          <a:p>
            <a:pPr eaLnBrk="0" hangingPunct="0"/>
            <a:r>
              <a:rPr lang="de-DE" sz="2000">
                <a:latin typeface="Arial Unicode MS" pitchFamily="34" charset="-128"/>
              </a:rPr>
              <a:t>versus rest</a:t>
            </a:r>
            <a:endParaRPr lang="en-GB" sz="2000">
              <a:latin typeface="Arial Unicode MS" pitchFamily="34" charset="-128"/>
            </a:endParaRPr>
          </a:p>
        </p:txBody>
      </p:sp>
      <p:sp>
        <p:nvSpPr>
          <p:cNvPr id="18435" name="Rectangle 13"/>
          <p:cNvSpPr>
            <a:spLocks noChangeArrowheads="1"/>
          </p:cNvSpPr>
          <p:nvPr/>
        </p:nvSpPr>
        <p:spPr bwMode="auto">
          <a:xfrm>
            <a:off x="503238" y="3433763"/>
            <a:ext cx="2438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de-DE" sz="2000">
                <a:latin typeface="Arial Unicode MS" pitchFamily="34" charset="-128"/>
              </a:rPr>
              <a:t>7 cycles of </a:t>
            </a:r>
          </a:p>
          <a:p>
            <a:pPr eaLnBrk="0" hangingPunct="0"/>
            <a:r>
              <a:rPr lang="de-DE" sz="2000">
                <a:latin typeface="Arial Unicode MS" pitchFamily="34" charset="-128"/>
              </a:rPr>
              <a:t>rest and listening</a:t>
            </a:r>
            <a:endParaRPr lang="en-GB" sz="2000">
              <a:latin typeface="Arial Unicode MS" pitchFamily="34" charset="-128"/>
            </a:endParaRPr>
          </a:p>
        </p:txBody>
      </p:sp>
      <p:sp>
        <p:nvSpPr>
          <p:cNvPr id="18436" name="Rectangle 14"/>
          <p:cNvSpPr>
            <a:spLocks noChangeArrowheads="1"/>
          </p:cNvSpPr>
          <p:nvPr/>
        </p:nvSpPr>
        <p:spPr bwMode="auto">
          <a:xfrm>
            <a:off x="503238" y="4484688"/>
            <a:ext cx="2438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de-DE" sz="2000">
                <a:latin typeface="Arial Unicode MS" pitchFamily="34" charset="-128"/>
              </a:rPr>
              <a:t>Blocks of 6 scans</a:t>
            </a:r>
          </a:p>
          <a:p>
            <a:pPr eaLnBrk="0" hangingPunct="0"/>
            <a:r>
              <a:rPr lang="de-DE" sz="2000">
                <a:latin typeface="Arial Unicode MS" pitchFamily="34" charset="-128"/>
              </a:rPr>
              <a:t>with 7 sec TR</a:t>
            </a:r>
          </a:p>
        </p:txBody>
      </p:sp>
      <p:sp>
        <p:nvSpPr>
          <p:cNvPr id="18437" name="Rectangle 15"/>
          <p:cNvSpPr>
            <a:spLocks noChangeArrowheads="1"/>
          </p:cNvSpPr>
          <p:nvPr/>
        </p:nvSpPr>
        <p:spPr bwMode="auto">
          <a:xfrm>
            <a:off x="1063625" y="5751513"/>
            <a:ext cx="7004050" cy="8477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de-DE" sz="2400">
                <a:latin typeface="Arial Unicode MS" pitchFamily="34" charset="-128"/>
              </a:rPr>
              <a:t>Question: Is there a change in the BOLD response between listening and rest?</a:t>
            </a:r>
            <a:endParaRPr lang="en-GB" sz="2400">
              <a:latin typeface="Arial Unicode MS" pitchFamily="34" charset="-128"/>
            </a:endParaRPr>
          </a:p>
        </p:txBody>
      </p:sp>
      <p:sp>
        <p:nvSpPr>
          <p:cNvPr id="18438" name="Rectangle 16"/>
          <p:cNvSpPr>
            <a:spLocks noChangeArrowheads="1"/>
          </p:cNvSpPr>
          <p:nvPr/>
        </p:nvSpPr>
        <p:spPr bwMode="auto">
          <a:xfrm>
            <a:off x="5497513" y="5232370"/>
            <a:ext cx="25050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de-DE" sz="2000" dirty="0">
                <a:latin typeface="Arial Unicode MS" pitchFamily="34" charset="-128"/>
              </a:rPr>
              <a:t>Stimulus function</a:t>
            </a:r>
            <a:endParaRPr lang="en-GB" sz="2000" dirty="0">
              <a:latin typeface="Arial Unicode MS" pitchFamily="34" charset="-128"/>
            </a:endParaRPr>
          </a:p>
        </p:txBody>
      </p:sp>
      <p:sp>
        <p:nvSpPr>
          <p:cNvPr id="18439" name="Rectangle 17"/>
          <p:cNvSpPr>
            <a:spLocks noChangeArrowheads="1"/>
          </p:cNvSpPr>
          <p:nvPr/>
        </p:nvSpPr>
        <p:spPr bwMode="auto">
          <a:xfrm>
            <a:off x="503238" y="1506538"/>
            <a:ext cx="2438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de-DE" sz="2000">
                <a:latin typeface="Arial Unicode MS" pitchFamily="34" charset="-128"/>
              </a:rPr>
              <a:t>One session</a:t>
            </a:r>
            <a:endParaRPr lang="en-GB" sz="2000">
              <a:latin typeface="Arial Unicode MS" pitchFamily="34" charset="-128"/>
            </a:endParaRPr>
          </a:p>
        </p:txBody>
      </p:sp>
      <p:sp>
        <p:nvSpPr>
          <p:cNvPr id="18440" name="Rectangle 18"/>
          <p:cNvSpPr>
            <a:spLocks noChangeArrowheads="1"/>
          </p:cNvSpPr>
          <p:nvPr/>
        </p:nvSpPr>
        <p:spPr bwMode="auto">
          <a:xfrm>
            <a:off x="323850" y="466725"/>
            <a:ext cx="78073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eaLnBrk="0" hangingPunct="0"/>
            <a:r>
              <a:rPr lang="de-DE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very simple fMRI experiment</a:t>
            </a:r>
            <a:endParaRPr lang="en-US" sz="2800" b="1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8441" name="Picture 19" descr="stimulus"/>
          <p:cNvPicPr>
            <a:picLocks noChangeAspect="1" noChangeArrowheads="1"/>
          </p:cNvPicPr>
          <p:nvPr/>
        </p:nvPicPr>
        <p:blipFill>
          <a:blip r:embed="rId4"/>
          <a:srcRect l="13333" t="9624" r="10272" b="40741"/>
          <a:stretch>
            <a:fillRect/>
          </a:stretch>
        </p:blipFill>
        <p:spPr bwMode="auto">
          <a:xfrm>
            <a:off x="3656013" y="4827588"/>
            <a:ext cx="4664075" cy="377825"/>
          </a:xfrm>
          <a:prstGeom prst="rect">
            <a:avLst/>
          </a:prstGeom>
          <a:noFill/>
          <a:ln w="25400">
            <a:solidFill>
              <a:srgbClr val="96969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38" name="Line 166"/>
          <p:cNvSpPr>
            <a:spLocks noChangeShapeType="1"/>
          </p:cNvSpPr>
          <p:nvPr/>
        </p:nvSpPr>
        <p:spPr bwMode="auto">
          <a:xfrm>
            <a:off x="5024438" y="5311775"/>
            <a:ext cx="1603375" cy="0"/>
          </a:xfrm>
          <a:prstGeom prst="line">
            <a:avLst/>
          </a:prstGeom>
          <a:noFill/>
          <a:ln w="76200">
            <a:solidFill>
              <a:srgbClr val="99CC00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0484" name="Text Box 167"/>
          <p:cNvSpPr txBox="1">
            <a:spLocks noChangeArrowheads="1"/>
          </p:cNvSpPr>
          <p:nvPr/>
        </p:nvSpPr>
        <p:spPr bwMode="auto">
          <a:xfrm>
            <a:off x="4754563" y="5373688"/>
            <a:ext cx="201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2400" b="1"/>
              <a:t>BOLD signal</a:t>
            </a:r>
            <a:endParaRPr lang="en-GB" sz="2400" b="1"/>
          </a:p>
        </p:txBody>
      </p:sp>
      <p:sp>
        <p:nvSpPr>
          <p:cNvPr id="105640" name="Line 168"/>
          <p:cNvSpPr>
            <a:spLocks noChangeShapeType="1"/>
          </p:cNvSpPr>
          <p:nvPr/>
        </p:nvSpPr>
        <p:spPr bwMode="auto">
          <a:xfrm flipH="1">
            <a:off x="4695825" y="1570038"/>
            <a:ext cx="0" cy="3444875"/>
          </a:xfrm>
          <a:prstGeom prst="line">
            <a:avLst/>
          </a:prstGeom>
          <a:noFill/>
          <a:ln w="76200">
            <a:solidFill>
              <a:srgbClr val="99CC00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0486" name="Text Box 169"/>
          <p:cNvSpPr txBox="1">
            <a:spLocks noChangeArrowheads="1"/>
          </p:cNvSpPr>
          <p:nvPr/>
        </p:nvSpPr>
        <p:spPr bwMode="auto">
          <a:xfrm rot="5400000">
            <a:off x="4454526" y="3224212"/>
            <a:ext cx="1014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2800" b="1"/>
              <a:t>Time</a:t>
            </a:r>
            <a:endParaRPr lang="en-GB" sz="2800" b="1"/>
          </a:p>
        </p:txBody>
      </p:sp>
      <p:sp>
        <p:nvSpPr>
          <p:cNvPr id="105642" name="Rectangle 170"/>
          <p:cNvSpPr>
            <a:spLocks noChangeArrowheads="1"/>
          </p:cNvSpPr>
          <p:nvPr/>
        </p:nvSpPr>
        <p:spPr bwMode="auto">
          <a:xfrm>
            <a:off x="136627" y="5892157"/>
            <a:ext cx="1935162" cy="847725"/>
          </a:xfrm>
          <a:prstGeom prst="rect">
            <a:avLst/>
          </a:prstGeom>
          <a:solidFill>
            <a:srgbClr val="FFF3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de-DE" sz="2400">
                <a:latin typeface="Arial" pitchFamily="34" charset="0"/>
              </a:rPr>
              <a:t>single voxel</a:t>
            </a:r>
          </a:p>
          <a:p>
            <a:pPr algn="ctr" eaLnBrk="0" hangingPunct="0">
              <a:defRPr/>
            </a:pPr>
            <a:r>
              <a:rPr lang="de-DE" sz="2400">
                <a:latin typeface="Arial" pitchFamily="34" charset="0"/>
              </a:rPr>
              <a:t>time series</a:t>
            </a:r>
            <a:endParaRPr lang="en-GB" sz="2400">
              <a:latin typeface="Arial" pitchFamily="34" charset="0"/>
            </a:endParaRPr>
          </a:p>
        </p:txBody>
      </p:sp>
      <p:sp>
        <p:nvSpPr>
          <p:cNvPr id="20488" name="Rectangle 171"/>
          <p:cNvSpPr>
            <a:spLocks noChangeArrowheads="1"/>
          </p:cNvSpPr>
          <p:nvPr/>
        </p:nvSpPr>
        <p:spPr bwMode="auto">
          <a:xfrm>
            <a:off x="152400" y="603250"/>
            <a:ext cx="857408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r>
              <a:rPr lang="en-US" sz="2800" b="1">
                <a:solidFill>
                  <a:schemeClr val="tx2"/>
                </a:solidFill>
              </a:rPr>
              <a:t>Voxel-wise time series analysis</a:t>
            </a:r>
          </a:p>
        </p:txBody>
      </p:sp>
      <p:cxnSp>
        <p:nvCxnSpPr>
          <p:cNvPr id="105644" name="AutoShape 172"/>
          <p:cNvCxnSpPr>
            <a:cxnSpLocks noChangeShapeType="1"/>
            <a:endCxn id="105646" idx="0"/>
          </p:cNvCxnSpPr>
          <p:nvPr/>
        </p:nvCxnSpPr>
        <p:spPr bwMode="auto">
          <a:xfrm rot="5400000" flipV="1">
            <a:off x="6786562" y="608013"/>
            <a:ext cx="61913" cy="1982788"/>
          </a:xfrm>
          <a:prstGeom prst="curvedConnector3">
            <a:avLst>
              <a:gd name="adj1" fmla="val -369231"/>
            </a:avLst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/>
            </a:outerShdw>
          </a:effectLst>
        </p:spPr>
      </p:cxnSp>
      <p:grpSp>
        <p:nvGrpSpPr>
          <p:cNvPr id="20490" name="Group 173"/>
          <p:cNvGrpSpPr>
            <a:grpSpLocks/>
          </p:cNvGrpSpPr>
          <p:nvPr/>
        </p:nvGrpSpPr>
        <p:grpSpPr bwMode="auto">
          <a:xfrm>
            <a:off x="6858000" y="1643063"/>
            <a:ext cx="1901825" cy="2649537"/>
            <a:chOff x="4537" y="937"/>
            <a:chExt cx="1198" cy="1669"/>
          </a:xfrm>
        </p:grpSpPr>
        <p:sp>
          <p:nvSpPr>
            <p:cNvPr id="105646" name="Rectangle 174"/>
            <p:cNvSpPr>
              <a:spLocks noChangeArrowheads="1"/>
            </p:cNvSpPr>
            <p:nvPr/>
          </p:nvSpPr>
          <p:spPr bwMode="auto">
            <a:xfrm>
              <a:off x="4537" y="937"/>
              <a:ext cx="1198" cy="534"/>
            </a:xfrm>
            <a:prstGeom prst="rect">
              <a:avLst/>
            </a:prstGeom>
            <a:solidFill>
              <a:srgbClr val="FFF3FF"/>
            </a:solidFill>
            <a:ln w="25400">
              <a:solidFill>
                <a:srgbClr val="990099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 algn="ctr" eaLnBrk="0" hangingPunct="0">
                <a:defRPr/>
              </a:pPr>
              <a:r>
                <a:rPr lang="de-DE" sz="2400">
                  <a:latin typeface="Arial" pitchFamily="34" charset="0"/>
                </a:rPr>
                <a:t>Model</a:t>
              </a:r>
            </a:p>
            <a:p>
              <a:pPr algn="ctr" eaLnBrk="0" hangingPunct="0">
                <a:defRPr/>
              </a:pPr>
              <a:r>
                <a:rPr lang="de-DE" sz="2400">
                  <a:latin typeface="Arial" pitchFamily="34" charset="0"/>
                </a:rPr>
                <a:t>specification</a:t>
              </a:r>
              <a:endParaRPr lang="en-GB" sz="2400">
                <a:latin typeface="Arial" pitchFamily="34" charset="0"/>
              </a:endParaRPr>
            </a:p>
          </p:txBody>
        </p:sp>
        <p:sp>
          <p:nvSpPr>
            <p:cNvPr id="105647" name="Rectangle 175"/>
            <p:cNvSpPr>
              <a:spLocks noChangeArrowheads="1"/>
            </p:cNvSpPr>
            <p:nvPr/>
          </p:nvSpPr>
          <p:spPr bwMode="auto">
            <a:xfrm>
              <a:off x="4537" y="1471"/>
              <a:ext cx="1198" cy="534"/>
            </a:xfrm>
            <a:prstGeom prst="rect">
              <a:avLst/>
            </a:prstGeom>
            <a:solidFill>
              <a:srgbClr val="FFF3FF"/>
            </a:solidFill>
            <a:ln w="25400">
              <a:solidFill>
                <a:srgbClr val="990099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 algn="ctr" eaLnBrk="0" hangingPunct="0">
                <a:defRPr/>
              </a:pPr>
              <a:r>
                <a:rPr lang="de-DE" sz="2400">
                  <a:latin typeface="Arial" pitchFamily="34" charset="0"/>
                </a:rPr>
                <a:t>Parameter</a:t>
              </a:r>
            </a:p>
            <a:p>
              <a:pPr algn="ctr" eaLnBrk="0" hangingPunct="0">
                <a:defRPr/>
              </a:pPr>
              <a:r>
                <a:rPr lang="de-DE" sz="2400">
                  <a:latin typeface="Arial" pitchFamily="34" charset="0"/>
                </a:rPr>
                <a:t>estimation</a:t>
              </a:r>
              <a:endParaRPr lang="en-GB" sz="2400">
                <a:latin typeface="Arial" pitchFamily="34" charset="0"/>
              </a:endParaRPr>
            </a:p>
          </p:txBody>
        </p:sp>
        <p:sp>
          <p:nvSpPr>
            <p:cNvPr id="105648" name="Rectangle 176"/>
            <p:cNvSpPr>
              <a:spLocks noChangeArrowheads="1"/>
            </p:cNvSpPr>
            <p:nvPr/>
          </p:nvSpPr>
          <p:spPr bwMode="auto">
            <a:xfrm>
              <a:off x="4537" y="2005"/>
              <a:ext cx="1198" cy="304"/>
            </a:xfrm>
            <a:prstGeom prst="rect">
              <a:avLst/>
            </a:prstGeom>
            <a:solidFill>
              <a:srgbClr val="FFF3FF"/>
            </a:solidFill>
            <a:ln w="25400">
              <a:solidFill>
                <a:srgbClr val="990099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 algn="ctr" eaLnBrk="0" hangingPunct="0">
                <a:defRPr/>
              </a:pPr>
              <a:r>
                <a:rPr lang="de-DE" sz="2400">
                  <a:latin typeface="Arial" pitchFamily="34" charset="0"/>
                </a:rPr>
                <a:t>Hypothesis</a:t>
              </a:r>
              <a:endParaRPr lang="en-GB" sz="2400">
                <a:latin typeface="Arial" pitchFamily="34" charset="0"/>
              </a:endParaRPr>
            </a:p>
          </p:txBody>
        </p:sp>
        <p:sp>
          <p:nvSpPr>
            <p:cNvPr id="105649" name="Rectangle 177"/>
            <p:cNvSpPr>
              <a:spLocks noChangeArrowheads="1"/>
            </p:cNvSpPr>
            <p:nvPr/>
          </p:nvSpPr>
          <p:spPr bwMode="auto">
            <a:xfrm>
              <a:off x="4537" y="2302"/>
              <a:ext cx="1198" cy="304"/>
            </a:xfrm>
            <a:prstGeom prst="rect">
              <a:avLst/>
            </a:prstGeom>
            <a:solidFill>
              <a:srgbClr val="FFF3FF"/>
            </a:solidFill>
            <a:ln w="25400">
              <a:solidFill>
                <a:srgbClr val="990099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 algn="ctr" eaLnBrk="0" hangingPunct="0">
                <a:defRPr/>
              </a:pPr>
              <a:r>
                <a:rPr lang="de-DE" sz="2400">
                  <a:latin typeface="Arial" pitchFamily="34" charset="0"/>
                </a:rPr>
                <a:t>Statistic</a:t>
              </a:r>
              <a:endParaRPr lang="en-GB" sz="2400">
                <a:latin typeface="Arial" pitchFamily="34" charset="0"/>
              </a:endParaRPr>
            </a:p>
          </p:txBody>
        </p:sp>
      </p:grpSp>
      <p:cxnSp>
        <p:nvCxnSpPr>
          <p:cNvPr id="105650" name="AutoShape 178"/>
          <p:cNvCxnSpPr>
            <a:cxnSpLocks noChangeShapeType="1"/>
            <a:stCxn id="105649" idx="2"/>
          </p:cNvCxnSpPr>
          <p:nvPr/>
        </p:nvCxnSpPr>
        <p:spPr bwMode="auto">
          <a:xfrm rot="5400000">
            <a:off x="7617619" y="4496594"/>
            <a:ext cx="382588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/>
            </a:outerShdw>
          </a:effectLst>
        </p:spPr>
      </p:cxnSp>
      <p:pic>
        <p:nvPicPr>
          <p:cNvPr id="20512" name="Picture 247" descr="data"/>
          <p:cNvPicPr>
            <a:picLocks noChangeAspect="1" noChangeArrowheads="1"/>
          </p:cNvPicPr>
          <p:nvPr/>
        </p:nvPicPr>
        <p:blipFill>
          <a:blip r:embed="rId3"/>
          <a:srcRect l="13046" t="6667" r="13879" b="14815"/>
          <a:stretch>
            <a:fillRect/>
          </a:stretch>
        </p:blipFill>
        <p:spPr bwMode="auto">
          <a:xfrm>
            <a:off x="5157788" y="1568450"/>
            <a:ext cx="1336675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Picture 20" descr="smoothed_functio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232757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0" name="Group 89"/>
          <p:cNvGrpSpPr/>
          <p:nvPr/>
        </p:nvGrpSpPr>
        <p:grpSpPr>
          <a:xfrm>
            <a:off x="431540" y="1232756"/>
            <a:ext cx="1152525" cy="1368426"/>
            <a:chOff x="791580" y="1445617"/>
            <a:chExt cx="1152525" cy="1368426"/>
          </a:xfrm>
        </p:grpSpPr>
        <p:sp>
          <p:nvSpPr>
            <p:cNvPr id="91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93" name="Picture 20" descr="smoothed_functio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85157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roup 93"/>
          <p:cNvGrpSpPr/>
          <p:nvPr/>
        </p:nvGrpSpPr>
        <p:grpSpPr>
          <a:xfrm>
            <a:off x="539552" y="1385156"/>
            <a:ext cx="1152525" cy="1368426"/>
            <a:chOff x="791580" y="1445617"/>
            <a:chExt cx="1152525" cy="1368426"/>
          </a:xfrm>
        </p:grpSpPr>
        <p:sp>
          <p:nvSpPr>
            <p:cNvPr id="95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97" name="Picture 20" descr="smoothed_functio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1537557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/>
          <p:cNvGrpSpPr/>
          <p:nvPr/>
        </p:nvGrpSpPr>
        <p:grpSpPr>
          <a:xfrm>
            <a:off x="647564" y="1537556"/>
            <a:ext cx="1152525" cy="1368426"/>
            <a:chOff x="791580" y="1445617"/>
            <a:chExt cx="1152525" cy="1368426"/>
          </a:xfrm>
        </p:grpSpPr>
        <p:sp>
          <p:nvSpPr>
            <p:cNvPr id="99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01" name="Picture 20" descr="smoothed_functio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89957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/>
          <p:cNvGrpSpPr/>
          <p:nvPr/>
        </p:nvGrpSpPr>
        <p:grpSpPr>
          <a:xfrm>
            <a:off x="755576" y="1689956"/>
            <a:ext cx="1152525" cy="1368426"/>
            <a:chOff x="791580" y="1445617"/>
            <a:chExt cx="1152525" cy="1368426"/>
          </a:xfrm>
        </p:grpSpPr>
        <p:sp>
          <p:nvSpPr>
            <p:cNvPr id="103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05" name="Picture 20" descr="smoothed_functio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1842357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05"/>
          <p:cNvGrpSpPr/>
          <p:nvPr/>
        </p:nvGrpSpPr>
        <p:grpSpPr>
          <a:xfrm>
            <a:off x="863588" y="1842356"/>
            <a:ext cx="1152525" cy="1368426"/>
            <a:chOff x="791580" y="1445617"/>
            <a:chExt cx="1152525" cy="1368426"/>
          </a:xfrm>
        </p:grpSpPr>
        <p:sp>
          <p:nvSpPr>
            <p:cNvPr id="107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8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09" name="Picture 20" descr="smoothed_functio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94757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/>
          <p:cNvGrpSpPr/>
          <p:nvPr/>
        </p:nvGrpSpPr>
        <p:grpSpPr>
          <a:xfrm>
            <a:off x="971600" y="1994756"/>
            <a:ext cx="1152525" cy="1368426"/>
            <a:chOff x="791580" y="1445617"/>
            <a:chExt cx="1152525" cy="1368426"/>
          </a:xfrm>
        </p:grpSpPr>
        <p:sp>
          <p:nvSpPr>
            <p:cNvPr id="111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13" name="Picture 20" descr="smoothed_functio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2147157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/>
          <p:cNvGrpSpPr/>
          <p:nvPr/>
        </p:nvGrpSpPr>
        <p:grpSpPr>
          <a:xfrm>
            <a:off x="1079612" y="2147156"/>
            <a:ext cx="1152525" cy="1368426"/>
            <a:chOff x="791580" y="1445617"/>
            <a:chExt cx="1152525" cy="1368426"/>
          </a:xfrm>
        </p:grpSpPr>
        <p:sp>
          <p:nvSpPr>
            <p:cNvPr id="115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17" name="Picture 20" descr="smoothed_functio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99557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8" name="Group 117"/>
          <p:cNvGrpSpPr/>
          <p:nvPr/>
        </p:nvGrpSpPr>
        <p:grpSpPr>
          <a:xfrm>
            <a:off x="1187624" y="2299556"/>
            <a:ext cx="1152525" cy="1368426"/>
            <a:chOff x="791580" y="1445617"/>
            <a:chExt cx="1152525" cy="1368426"/>
          </a:xfrm>
        </p:grpSpPr>
        <p:sp>
          <p:nvSpPr>
            <p:cNvPr id="119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0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1" name="Picture 20" descr="smoothed_functio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2451957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" name="Group 121"/>
          <p:cNvGrpSpPr/>
          <p:nvPr/>
        </p:nvGrpSpPr>
        <p:grpSpPr>
          <a:xfrm>
            <a:off x="1295636" y="2451956"/>
            <a:ext cx="1152525" cy="1368426"/>
            <a:chOff x="791580" y="1445617"/>
            <a:chExt cx="1152525" cy="1368426"/>
          </a:xfrm>
        </p:grpSpPr>
        <p:sp>
          <p:nvSpPr>
            <p:cNvPr id="123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4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5" name="Picture 20" descr="smoothed_functio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4357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Group 125"/>
          <p:cNvGrpSpPr/>
          <p:nvPr/>
        </p:nvGrpSpPr>
        <p:grpSpPr>
          <a:xfrm>
            <a:off x="1403648" y="2604356"/>
            <a:ext cx="1152525" cy="1368426"/>
            <a:chOff x="791580" y="1445617"/>
            <a:chExt cx="1152525" cy="1368426"/>
          </a:xfrm>
        </p:grpSpPr>
        <p:sp>
          <p:nvSpPr>
            <p:cNvPr id="127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8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9" name="Picture 20" descr="smoothed_functio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2756757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Group 129"/>
          <p:cNvGrpSpPr/>
          <p:nvPr/>
        </p:nvGrpSpPr>
        <p:grpSpPr>
          <a:xfrm>
            <a:off x="1511660" y="2756756"/>
            <a:ext cx="1152525" cy="1368426"/>
            <a:chOff x="791580" y="1445617"/>
            <a:chExt cx="1152525" cy="1368426"/>
          </a:xfrm>
        </p:grpSpPr>
        <p:sp>
          <p:nvSpPr>
            <p:cNvPr id="131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2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33" name="Picture 20" descr="smoothed_functio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09157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" name="Group 133"/>
          <p:cNvGrpSpPr/>
          <p:nvPr/>
        </p:nvGrpSpPr>
        <p:grpSpPr>
          <a:xfrm>
            <a:off x="1619672" y="2909156"/>
            <a:ext cx="1152525" cy="1368426"/>
            <a:chOff x="791580" y="1445617"/>
            <a:chExt cx="1152525" cy="1368426"/>
          </a:xfrm>
        </p:grpSpPr>
        <p:sp>
          <p:nvSpPr>
            <p:cNvPr id="135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6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37" name="Picture 20" descr="smoothed_functio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3061557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8" name="Group 137"/>
          <p:cNvGrpSpPr/>
          <p:nvPr/>
        </p:nvGrpSpPr>
        <p:grpSpPr>
          <a:xfrm>
            <a:off x="1727684" y="3061556"/>
            <a:ext cx="1152525" cy="1368426"/>
            <a:chOff x="791580" y="1445617"/>
            <a:chExt cx="1152525" cy="1368426"/>
          </a:xfrm>
        </p:grpSpPr>
        <p:sp>
          <p:nvSpPr>
            <p:cNvPr id="139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41" name="Picture 20" descr="smoothed_functio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13957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2" name="Group 141"/>
          <p:cNvGrpSpPr/>
          <p:nvPr/>
        </p:nvGrpSpPr>
        <p:grpSpPr>
          <a:xfrm>
            <a:off x="1835696" y="3213956"/>
            <a:ext cx="1152525" cy="1368426"/>
            <a:chOff x="791580" y="1445617"/>
            <a:chExt cx="1152525" cy="1368426"/>
          </a:xfrm>
        </p:grpSpPr>
        <p:sp>
          <p:nvSpPr>
            <p:cNvPr id="143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45" name="Picture 20" descr="smoothed_functio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3366357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Group 145"/>
          <p:cNvGrpSpPr/>
          <p:nvPr/>
        </p:nvGrpSpPr>
        <p:grpSpPr>
          <a:xfrm>
            <a:off x="1943708" y="3366356"/>
            <a:ext cx="1152525" cy="1368426"/>
            <a:chOff x="791580" y="1445617"/>
            <a:chExt cx="1152525" cy="1368426"/>
          </a:xfrm>
        </p:grpSpPr>
        <p:sp>
          <p:nvSpPr>
            <p:cNvPr id="147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49" name="Picture 20" descr="smoothed_functio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18757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0" name="Group 149"/>
          <p:cNvGrpSpPr/>
          <p:nvPr/>
        </p:nvGrpSpPr>
        <p:grpSpPr>
          <a:xfrm>
            <a:off x="2051720" y="3518756"/>
            <a:ext cx="1152525" cy="1368426"/>
            <a:chOff x="791580" y="1445617"/>
            <a:chExt cx="1152525" cy="1368426"/>
          </a:xfrm>
        </p:grpSpPr>
        <p:sp>
          <p:nvSpPr>
            <p:cNvPr id="151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2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53" name="Picture 20" descr="smoothed_functio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3671157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Group 153"/>
          <p:cNvGrpSpPr/>
          <p:nvPr/>
        </p:nvGrpSpPr>
        <p:grpSpPr>
          <a:xfrm>
            <a:off x="2159732" y="3671156"/>
            <a:ext cx="1152525" cy="1368426"/>
            <a:chOff x="791580" y="1445617"/>
            <a:chExt cx="1152525" cy="1368426"/>
          </a:xfrm>
        </p:grpSpPr>
        <p:sp>
          <p:nvSpPr>
            <p:cNvPr id="155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6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57" name="Picture 20" descr="smoothed_functio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823557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157"/>
          <p:cNvGrpSpPr/>
          <p:nvPr/>
        </p:nvGrpSpPr>
        <p:grpSpPr>
          <a:xfrm>
            <a:off x="2267744" y="3823556"/>
            <a:ext cx="1152525" cy="1368426"/>
            <a:chOff x="791580" y="1445617"/>
            <a:chExt cx="1152525" cy="1368426"/>
          </a:xfrm>
        </p:grpSpPr>
        <p:sp>
          <p:nvSpPr>
            <p:cNvPr id="159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0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61" name="Picture 20" descr="smoothed_functio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3975957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2" name="Group 161"/>
          <p:cNvGrpSpPr/>
          <p:nvPr/>
        </p:nvGrpSpPr>
        <p:grpSpPr>
          <a:xfrm>
            <a:off x="2375756" y="3975956"/>
            <a:ext cx="1152525" cy="1368426"/>
            <a:chOff x="791580" y="1445617"/>
            <a:chExt cx="1152525" cy="1368426"/>
          </a:xfrm>
        </p:grpSpPr>
        <p:sp>
          <p:nvSpPr>
            <p:cNvPr id="163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65" name="Picture 20" descr="smoothed_functio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128357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6" name="Group 165"/>
          <p:cNvGrpSpPr/>
          <p:nvPr/>
        </p:nvGrpSpPr>
        <p:grpSpPr>
          <a:xfrm>
            <a:off x="2483768" y="4128356"/>
            <a:ext cx="1152525" cy="1368426"/>
            <a:chOff x="791580" y="1445617"/>
            <a:chExt cx="1152525" cy="1368426"/>
          </a:xfrm>
        </p:grpSpPr>
        <p:sp>
          <p:nvSpPr>
            <p:cNvPr id="167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8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69" name="Picture 20" descr="smoothed_functio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168" y="4280757"/>
            <a:ext cx="1152525" cy="1368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0" name="Group 169"/>
          <p:cNvGrpSpPr/>
          <p:nvPr/>
        </p:nvGrpSpPr>
        <p:grpSpPr>
          <a:xfrm>
            <a:off x="2636168" y="4280756"/>
            <a:ext cx="1152525" cy="1368426"/>
            <a:chOff x="791580" y="1445617"/>
            <a:chExt cx="1152525" cy="1368426"/>
          </a:xfrm>
        </p:grpSpPr>
        <p:sp>
          <p:nvSpPr>
            <p:cNvPr id="171" name="Line 3"/>
            <p:cNvSpPr>
              <a:spLocks noChangeShapeType="1"/>
            </p:cNvSpPr>
            <p:nvPr/>
          </p:nvSpPr>
          <p:spPr bwMode="auto">
            <a:xfrm flipV="1">
              <a:off x="1734555" y="1445617"/>
              <a:ext cx="0" cy="136842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2" name="Line 4"/>
            <p:cNvSpPr>
              <a:spLocks noChangeShapeType="1"/>
            </p:cNvSpPr>
            <p:nvPr/>
          </p:nvSpPr>
          <p:spPr bwMode="auto">
            <a:xfrm flipV="1">
              <a:off x="791580" y="2200473"/>
              <a:ext cx="1152525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73" name="Line 4"/>
          <p:cNvSpPr>
            <a:spLocks noChangeShapeType="1"/>
          </p:cNvSpPr>
          <p:nvPr/>
        </p:nvSpPr>
        <p:spPr bwMode="auto">
          <a:xfrm>
            <a:off x="323528" y="3105238"/>
            <a:ext cx="2088430" cy="2841005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" name="TextBox 173"/>
          <p:cNvSpPr txBox="1"/>
          <p:nvPr/>
        </p:nvSpPr>
        <p:spPr>
          <a:xfrm rot="3143407">
            <a:off x="655592" y="4412926"/>
            <a:ext cx="897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Time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37413" y="4687888"/>
            <a:ext cx="1143000" cy="2093912"/>
            <a:chOff x="7237413" y="4687888"/>
            <a:chExt cx="1143000" cy="2093912"/>
          </a:xfrm>
        </p:grpSpPr>
        <p:sp>
          <p:nvSpPr>
            <p:cNvPr id="175" name="Rectangle 179"/>
            <p:cNvSpPr>
              <a:spLocks noChangeArrowheads="1"/>
            </p:cNvSpPr>
            <p:nvPr/>
          </p:nvSpPr>
          <p:spPr bwMode="auto">
            <a:xfrm>
              <a:off x="7351713" y="6299200"/>
              <a:ext cx="982662" cy="482600"/>
            </a:xfrm>
            <a:prstGeom prst="rect">
              <a:avLst/>
            </a:prstGeom>
            <a:solidFill>
              <a:srgbClr val="FFF3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algn="ctr" eaLnBrk="0" hangingPunct="0">
                <a:defRPr/>
              </a:pPr>
              <a:r>
                <a:rPr lang="de-DE" sz="2400">
                  <a:latin typeface="Arial" pitchFamily="34" charset="0"/>
                </a:rPr>
                <a:t>SPM</a:t>
              </a:r>
              <a:endParaRPr lang="en-GB" sz="2400">
                <a:latin typeface="Arial" pitchFamily="34" charset="0"/>
              </a:endParaRPr>
            </a:p>
          </p:txBody>
        </p:sp>
        <p:pic>
          <p:nvPicPr>
            <p:cNvPr id="176" name="Picture 248" descr="tmap"/>
            <p:cNvPicPr>
              <a:picLocks noChangeAspect="1" noChangeArrowheads="1"/>
            </p:cNvPicPr>
            <p:nvPr/>
          </p:nvPicPr>
          <p:blipFill>
            <a:blip r:embed="rId5"/>
            <a:srcRect l="13858" t="28154" r="54488" b="42381"/>
            <a:stretch>
              <a:fillRect/>
            </a:stretch>
          </p:blipFill>
          <p:spPr bwMode="auto">
            <a:xfrm>
              <a:off x="7237413" y="4687888"/>
              <a:ext cx="1143000" cy="1535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7" name="Line 249"/>
            <p:cNvSpPr>
              <a:spLocks noChangeShapeType="1"/>
            </p:cNvSpPr>
            <p:nvPr/>
          </p:nvSpPr>
          <p:spPr bwMode="auto">
            <a:xfrm flipV="1">
              <a:off x="8264525" y="4689475"/>
              <a:ext cx="0" cy="1535113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250"/>
            <p:cNvSpPr>
              <a:spLocks noChangeShapeType="1"/>
            </p:cNvSpPr>
            <p:nvPr/>
          </p:nvSpPr>
          <p:spPr bwMode="auto">
            <a:xfrm>
              <a:off x="7237413" y="5529263"/>
              <a:ext cx="114300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0296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38" grpId="0" animBg="1"/>
      <p:bldP spid="20484" grpId="0"/>
      <p:bldP spid="105640" grpId="0" animBg="1"/>
      <p:bldP spid="204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8" name="Rectangle 21"/>
          <p:cNvSpPr>
            <a:spLocks noChangeArrowheads="1"/>
          </p:cNvSpPr>
          <p:nvPr/>
        </p:nvSpPr>
        <p:spPr bwMode="auto">
          <a:xfrm>
            <a:off x="4197350" y="3081338"/>
            <a:ext cx="658813" cy="36988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en-GB"/>
          </a:p>
        </p:txBody>
      </p:sp>
      <p:sp>
        <p:nvSpPr>
          <p:cNvPr id="163859" name="Line 22"/>
          <p:cNvSpPr>
            <a:spLocks noChangeShapeType="1"/>
          </p:cNvSpPr>
          <p:nvPr/>
        </p:nvSpPr>
        <p:spPr bwMode="auto">
          <a:xfrm>
            <a:off x="1914525" y="5229225"/>
            <a:ext cx="1425575" cy="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60" name="Text Box 23"/>
          <p:cNvSpPr txBox="1">
            <a:spLocks noChangeArrowheads="1"/>
          </p:cNvSpPr>
          <p:nvPr/>
        </p:nvSpPr>
        <p:spPr bwMode="auto">
          <a:xfrm>
            <a:off x="1714500" y="5273675"/>
            <a:ext cx="19145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2400">
                <a:latin typeface="Arial Unicode MS" pitchFamily="34" charset="-128"/>
              </a:rPr>
              <a:t>BOLD signal</a:t>
            </a:r>
            <a:endParaRPr lang="en-GB" sz="2400">
              <a:latin typeface="Arial Unicode MS" pitchFamily="34" charset="-128"/>
            </a:endParaRPr>
          </a:p>
        </p:txBody>
      </p:sp>
      <p:sp>
        <p:nvSpPr>
          <p:cNvPr id="163861" name="Line 24"/>
          <p:cNvSpPr>
            <a:spLocks noChangeShapeType="1"/>
          </p:cNvSpPr>
          <p:nvPr/>
        </p:nvSpPr>
        <p:spPr bwMode="auto">
          <a:xfrm flipH="1">
            <a:off x="1581150" y="1487488"/>
            <a:ext cx="0" cy="3444875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62" name="Text Box 25"/>
          <p:cNvSpPr txBox="1">
            <a:spLocks noChangeArrowheads="1"/>
          </p:cNvSpPr>
          <p:nvPr/>
        </p:nvSpPr>
        <p:spPr bwMode="auto">
          <a:xfrm rot="5400000">
            <a:off x="1360488" y="3170238"/>
            <a:ext cx="8683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2400">
                <a:latin typeface="Arial Unicode MS" pitchFamily="34" charset="-128"/>
              </a:rPr>
              <a:t>Time</a:t>
            </a:r>
            <a:endParaRPr lang="en-GB" sz="2400">
              <a:latin typeface="Arial Unicode MS" pitchFamily="34" charset="-128"/>
            </a:endParaRPr>
          </a:p>
        </p:txBody>
      </p:sp>
      <p:pic>
        <p:nvPicPr>
          <p:cNvPr id="163863" name="Picture 26" descr="data"/>
          <p:cNvPicPr>
            <a:picLocks noChangeAspect="1" noChangeArrowheads="1"/>
          </p:cNvPicPr>
          <p:nvPr/>
        </p:nvPicPr>
        <p:blipFill>
          <a:blip r:embed="rId4"/>
          <a:srcRect l="13046" t="6667" r="13879" b="14815"/>
          <a:stretch>
            <a:fillRect/>
          </a:stretch>
        </p:blipFill>
        <p:spPr bwMode="auto">
          <a:xfrm>
            <a:off x="2033588" y="1485900"/>
            <a:ext cx="1187450" cy="3532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3864" name="Picture 27" descr="constant"/>
          <p:cNvPicPr>
            <a:picLocks noChangeAspect="1" noChangeArrowheads="1"/>
          </p:cNvPicPr>
          <p:nvPr/>
        </p:nvPicPr>
        <p:blipFill>
          <a:blip r:embed="rId5"/>
          <a:srcRect l="47224" t="5556" r="43338" b="12222"/>
          <a:stretch>
            <a:fillRect/>
          </a:stretch>
        </p:blipFill>
        <p:spPr bwMode="auto">
          <a:xfrm>
            <a:off x="5667375" y="1485900"/>
            <a:ext cx="587375" cy="3532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3865" name="Text Box 28"/>
          <p:cNvSpPr txBox="1">
            <a:spLocks noChangeArrowheads="1"/>
          </p:cNvSpPr>
          <p:nvPr/>
        </p:nvSpPr>
        <p:spPr bwMode="auto">
          <a:xfrm>
            <a:off x="3308350" y="2916238"/>
            <a:ext cx="484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4000">
                <a:latin typeface="Arial Unicode MS" pitchFamily="34" charset="-128"/>
              </a:rPr>
              <a:t>=</a:t>
            </a:r>
            <a:endParaRPr lang="en-GB" sz="4000">
              <a:latin typeface="Arial Unicode MS" pitchFamily="34" charset="-128"/>
            </a:endParaRPr>
          </a:p>
        </p:txBody>
      </p:sp>
      <p:sp>
        <p:nvSpPr>
          <p:cNvPr id="163866" name="Text Box 29"/>
          <p:cNvSpPr txBox="1">
            <a:spLocks noChangeArrowheads="1"/>
          </p:cNvSpPr>
          <p:nvPr/>
        </p:nvSpPr>
        <p:spPr bwMode="auto">
          <a:xfrm>
            <a:off x="3568700" y="3001963"/>
            <a:ext cx="6651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3200">
                <a:latin typeface="Arial Unicode MS" pitchFamily="34" charset="-128"/>
                <a:sym typeface="Symbol" pitchFamily="18" charset="2"/>
              </a:rPr>
              <a:t></a:t>
            </a:r>
            <a:r>
              <a:rPr lang="de-DE" sz="3200" baseline="-25000">
                <a:latin typeface="Arial Unicode MS" pitchFamily="34" charset="-128"/>
              </a:rPr>
              <a:t>1</a:t>
            </a:r>
            <a:endParaRPr lang="en-GB" sz="3200" baseline="-25000">
              <a:latin typeface="Arial Unicode MS" pitchFamily="34" charset="-128"/>
            </a:endParaRPr>
          </a:p>
        </p:txBody>
      </p:sp>
      <p:sp>
        <p:nvSpPr>
          <p:cNvPr id="163867" name="Text Box 30"/>
          <p:cNvSpPr txBox="1">
            <a:spLocks noChangeArrowheads="1"/>
          </p:cNvSpPr>
          <p:nvPr/>
        </p:nvSpPr>
        <p:spPr bwMode="auto">
          <a:xfrm>
            <a:off x="5145088" y="3001963"/>
            <a:ext cx="5635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3200">
                <a:latin typeface="Arial Unicode MS" pitchFamily="34" charset="-128"/>
                <a:sym typeface="Symbol" pitchFamily="18" charset="2"/>
              </a:rPr>
              <a:t></a:t>
            </a:r>
            <a:r>
              <a:rPr lang="de-DE" sz="3200" baseline="-25000">
                <a:latin typeface="Arial Unicode MS" pitchFamily="34" charset="-128"/>
              </a:rPr>
              <a:t>2</a:t>
            </a:r>
            <a:endParaRPr lang="en-GB" sz="3200" baseline="-25000">
              <a:latin typeface="Arial Unicode MS" pitchFamily="34" charset="-128"/>
            </a:endParaRPr>
          </a:p>
        </p:txBody>
      </p:sp>
      <p:sp>
        <p:nvSpPr>
          <p:cNvPr id="163868" name="Text Box 31"/>
          <p:cNvSpPr txBox="1">
            <a:spLocks noChangeArrowheads="1"/>
          </p:cNvSpPr>
          <p:nvPr/>
        </p:nvSpPr>
        <p:spPr bwMode="auto">
          <a:xfrm>
            <a:off x="4827588" y="2916238"/>
            <a:ext cx="4841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4000">
                <a:latin typeface="Arial Unicode MS" pitchFamily="34" charset="-128"/>
              </a:rPr>
              <a:t>+</a:t>
            </a:r>
            <a:endParaRPr lang="en-GB" sz="4000">
              <a:latin typeface="Arial Unicode MS" pitchFamily="34" charset="-128"/>
            </a:endParaRPr>
          </a:p>
        </p:txBody>
      </p:sp>
      <p:sp>
        <p:nvSpPr>
          <p:cNvPr id="163869" name="Text Box 32"/>
          <p:cNvSpPr txBox="1">
            <a:spLocks noChangeArrowheads="1"/>
          </p:cNvSpPr>
          <p:nvPr/>
        </p:nvSpPr>
        <p:spPr bwMode="auto">
          <a:xfrm>
            <a:off x="6224588" y="2960688"/>
            <a:ext cx="4841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4000">
                <a:latin typeface="Arial Unicode MS" pitchFamily="34" charset="-128"/>
              </a:rPr>
              <a:t>+</a:t>
            </a:r>
            <a:endParaRPr lang="en-GB" sz="4000">
              <a:latin typeface="Arial Unicode MS" pitchFamily="34" charset="-128"/>
            </a:endParaRPr>
          </a:p>
        </p:txBody>
      </p:sp>
      <p:sp>
        <p:nvSpPr>
          <p:cNvPr id="163870" name="Rectangle 33"/>
          <p:cNvSpPr>
            <a:spLocks noChangeArrowheads="1"/>
          </p:cNvSpPr>
          <p:nvPr/>
        </p:nvSpPr>
        <p:spPr bwMode="auto">
          <a:xfrm>
            <a:off x="6675438" y="1487488"/>
            <a:ext cx="588962" cy="3532187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 eaLnBrk="0" hangingPunct="0"/>
            <a:r>
              <a:rPr lang="de-DE" sz="3200">
                <a:latin typeface="Arial Unicode MS" pitchFamily="34" charset="-128"/>
              </a:rPr>
              <a:t>error</a:t>
            </a:r>
            <a:endParaRPr lang="en-GB" sz="3200">
              <a:latin typeface="Arial Unicode MS" pitchFamily="34" charset="-128"/>
            </a:endParaRPr>
          </a:p>
        </p:txBody>
      </p:sp>
      <p:sp>
        <p:nvSpPr>
          <p:cNvPr id="163871" name="Text Box 34"/>
          <p:cNvSpPr txBox="1">
            <a:spLocks noChangeArrowheads="1"/>
          </p:cNvSpPr>
          <p:nvPr/>
        </p:nvSpPr>
        <p:spPr bwMode="auto">
          <a:xfrm>
            <a:off x="4179888" y="5043488"/>
            <a:ext cx="5413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3200">
                <a:latin typeface="Arial Unicode MS" pitchFamily="34" charset="-128"/>
              </a:rPr>
              <a:t>x</a:t>
            </a:r>
            <a:r>
              <a:rPr lang="de-DE" sz="3200" baseline="-25000">
                <a:latin typeface="Arial Unicode MS" pitchFamily="34" charset="-128"/>
              </a:rPr>
              <a:t>1</a:t>
            </a:r>
            <a:endParaRPr lang="en-GB" sz="3200" baseline="-25000">
              <a:latin typeface="Arial Unicode MS" pitchFamily="34" charset="-128"/>
            </a:endParaRPr>
          </a:p>
        </p:txBody>
      </p:sp>
      <p:sp>
        <p:nvSpPr>
          <p:cNvPr id="163872" name="Text Box 35"/>
          <p:cNvSpPr txBox="1">
            <a:spLocks noChangeArrowheads="1"/>
          </p:cNvSpPr>
          <p:nvPr/>
        </p:nvSpPr>
        <p:spPr bwMode="auto">
          <a:xfrm>
            <a:off x="5753100" y="5043488"/>
            <a:ext cx="5413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3200">
                <a:latin typeface="Arial Unicode MS" pitchFamily="34" charset="-128"/>
              </a:rPr>
              <a:t>x</a:t>
            </a:r>
            <a:r>
              <a:rPr lang="de-DE" sz="3200" baseline="-25000">
                <a:latin typeface="Arial Unicode MS" pitchFamily="34" charset="-128"/>
              </a:rPr>
              <a:t>2</a:t>
            </a:r>
            <a:endParaRPr lang="en-GB" sz="3200" baseline="-25000">
              <a:latin typeface="Arial Unicode MS" pitchFamily="34" charset="-128"/>
            </a:endParaRPr>
          </a:p>
        </p:txBody>
      </p:sp>
      <p:sp>
        <p:nvSpPr>
          <p:cNvPr id="163873" name="Text Box 36"/>
          <p:cNvSpPr txBox="1">
            <a:spLocks noChangeArrowheads="1"/>
          </p:cNvSpPr>
          <p:nvPr/>
        </p:nvSpPr>
        <p:spPr bwMode="auto">
          <a:xfrm>
            <a:off x="6794500" y="5030788"/>
            <a:ext cx="4127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3200">
                <a:latin typeface="Arial Unicode MS" pitchFamily="34" charset="-128"/>
              </a:rPr>
              <a:t>e</a:t>
            </a:r>
            <a:endParaRPr lang="en-GB" sz="3200" baseline="-25000">
              <a:latin typeface="Arial Unicode MS" pitchFamily="34" charset="-128"/>
            </a:endParaRPr>
          </a:p>
        </p:txBody>
      </p:sp>
      <p:pic>
        <p:nvPicPr>
          <p:cNvPr id="163874" name="Picture 37" descr="boxcar"/>
          <p:cNvPicPr>
            <a:picLocks noChangeAspect="1" noChangeArrowheads="1"/>
          </p:cNvPicPr>
          <p:nvPr/>
        </p:nvPicPr>
        <p:blipFill>
          <a:blip r:embed="rId6"/>
          <a:srcRect l="11034" t="6389" r="8362" b="14722"/>
          <a:stretch>
            <a:fillRect/>
          </a:stretch>
        </p:blipFill>
        <p:spPr bwMode="auto">
          <a:xfrm>
            <a:off x="4210050" y="1485900"/>
            <a:ext cx="608013" cy="35290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3875" name="Rectangle 38"/>
          <p:cNvSpPr>
            <a:spLocks noChangeArrowheads="1"/>
          </p:cNvSpPr>
          <p:nvPr/>
        </p:nvSpPr>
        <p:spPr bwMode="auto">
          <a:xfrm>
            <a:off x="207963" y="538163"/>
            <a:ext cx="872966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eaLnBrk="0" hangingPunct="0"/>
            <a:r>
              <a:rPr lang="en-US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Single voxel regression model</a:t>
            </a:r>
          </a:p>
        </p:txBody>
      </p:sp>
      <p:graphicFrame>
        <p:nvGraphicFramePr>
          <p:cNvPr id="163857" name="Object 17"/>
          <p:cNvGraphicFramePr>
            <a:graphicFrameLocks noChangeAspect="1"/>
          </p:cNvGraphicFramePr>
          <p:nvPr/>
        </p:nvGraphicFramePr>
        <p:xfrm>
          <a:off x="2895600" y="5892800"/>
          <a:ext cx="336708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5" name="Equation" r:id="rId7" imgW="1171804" imgH="209499" progId="Equation.3">
                  <p:embed/>
                </p:oleObj>
              </mc:Choice>
              <mc:Fallback>
                <p:oleObj name="Equation" r:id="rId7" imgW="1171804" imgH="209499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892800"/>
                        <a:ext cx="3367088" cy="692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58" name="Rectangle 33"/>
          <p:cNvSpPr>
            <a:spLocks noChangeArrowheads="1"/>
          </p:cNvSpPr>
          <p:nvPr/>
        </p:nvSpPr>
        <p:spPr bwMode="auto">
          <a:xfrm>
            <a:off x="168275" y="503238"/>
            <a:ext cx="87963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eaLnBrk="0" hangingPunct="0"/>
            <a:r>
              <a:rPr lang="en-US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Mass-univariate analysis: voxel-wise GLM</a:t>
            </a:r>
          </a:p>
        </p:txBody>
      </p:sp>
      <p:sp>
        <p:nvSpPr>
          <p:cNvPr id="1969186" name="Rectangle 34"/>
          <p:cNvSpPr>
            <a:spLocks noChangeArrowheads="1"/>
          </p:cNvSpPr>
          <p:nvPr/>
        </p:nvSpPr>
        <p:spPr bwMode="auto">
          <a:xfrm rot="5400000">
            <a:off x="3501231" y="3437732"/>
            <a:ext cx="3852863" cy="4699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65060" name="Text Box 35"/>
          <p:cNvSpPr txBox="1">
            <a:spLocks noChangeArrowheads="1"/>
          </p:cNvSpPr>
          <p:nvPr/>
        </p:nvSpPr>
        <p:spPr bwMode="auto">
          <a:xfrm>
            <a:off x="1411288" y="3438525"/>
            <a:ext cx="515937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4400">
                <a:latin typeface="Arial Unicode MS" pitchFamily="34" charset="-128"/>
              </a:rPr>
              <a:t>=</a:t>
            </a:r>
            <a:endParaRPr lang="en-GB" sz="4400">
              <a:latin typeface="Arial Unicode MS" pitchFamily="34" charset="-128"/>
            </a:endParaRPr>
          </a:p>
        </p:txBody>
      </p:sp>
      <p:sp>
        <p:nvSpPr>
          <p:cNvPr id="1969188" name="Rectangle 36"/>
          <p:cNvSpPr>
            <a:spLocks noChangeArrowheads="1"/>
          </p:cNvSpPr>
          <p:nvPr/>
        </p:nvSpPr>
        <p:spPr bwMode="auto">
          <a:xfrm rot="5400000">
            <a:off x="3402807" y="2285206"/>
            <a:ext cx="1563688" cy="454025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Arial" pitchFamily="34" charset="0"/>
            </a:endParaRPr>
          </a:p>
        </p:txBody>
      </p:sp>
      <p:graphicFrame>
        <p:nvGraphicFramePr>
          <p:cNvPr id="165046" name="Object 182"/>
          <p:cNvGraphicFramePr>
            <a:graphicFrameLocks noChangeAspect="1"/>
          </p:cNvGraphicFramePr>
          <p:nvPr/>
        </p:nvGraphicFramePr>
        <p:xfrm>
          <a:off x="3949700" y="2216150"/>
          <a:ext cx="385763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1" name="Equation" r:id="rId4" imgW="143104" imgH="190704" progId="Equation.3">
                  <p:embed/>
                </p:oleObj>
              </mc:Choice>
              <mc:Fallback>
                <p:oleObj name="Equation" r:id="rId4" imgW="143104" imgH="190704" progId="Equation.3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2216150"/>
                        <a:ext cx="385763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047" name="Object 183"/>
          <p:cNvGraphicFramePr>
            <a:graphicFrameLocks noChangeAspect="1"/>
          </p:cNvGraphicFramePr>
          <p:nvPr/>
        </p:nvGraphicFramePr>
        <p:xfrm>
          <a:off x="5226050" y="3370263"/>
          <a:ext cx="3937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2" name="Equation" r:id="rId6" imgW="104699" imgH="133401" progId="Equation.3">
                  <p:embed/>
                </p:oleObj>
              </mc:Choice>
              <mc:Fallback>
                <p:oleObj name="Equation" r:id="rId6" imgW="104699" imgH="133401" progId="Equation.3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3370263"/>
                        <a:ext cx="3937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062" name="Text Box 39"/>
          <p:cNvSpPr txBox="1">
            <a:spLocks noChangeArrowheads="1"/>
          </p:cNvSpPr>
          <p:nvPr/>
        </p:nvSpPr>
        <p:spPr bwMode="auto">
          <a:xfrm>
            <a:off x="4503738" y="3289300"/>
            <a:ext cx="5143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4400">
                <a:latin typeface="Arial Unicode MS" pitchFamily="34" charset="-128"/>
              </a:rPr>
              <a:t>+</a:t>
            </a:r>
            <a:endParaRPr lang="en-GB" sz="4400">
              <a:latin typeface="Arial Unicode MS" pitchFamily="34" charset="-128"/>
            </a:endParaRPr>
          </a:p>
        </p:txBody>
      </p:sp>
      <p:sp>
        <p:nvSpPr>
          <p:cNvPr id="1969192" name="Rectangle 40"/>
          <p:cNvSpPr>
            <a:spLocks noChangeArrowheads="1"/>
          </p:cNvSpPr>
          <p:nvPr/>
        </p:nvSpPr>
        <p:spPr bwMode="auto">
          <a:xfrm rot="5400000">
            <a:off x="-945355" y="3396456"/>
            <a:ext cx="3910012" cy="587375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rot="10800000" vert="eaVert" wrap="none" anchor="ctr"/>
          <a:lstStyle/>
          <a:p>
            <a:pPr algn="ctr" eaLnBrk="0" hangingPunct="0">
              <a:defRPr/>
            </a:pPr>
            <a:r>
              <a:rPr lang="de-DE" sz="6000" i="1">
                <a:latin typeface="Times New Roman" pitchFamily="18" charset="0"/>
              </a:rPr>
              <a:t>y</a:t>
            </a:r>
            <a:endParaRPr lang="en-GB" sz="6000" i="1">
              <a:latin typeface="Times New Roman" pitchFamily="18" charset="0"/>
            </a:endParaRPr>
          </a:p>
        </p:txBody>
      </p:sp>
      <p:sp>
        <p:nvSpPr>
          <p:cNvPr id="1969193" name="Rectangle 41"/>
          <p:cNvSpPr>
            <a:spLocks noChangeArrowheads="1"/>
          </p:cNvSpPr>
          <p:nvPr/>
        </p:nvSpPr>
        <p:spPr bwMode="auto">
          <a:xfrm>
            <a:off x="2085975" y="1735138"/>
            <a:ext cx="1397000" cy="3910012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GB" sz="6000" i="1">
                <a:latin typeface="Times New Roman" pitchFamily="18" charset="0"/>
              </a:rPr>
              <a:t>X</a:t>
            </a:r>
            <a:endParaRPr lang="en-US" sz="6000" i="1">
              <a:latin typeface="Times New Roman" pitchFamily="18" charset="0"/>
            </a:endParaRPr>
          </a:p>
        </p:txBody>
      </p:sp>
      <p:sp>
        <p:nvSpPr>
          <p:cNvPr id="165065" name="Line 43"/>
          <p:cNvSpPr>
            <a:spLocks noChangeShapeType="1"/>
          </p:cNvSpPr>
          <p:nvPr/>
        </p:nvSpPr>
        <p:spPr bwMode="auto">
          <a:xfrm>
            <a:off x="628650" y="1735138"/>
            <a:ext cx="0" cy="3910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5048" name="Object 184"/>
          <p:cNvGraphicFramePr>
            <a:graphicFrameLocks noChangeAspect="1"/>
          </p:cNvGraphicFramePr>
          <p:nvPr/>
        </p:nvGraphicFramePr>
        <p:xfrm>
          <a:off x="250825" y="5241925"/>
          <a:ext cx="3413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3" name="Equation" r:id="rId8" imgW="171450" imgH="171450" progId="Equation.3">
                  <p:embed/>
                </p:oleObj>
              </mc:Choice>
              <mc:Fallback>
                <p:oleObj name="Equation" r:id="rId8" imgW="171450" imgH="171450" progId="Equation.3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241925"/>
                        <a:ext cx="34131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066" name="Line 45"/>
          <p:cNvSpPr>
            <a:spLocks noChangeShapeType="1"/>
          </p:cNvSpPr>
          <p:nvPr/>
        </p:nvSpPr>
        <p:spPr bwMode="auto">
          <a:xfrm>
            <a:off x="698500" y="1635125"/>
            <a:ext cx="61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5049" name="Object 185"/>
          <p:cNvGraphicFramePr>
            <a:graphicFrameLocks noChangeAspect="1"/>
          </p:cNvGraphicFramePr>
          <p:nvPr/>
        </p:nvGraphicFramePr>
        <p:xfrm>
          <a:off x="1138238" y="1184275"/>
          <a:ext cx="1714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4" name="Equation" r:id="rId10" imgW="76352" imgH="152196" progId="Equation.3">
                  <p:embed/>
                </p:oleObj>
              </mc:Choice>
              <mc:Fallback>
                <p:oleObj name="Equation" r:id="rId10" imgW="76352" imgH="152196" progId="Equation.3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1184275"/>
                        <a:ext cx="1714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067" name="Line 47"/>
          <p:cNvSpPr>
            <a:spLocks noChangeShapeType="1"/>
          </p:cNvSpPr>
          <p:nvPr/>
        </p:nvSpPr>
        <p:spPr bwMode="auto">
          <a:xfrm>
            <a:off x="2001838" y="1735138"/>
            <a:ext cx="0" cy="3910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5050" name="Object 186"/>
          <p:cNvGraphicFramePr>
            <a:graphicFrameLocks noChangeAspect="1"/>
          </p:cNvGraphicFramePr>
          <p:nvPr/>
        </p:nvGraphicFramePr>
        <p:xfrm>
          <a:off x="1619250" y="5241925"/>
          <a:ext cx="3429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5" name="Equation" r:id="rId12" imgW="171450" imgH="171450" progId="Equation.3">
                  <p:embed/>
                </p:oleObj>
              </mc:Choice>
              <mc:Fallback>
                <p:oleObj name="Equation" r:id="rId12" imgW="171450" imgH="171450" progId="Equation.3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241925"/>
                        <a:ext cx="3429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068" name="Line 49"/>
          <p:cNvSpPr>
            <a:spLocks noChangeShapeType="1"/>
          </p:cNvSpPr>
          <p:nvPr/>
        </p:nvSpPr>
        <p:spPr bwMode="auto">
          <a:xfrm>
            <a:off x="5118100" y="1798638"/>
            <a:ext cx="0" cy="3859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5051" name="Object 187"/>
          <p:cNvGraphicFramePr>
            <a:graphicFrameLocks noChangeAspect="1"/>
          </p:cNvGraphicFramePr>
          <p:nvPr/>
        </p:nvGraphicFramePr>
        <p:xfrm>
          <a:off x="4721225" y="5235575"/>
          <a:ext cx="3413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6" name="Equation" r:id="rId14" imgW="171450" imgH="171450" progId="Equation.3">
                  <p:embed/>
                </p:oleObj>
              </mc:Choice>
              <mc:Fallback>
                <p:oleObj name="Equation" r:id="rId14" imgW="171450" imgH="171450" progId="Equation.3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25" y="5235575"/>
                        <a:ext cx="34131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069" name="Line 51"/>
          <p:cNvSpPr>
            <a:spLocks noChangeShapeType="1"/>
          </p:cNvSpPr>
          <p:nvPr/>
        </p:nvSpPr>
        <p:spPr bwMode="auto">
          <a:xfrm>
            <a:off x="3987800" y="1655763"/>
            <a:ext cx="4524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5052" name="Object 188"/>
          <p:cNvGraphicFramePr>
            <a:graphicFrameLocks noChangeAspect="1"/>
          </p:cNvGraphicFramePr>
          <p:nvPr/>
        </p:nvGraphicFramePr>
        <p:xfrm>
          <a:off x="4273550" y="1190625"/>
          <a:ext cx="1698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7" name="Equation" r:id="rId16" imgW="76352" imgH="152196" progId="Equation.3">
                  <p:embed/>
                </p:oleObj>
              </mc:Choice>
              <mc:Fallback>
                <p:oleObj name="Equation" r:id="rId16" imgW="76352" imgH="152196" progId="Equation.3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1190625"/>
                        <a:ext cx="169863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070" name="Line 53"/>
          <p:cNvSpPr>
            <a:spLocks noChangeShapeType="1"/>
          </p:cNvSpPr>
          <p:nvPr/>
        </p:nvSpPr>
        <p:spPr bwMode="auto">
          <a:xfrm>
            <a:off x="5192713" y="1668463"/>
            <a:ext cx="500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5053" name="Object 189"/>
          <p:cNvGraphicFramePr>
            <a:graphicFrameLocks noChangeAspect="1"/>
          </p:cNvGraphicFramePr>
          <p:nvPr/>
        </p:nvGraphicFramePr>
        <p:xfrm>
          <a:off x="5534025" y="1201738"/>
          <a:ext cx="1714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8" name="Equation" r:id="rId18" imgW="76352" imgH="152196" progId="Equation.3">
                  <p:embed/>
                </p:oleObj>
              </mc:Choice>
              <mc:Fallback>
                <p:oleObj name="Equation" r:id="rId18" imgW="76352" imgH="152196" progId="Equation.3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025" y="1201738"/>
                        <a:ext cx="1714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071" name="Line 55"/>
          <p:cNvSpPr>
            <a:spLocks noChangeShapeType="1"/>
          </p:cNvSpPr>
          <p:nvPr/>
        </p:nvSpPr>
        <p:spPr bwMode="auto">
          <a:xfrm>
            <a:off x="2085975" y="1649413"/>
            <a:ext cx="1425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5054" name="Object 190"/>
          <p:cNvGraphicFramePr>
            <a:graphicFrameLocks noChangeAspect="1"/>
          </p:cNvGraphicFramePr>
          <p:nvPr/>
        </p:nvGraphicFramePr>
        <p:xfrm>
          <a:off x="3249613" y="1200150"/>
          <a:ext cx="2936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79" name="Equation" r:id="rId20" imgW="143104" imgH="152196" progId="Equation.3">
                  <p:embed/>
                </p:oleObj>
              </mc:Choice>
              <mc:Fallback>
                <p:oleObj name="Equation" r:id="rId20" imgW="143104" imgH="152196" progId="Equation.3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3" y="1200150"/>
                        <a:ext cx="293687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072" name="Line 57"/>
          <p:cNvSpPr>
            <a:spLocks noChangeShapeType="1"/>
          </p:cNvSpPr>
          <p:nvPr/>
        </p:nvSpPr>
        <p:spPr bwMode="auto">
          <a:xfrm rot="5400000">
            <a:off x="3102769" y="2536032"/>
            <a:ext cx="1563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5055" name="Object 191"/>
          <p:cNvGraphicFramePr>
            <a:graphicFrameLocks noChangeAspect="1"/>
          </p:cNvGraphicFramePr>
          <p:nvPr/>
        </p:nvGraphicFramePr>
        <p:xfrm>
          <a:off x="3567113" y="3048000"/>
          <a:ext cx="2921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80" name="Equation" r:id="rId22" imgW="143104" imgH="152196" progId="Equation.3">
                  <p:embed/>
                </p:oleObj>
              </mc:Choice>
              <mc:Fallback>
                <p:oleObj name="Equation" r:id="rId22" imgW="143104" imgH="152196" progId="Equation.3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3" y="3048000"/>
                        <a:ext cx="2921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9211" name="Rectangle 59"/>
          <p:cNvSpPr>
            <a:spLocks noChangeArrowheads="1"/>
          </p:cNvSpPr>
          <p:nvPr/>
        </p:nvSpPr>
        <p:spPr bwMode="auto">
          <a:xfrm>
            <a:off x="6019800" y="3757613"/>
            <a:ext cx="2827338" cy="923925"/>
          </a:xfrm>
          <a:prstGeom prst="rect">
            <a:avLst/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marL="457200" indent="-457200" eaLnBrk="0" hangingPunct="0">
              <a:defRPr/>
            </a:pPr>
            <a:r>
              <a:rPr lang="de-DE" dirty="0">
                <a:latin typeface="Arial Unicode MS" pitchFamily="34" charset="-128"/>
              </a:rPr>
              <a:t>Model is specified by</a:t>
            </a:r>
          </a:p>
          <a:p>
            <a:pPr marL="457200" indent="-457200" eaLnBrk="0" hangingPunct="0">
              <a:buFontTx/>
              <a:buAutoNum type="arabicPeriod"/>
              <a:defRPr/>
            </a:pPr>
            <a:r>
              <a:rPr lang="de-DE" dirty="0">
                <a:latin typeface="Arial Unicode MS" pitchFamily="34" charset="-128"/>
              </a:rPr>
              <a:t>Design matrix </a:t>
            </a:r>
            <a:r>
              <a:rPr lang="de-DE" i="1" dirty="0">
                <a:latin typeface="Times New Roman" pitchFamily="18" charset="0"/>
              </a:rPr>
              <a:t>X</a:t>
            </a:r>
          </a:p>
          <a:p>
            <a:pPr marL="457200" indent="-457200" eaLnBrk="0" hangingPunct="0">
              <a:buFontTx/>
              <a:buAutoNum type="arabicPeriod"/>
              <a:defRPr/>
            </a:pPr>
            <a:r>
              <a:rPr lang="de-DE" dirty="0">
                <a:latin typeface="Arial Unicode MS" pitchFamily="34" charset="-128"/>
              </a:rPr>
              <a:t>Assumptions about </a:t>
            </a:r>
            <a:r>
              <a:rPr lang="de-DE" i="1" dirty="0">
                <a:latin typeface="Times New Roman" pitchFamily="18" charset="0"/>
              </a:rPr>
              <a:t>e</a:t>
            </a:r>
            <a:endParaRPr lang="en-GB" i="1" dirty="0">
              <a:latin typeface="Times New Roman" pitchFamily="18" charset="0"/>
            </a:endParaRPr>
          </a:p>
        </p:txBody>
      </p:sp>
      <p:sp>
        <p:nvSpPr>
          <p:cNvPr id="1969212" name="Rectangle 60"/>
          <p:cNvSpPr>
            <a:spLocks noChangeArrowheads="1"/>
          </p:cNvSpPr>
          <p:nvPr/>
        </p:nvSpPr>
        <p:spPr bwMode="auto">
          <a:xfrm>
            <a:off x="6019800" y="4876800"/>
            <a:ext cx="2503488" cy="922338"/>
          </a:xfrm>
          <a:prstGeom prst="rect">
            <a:avLst/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de-DE" i="1">
                <a:latin typeface="Arial Unicode MS" pitchFamily="34" charset="-128"/>
              </a:rPr>
              <a:t>N</a:t>
            </a:r>
            <a:r>
              <a:rPr lang="de-DE">
                <a:latin typeface="Arial Unicode MS" pitchFamily="34" charset="-128"/>
              </a:rPr>
              <a:t>: number of scans</a:t>
            </a:r>
          </a:p>
          <a:p>
            <a:pPr eaLnBrk="0" hangingPunct="0">
              <a:defRPr/>
            </a:pPr>
            <a:r>
              <a:rPr lang="de-DE" i="1">
                <a:latin typeface="Arial Unicode MS" pitchFamily="34" charset="-128"/>
              </a:rPr>
              <a:t>p</a:t>
            </a:r>
            <a:r>
              <a:rPr lang="de-DE">
                <a:latin typeface="Arial Unicode MS" pitchFamily="34" charset="-128"/>
              </a:rPr>
              <a:t>: number of regressors</a:t>
            </a:r>
          </a:p>
        </p:txBody>
      </p:sp>
      <p:graphicFrame>
        <p:nvGraphicFramePr>
          <p:cNvPr id="165056" name="Object 192"/>
          <p:cNvGraphicFramePr>
            <a:graphicFrameLocks noChangeAspect="1"/>
          </p:cNvGraphicFramePr>
          <p:nvPr/>
        </p:nvGraphicFramePr>
        <p:xfrm>
          <a:off x="6013450" y="1595438"/>
          <a:ext cx="255111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81" name="Equation" r:id="rId24" imgW="710891" imgH="203112" progId="Equation.3">
                  <p:embed/>
                </p:oleObj>
              </mc:Choice>
              <mc:Fallback>
                <p:oleObj name="Equation" r:id="rId24" imgW="710891" imgH="203112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0" y="1595438"/>
                        <a:ext cx="2551113" cy="819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075" name="Text Box 62"/>
          <p:cNvSpPr txBox="1">
            <a:spLocks noChangeArrowheads="1"/>
          </p:cNvSpPr>
          <p:nvPr/>
        </p:nvSpPr>
        <p:spPr bwMode="auto">
          <a:xfrm>
            <a:off x="812800" y="6003925"/>
            <a:ext cx="7499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GB" sz="2000">
                <a:latin typeface="Arial Unicode MS" pitchFamily="34" charset="-128"/>
              </a:rPr>
              <a:t>The design matrix embodies all available knowledge about experimentally controlled factors and potential confounds.</a:t>
            </a:r>
            <a:endParaRPr lang="en-GB" sz="2000">
              <a:latin typeface="Arial Unicode MS" pitchFamily="34" charset="-128"/>
              <a:sym typeface="Symbol" pitchFamily="18" charset="2"/>
            </a:endParaRPr>
          </a:p>
        </p:txBody>
      </p:sp>
      <p:graphicFrame>
        <p:nvGraphicFramePr>
          <p:cNvPr id="165057" name="Object 193"/>
          <p:cNvGraphicFramePr>
            <a:graphicFrameLocks noChangeAspect="1"/>
          </p:cNvGraphicFramePr>
          <p:nvPr/>
        </p:nvGraphicFramePr>
        <p:xfrm>
          <a:off x="6018213" y="2620963"/>
          <a:ext cx="28162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82" name="Equation" r:id="rId26" imgW="863225" imgH="228501" progId="Equation.3">
                  <p:embed/>
                </p:oleObj>
              </mc:Choice>
              <mc:Fallback>
                <p:oleObj name="Equation" r:id="rId26" imgW="863225" imgH="228501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2620963"/>
                        <a:ext cx="2816225" cy="838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Rectangle 9"/>
          <p:cNvSpPr>
            <a:spLocks noChangeArrowheads="1"/>
          </p:cNvSpPr>
          <p:nvPr/>
        </p:nvSpPr>
        <p:spPr bwMode="auto">
          <a:xfrm>
            <a:off x="635000" y="1476375"/>
            <a:ext cx="5173663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143000" lvl="2" indent="-228600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/>
              <a:t>one sample </a:t>
            </a:r>
            <a:r>
              <a:rPr lang="en-US" sz="2400" i="1" dirty="0"/>
              <a:t>t</a:t>
            </a:r>
            <a:r>
              <a:rPr lang="en-US" sz="2400" dirty="0"/>
              <a:t>-test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/>
              <a:t>two sample </a:t>
            </a:r>
            <a:r>
              <a:rPr lang="en-US" sz="2400" i="1" dirty="0"/>
              <a:t>t</a:t>
            </a:r>
            <a:r>
              <a:rPr lang="en-US" sz="2400" dirty="0"/>
              <a:t>-test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/>
              <a:t>paired </a:t>
            </a:r>
            <a:r>
              <a:rPr lang="en-US" sz="2400" i="1" dirty="0"/>
              <a:t>t</a:t>
            </a:r>
            <a:r>
              <a:rPr lang="en-US" sz="2400" dirty="0"/>
              <a:t>-test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/>
              <a:t>Analysis of Variance (ANOVA)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/>
              <a:t>Analysis of Covariance (ANCoVA)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/>
              <a:t>correlation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/>
              <a:t>linear regression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</a:pPr>
            <a:r>
              <a:rPr lang="en-US" sz="2400" dirty="0"/>
              <a:t>multiple regression</a:t>
            </a:r>
          </a:p>
        </p:txBody>
      </p:sp>
      <p:sp>
        <p:nvSpPr>
          <p:cNvPr id="196610" name="Rectangle 12"/>
          <p:cNvSpPr>
            <a:spLocks noChangeArrowheads="1"/>
          </p:cNvSpPr>
          <p:nvPr/>
        </p:nvSpPr>
        <p:spPr bwMode="auto">
          <a:xfrm>
            <a:off x="168275" y="646113"/>
            <a:ext cx="87963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eaLnBrk="0" hangingPunct="0"/>
            <a:r>
              <a:rPr lang="en-US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GLM: a flexible framework for parametric analyses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80" name="Rectangle 2"/>
          <p:cNvSpPr>
            <a:spLocks noChangeArrowheads="1"/>
          </p:cNvSpPr>
          <p:nvPr/>
        </p:nvSpPr>
        <p:spPr bwMode="auto">
          <a:xfrm>
            <a:off x="215900" y="503238"/>
            <a:ext cx="57277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eaLnBrk="0" hangingPunct="0"/>
            <a:r>
              <a:rPr lang="en-US" sz="2800" b="1" dirty="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Parameter estimation</a:t>
            </a:r>
          </a:p>
        </p:txBody>
      </p:sp>
      <p:sp>
        <p:nvSpPr>
          <p:cNvPr id="1994755" name="Rectangle 3"/>
          <p:cNvSpPr>
            <a:spLocks noChangeArrowheads="1"/>
          </p:cNvSpPr>
          <p:nvPr/>
        </p:nvSpPr>
        <p:spPr bwMode="auto">
          <a:xfrm>
            <a:off x="1144588" y="5259388"/>
            <a:ext cx="2592387" cy="1069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rgbClr val="5F5F5F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GB" sz="2400" dirty="0">
              <a:solidFill>
                <a:schemeClr val="tx2"/>
              </a:solidFill>
              <a:latin typeface="Arial Unicode MS" pitchFamily="34" charset="-128"/>
            </a:endParaRPr>
          </a:p>
        </p:txBody>
      </p:sp>
      <p:graphicFrame>
        <p:nvGraphicFramePr>
          <p:cNvPr id="165975" name="Object 87"/>
          <p:cNvGraphicFramePr>
            <a:graphicFrameLocks noChangeAspect="1"/>
          </p:cNvGraphicFramePr>
          <p:nvPr/>
        </p:nvGraphicFramePr>
        <p:xfrm>
          <a:off x="1303338" y="5432425"/>
          <a:ext cx="22637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65" name="Equation" r:id="rId4" imgW="705002" imgH="190704" progId="Equation.3">
                  <p:embed/>
                </p:oleObj>
              </mc:Choice>
              <mc:Fallback>
                <p:oleObj name="Equation" r:id="rId4" imgW="705002" imgH="190704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5432425"/>
                        <a:ext cx="2263775" cy="781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5982" name="Picture 5" descr="data_img"/>
          <p:cNvPicPr>
            <a:picLocks noChangeAspect="1" noChangeArrowheads="1"/>
          </p:cNvPicPr>
          <p:nvPr/>
        </p:nvPicPr>
        <p:blipFill>
          <a:blip r:embed="rId6"/>
          <a:srcRect l="18875" t="7408" r="10548" b="11852"/>
          <a:stretch>
            <a:fillRect/>
          </a:stretch>
        </p:blipFill>
        <p:spPr bwMode="auto">
          <a:xfrm>
            <a:off x="781050" y="1320800"/>
            <a:ext cx="4953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5983" name="Picture 6" descr="res_img"/>
          <p:cNvPicPr>
            <a:picLocks noChangeAspect="1" noChangeArrowheads="1"/>
          </p:cNvPicPr>
          <p:nvPr/>
        </p:nvPicPr>
        <p:blipFill>
          <a:blip r:embed="rId7"/>
          <a:srcRect l="14990" t="7408" r="10548" b="11852"/>
          <a:stretch>
            <a:fillRect/>
          </a:stretch>
        </p:blipFill>
        <p:spPr bwMode="auto">
          <a:xfrm>
            <a:off x="4262438" y="1320800"/>
            <a:ext cx="4953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5984" name="Text Box 7"/>
          <p:cNvSpPr txBox="1">
            <a:spLocks noChangeArrowheads="1"/>
          </p:cNvSpPr>
          <p:nvPr/>
        </p:nvSpPr>
        <p:spPr bwMode="auto">
          <a:xfrm>
            <a:off x="1347788" y="2435225"/>
            <a:ext cx="4841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4000">
                <a:latin typeface="Arial Unicode MS" pitchFamily="34" charset="-128"/>
              </a:rPr>
              <a:t>=</a:t>
            </a:r>
            <a:endParaRPr lang="en-GB" sz="4000" dirty="0">
              <a:latin typeface="Arial Unicode MS" pitchFamily="34" charset="-128"/>
            </a:endParaRPr>
          </a:p>
        </p:txBody>
      </p:sp>
      <p:sp>
        <p:nvSpPr>
          <p:cNvPr id="165985" name="Text Box 8"/>
          <p:cNvSpPr txBox="1">
            <a:spLocks noChangeArrowheads="1"/>
          </p:cNvSpPr>
          <p:nvPr/>
        </p:nvSpPr>
        <p:spPr bwMode="auto">
          <a:xfrm>
            <a:off x="3811588" y="2443163"/>
            <a:ext cx="4841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4000">
                <a:latin typeface="Arial Unicode MS" pitchFamily="34" charset="-128"/>
              </a:rPr>
              <a:t>+</a:t>
            </a:r>
            <a:endParaRPr lang="en-GB" sz="4000" dirty="0">
              <a:latin typeface="Arial Unicode MS" pitchFamily="34" charset="-128"/>
            </a:endParaRPr>
          </a:p>
        </p:txBody>
      </p:sp>
      <p:graphicFrame>
        <p:nvGraphicFramePr>
          <p:cNvPr id="165976" name="Object 88"/>
          <p:cNvGraphicFramePr>
            <a:graphicFrameLocks noChangeAspect="1"/>
          </p:cNvGraphicFramePr>
          <p:nvPr/>
        </p:nvGraphicFramePr>
        <p:xfrm>
          <a:off x="4360863" y="4440238"/>
          <a:ext cx="3079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66" name="Equation" r:id="rId8" imgW="104699" imgH="133401" progId="Equation.3">
                  <p:embed/>
                </p:oleObj>
              </mc:Choice>
              <mc:Fallback>
                <p:oleObj name="Equation" r:id="rId8" imgW="104699" imgH="133401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863" y="4440238"/>
                        <a:ext cx="307975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77" name="Object 89"/>
          <p:cNvGraphicFramePr>
            <a:graphicFrameLocks noChangeAspect="1"/>
          </p:cNvGraphicFramePr>
          <p:nvPr/>
        </p:nvGraphicFramePr>
        <p:xfrm>
          <a:off x="2952750" y="2047875"/>
          <a:ext cx="8890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67" name="Equation" r:id="rId10" imgW="323698" imgH="476301" progId="Equation.3">
                  <p:embed/>
                </p:oleObj>
              </mc:Choice>
              <mc:Fallback>
                <p:oleObj name="Equation" r:id="rId10" imgW="323698" imgH="476301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2047875"/>
                        <a:ext cx="889000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573713" y="1232756"/>
            <a:ext cx="3390900" cy="1408112"/>
            <a:chOff x="5573713" y="1232756"/>
            <a:chExt cx="3390900" cy="1408112"/>
          </a:xfrm>
        </p:grpSpPr>
        <p:sp>
          <p:nvSpPr>
            <p:cNvPr id="1994765" name="Rectangle 13"/>
            <p:cNvSpPr>
              <a:spLocks noChangeArrowheads="1"/>
            </p:cNvSpPr>
            <p:nvPr/>
          </p:nvSpPr>
          <p:spPr bwMode="auto">
            <a:xfrm>
              <a:off x="5573713" y="1232756"/>
              <a:ext cx="3390900" cy="1408112"/>
            </a:xfrm>
            <a:prstGeom prst="rect">
              <a:avLst/>
            </a:prstGeom>
            <a:solidFill>
              <a:srgbClr val="B2B2B2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endParaRPr lang="en-GB" dirty="0">
                <a:latin typeface="Arial" pitchFamily="34" charset="0"/>
              </a:endParaRPr>
            </a:p>
          </p:txBody>
        </p:sp>
        <p:sp>
          <p:nvSpPr>
            <p:cNvPr id="165988" name="Rectangle 14"/>
            <p:cNvSpPr>
              <a:spLocks noChangeArrowheads="1"/>
            </p:cNvSpPr>
            <p:nvPr/>
          </p:nvSpPr>
          <p:spPr bwMode="auto">
            <a:xfrm>
              <a:off x="5699125" y="1277206"/>
              <a:ext cx="2130425" cy="1201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de-DE" dirty="0">
                  <a:latin typeface="Arial Unicode MS" pitchFamily="34" charset="-128"/>
                </a:rPr>
                <a:t>Objective:</a:t>
              </a:r>
            </a:p>
            <a:p>
              <a:pPr eaLnBrk="0" hangingPunct="0"/>
              <a:r>
                <a:rPr lang="de-DE" dirty="0">
                  <a:latin typeface="Arial Unicode MS" pitchFamily="34" charset="-128"/>
                </a:rPr>
                <a:t>estimate parameters to minimize</a:t>
              </a:r>
              <a:endParaRPr lang="en-GB" dirty="0">
                <a:latin typeface="Arial Unicode MS" pitchFamily="34" charset="-128"/>
              </a:endParaRPr>
            </a:p>
          </p:txBody>
        </p:sp>
        <p:graphicFrame>
          <p:nvGraphicFramePr>
            <p:cNvPr id="165979" name="Object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0634534"/>
                </p:ext>
              </p:extLst>
            </p:nvPr>
          </p:nvGraphicFramePr>
          <p:xfrm>
            <a:off x="7856538" y="1245456"/>
            <a:ext cx="995362" cy="1309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368" name="Equation" r:id="rId12" imgW="368280" imgH="431640" progId="Equation.3">
                    <p:embed/>
                  </p:oleObj>
                </mc:Choice>
                <mc:Fallback>
                  <p:oleObj name="Equation" r:id="rId12" imgW="368280" imgH="431640" progId="Equation.3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6538" y="1245456"/>
                          <a:ext cx="995362" cy="1309687"/>
                        </a:xfrm>
                        <a:prstGeom prst="rect">
                          <a:avLst/>
                        </a:prstGeom>
                        <a:solidFill>
                          <a:srgbClr val="B2B2B2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5335588" y="2727210"/>
            <a:ext cx="3629025" cy="4076556"/>
            <a:chOff x="5335588" y="2727210"/>
            <a:chExt cx="3629025" cy="40765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4763" name="Rectangle 11"/>
                <p:cNvSpPr>
                  <a:spLocks noChangeArrowheads="1"/>
                </p:cNvSpPr>
                <p:nvPr/>
              </p:nvSpPr>
              <p:spPr bwMode="auto">
                <a:xfrm>
                  <a:off x="5335588" y="4136817"/>
                  <a:ext cx="3629025" cy="2666949"/>
                </a:xfrm>
                <a:prstGeom prst="rect">
                  <a:avLst/>
                </a:prstGeom>
                <a:solidFill>
                  <a:srgbClr val="DDDDDD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square" anchor="ctr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de-DE" sz="2000" dirty="0">
                      <a:latin typeface="Arial Unicode MS" pitchFamily="34" charset="-128"/>
                    </a:rPr>
                    <a:t>Ordinary least squares estimation (OLS) (assuming i.i.d. error):</a:t>
                  </a:r>
                </a:p>
                <a:p>
                  <a:pPr algn="ctr" eaLnBrk="0" hangingPunct="0">
                    <a:defRPr/>
                  </a:pPr>
                  <a:endParaRPr lang="de-DE" sz="2000" dirty="0">
                    <a:latin typeface="Arial Unicode MS" pitchFamily="34" charset="-128"/>
                  </a:endParaRPr>
                </a:p>
                <a:p>
                  <a:pPr algn="ctr" eaLnBrk="0" hangingPunct="0">
                    <a:defRPr/>
                  </a:pPr>
                  <a:endParaRPr lang="en-GB" sz="2000" dirty="0">
                    <a:latin typeface="Arial Unicode MS" pitchFamily="34" charset="-128"/>
                  </a:endParaRPr>
                </a:p>
                <a:p>
                  <a:pPr algn="ctr" eaLnBrk="0" hangingPunct="0">
                    <a:defRPr/>
                  </a:pPr>
                  <a:endParaRPr lang="en-GB" sz="2000" i="1" dirty="0">
                    <a:latin typeface="Cambria Math" panose="02040503050406030204" pitchFamily="18" charset="0"/>
                  </a:endParaRPr>
                </a:p>
                <a:p>
                  <a:pPr algn="ctr" eaLnBrk="0" hangingPunct="0">
                    <a:defRPr/>
                  </a:pPr>
                  <a:endParaRPr lang="en-GB" sz="2000" i="1" dirty="0">
                    <a:latin typeface="Cambria Math" panose="02040503050406030204" pitchFamily="18" charset="0"/>
                  </a:endParaRPr>
                </a:p>
                <a:p>
                  <a:pPr algn="ctr" eaLnBrk="0" hangingPunct="0">
                    <a:defRPr/>
                  </a:pPr>
                  <a:r>
                    <a:rPr lang="en-GB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 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acc>
                      <m:r>
                        <a:rPr lang="en-GB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~</m:t>
                      </m:r>
                      <m:r>
                        <a:rPr lang="en-GB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GB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GB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fr-F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fr-FR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fr-FR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𝑋</m:t>
                              </m:r>
                              <m:r>
                                <a:rPr lang="en-GB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a14:m>
                  <a:endParaRPr lang="en-GB" sz="2000" dirty="0">
                    <a:latin typeface="Arial Unicode MS" pitchFamily="34" charset="-128"/>
                  </a:endParaRPr>
                </a:p>
              </p:txBody>
            </p:sp>
          </mc:Choice>
          <mc:Fallback xmlns="">
            <p:sp>
              <p:nvSpPr>
                <p:cNvPr id="1994763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35588" y="4136817"/>
                  <a:ext cx="3629025" cy="266694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65978" name="Object 9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68859655"/>
                    </p:ext>
                  </p:extLst>
                </p:nvPr>
              </p:nvGraphicFramePr>
              <p:xfrm>
                <a:off x="5939631" y="5315875"/>
                <a:ext cx="2535238" cy="6032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66369" name="Equation" r:id="rId15" imgW="1133399" imgH="228753" progId="Equation.3">
                        <p:embed/>
                      </p:oleObj>
                    </mc:Choice>
                    <mc:Fallback>
                      <p:oleObj name="Equation" r:id="rId15" imgW="1133399" imgH="228753" progId="Equation.3">
                        <p:embed/>
                        <p:pic>
                          <p:nvPicPr>
                            <p:cNvPr id="0" name="Picture 9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939631" y="5315875"/>
                              <a:ext cx="2535238" cy="603250"/>
                            </a:xfrm>
                            <a:prstGeom prst="rect">
                              <a:avLst/>
                            </a:prstGeom>
                            <a:solidFill>
                              <a:srgbClr val="DDDDDD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w="1905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107763" dir="2700000" algn="ctr" rotWithShape="0">
                                      <a:srgbClr val="5F5F5F">
                                        <a:alpha val="50000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65978" name="Object 9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68859655"/>
                    </p:ext>
                  </p:extLst>
                </p:nvPr>
              </p:nvGraphicFramePr>
              <p:xfrm>
                <a:off x="5939631" y="5315875"/>
                <a:ext cx="2535238" cy="6032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66304" name="Equation" r:id="rId17" imgW="1133399" imgH="228753" progId="Equation.3">
                        <p:embed/>
                      </p:oleObj>
                    </mc:Choice>
                    <mc:Fallback>
                      <p:oleObj name="Equation" r:id="rId17" imgW="1133399" imgH="228753" progId="Equation.3">
                        <p:embed/>
                        <p:pic>
                          <p:nvPicPr>
                            <p:cNvPr id="0" name="Picture 9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939631" y="5315875"/>
                              <a:ext cx="2535238" cy="603250"/>
                            </a:xfrm>
                            <a:prstGeom prst="rect">
                              <a:avLst/>
                            </a:prstGeom>
                            <a:solidFill>
                              <a:srgbClr val="DDDDDD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07763" dir="2700000" algn="ctr" rotWithShape="0">
                                      <a:srgbClr val="5F5F5F">
                                        <a:alpha val="50000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994769" name="Line 17"/>
            <p:cNvSpPr>
              <a:spLocks noChangeShapeType="1"/>
            </p:cNvSpPr>
            <p:nvPr/>
          </p:nvSpPr>
          <p:spPr bwMode="auto">
            <a:xfrm flipH="1">
              <a:off x="7207250" y="2727210"/>
              <a:ext cx="0" cy="129222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GB" dirty="0">
                <a:latin typeface="Arial" pitchFamily="34" charset="0"/>
              </a:endParaRPr>
            </a:p>
          </p:txBody>
        </p:sp>
      </p:grpSp>
      <p:sp>
        <p:nvSpPr>
          <p:cNvPr id="165990" name="Rectangle 18"/>
          <p:cNvSpPr>
            <a:spLocks noChangeAspect="1" noChangeArrowheads="1"/>
          </p:cNvSpPr>
          <p:nvPr/>
        </p:nvSpPr>
        <p:spPr bwMode="auto">
          <a:xfrm>
            <a:off x="2438400" y="1319213"/>
            <a:ext cx="388938" cy="2973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GB" sz="3200" dirty="0">
              <a:latin typeface="Arial Unicode MS" pitchFamily="34" charset="-128"/>
            </a:endParaRPr>
          </a:p>
        </p:txBody>
      </p:sp>
      <p:pic>
        <p:nvPicPr>
          <p:cNvPr id="165991" name="Picture 19" descr="x1_img"/>
          <p:cNvPicPr>
            <a:picLocks noChangeAspect="1" noChangeArrowheads="1"/>
          </p:cNvPicPr>
          <p:nvPr/>
        </p:nvPicPr>
        <p:blipFill>
          <a:blip r:embed="rId19"/>
          <a:srcRect l="20819" t="7639" r="21652" b="11111"/>
          <a:stretch>
            <a:fillRect/>
          </a:stretch>
        </p:blipFill>
        <p:spPr bwMode="auto">
          <a:xfrm>
            <a:off x="1949450" y="1320800"/>
            <a:ext cx="48895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65992" name="Text Box 20"/>
          <p:cNvSpPr txBox="1">
            <a:spLocks noChangeArrowheads="1"/>
          </p:cNvSpPr>
          <p:nvPr/>
        </p:nvSpPr>
        <p:spPr bwMode="auto">
          <a:xfrm>
            <a:off x="790575" y="4416425"/>
            <a:ext cx="3667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3200" i="1" dirty="0">
                <a:latin typeface="Times New Roman" pitchFamily="18" charset="0"/>
              </a:rPr>
              <a:t>y</a:t>
            </a:r>
            <a:endParaRPr lang="en-US" sz="3200" i="1" dirty="0">
              <a:latin typeface="Times New Roman" pitchFamily="18" charset="0"/>
            </a:endParaRPr>
          </a:p>
        </p:txBody>
      </p:sp>
      <p:sp>
        <p:nvSpPr>
          <p:cNvPr id="165993" name="Text Box 21"/>
          <p:cNvSpPr txBox="1">
            <a:spLocks noChangeArrowheads="1"/>
          </p:cNvSpPr>
          <p:nvPr/>
        </p:nvSpPr>
        <p:spPr bwMode="auto">
          <a:xfrm>
            <a:off x="2157413" y="4410075"/>
            <a:ext cx="43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3200" i="1" dirty="0">
                <a:latin typeface="Times New Roman" pitchFamily="18" charset="0"/>
              </a:rPr>
              <a:t>X</a:t>
            </a:r>
            <a:endParaRPr lang="en-US" sz="3200" i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04" name="Rectangle 34"/>
          <p:cNvSpPr>
            <a:spLocks noChangeArrowheads="1"/>
          </p:cNvSpPr>
          <p:nvPr/>
        </p:nvSpPr>
        <p:spPr bwMode="auto">
          <a:xfrm>
            <a:off x="250825" y="454025"/>
            <a:ext cx="8459788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GB" sz="2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geometric perspective on the GLM</a:t>
            </a:r>
            <a:endParaRPr lang="en-US" sz="28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91703" name="AutoShape 23"/>
          <p:cNvSpPr>
            <a:spLocks noChangeArrowheads="1"/>
          </p:cNvSpPr>
          <p:nvPr/>
        </p:nvSpPr>
        <p:spPr bwMode="auto">
          <a:xfrm>
            <a:off x="401638" y="3320988"/>
            <a:ext cx="4473891" cy="1324037"/>
          </a:xfrm>
          <a:prstGeom prst="parallelogram">
            <a:avLst>
              <a:gd name="adj" fmla="val 123910"/>
            </a:avLst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GB" dirty="0">
              <a:latin typeface="Arial" pitchFamily="34" charset="0"/>
            </a:endParaRPr>
          </a:p>
        </p:txBody>
      </p:sp>
      <p:sp>
        <p:nvSpPr>
          <p:cNvPr id="167009" name="Line 24"/>
          <p:cNvSpPr>
            <a:spLocks noChangeShapeType="1"/>
          </p:cNvSpPr>
          <p:nvPr/>
        </p:nvSpPr>
        <p:spPr bwMode="auto">
          <a:xfrm flipV="1">
            <a:off x="1615375" y="1752599"/>
            <a:ext cx="1898228" cy="2359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010" name="Line 25"/>
          <p:cNvSpPr>
            <a:spLocks noChangeShapeType="1"/>
          </p:cNvSpPr>
          <p:nvPr/>
        </p:nvSpPr>
        <p:spPr bwMode="auto">
          <a:xfrm>
            <a:off x="3513603" y="1749425"/>
            <a:ext cx="0" cy="19748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011" name="Line 26"/>
          <p:cNvSpPr>
            <a:spLocks noChangeShapeType="1"/>
          </p:cNvSpPr>
          <p:nvPr/>
        </p:nvSpPr>
        <p:spPr bwMode="auto">
          <a:xfrm flipV="1">
            <a:off x="1615375" y="3724274"/>
            <a:ext cx="1898228" cy="387349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012" name="Rectangle 27"/>
          <p:cNvSpPr>
            <a:spLocks noChangeArrowheads="1"/>
          </p:cNvSpPr>
          <p:nvPr/>
        </p:nvSpPr>
        <p:spPr bwMode="auto">
          <a:xfrm>
            <a:off x="2834757" y="1825625"/>
            <a:ext cx="403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GB" sz="2800" i="1" dirty="0">
                <a:latin typeface="Times New Roman" pitchFamily="18" charset="0"/>
              </a:rPr>
              <a:t>y</a:t>
            </a:r>
          </a:p>
        </p:txBody>
      </p:sp>
      <p:sp>
        <p:nvSpPr>
          <p:cNvPr id="167013" name="Rectangle 28"/>
          <p:cNvSpPr>
            <a:spLocks noChangeArrowheads="1"/>
          </p:cNvSpPr>
          <p:nvPr/>
        </p:nvSpPr>
        <p:spPr bwMode="auto">
          <a:xfrm>
            <a:off x="3472675" y="2368550"/>
            <a:ext cx="352831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GB" sz="2800" i="1" dirty="0">
                <a:latin typeface="Times New Roman" pitchFamily="18" charset="0"/>
              </a:rPr>
              <a:t>e</a:t>
            </a:r>
          </a:p>
        </p:txBody>
      </p:sp>
      <p:sp>
        <p:nvSpPr>
          <p:cNvPr id="167014" name="Rectangle 29"/>
          <p:cNvSpPr>
            <a:spLocks noChangeArrowheads="1"/>
          </p:cNvSpPr>
          <p:nvPr/>
        </p:nvSpPr>
        <p:spPr bwMode="auto">
          <a:xfrm>
            <a:off x="483495" y="4800600"/>
            <a:ext cx="2203074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GB" sz="2400" dirty="0">
                <a:latin typeface="Arial Unicode MS" pitchFamily="34" charset="-128"/>
              </a:rPr>
              <a:t>Design space defined by </a:t>
            </a:r>
            <a:r>
              <a:rPr lang="en-GB" sz="2400" i="1" dirty="0">
                <a:latin typeface="Times New Roman" pitchFamily="18" charset="0"/>
              </a:rPr>
              <a:t>X</a:t>
            </a:r>
          </a:p>
        </p:txBody>
      </p:sp>
      <p:sp>
        <p:nvSpPr>
          <p:cNvPr id="167015" name="Line 30"/>
          <p:cNvSpPr>
            <a:spLocks noChangeShapeType="1"/>
          </p:cNvSpPr>
          <p:nvPr/>
        </p:nvSpPr>
        <p:spPr bwMode="auto">
          <a:xfrm>
            <a:off x="1615375" y="4111625"/>
            <a:ext cx="1720402" cy="32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016" name="Line 31"/>
          <p:cNvSpPr>
            <a:spLocks noChangeShapeType="1"/>
          </p:cNvSpPr>
          <p:nvPr/>
        </p:nvSpPr>
        <p:spPr bwMode="auto">
          <a:xfrm flipV="1">
            <a:off x="1615375" y="3473450"/>
            <a:ext cx="1448017" cy="638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017" name="Rectangle 32"/>
          <p:cNvSpPr>
            <a:spLocks noChangeArrowheads="1"/>
          </p:cNvSpPr>
          <p:nvPr/>
        </p:nvSpPr>
        <p:spPr bwMode="auto">
          <a:xfrm>
            <a:off x="2546848" y="4148138"/>
            <a:ext cx="464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sz="2800" i="1" dirty="0">
                <a:latin typeface="Times New Roman" pitchFamily="18" charset="0"/>
              </a:rPr>
              <a:t>x</a:t>
            </a:r>
            <a:r>
              <a:rPr lang="en-GB" sz="2800" i="1" baseline="-25000" dirty="0">
                <a:latin typeface="Times New Roman" pitchFamily="18" charset="0"/>
              </a:rPr>
              <a:t>1</a:t>
            </a:r>
          </a:p>
        </p:txBody>
      </p:sp>
      <p:sp>
        <p:nvSpPr>
          <p:cNvPr id="167018" name="Rectangle 33"/>
          <p:cNvSpPr>
            <a:spLocks noChangeArrowheads="1"/>
          </p:cNvSpPr>
          <p:nvPr/>
        </p:nvSpPr>
        <p:spPr bwMode="auto">
          <a:xfrm>
            <a:off x="2136153" y="3198813"/>
            <a:ext cx="464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sz="2800" i="1" dirty="0">
                <a:latin typeface="Times New Roman" pitchFamily="18" charset="0"/>
              </a:rPr>
              <a:t>x</a:t>
            </a:r>
            <a:r>
              <a:rPr lang="en-GB" sz="2800" i="1" baseline="-25000" dirty="0">
                <a:latin typeface="Times New Roman" pitchFamily="18" charset="0"/>
              </a:rPr>
              <a:t>2</a:t>
            </a:r>
          </a:p>
        </p:txBody>
      </p:sp>
      <p:graphicFrame>
        <p:nvGraphicFramePr>
          <p:cNvPr id="166999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759546"/>
              </p:ext>
            </p:extLst>
          </p:nvPr>
        </p:nvGraphicFramePr>
        <p:xfrm>
          <a:off x="3472676" y="3305091"/>
          <a:ext cx="972400" cy="519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42" name="Equation" r:id="rId5" imgW="495148" imgH="228753" progId="Equation.3">
                  <p:embed/>
                </p:oleObj>
              </mc:Choice>
              <mc:Fallback>
                <p:oleObj name="Equation" r:id="rId5" imgW="495148" imgH="2287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676" y="3305091"/>
                        <a:ext cx="972400" cy="519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019" name="Line 39"/>
          <p:cNvSpPr>
            <a:spLocks noChangeShapeType="1"/>
          </p:cNvSpPr>
          <p:nvPr/>
        </p:nvSpPr>
        <p:spPr bwMode="auto">
          <a:xfrm flipH="1">
            <a:off x="3770464" y="1350963"/>
            <a:ext cx="1349224" cy="1216025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991729" name="Text Box 49"/>
          <p:cNvSpPr txBox="1">
            <a:spLocks noChangeArrowheads="1"/>
          </p:cNvSpPr>
          <p:nvPr/>
        </p:nvSpPr>
        <p:spPr bwMode="auto">
          <a:xfrm>
            <a:off x="5040313" y="1644650"/>
            <a:ext cx="40195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dirty="0"/>
              <a:t>Smallest errors (shortest error vector)</a:t>
            </a:r>
          </a:p>
          <a:p>
            <a:pPr eaLnBrk="0" hangingPunct="0"/>
            <a:r>
              <a:rPr lang="en-GB" dirty="0"/>
              <a:t>when e is orthogonal to X</a:t>
            </a:r>
          </a:p>
        </p:txBody>
      </p:sp>
      <p:sp>
        <p:nvSpPr>
          <p:cNvPr id="1991730" name="Text Box 50"/>
          <p:cNvSpPr txBox="1">
            <a:spLocks noChangeArrowheads="1"/>
          </p:cNvSpPr>
          <p:nvPr/>
        </p:nvSpPr>
        <p:spPr bwMode="auto">
          <a:xfrm>
            <a:off x="1650225" y="6091174"/>
            <a:ext cx="3644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/>
              <a:t>Ordinary Least Squares (OLS)</a:t>
            </a:r>
          </a:p>
        </p:txBody>
      </p:sp>
      <p:graphicFrame>
        <p:nvGraphicFramePr>
          <p:cNvPr id="1991731" name="Object 88"/>
          <p:cNvGraphicFramePr>
            <a:graphicFrameLocks noChangeAspect="1"/>
          </p:cNvGraphicFramePr>
          <p:nvPr/>
        </p:nvGraphicFramePr>
        <p:xfrm>
          <a:off x="5673725" y="2889250"/>
          <a:ext cx="12382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43" name="Equation" r:id="rId7" imgW="545626" imgH="203024" progId="Equation.3">
                  <p:embed/>
                </p:oleObj>
              </mc:Choice>
              <mc:Fallback>
                <p:oleObj name="Equation" r:id="rId7" imgW="545626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725" y="2889250"/>
                        <a:ext cx="123825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1732" name="Object 89"/>
          <p:cNvGraphicFramePr>
            <a:graphicFrameLocks noChangeAspect="1"/>
          </p:cNvGraphicFramePr>
          <p:nvPr/>
        </p:nvGraphicFramePr>
        <p:xfrm>
          <a:off x="5607050" y="4127500"/>
          <a:ext cx="204628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44" name="Equation" r:id="rId9" imgW="901309" imgH="241195" progId="Equation.3">
                  <p:embed/>
                </p:oleObj>
              </mc:Choice>
              <mc:Fallback>
                <p:oleObj name="Equation" r:id="rId9" imgW="90130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4127500"/>
                        <a:ext cx="2046288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1733" name="Object 90"/>
          <p:cNvGraphicFramePr>
            <a:graphicFrameLocks noChangeAspect="1"/>
          </p:cNvGraphicFramePr>
          <p:nvPr/>
        </p:nvGraphicFramePr>
        <p:xfrm>
          <a:off x="5676900" y="3463925"/>
          <a:ext cx="230663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45" name="Equation" r:id="rId11" imgW="1016000" imgH="241300" progId="Equation.3">
                  <p:embed/>
                </p:oleObj>
              </mc:Choice>
              <mc:Fallback>
                <p:oleObj name="Equation" r:id="rId11" imgW="1016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3463925"/>
                        <a:ext cx="2306638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1734" name="Object 91"/>
          <p:cNvGraphicFramePr>
            <a:graphicFrameLocks noChangeAspect="1"/>
          </p:cNvGraphicFramePr>
          <p:nvPr/>
        </p:nvGraphicFramePr>
        <p:xfrm>
          <a:off x="5605463" y="4778375"/>
          <a:ext cx="25939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46" name="Equation" r:id="rId13" imgW="1143000" imgH="241300" progId="Equation.3">
                  <p:embed/>
                </p:oleObj>
              </mc:Choice>
              <mc:Fallback>
                <p:oleObj name="Equation" r:id="rId13" imgW="1143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4778375"/>
                        <a:ext cx="2593975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03648" y="4067490"/>
            <a:ext cx="293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O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9021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1703" grpId="0" animBg="1"/>
      <p:bldP spid="167009" grpId="0" animBg="1"/>
      <p:bldP spid="167010" grpId="0" animBg="1"/>
      <p:bldP spid="167011" grpId="0" animBg="1"/>
      <p:bldP spid="167012" grpId="0"/>
      <p:bldP spid="167013" grpId="0"/>
      <p:bldP spid="167014" grpId="0"/>
      <p:bldP spid="167015" grpId="0" animBg="1"/>
      <p:bldP spid="167016" grpId="0" animBg="1"/>
      <p:bldP spid="167017" grpId="0"/>
      <p:bldP spid="167018" grpId="0"/>
      <p:bldP spid="1991729" grpId="0"/>
      <p:bldP spid="1991730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0.2|32.3|22.1|10.5|24.5|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|0.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35192</TotalTime>
  <Words>1145</Words>
  <Application>Microsoft Office PowerPoint</Application>
  <PresentationFormat>On-screen Show (4:3)</PresentationFormat>
  <Paragraphs>228</Paragraphs>
  <Slides>22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Unicode MS</vt:lpstr>
      <vt:lpstr>Cambria Math</vt:lpstr>
      <vt:lpstr>Symbol</vt:lpstr>
      <vt:lpstr>Times New Roman</vt:lpstr>
      <vt:lpstr>Wingdings</vt:lpstr>
      <vt:lpstr>Default Design</vt:lpstr>
      <vt:lpstr>Equation</vt:lpstr>
      <vt:lpstr>The General Linear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A mass-univariate approach</vt:lpstr>
      <vt:lpstr>Estimation of the parameters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Flandin</dc:creator>
  <cp:lastModifiedBy>Guillaume Flandin</cp:lastModifiedBy>
  <cp:revision>208</cp:revision>
  <cp:lastPrinted>1601-01-01T00:00:00Z</cp:lastPrinted>
  <dcterms:created xsi:type="dcterms:W3CDTF">1601-01-01T00:00:00Z</dcterms:created>
  <dcterms:modified xsi:type="dcterms:W3CDTF">2021-05-13T15:31:39Z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