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7" r:id="rId2"/>
    <p:sldId id="258" r:id="rId3"/>
    <p:sldId id="260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318" r:id="rId19"/>
    <p:sldId id="319" r:id="rId20"/>
    <p:sldId id="320" r:id="rId21"/>
    <p:sldId id="321" r:id="rId22"/>
    <p:sldId id="323" r:id="rId23"/>
    <p:sldId id="324" r:id="rId24"/>
    <p:sldId id="327" r:id="rId25"/>
    <p:sldId id="325" r:id="rId26"/>
    <p:sldId id="281" r:id="rId27"/>
    <p:sldId id="339" r:id="rId28"/>
    <p:sldId id="29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090E"/>
    <a:srgbClr val="10016B"/>
    <a:srgbClr val="5539FD"/>
    <a:srgbClr val="660066"/>
    <a:srgbClr val="1B02AE"/>
    <a:srgbClr val="F61E23"/>
    <a:srgbClr val="F8565A"/>
    <a:srgbClr val="FBA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5" d="100"/>
          <a:sy n="105" d="100"/>
        </p:scale>
        <p:origin x="7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wmf"/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7EA7C-8D34-4B4B-B674-68AD6D0C56B7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FFD83-7BBD-4465-B756-E3F3ACA89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1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E87D9-26FD-43EC-9583-9069B959C751}" type="slidenum">
              <a:rPr lang="en-US"/>
              <a:pPr/>
              <a:t>8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6925"/>
            <a:ext cx="4275137" cy="320675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795" y="4356650"/>
            <a:ext cx="5042412" cy="4127429"/>
          </a:xfrm>
          <a:ln/>
        </p:spPr>
        <p:txBody>
          <a:bodyPr lIns="90487" tIns="45243" rIns="90487" bIns="45243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5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4FE89-D787-4861-BCAC-4EBD6D1A1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7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1F6C-6C05-42DC-A769-E9A16FDAE7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5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579438"/>
            <a:ext cx="2095500" cy="554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579438"/>
            <a:ext cx="6134100" cy="554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A9700-2EDB-4DC6-B8A5-118B70FF82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9F0EF-2327-4EC1-B6AA-7DB0844DDC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59C6E-F4AB-4469-B4AD-E242F921BA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971D1-680E-484F-9ABB-5792F0198F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34520-CE29-44B7-AC67-A175A22DCA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0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78482-EF98-4124-8914-EA8C6D16B2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2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CFEE0-0C80-4BC6-A751-9F95F673F0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542A-F3F8-42FC-9970-F019AB2302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659BD-FC34-48D0-BB17-FA0D6570BE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6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7943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DF20575-6915-4775-AC5B-C936C385E5D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127" name="Picture 7" descr="spm_heade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8" b="10420"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3366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38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44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6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png"/><Relationship Id="rId5" Type="http://schemas.openxmlformats.org/officeDocument/2006/relationships/image" Target="../media/image33.wmf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png"/><Relationship Id="rId11" Type="http://schemas.openxmlformats.org/officeDocument/2006/relationships/image" Target="../media/image34.emf"/><Relationship Id="rId5" Type="http://schemas.openxmlformats.org/officeDocument/2006/relationships/image" Target="../media/image3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20000"/>
              </a:spcBef>
              <a:buClr>
                <a:srgbClr val="993366"/>
              </a:buClr>
              <a:buFont typeface="Wingdings" pitchFamily="2" charset="2"/>
              <a:buNone/>
            </a:pPr>
            <a:r>
              <a:rPr lang="en-US" sz="1600" b="1" smtClean="0">
                <a:solidFill>
                  <a:schemeClr val="bg1"/>
                </a:solidFill>
              </a:rPr>
              <a:t>SPM </a:t>
            </a:r>
            <a:r>
              <a:rPr lang="en-US" sz="1600" b="1" smtClean="0">
                <a:solidFill>
                  <a:schemeClr val="bg1"/>
                </a:solidFill>
              </a:rPr>
              <a:t>Course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6149" name="Picture 5" descr="spm_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47"/>
          <a:stretch>
            <a:fillRect/>
          </a:stretch>
        </p:blipFill>
        <p:spPr bwMode="auto">
          <a:xfrm>
            <a:off x="0" y="9525"/>
            <a:ext cx="9144000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7955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Contrasts &amp;</a:t>
            </a:r>
            <a:br>
              <a:rPr kumimoji="0" lang="en-GB" sz="5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</a:br>
            <a:r>
              <a:rPr kumimoji="0" lang="en-GB" sz="5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Statistical Inference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9100" y="4486275"/>
            <a:ext cx="8305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Christophe Phillips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i="1" dirty="0"/>
              <a:t>T</a:t>
            </a:r>
            <a:r>
              <a:rPr lang="en-GB" sz="2800" b="1" dirty="0"/>
              <a:t>-test</a:t>
            </a:r>
            <a:r>
              <a:rPr lang="en-GB" sz="2800" dirty="0"/>
              <a:t>: a simple example</a:t>
            </a:r>
            <a:endParaRPr lang="en-US" sz="2800" dirty="0"/>
          </a:p>
        </p:txBody>
      </p:sp>
      <p:pic>
        <p:nvPicPr>
          <p:cNvPr id="1177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20040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2667000" y="2511425"/>
            <a:ext cx="2900363" cy="68897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de-DE" sz="2000">
                <a:solidFill>
                  <a:srgbClr val="000000"/>
                </a:solidFill>
                <a:latin typeface="Arial Unicode MS" pitchFamily="34" charset="-128"/>
              </a:rPr>
              <a:t>Q: activation during listening ?</a:t>
            </a:r>
            <a:endParaRPr lang="en-GB" sz="200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85564" y="2435932"/>
            <a:ext cx="2362200" cy="3810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de-DE" b="1" i="1" dirty="0">
                <a:solidFill>
                  <a:srgbClr val="000000"/>
                </a:solidFill>
                <a:latin typeface="Arial Unicode MS" pitchFamily="34" charset="-128"/>
              </a:rPr>
              <a:t>c</a:t>
            </a:r>
            <a:r>
              <a:rPr lang="en-US" b="1" i="1" baseline="30000" dirty="0">
                <a:solidFill>
                  <a:srgbClr val="000000"/>
                </a:solidFill>
                <a:latin typeface="Arial Unicode MS" pitchFamily="34" charset="-128"/>
              </a:rPr>
              <a:t>T</a:t>
            </a:r>
            <a:r>
              <a:rPr lang="de-DE" b="1" dirty="0">
                <a:solidFill>
                  <a:srgbClr val="000000"/>
                </a:solidFill>
                <a:latin typeface="Arial Unicode MS" pitchFamily="34" charset="-128"/>
              </a:rPr>
              <a:t> = [ </a:t>
            </a:r>
            <a:r>
              <a:rPr lang="en-US" b="1" dirty="0" smtClean="0">
                <a:solidFill>
                  <a:srgbClr val="000000"/>
                </a:solidFill>
                <a:latin typeface="Arial Unicode MS" pitchFamily="34" charset="-128"/>
              </a:rPr>
              <a:t>1 0 0 0 0 0 0 0]</a:t>
            </a:r>
            <a:endParaRPr lang="en-GB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2667000" y="3733800"/>
            <a:ext cx="2900363" cy="68897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de-DE" sz="2000">
                <a:solidFill>
                  <a:srgbClr val="000000"/>
                </a:solidFill>
                <a:latin typeface="Arial Unicode MS" pitchFamily="34" charset="-128"/>
              </a:rPr>
              <a:t>Null hypothesis:</a:t>
            </a:r>
            <a:endParaRPr lang="en-GB" sz="2000">
              <a:solidFill>
                <a:srgbClr val="000000"/>
              </a:solidFill>
              <a:latin typeface="Arial Unicode MS" pitchFamily="34" charset="-128"/>
            </a:endParaRPr>
          </a:p>
        </p:txBody>
      </p:sp>
      <p:graphicFrame>
        <p:nvGraphicFramePr>
          <p:cNvPr id="117776" name="Object 16"/>
          <p:cNvGraphicFramePr>
            <a:graphicFrameLocks noChangeAspect="1"/>
          </p:cNvGraphicFramePr>
          <p:nvPr/>
        </p:nvGraphicFramePr>
        <p:xfrm>
          <a:off x="4559300" y="3854450"/>
          <a:ext cx="9271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4" imgW="419040" imgH="215640" progId="Equation.3">
                  <p:embed/>
                </p:oleObj>
              </mc:Choice>
              <mc:Fallback>
                <p:oleObj name="Equation" r:id="rId4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3854450"/>
                        <a:ext cx="9271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1" name="Rectangle 21"/>
          <p:cNvSpPr>
            <a:spLocks noChangeArrowheads="1"/>
          </p:cNvSpPr>
          <p:nvPr/>
        </p:nvSpPr>
        <p:spPr bwMode="auto">
          <a:xfrm>
            <a:off x="304800" y="1490663"/>
            <a:ext cx="525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990099"/>
              </a:buClr>
              <a:buFont typeface="Wingdings" pitchFamily="2" charset="2"/>
              <a:buChar char="q"/>
            </a:pPr>
            <a:r>
              <a:rPr lang="de-DE" sz="2400">
                <a:latin typeface="Arial Unicode MS" pitchFamily="34" charset="-128"/>
              </a:rPr>
              <a:t> Passive word listening versus rest</a:t>
            </a:r>
            <a:endParaRPr lang="en-GB" sz="2400">
              <a:latin typeface="Arial Unicode MS" pitchFamily="34" charset="-128"/>
            </a:endParaRPr>
          </a:p>
        </p:txBody>
      </p:sp>
      <p:grpSp>
        <p:nvGrpSpPr>
          <p:cNvPr id="118125" name="Group 365"/>
          <p:cNvGrpSpPr>
            <a:grpSpLocks/>
          </p:cNvGrpSpPr>
          <p:nvPr/>
        </p:nvGrpSpPr>
        <p:grpSpPr bwMode="auto">
          <a:xfrm>
            <a:off x="5791200" y="3733800"/>
            <a:ext cx="2519363" cy="422275"/>
            <a:chOff x="3648" y="2374"/>
            <a:chExt cx="1587" cy="266"/>
          </a:xfrm>
        </p:grpSpPr>
        <p:sp>
          <p:nvSpPr>
            <p:cNvPr id="117796" name="Rectangle 36"/>
            <p:cNvSpPr>
              <a:spLocks noChangeArrowheads="1"/>
            </p:cNvSpPr>
            <p:nvPr/>
          </p:nvSpPr>
          <p:spPr bwMode="auto">
            <a:xfrm>
              <a:off x="3648" y="2374"/>
              <a:ext cx="5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latin typeface="Arial Narrow" pitchFamily="34" charset="0"/>
                </a:rPr>
                <a:t>SPMresults:</a:t>
              </a:r>
              <a:endParaRPr lang="en-US" sz="1400"/>
            </a:p>
          </p:txBody>
        </p:sp>
        <p:sp>
          <p:nvSpPr>
            <p:cNvPr id="117798" name="Rectangle 38"/>
            <p:cNvSpPr>
              <a:spLocks noChangeArrowheads="1"/>
            </p:cNvSpPr>
            <p:nvPr/>
          </p:nvSpPr>
          <p:spPr bwMode="auto">
            <a:xfrm>
              <a:off x="3648" y="2506"/>
              <a:ext cx="15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Arial Narrow" pitchFamily="34" charset="0"/>
                </a:rPr>
                <a:t>Height threshold T = 3.2057  {p&lt;0.001}</a:t>
              </a:r>
              <a:endParaRPr lang="en-US" sz="1400"/>
            </a:p>
          </p:txBody>
        </p:sp>
      </p:grpSp>
      <p:grpSp>
        <p:nvGrpSpPr>
          <p:cNvPr id="118274" name="Group 514"/>
          <p:cNvGrpSpPr>
            <a:grpSpLocks/>
          </p:cNvGrpSpPr>
          <p:nvPr/>
        </p:nvGrpSpPr>
        <p:grpSpPr bwMode="auto">
          <a:xfrm>
            <a:off x="5791200" y="4191000"/>
            <a:ext cx="3011488" cy="2438400"/>
            <a:chOff x="6630" y="2592"/>
            <a:chExt cx="1897" cy="1536"/>
          </a:xfrm>
        </p:grpSpPr>
        <p:sp>
          <p:nvSpPr>
            <p:cNvPr id="118142" name="Rectangle 382"/>
            <p:cNvSpPr>
              <a:spLocks noChangeArrowheads="1"/>
            </p:cNvSpPr>
            <p:nvPr/>
          </p:nvSpPr>
          <p:spPr bwMode="auto">
            <a:xfrm>
              <a:off x="6671" y="2592"/>
              <a:ext cx="43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voxel-level</a:t>
              </a:r>
              <a:endParaRPr lang="en-US" sz="3600"/>
            </a:p>
          </p:txBody>
        </p:sp>
        <p:sp>
          <p:nvSpPr>
            <p:cNvPr id="118143" name="Line 383"/>
            <p:cNvSpPr>
              <a:spLocks noChangeShapeType="1"/>
            </p:cNvSpPr>
            <p:nvPr/>
          </p:nvSpPr>
          <p:spPr bwMode="auto">
            <a:xfrm flipV="1">
              <a:off x="6672" y="2736"/>
              <a:ext cx="1200" cy="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148" name="Rectangle 388"/>
            <p:cNvSpPr>
              <a:spLocks noChangeArrowheads="1"/>
            </p:cNvSpPr>
            <p:nvPr/>
          </p:nvSpPr>
          <p:spPr bwMode="auto">
            <a:xfrm>
              <a:off x="7339" y="2721"/>
              <a:ext cx="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Arial Narrow" pitchFamily="34" charset="0"/>
                </a:rPr>
                <a:t>p </a:t>
              </a:r>
              <a:endParaRPr lang="en-US" sz="3600"/>
            </a:p>
          </p:txBody>
        </p:sp>
        <p:sp>
          <p:nvSpPr>
            <p:cNvPr id="118149" name="Rectangle 389"/>
            <p:cNvSpPr>
              <a:spLocks noChangeArrowheads="1"/>
            </p:cNvSpPr>
            <p:nvPr/>
          </p:nvSpPr>
          <p:spPr bwMode="auto">
            <a:xfrm>
              <a:off x="7403" y="2772"/>
              <a:ext cx="34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 Narrow" pitchFamily="34" charset="0"/>
                </a:rPr>
                <a:t>uncorrected</a:t>
              </a:r>
              <a:endParaRPr lang="en-US" sz="3600"/>
            </a:p>
          </p:txBody>
        </p:sp>
        <p:sp>
          <p:nvSpPr>
            <p:cNvPr id="118150" name="Rectangle 390"/>
            <p:cNvSpPr>
              <a:spLocks noChangeArrowheads="1"/>
            </p:cNvSpPr>
            <p:nvPr/>
          </p:nvSpPr>
          <p:spPr bwMode="auto">
            <a:xfrm>
              <a:off x="6711" y="272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Arial Narrow" pitchFamily="34" charset="0"/>
                </a:rPr>
                <a:t>T</a:t>
              </a:r>
              <a:endParaRPr lang="en-US" sz="3600"/>
            </a:p>
          </p:txBody>
        </p:sp>
        <p:sp>
          <p:nvSpPr>
            <p:cNvPr id="118151" name="Rectangle 391"/>
            <p:cNvSpPr>
              <a:spLocks noChangeArrowheads="1"/>
            </p:cNvSpPr>
            <p:nvPr/>
          </p:nvSpPr>
          <p:spPr bwMode="auto">
            <a:xfrm>
              <a:off x="7029" y="2729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 Narrow" pitchFamily="34" charset="0"/>
                </a:rPr>
                <a:t>(</a:t>
              </a:r>
              <a:endParaRPr lang="en-US" sz="3600"/>
            </a:p>
          </p:txBody>
        </p:sp>
        <p:sp>
          <p:nvSpPr>
            <p:cNvPr id="118152" name="Rectangle 392"/>
            <p:cNvSpPr>
              <a:spLocks noChangeArrowheads="1"/>
            </p:cNvSpPr>
            <p:nvPr/>
          </p:nvSpPr>
          <p:spPr bwMode="auto">
            <a:xfrm>
              <a:off x="7074" y="272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Arial Narrow" pitchFamily="34" charset="0"/>
                </a:rPr>
                <a:t>Z</a:t>
              </a:r>
              <a:endParaRPr lang="en-US" sz="3600"/>
            </a:p>
          </p:txBody>
        </p:sp>
        <p:sp>
          <p:nvSpPr>
            <p:cNvPr id="118153" name="Rectangle 393"/>
            <p:cNvSpPr>
              <a:spLocks noChangeArrowheads="1"/>
            </p:cNvSpPr>
            <p:nvPr/>
          </p:nvSpPr>
          <p:spPr bwMode="auto">
            <a:xfrm>
              <a:off x="7124" y="2785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Symbol" pitchFamily="18" charset="2"/>
                </a:rPr>
                <a:t>º</a:t>
              </a:r>
              <a:endParaRPr lang="en-US" sz="3600"/>
            </a:p>
          </p:txBody>
        </p:sp>
        <p:sp>
          <p:nvSpPr>
            <p:cNvPr id="118154" name="Rectangle 394"/>
            <p:cNvSpPr>
              <a:spLocks noChangeArrowheads="1"/>
            </p:cNvSpPr>
            <p:nvPr/>
          </p:nvSpPr>
          <p:spPr bwMode="auto">
            <a:xfrm>
              <a:off x="7157" y="2729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 Narrow" pitchFamily="34" charset="0"/>
                </a:rPr>
                <a:t>)</a:t>
              </a:r>
              <a:endParaRPr lang="en-US" sz="3600"/>
            </a:p>
          </p:txBody>
        </p:sp>
        <p:sp>
          <p:nvSpPr>
            <p:cNvPr id="118155" name="Rectangle 395"/>
            <p:cNvSpPr>
              <a:spLocks noChangeArrowheads="1"/>
            </p:cNvSpPr>
            <p:nvPr/>
          </p:nvSpPr>
          <p:spPr bwMode="auto">
            <a:xfrm>
              <a:off x="7968" y="2671"/>
              <a:ext cx="4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 Narrow" pitchFamily="34" charset="0"/>
                </a:rPr>
                <a:t>mm mm mm</a:t>
              </a:r>
              <a:endParaRPr lang="en-US" sz="3600"/>
            </a:p>
          </p:txBody>
        </p:sp>
        <p:sp>
          <p:nvSpPr>
            <p:cNvPr id="118156" name="Line 396"/>
            <p:cNvSpPr>
              <a:spLocks noChangeShapeType="1"/>
            </p:cNvSpPr>
            <p:nvPr/>
          </p:nvSpPr>
          <p:spPr bwMode="auto">
            <a:xfrm flipV="1">
              <a:off x="6672" y="2880"/>
              <a:ext cx="1824" cy="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164" name="Rectangle 404"/>
            <p:cNvSpPr>
              <a:spLocks noChangeArrowheads="1"/>
            </p:cNvSpPr>
            <p:nvPr/>
          </p:nvSpPr>
          <p:spPr bwMode="auto">
            <a:xfrm>
              <a:off x="6630" y="2893"/>
              <a:ext cx="3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13.94</a:t>
              </a:r>
              <a:endParaRPr lang="en-US" sz="3600"/>
            </a:p>
          </p:txBody>
        </p:sp>
        <p:sp>
          <p:nvSpPr>
            <p:cNvPr id="118165" name="Rectangle 405"/>
            <p:cNvSpPr>
              <a:spLocks noChangeArrowheads="1"/>
            </p:cNvSpPr>
            <p:nvPr/>
          </p:nvSpPr>
          <p:spPr bwMode="auto">
            <a:xfrm>
              <a:off x="7009" y="2893"/>
              <a:ext cx="2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 Inf</a:t>
              </a:r>
              <a:endParaRPr lang="en-US" sz="3600"/>
            </a:p>
          </p:txBody>
        </p:sp>
        <p:sp>
          <p:nvSpPr>
            <p:cNvPr id="118166" name="Rectangle 406"/>
            <p:cNvSpPr>
              <a:spLocks noChangeArrowheads="1"/>
            </p:cNvSpPr>
            <p:nvPr/>
          </p:nvSpPr>
          <p:spPr bwMode="auto">
            <a:xfrm>
              <a:off x="7387" y="2893"/>
              <a:ext cx="2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0.000</a:t>
              </a:r>
              <a:endParaRPr lang="en-US" sz="3600"/>
            </a:p>
          </p:txBody>
        </p:sp>
        <p:sp>
          <p:nvSpPr>
            <p:cNvPr id="118167" name="Rectangle 407"/>
            <p:cNvSpPr>
              <a:spLocks noChangeArrowheads="1"/>
            </p:cNvSpPr>
            <p:nvPr/>
          </p:nvSpPr>
          <p:spPr bwMode="auto">
            <a:xfrm>
              <a:off x="7889" y="2893"/>
              <a:ext cx="6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FF0000"/>
                  </a:solidFill>
                  <a:latin typeface="Courier New" pitchFamily="49" charset="0"/>
                </a:rPr>
                <a:t>-63 -27  15</a:t>
              </a:r>
              <a:endParaRPr lang="en-US" sz="3600"/>
            </a:p>
          </p:txBody>
        </p:sp>
        <p:sp>
          <p:nvSpPr>
            <p:cNvPr id="118170" name="Rectangle 410"/>
            <p:cNvSpPr>
              <a:spLocks noChangeArrowheads="1"/>
            </p:cNvSpPr>
            <p:nvPr/>
          </p:nvSpPr>
          <p:spPr bwMode="auto">
            <a:xfrm>
              <a:off x="6630" y="2986"/>
              <a:ext cx="3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 12.04</a:t>
              </a:r>
              <a:endParaRPr lang="en-US" sz="3600"/>
            </a:p>
          </p:txBody>
        </p:sp>
        <p:sp>
          <p:nvSpPr>
            <p:cNvPr id="118171" name="Rectangle 411"/>
            <p:cNvSpPr>
              <a:spLocks noChangeArrowheads="1"/>
            </p:cNvSpPr>
            <p:nvPr/>
          </p:nvSpPr>
          <p:spPr bwMode="auto">
            <a:xfrm>
              <a:off x="7009" y="2986"/>
              <a:ext cx="2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  Inf</a:t>
              </a:r>
              <a:endParaRPr lang="en-US" sz="3600"/>
            </a:p>
          </p:txBody>
        </p:sp>
        <p:sp>
          <p:nvSpPr>
            <p:cNvPr id="118172" name="Rectangle 412"/>
            <p:cNvSpPr>
              <a:spLocks noChangeArrowheads="1"/>
            </p:cNvSpPr>
            <p:nvPr/>
          </p:nvSpPr>
          <p:spPr bwMode="auto">
            <a:xfrm>
              <a:off x="7387" y="2986"/>
              <a:ext cx="2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0.000</a:t>
              </a:r>
              <a:endParaRPr lang="en-US" sz="3600"/>
            </a:p>
          </p:txBody>
        </p:sp>
        <p:sp>
          <p:nvSpPr>
            <p:cNvPr id="118173" name="Rectangle 413"/>
            <p:cNvSpPr>
              <a:spLocks noChangeArrowheads="1"/>
            </p:cNvSpPr>
            <p:nvPr/>
          </p:nvSpPr>
          <p:spPr bwMode="auto">
            <a:xfrm>
              <a:off x="7889" y="2986"/>
              <a:ext cx="6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-48 -33  12</a:t>
              </a:r>
              <a:endParaRPr lang="en-US" sz="3600"/>
            </a:p>
          </p:txBody>
        </p:sp>
        <p:sp>
          <p:nvSpPr>
            <p:cNvPr id="118176" name="Rectangle 416"/>
            <p:cNvSpPr>
              <a:spLocks noChangeArrowheads="1"/>
            </p:cNvSpPr>
            <p:nvPr/>
          </p:nvSpPr>
          <p:spPr bwMode="auto">
            <a:xfrm>
              <a:off x="6630" y="3073"/>
              <a:ext cx="3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 11.82</a:t>
              </a:r>
              <a:endParaRPr lang="en-US" sz="3600"/>
            </a:p>
          </p:txBody>
        </p:sp>
        <p:sp>
          <p:nvSpPr>
            <p:cNvPr id="118177" name="Rectangle 417"/>
            <p:cNvSpPr>
              <a:spLocks noChangeArrowheads="1"/>
            </p:cNvSpPr>
            <p:nvPr/>
          </p:nvSpPr>
          <p:spPr bwMode="auto">
            <a:xfrm>
              <a:off x="7009" y="3073"/>
              <a:ext cx="2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  Inf</a:t>
              </a:r>
              <a:endParaRPr lang="en-US" sz="3600"/>
            </a:p>
          </p:txBody>
        </p:sp>
        <p:sp>
          <p:nvSpPr>
            <p:cNvPr id="118178" name="Rectangle 418"/>
            <p:cNvSpPr>
              <a:spLocks noChangeArrowheads="1"/>
            </p:cNvSpPr>
            <p:nvPr/>
          </p:nvSpPr>
          <p:spPr bwMode="auto">
            <a:xfrm>
              <a:off x="7387" y="3073"/>
              <a:ext cx="2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0.000</a:t>
              </a:r>
              <a:endParaRPr lang="en-US" sz="3600"/>
            </a:p>
          </p:txBody>
        </p:sp>
        <p:sp>
          <p:nvSpPr>
            <p:cNvPr id="118179" name="Rectangle 419"/>
            <p:cNvSpPr>
              <a:spLocks noChangeArrowheads="1"/>
            </p:cNvSpPr>
            <p:nvPr/>
          </p:nvSpPr>
          <p:spPr bwMode="auto">
            <a:xfrm>
              <a:off x="7889" y="3073"/>
              <a:ext cx="6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-66 -21   6</a:t>
              </a:r>
              <a:endParaRPr lang="en-US" sz="3600"/>
            </a:p>
          </p:txBody>
        </p:sp>
        <p:sp>
          <p:nvSpPr>
            <p:cNvPr id="118185" name="Rectangle 425"/>
            <p:cNvSpPr>
              <a:spLocks noChangeArrowheads="1"/>
            </p:cNvSpPr>
            <p:nvPr/>
          </p:nvSpPr>
          <p:spPr bwMode="auto">
            <a:xfrm>
              <a:off x="6630" y="3153"/>
              <a:ext cx="34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13.72</a:t>
              </a:r>
              <a:endParaRPr lang="en-US" sz="3600"/>
            </a:p>
          </p:txBody>
        </p:sp>
        <p:sp>
          <p:nvSpPr>
            <p:cNvPr id="118186" name="Rectangle 426"/>
            <p:cNvSpPr>
              <a:spLocks noChangeArrowheads="1"/>
            </p:cNvSpPr>
            <p:nvPr/>
          </p:nvSpPr>
          <p:spPr bwMode="auto">
            <a:xfrm>
              <a:off x="7009" y="3153"/>
              <a:ext cx="2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 Inf</a:t>
              </a:r>
              <a:endParaRPr lang="en-US" sz="3600"/>
            </a:p>
          </p:txBody>
        </p:sp>
        <p:sp>
          <p:nvSpPr>
            <p:cNvPr id="118187" name="Rectangle 427"/>
            <p:cNvSpPr>
              <a:spLocks noChangeArrowheads="1"/>
            </p:cNvSpPr>
            <p:nvPr/>
          </p:nvSpPr>
          <p:spPr bwMode="auto">
            <a:xfrm>
              <a:off x="7387" y="3153"/>
              <a:ext cx="2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0.000</a:t>
              </a:r>
              <a:endParaRPr lang="en-US" sz="3600"/>
            </a:p>
          </p:txBody>
        </p:sp>
        <p:sp>
          <p:nvSpPr>
            <p:cNvPr id="118188" name="Rectangle 428"/>
            <p:cNvSpPr>
              <a:spLocks noChangeArrowheads="1"/>
            </p:cNvSpPr>
            <p:nvPr/>
          </p:nvSpPr>
          <p:spPr bwMode="auto">
            <a:xfrm>
              <a:off x="7889" y="3153"/>
              <a:ext cx="6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57 -21  12</a:t>
              </a:r>
              <a:endParaRPr lang="en-US" sz="3600"/>
            </a:p>
          </p:txBody>
        </p:sp>
        <p:sp>
          <p:nvSpPr>
            <p:cNvPr id="118191" name="Rectangle 431"/>
            <p:cNvSpPr>
              <a:spLocks noChangeArrowheads="1"/>
            </p:cNvSpPr>
            <p:nvPr/>
          </p:nvSpPr>
          <p:spPr bwMode="auto">
            <a:xfrm>
              <a:off x="6630" y="3246"/>
              <a:ext cx="34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 12.29</a:t>
              </a:r>
              <a:endParaRPr lang="en-US" sz="3600"/>
            </a:p>
          </p:txBody>
        </p:sp>
        <p:sp>
          <p:nvSpPr>
            <p:cNvPr id="118192" name="Rectangle 432"/>
            <p:cNvSpPr>
              <a:spLocks noChangeArrowheads="1"/>
            </p:cNvSpPr>
            <p:nvPr/>
          </p:nvSpPr>
          <p:spPr bwMode="auto">
            <a:xfrm>
              <a:off x="7009" y="3246"/>
              <a:ext cx="2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  Inf</a:t>
              </a:r>
              <a:endParaRPr lang="en-US" sz="3600"/>
            </a:p>
          </p:txBody>
        </p:sp>
        <p:sp>
          <p:nvSpPr>
            <p:cNvPr id="118193" name="Rectangle 433"/>
            <p:cNvSpPr>
              <a:spLocks noChangeArrowheads="1"/>
            </p:cNvSpPr>
            <p:nvPr/>
          </p:nvSpPr>
          <p:spPr bwMode="auto">
            <a:xfrm>
              <a:off x="7387" y="3246"/>
              <a:ext cx="2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0.000</a:t>
              </a:r>
              <a:endParaRPr lang="en-US" sz="3600"/>
            </a:p>
          </p:txBody>
        </p:sp>
        <p:sp>
          <p:nvSpPr>
            <p:cNvPr id="118194" name="Rectangle 434"/>
            <p:cNvSpPr>
              <a:spLocks noChangeArrowheads="1"/>
            </p:cNvSpPr>
            <p:nvPr/>
          </p:nvSpPr>
          <p:spPr bwMode="auto">
            <a:xfrm>
              <a:off x="7889" y="3246"/>
              <a:ext cx="6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 63 -12  -3</a:t>
              </a:r>
              <a:endParaRPr lang="en-US" sz="3600"/>
            </a:p>
          </p:txBody>
        </p:sp>
        <p:sp>
          <p:nvSpPr>
            <p:cNvPr id="118197" name="Rectangle 437"/>
            <p:cNvSpPr>
              <a:spLocks noChangeArrowheads="1"/>
            </p:cNvSpPr>
            <p:nvPr/>
          </p:nvSpPr>
          <p:spPr bwMode="auto">
            <a:xfrm>
              <a:off x="6630" y="3331"/>
              <a:ext cx="34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  9.89</a:t>
              </a:r>
              <a:endParaRPr lang="en-US" sz="3600"/>
            </a:p>
          </p:txBody>
        </p:sp>
        <p:sp>
          <p:nvSpPr>
            <p:cNvPr id="118198" name="Rectangle 438"/>
            <p:cNvSpPr>
              <a:spLocks noChangeArrowheads="1"/>
            </p:cNvSpPr>
            <p:nvPr/>
          </p:nvSpPr>
          <p:spPr bwMode="auto">
            <a:xfrm>
              <a:off x="7009" y="3331"/>
              <a:ext cx="2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 7.83</a:t>
              </a:r>
              <a:endParaRPr lang="en-US" sz="3600"/>
            </a:p>
          </p:txBody>
        </p:sp>
        <p:sp>
          <p:nvSpPr>
            <p:cNvPr id="118199" name="Rectangle 439"/>
            <p:cNvSpPr>
              <a:spLocks noChangeArrowheads="1"/>
            </p:cNvSpPr>
            <p:nvPr/>
          </p:nvSpPr>
          <p:spPr bwMode="auto">
            <a:xfrm>
              <a:off x="7387" y="3331"/>
              <a:ext cx="2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0.000</a:t>
              </a:r>
              <a:endParaRPr lang="en-US" sz="3600"/>
            </a:p>
          </p:txBody>
        </p:sp>
        <p:sp>
          <p:nvSpPr>
            <p:cNvPr id="118200" name="Rectangle 440"/>
            <p:cNvSpPr>
              <a:spLocks noChangeArrowheads="1"/>
            </p:cNvSpPr>
            <p:nvPr/>
          </p:nvSpPr>
          <p:spPr bwMode="auto">
            <a:xfrm>
              <a:off x="7889" y="3331"/>
              <a:ext cx="6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 57 -39   6</a:t>
              </a:r>
              <a:endParaRPr lang="en-US" sz="3600"/>
            </a:p>
          </p:txBody>
        </p:sp>
        <p:sp>
          <p:nvSpPr>
            <p:cNvPr id="118206" name="Rectangle 446"/>
            <p:cNvSpPr>
              <a:spLocks noChangeArrowheads="1"/>
            </p:cNvSpPr>
            <p:nvPr/>
          </p:nvSpPr>
          <p:spPr bwMode="auto">
            <a:xfrm>
              <a:off x="6630" y="3410"/>
              <a:ext cx="34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 7.39</a:t>
              </a:r>
              <a:endParaRPr lang="en-US" sz="3600"/>
            </a:p>
          </p:txBody>
        </p:sp>
        <p:sp>
          <p:nvSpPr>
            <p:cNvPr id="118207" name="Rectangle 447"/>
            <p:cNvSpPr>
              <a:spLocks noChangeArrowheads="1"/>
            </p:cNvSpPr>
            <p:nvPr/>
          </p:nvSpPr>
          <p:spPr bwMode="auto">
            <a:xfrm>
              <a:off x="7009" y="3410"/>
              <a:ext cx="2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6.36</a:t>
              </a:r>
              <a:endParaRPr lang="en-US" sz="3600"/>
            </a:p>
          </p:txBody>
        </p:sp>
        <p:sp>
          <p:nvSpPr>
            <p:cNvPr id="118208" name="Rectangle 448"/>
            <p:cNvSpPr>
              <a:spLocks noChangeArrowheads="1"/>
            </p:cNvSpPr>
            <p:nvPr/>
          </p:nvSpPr>
          <p:spPr bwMode="auto">
            <a:xfrm>
              <a:off x="7387" y="3410"/>
              <a:ext cx="2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0.000</a:t>
              </a:r>
              <a:endParaRPr lang="en-US" sz="3600"/>
            </a:p>
          </p:txBody>
        </p:sp>
        <p:sp>
          <p:nvSpPr>
            <p:cNvPr id="118209" name="Rectangle 449"/>
            <p:cNvSpPr>
              <a:spLocks noChangeArrowheads="1"/>
            </p:cNvSpPr>
            <p:nvPr/>
          </p:nvSpPr>
          <p:spPr bwMode="auto">
            <a:xfrm>
              <a:off x="7889" y="3410"/>
              <a:ext cx="6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36 -30 -15</a:t>
              </a:r>
              <a:endParaRPr lang="en-US" sz="3600"/>
            </a:p>
          </p:txBody>
        </p:sp>
        <p:sp>
          <p:nvSpPr>
            <p:cNvPr id="118215" name="Rectangle 455"/>
            <p:cNvSpPr>
              <a:spLocks noChangeArrowheads="1"/>
            </p:cNvSpPr>
            <p:nvPr/>
          </p:nvSpPr>
          <p:spPr bwMode="auto">
            <a:xfrm>
              <a:off x="6630" y="3497"/>
              <a:ext cx="34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 6.84</a:t>
              </a:r>
              <a:endParaRPr lang="en-US" sz="3600"/>
            </a:p>
          </p:txBody>
        </p:sp>
        <p:sp>
          <p:nvSpPr>
            <p:cNvPr id="118216" name="Rectangle 456"/>
            <p:cNvSpPr>
              <a:spLocks noChangeArrowheads="1"/>
            </p:cNvSpPr>
            <p:nvPr/>
          </p:nvSpPr>
          <p:spPr bwMode="auto">
            <a:xfrm>
              <a:off x="7009" y="3497"/>
              <a:ext cx="2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5.99</a:t>
              </a:r>
              <a:endParaRPr lang="en-US" sz="3600"/>
            </a:p>
          </p:txBody>
        </p:sp>
        <p:sp>
          <p:nvSpPr>
            <p:cNvPr id="118217" name="Rectangle 457"/>
            <p:cNvSpPr>
              <a:spLocks noChangeArrowheads="1"/>
            </p:cNvSpPr>
            <p:nvPr/>
          </p:nvSpPr>
          <p:spPr bwMode="auto">
            <a:xfrm>
              <a:off x="7387" y="3497"/>
              <a:ext cx="2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0.000</a:t>
              </a:r>
              <a:endParaRPr lang="en-US" sz="3600"/>
            </a:p>
          </p:txBody>
        </p:sp>
        <p:sp>
          <p:nvSpPr>
            <p:cNvPr id="118218" name="Rectangle 458"/>
            <p:cNvSpPr>
              <a:spLocks noChangeArrowheads="1"/>
            </p:cNvSpPr>
            <p:nvPr/>
          </p:nvSpPr>
          <p:spPr bwMode="auto">
            <a:xfrm>
              <a:off x="7889" y="3497"/>
              <a:ext cx="6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51   0  48</a:t>
              </a:r>
              <a:endParaRPr lang="en-US" sz="3600"/>
            </a:p>
          </p:txBody>
        </p:sp>
        <p:sp>
          <p:nvSpPr>
            <p:cNvPr id="118224" name="Rectangle 464"/>
            <p:cNvSpPr>
              <a:spLocks noChangeArrowheads="1"/>
            </p:cNvSpPr>
            <p:nvPr/>
          </p:nvSpPr>
          <p:spPr bwMode="auto">
            <a:xfrm>
              <a:off x="6630" y="3582"/>
              <a:ext cx="3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 6.36</a:t>
              </a:r>
              <a:endParaRPr lang="en-US" sz="3600"/>
            </a:p>
          </p:txBody>
        </p:sp>
        <p:sp>
          <p:nvSpPr>
            <p:cNvPr id="118225" name="Rectangle 465"/>
            <p:cNvSpPr>
              <a:spLocks noChangeArrowheads="1"/>
            </p:cNvSpPr>
            <p:nvPr/>
          </p:nvSpPr>
          <p:spPr bwMode="auto">
            <a:xfrm>
              <a:off x="7009" y="3582"/>
              <a:ext cx="2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5.65</a:t>
              </a:r>
              <a:endParaRPr lang="en-US" sz="3600"/>
            </a:p>
          </p:txBody>
        </p:sp>
        <p:sp>
          <p:nvSpPr>
            <p:cNvPr id="118226" name="Rectangle 466"/>
            <p:cNvSpPr>
              <a:spLocks noChangeArrowheads="1"/>
            </p:cNvSpPr>
            <p:nvPr/>
          </p:nvSpPr>
          <p:spPr bwMode="auto">
            <a:xfrm>
              <a:off x="7387" y="3582"/>
              <a:ext cx="2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0.000</a:t>
              </a:r>
              <a:endParaRPr lang="en-US" sz="3600"/>
            </a:p>
          </p:txBody>
        </p:sp>
        <p:sp>
          <p:nvSpPr>
            <p:cNvPr id="118227" name="Rectangle 467"/>
            <p:cNvSpPr>
              <a:spLocks noChangeArrowheads="1"/>
            </p:cNvSpPr>
            <p:nvPr/>
          </p:nvSpPr>
          <p:spPr bwMode="auto">
            <a:xfrm>
              <a:off x="7889" y="3582"/>
              <a:ext cx="6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-63 -54  -3</a:t>
              </a:r>
              <a:endParaRPr lang="en-US" sz="3600"/>
            </a:p>
          </p:txBody>
        </p:sp>
        <p:sp>
          <p:nvSpPr>
            <p:cNvPr id="118233" name="Rectangle 473"/>
            <p:cNvSpPr>
              <a:spLocks noChangeArrowheads="1"/>
            </p:cNvSpPr>
            <p:nvPr/>
          </p:nvSpPr>
          <p:spPr bwMode="auto">
            <a:xfrm>
              <a:off x="6630" y="3669"/>
              <a:ext cx="3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 6.19</a:t>
              </a:r>
              <a:endParaRPr lang="en-US" sz="3600"/>
            </a:p>
          </p:txBody>
        </p:sp>
        <p:sp>
          <p:nvSpPr>
            <p:cNvPr id="118234" name="Rectangle 474"/>
            <p:cNvSpPr>
              <a:spLocks noChangeArrowheads="1"/>
            </p:cNvSpPr>
            <p:nvPr/>
          </p:nvSpPr>
          <p:spPr bwMode="auto">
            <a:xfrm>
              <a:off x="7009" y="3669"/>
              <a:ext cx="2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5.53</a:t>
              </a:r>
              <a:endParaRPr lang="en-US" sz="3600"/>
            </a:p>
          </p:txBody>
        </p:sp>
        <p:sp>
          <p:nvSpPr>
            <p:cNvPr id="118235" name="Rectangle 475"/>
            <p:cNvSpPr>
              <a:spLocks noChangeArrowheads="1"/>
            </p:cNvSpPr>
            <p:nvPr/>
          </p:nvSpPr>
          <p:spPr bwMode="auto">
            <a:xfrm>
              <a:off x="7387" y="3669"/>
              <a:ext cx="2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0.000</a:t>
              </a:r>
              <a:endParaRPr lang="en-US" sz="3600"/>
            </a:p>
          </p:txBody>
        </p:sp>
        <p:sp>
          <p:nvSpPr>
            <p:cNvPr id="118236" name="Rectangle 476"/>
            <p:cNvSpPr>
              <a:spLocks noChangeArrowheads="1"/>
            </p:cNvSpPr>
            <p:nvPr/>
          </p:nvSpPr>
          <p:spPr bwMode="auto">
            <a:xfrm>
              <a:off x="7889" y="3669"/>
              <a:ext cx="6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-30 -33 -18</a:t>
              </a:r>
              <a:endParaRPr lang="en-US" sz="3600"/>
            </a:p>
          </p:txBody>
        </p:sp>
        <p:sp>
          <p:nvSpPr>
            <p:cNvPr id="118242" name="Rectangle 482"/>
            <p:cNvSpPr>
              <a:spLocks noChangeArrowheads="1"/>
            </p:cNvSpPr>
            <p:nvPr/>
          </p:nvSpPr>
          <p:spPr bwMode="auto">
            <a:xfrm>
              <a:off x="6630" y="3753"/>
              <a:ext cx="3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 5.96</a:t>
              </a:r>
              <a:endParaRPr lang="en-US" sz="3600"/>
            </a:p>
          </p:txBody>
        </p:sp>
        <p:sp>
          <p:nvSpPr>
            <p:cNvPr id="118243" name="Rectangle 483"/>
            <p:cNvSpPr>
              <a:spLocks noChangeArrowheads="1"/>
            </p:cNvSpPr>
            <p:nvPr/>
          </p:nvSpPr>
          <p:spPr bwMode="auto">
            <a:xfrm>
              <a:off x="7009" y="3753"/>
              <a:ext cx="29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5.36</a:t>
              </a:r>
              <a:endParaRPr lang="en-US" sz="3600"/>
            </a:p>
          </p:txBody>
        </p:sp>
        <p:sp>
          <p:nvSpPr>
            <p:cNvPr id="118244" name="Rectangle 484"/>
            <p:cNvSpPr>
              <a:spLocks noChangeArrowheads="1"/>
            </p:cNvSpPr>
            <p:nvPr/>
          </p:nvSpPr>
          <p:spPr bwMode="auto">
            <a:xfrm>
              <a:off x="7387" y="3753"/>
              <a:ext cx="29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0.000</a:t>
              </a:r>
              <a:endParaRPr lang="en-US" sz="3600"/>
            </a:p>
          </p:txBody>
        </p:sp>
        <p:sp>
          <p:nvSpPr>
            <p:cNvPr id="118245" name="Rectangle 485"/>
            <p:cNvSpPr>
              <a:spLocks noChangeArrowheads="1"/>
            </p:cNvSpPr>
            <p:nvPr/>
          </p:nvSpPr>
          <p:spPr bwMode="auto">
            <a:xfrm>
              <a:off x="7889" y="3753"/>
              <a:ext cx="63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36 -27   9</a:t>
              </a:r>
              <a:endParaRPr lang="en-US" sz="3600"/>
            </a:p>
          </p:txBody>
        </p:sp>
        <p:sp>
          <p:nvSpPr>
            <p:cNvPr id="118251" name="Rectangle 491"/>
            <p:cNvSpPr>
              <a:spLocks noChangeArrowheads="1"/>
            </p:cNvSpPr>
            <p:nvPr/>
          </p:nvSpPr>
          <p:spPr bwMode="auto">
            <a:xfrm>
              <a:off x="6630" y="3841"/>
              <a:ext cx="3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 5.84</a:t>
              </a:r>
              <a:endParaRPr lang="en-US" sz="3600"/>
            </a:p>
          </p:txBody>
        </p:sp>
        <p:sp>
          <p:nvSpPr>
            <p:cNvPr id="118252" name="Rectangle 492"/>
            <p:cNvSpPr>
              <a:spLocks noChangeArrowheads="1"/>
            </p:cNvSpPr>
            <p:nvPr/>
          </p:nvSpPr>
          <p:spPr bwMode="auto">
            <a:xfrm>
              <a:off x="7009" y="3841"/>
              <a:ext cx="2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5.27</a:t>
              </a:r>
              <a:endParaRPr lang="en-US" sz="3600"/>
            </a:p>
          </p:txBody>
        </p:sp>
        <p:sp>
          <p:nvSpPr>
            <p:cNvPr id="118253" name="Rectangle 493"/>
            <p:cNvSpPr>
              <a:spLocks noChangeArrowheads="1"/>
            </p:cNvSpPr>
            <p:nvPr/>
          </p:nvSpPr>
          <p:spPr bwMode="auto">
            <a:xfrm>
              <a:off x="7387" y="3841"/>
              <a:ext cx="2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0.000</a:t>
              </a:r>
              <a:endParaRPr lang="en-US" sz="3600"/>
            </a:p>
          </p:txBody>
        </p:sp>
        <p:sp>
          <p:nvSpPr>
            <p:cNvPr id="118254" name="Rectangle 494"/>
            <p:cNvSpPr>
              <a:spLocks noChangeArrowheads="1"/>
            </p:cNvSpPr>
            <p:nvPr/>
          </p:nvSpPr>
          <p:spPr bwMode="auto">
            <a:xfrm>
              <a:off x="7889" y="3841"/>
              <a:ext cx="6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-45  42   9</a:t>
              </a:r>
              <a:endParaRPr lang="en-US" sz="3600"/>
            </a:p>
          </p:txBody>
        </p:sp>
        <p:sp>
          <p:nvSpPr>
            <p:cNvPr id="118260" name="Rectangle 500"/>
            <p:cNvSpPr>
              <a:spLocks noChangeArrowheads="1"/>
            </p:cNvSpPr>
            <p:nvPr/>
          </p:nvSpPr>
          <p:spPr bwMode="auto">
            <a:xfrm>
              <a:off x="6630" y="3928"/>
              <a:ext cx="3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 5.44</a:t>
              </a:r>
              <a:endParaRPr lang="en-US" sz="3600"/>
            </a:p>
          </p:txBody>
        </p:sp>
        <p:sp>
          <p:nvSpPr>
            <p:cNvPr id="118261" name="Rectangle 501"/>
            <p:cNvSpPr>
              <a:spLocks noChangeArrowheads="1"/>
            </p:cNvSpPr>
            <p:nvPr/>
          </p:nvSpPr>
          <p:spPr bwMode="auto">
            <a:xfrm>
              <a:off x="7009" y="3928"/>
              <a:ext cx="2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4.97</a:t>
              </a:r>
              <a:endParaRPr lang="en-US" sz="3600"/>
            </a:p>
          </p:txBody>
        </p:sp>
        <p:sp>
          <p:nvSpPr>
            <p:cNvPr id="118262" name="Rectangle 502"/>
            <p:cNvSpPr>
              <a:spLocks noChangeArrowheads="1"/>
            </p:cNvSpPr>
            <p:nvPr/>
          </p:nvSpPr>
          <p:spPr bwMode="auto">
            <a:xfrm>
              <a:off x="7387" y="3928"/>
              <a:ext cx="2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0.000</a:t>
              </a:r>
              <a:endParaRPr lang="en-US" sz="3600"/>
            </a:p>
          </p:txBody>
        </p:sp>
        <p:sp>
          <p:nvSpPr>
            <p:cNvPr id="118263" name="Rectangle 503"/>
            <p:cNvSpPr>
              <a:spLocks noChangeArrowheads="1"/>
            </p:cNvSpPr>
            <p:nvPr/>
          </p:nvSpPr>
          <p:spPr bwMode="auto">
            <a:xfrm>
              <a:off x="7889" y="3928"/>
              <a:ext cx="6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48  27  24</a:t>
              </a:r>
              <a:endParaRPr lang="en-US" sz="3600"/>
            </a:p>
          </p:txBody>
        </p:sp>
        <p:sp>
          <p:nvSpPr>
            <p:cNvPr id="118269" name="Rectangle 509"/>
            <p:cNvSpPr>
              <a:spLocks noChangeArrowheads="1"/>
            </p:cNvSpPr>
            <p:nvPr/>
          </p:nvSpPr>
          <p:spPr bwMode="auto">
            <a:xfrm>
              <a:off x="6630" y="4014"/>
              <a:ext cx="34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 5.32</a:t>
              </a:r>
              <a:endParaRPr lang="en-US" sz="3600"/>
            </a:p>
          </p:txBody>
        </p:sp>
        <p:sp>
          <p:nvSpPr>
            <p:cNvPr id="118270" name="Rectangle 510"/>
            <p:cNvSpPr>
              <a:spLocks noChangeArrowheads="1"/>
            </p:cNvSpPr>
            <p:nvPr/>
          </p:nvSpPr>
          <p:spPr bwMode="auto">
            <a:xfrm>
              <a:off x="7009" y="4014"/>
              <a:ext cx="2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4.87</a:t>
              </a:r>
              <a:endParaRPr lang="en-US" sz="3600"/>
            </a:p>
          </p:txBody>
        </p:sp>
        <p:sp>
          <p:nvSpPr>
            <p:cNvPr id="118271" name="Rectangle 511"/>
            <p:cNvSpPr>
              <a:spLocks noChangeArrowheads="1"/>
            </p:cNvSpPr>
            <p:nvPr/>
          </p:nvSpPr>
          <p:spPr bwMode="auto">
            <a:xfrm>
              <a:off x="7387" y="4014"/>
              <a:ext cx="2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0.000</a:t>
              </a:r>
              <a:endParaRPr lang="en-US" sz="3600"/>
            </a:p>
          </p:txBody>
        </p:sp>
        <p:sp>
          <p:nvSpPr>
            <p:cNvPr id="118272" name="Rectangle 512"/>
            <p:cNvSpPr>
              <a:spLocks noChangeArrowheads="1"/>
            </p:cNvSpPr>
            <p:nvPr/>
          </p:nvSpPr>
          <p:spPr bwMode="auto">
            <a:xfrm>
              <a:off x="7889" y="4014"/>
              <a:ext cx="6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 36 -27  42</a:t>
              </a:r>
              <a:endParaRPr lang="en-US" sz="3600"/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455055" y="3821088"/>
            <a:ext cx="1944216" cy="2808312"/>
            <a:chOff x="4206875" y="1087438"/>
            <a:chExt cx="5353050" cy="5581650"/>
          </a:xfrm>
        </p:grpSpPr>
        <p:sp>
          <p:nvSpPr>
            <p:cNvPr id="297" name="Rectangle 114"/>
            <p:cNvSpPr>
              <a:spLocks noChangeArrowheads="1"/>
            </p:cNvSpPr>
            <p:nvPr/>
          </p:nvSpPr>
          <p:spPr bwMode="auto">
            <a:xfrm>
              <a:off x="4206875" y="1087438"/>
              <a:ext cx="5353050" cy="5581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8" name="Rectangle 115"/>
            <p:cNvSpPr>
              <a:spLocks noChangeArrowheads="1"/>
            </p:cNvSpPr>
            <p:nvPr/>
          </p:nvSpPr>
          <p:spPr bwMode="auto">
            <a:xfrm>
              <a:off x="4206875" y="1087438"/>
              <a:ext cx="5353050" cy="55816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299" name="Picture 1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6875" y="1087438"/>
              <a:ext cx="5353050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0" name="Line 117"/>
            <p:cNvSpPr>
              <a:spLocks noChangeShapeType="1"/>
            </p:cNvSpPr>
            <p:nvPr/>
          </p:nvSpPr>
          <p:spPr bwMode="auto">
            <a:xfrm>
              <a:off x="4206875" y="666908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1" name="Line 118"/>
            <p:cNvSpPr>
              <a:spLocks noChangeShapeType="1"/>
            </p:cNvSpPr>
            <p:nvPr/>
          </p:nvSpPr>
          <p:spPr bwMode="auto">
            <a:xfrm>
              <a:off x="4206875" y="108743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2" name="Line 119"/>
            <p:cNvSpPr>
              <a:spLocks noChangeShapeType="1"/>
            </p:cNvSpPr>
            <p:nvPr/>
          </p:nvSpPr>
          <p:spPr bwMode="auto">
            <a:xfrm>
              <a:off x="9559925" y="1087438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3" name="Line 120"/>
            <p:cNvSpPr>
              <a:spLocks noChangeShapeType="1"/>
            </p:cNvSpPr>
            <p:nvPr/>
          </p:nvSpPr>
          <p:spPr bwMode="auto">
            <a:xfrm>
              <a:off x="4206875" y="1087438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4" name="Line 121"/>
            <p:cNvSpPr>
              <a:spLocks noChangeShapeType="1"/>
            </p:cNvSpPr>
            <p:nvPr/>
          </p:nvSpPr>
          <p:spPr bwMode="auto">
            <a:xfrm>
              <a:off x="4206875" y="666908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5" name="Line 122"/>
            <p:cNvSpPr>
              <a:spLocks noChangeShapeType="1"/>
            </p:cNvSpPr>
            <p:nvPr/>
          </p:nvSpPr>
          <p:spPr bwMode="auto">
            <a:xfrm>
              <a:off x="4206875" y="1087438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6" name="Line 123"/>
            <p:cNvSpPr>
              <a:spLocks noChangeShapeType="1"/>
            </p:cNvSpPr>
            <p:nvPr/>
          </p:nvSpPr>
          <p:spPr bwMode="auto">
            <a:xfrm>
              <a:off x="4206875" y="666908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7" name="Line 124"/>
            <p:cNvSpPr>
              <a:spLocks noChangeShapeType="1"/>
            </p:cNvSpPr>
            <p:nvPr/>
          </p:nvSpPr>
          <p:spPr bwMode="auto">
            <a:xfrm>
              <a:off x="4206875" y="108743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8" name="Line 125"/>
            <p:cNvSpPr>
              <a:spLocks noChangeShapeType="1"/>
            </p:cNvSpPr>
            <p:nvPr/>
          </p:nvSpPr>
          <p:spPr bwMode="auto">
            <a:xfrm>
              <a:off x="9559925" y="1087438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3527" y="3248135"/>
            <a:ext cx="2075744" cy="360885"/>
            <a:chOff x="323527" y="3248135"/>
            <a:chExt cx="2075744" cy="360885"/>
          </a:xfrm>
        </p:grpSpPr>
        <p:sp>
          <p:nvSpPr>
            <p:cNvPr id="118278" name="Line 518"/>
            <p:cNvSpPr>
              <a:spLocks noChangeShapeType="1"/>
            </p:cNvSpPr>
            <p:nvPr/>
          </p:nvSpPr>
          <p:spPr bwMode="auto">
            <a:xfrm flipV="1">
              <a:off x="441398" y="3248135"/>
              <a:ext cx="0" cy="3608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281" name="Line 521"/>
            <p:cNvSpPr>
              <a:spLocks noChangeShapeType="1"/>
            </p:cNvSpPr>
            <p:nvPr/>
          </p:nvSpPr>
          <p:spPr bwMode="auto">
            <a:xfrm flipH="1">
              <a:off x="433863" y="3576062"/>
              <a:ext cx="753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282" name="Line 522"/>
            <p:cNvSpPr>
              <a:spLocks noChangeShapeType="1"/>
            </p:cNvSpPr>
            <p:nvPr/>
          </p:nvSpPr>
          <p:spPr bwMode="auto">
            <a:xfrm flipH="1">
              <a:off x="433863" y="3274501"/>
              <a:ext cx="753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283" name="Rectangle 523"/>
            <p:cNvSpPr>
              <a:spLocks noChangeArrowheads="1"/>
            </p:cNvSpPr>
            <p:nvPr/>
          </p:nvSpPr>
          <p:spPr bwMode="auto">
            <a:xfrm>
              <a:off x="441398" y="3274501"/>
              <a:ext cx="280950" cy="30156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284" name="Rectangle 524"/>
            <p:cNvSpPr>
              <a:spLocks noChangeArrowheads="1"/>
            </p:cNvSpPr>
            <p:nvPr/>
          </p:nvSpPr>
          <p:spPr bwMode="auto">
            <a:xfrm>
              <a:off x="441398" y="3274501"/>
              <a:ext cx="280950" cy="30156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287" name="Rectangle 527"/>
            <p:cNvSpPr>
              <a:spLocks noChangeArrowheads="1"/>
            </p:cNvSpPr>
            <p:nvPr/>
          </p:nvSpPr>
          <p:spPr bwMode="auto">
            <a:xfrm rot="16200000">
              <a:off x="332302" y="3416507"/>
              <a:ext cx="23894" cy="41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 Narrow" pitchFamily="34" charset="0"/>
                </a:rPr>
                <a:t>1</a:t>
              </a:r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455055" y="3573016"/>
              <a:ext cx="19442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00000" y="4941168"/>
                <a:ext cx="2268044" cy="1313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𝑡</m:t>
                      </m:r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GB" sz="2400" b="0" i="0" smtClean="0">
                                  <a:latin typeface="Cambria Math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4941168"/>
                <a:ext cx="2268044" cy="1313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7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1" grpId="0" animBg="1"/>
      <p:bldP spid="117774" grpId="0" animBg="1"/>
      <p:bldP spid="11777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229600" cy="639763"/>
          </a:xfrm>
        </p:spPr>
        <p:txBody>
          <a:bodyPr/>
          <a:lstStyle/>
          <a:p>
            <a:r>
              <a:rPr lang="en-GB" sz="2800" b="1" i="1" dirty="0"/>
              <a:t>T</a:t>
            </a:r>
            <a:r>
              <a:rPr lang="en-GB" sz="2800" b="1" dirty="0"/>
              <a:t>-test:</a:t>
            </a:r>
            <a:r>
              <a:rPr lang="en-GB" sz="2800" dirty="0"/>
              <a:t> </a:t>
            </a:r>
            <a:r>
              <a:rPr lang="en-GB" sz="2800" dirty="0" smtClean="0"/>
              <a:t>summary</a:t>
            </a:r>
            <a:endParaRPr lang="en-US" sz="2800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99320"/>
            <a:ext cx="8534400" cy="990600"/>
          </a:xfrm>
        </p:spPr>
        <p:txBody>
          <a:bodyPr/>
          <a:lstStyle/>
          <a:p>
            <a:r>
              <a:rPr lang="en-GB" i="1" dirty="0"/>
              <a:t>T</a:t>
            </a:r>
            <a:r>
              <a:rPr lang="en-GB" dirty="0"/>
              <a:t>-test is a </a:t>
            </a:r>
            <a:r>
              <a:rPr lang="en-GB" i="1" dirty="0"/>
              <a:t>signal-to-noise</a:t>
            </a:r>
            <a:r>
              <a:rPr lang="en-GB" dirty="0"/>
              <a:t> measure (ratio of estimate to standard deviation of estimate).</a:t>
            </a:r>
          </a:p>
        </p:txBody>
      </p:sp>
      <p:sp>
        <p:nvSpPr>
          <p:cNvPr id="119922" name="Rectangle 114"/>
          <p:cNvSpPr>
            <a:spLocks noChangeArrowheads="1"/>
          </p:cNvSpPr>
          <p:nvPr/>
        </p:nvSpPr>
        <p:spPr bwMode="auto">
          <a:xfrm>
            <a:off x="304800" y="4770276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r>
              <a:rPr lang="en-GB" sz="2400" i="1" dirty="0"/>
              <a:t>T</a:t>
            </a:r>
            <a:r>
              <a:rPr lang="en-GB" sz="2400" dirty="0"/>
              <a:t>-contrasts are simple combinations of the betas; the T-statistic does not depend on the scaling of the regressors or the scaling of the contrast.</a:t>
            </a:r>
          </a:p>
        </p:txBody>
      </p:sp>
      <p:grpSp>
        <p:nvGrpSpPr>
          <p:cNvPr id="119924" name="Group 116"/>
          <p:cNvGrpSpPr>
            <a:grpSpLocks/>
          </p:cNvGrpSpPr>
          <p:nvPr/>
        </p:nvGrpSpPr>
        <p:grpSpPr bwMode="auto">
          <a:xfrm>
            <a:off x="304800" y="3295910"/>
            <a:ext cx="8534400" cy="968377"/>
            <a:chOff x="240" y="1902"/>
            <a:chExt cx="5376" cy="610"/>
          </a:xfrm>
        </p:grpSpPr>
        <p:sp>
          <p:nvSpPr>
            <p:cNvPr id="119917" name="Text Box 109"/>
            <p:cNvSpPr txBox="1">
              <a:spLocks noChangeArrowheads="1"/>
            </p:cNvSpPr>
            <p:nvPr/>
          </p:nvSpPr>
          <p:spPr bwMode="auto">
            <a:xfrm>
              <a:off x="1493" y="2208"/>
              <a:ext cx="3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/>
                <a:t>H</a:t>
              </a:r>
              <a:r>
                <a:rPr lang="en-GB" sz="2400" baseline="-25000"/>
                <a:t>0</a:t>
              </a:r>
              <a:r>
                <a:rPr lang="en-GB" sz="2400"/>
                <a:t>:</a:t>
              </a:r>
              <a:endParaRPr lang="en-US" sz="2400"/>
            </a:p>
          </p:txBody>
        </p:sp>
        <p:graphicFrame>
          <p:nvGraphicFramePr>
            <p:cNvPr id="119918" name="Object 110"/>
            <p:cNvGraphicFramePr>
              <a:graphicFrameLocks noChangeAspect="1"/>
            </p:cNvGraphicFramePr>
            <p:nvPr/>
          </p:nvGraphicFramePr>
          <p:xfrm>
            <a:off x="1948" y="2208"/>
            <a:ext cx="6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8" name="Equation" r:id="rId3" imgW="520560" imgH="228600" progId="Equation.3">
                    <p:embed/>
                  </p:oleObj>
                </mc:Choice>
                <mc:Fallback>
                  <p:oleObj name="Equation" r:id="rId3" imgW="520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8" y="2208"/>
                          <a:ext cx="6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919" name="Text Box 111"/>
            <p:cNvSpPr txBox="1">
              <a:spLocks noChangeArrowheads="1"/>
            </p:cNvSpPr>
            <p:nvPr/>
          </p:nvSpPr>
          <p:spPr bwMode="auto">
            <a:xfrm>
              <a:off x="2866" y="2208"/>
              <a:ext cx="8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/>
                <a:t>vs     H</a:t>
              </a:r>
              <a:r>
                <a:rPr lang="en-GB" sz="2400" baseline="-25000"/>
                <a:t>A</a:t>
              </a:r>
              <a:r>
                <a:rPr lang="en-GB" sz="2400"/>
                <a:t>:</a:t>
              </a:r>
              <a:endParaRPr lang="en-US" sz="2400"/>
            </a:p>
          </p:txBody>
        </p:sp>
        <p:graphicFrame>
          <p:nvGraphicFramePr>
            <p:cNvPr id="119920" name="Object 112"/>
            <p:cNvGraphicFramePr>
              <a:graphicFrameLocks noChangeAspect="1"/>
            </p:cNvGraphicFramePr>
            <p:nvPr/>
          </p:nvGraphicFramePr>
          <p:xfrm>
            <a:off x="3772" y="2208"/>
            <a:ext cx="6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9" name="Equation" r:id="rId5" imgW="520560" imgH="228600" progId="Equation.3">
                    <p:embed/>
                  </p:oleObj>
                </mc:Choice>
                <mc:Fallback>
                  <p:oleObj name="Equation" r:id="rId5" imgW="520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2208"/>
                          <a:ext cx="6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923" name="Rectangle 115"/>
            <p:cNvSpPr>
              <a:spLocks noChangeArrowheads="1"/>
            </p:cNvSpPr>
            <p:nvPr/>
          </p:nvSpPr>
          <p:spPr bwMode="auto">
            <a:xfrm>
              <a:off x="240" y="1902"/>
              <a:ext cx="53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993366"/>
                </a:buClr>
                <a:buFont typeface="Wingdings" pitchFamily="2" charset="2"/>
                <a:buChar char="q"/>
              </a:pPr>
              <a:r>
                <a:rPr lang="en-GB" sz="2400" dirty="0" smtClean="0"/>
                <a:t>Alternative hypothesis:</a:t>
              </a:r>
              <a:br>
                <a:rPr lang="en-GB" sz="2400" dirty="0" smtClean="0"/>
              </a:b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55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  <p:bldP spid="1199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Scaling issue</a:t>
            </a: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4300" y="2600325"/>
            <a:ext cx="4848225" cy="792163"/>
          </a:xfrm>
        </p:spPr>
        <p:txBody>
          <a:bodyPr/>
          <a:lstStyle/>
          <a:p>
            <a:r>
              <a:rPr lang="en-GB" sz="2000"/>
              <a:t>The </a:t>
            </a:r>
            <a:r>
              <a:rPr lang="en-GB" sz="2000" i="1"/>
              <a:t>T</a:t>
            </a:r>
            <a:r>
              <a:rPr lang="en-GB" sz="2000"/>
              <a:t>-statistic does not depend on the scaling of the regressors.</a:t>
            </a:r>
          </a:p>
        </p:txBody>
      </p:sp>
      <p:pic>
        <p:nvPicPr>
          <p:cNvPr id="137220" name="Picture 4" descr="4sessionsb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" t="23544" r="32375" b="38025"/>
          <a:stretch>
            <a:fillRect/>
          </a:stretch>
        </p:blipFill>
        <p:spPr bwMode="auto">
          <a:xfrm>
            <a:off x="538163" y="1944688"/>
            <a:ext cx="2305050" cy="221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4032250" y="1365250"/>
          <a:ext cx="43005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4" imgW="2171520" imgH="533160" progId="Equation.3">
                  <p:embed/>
                </p:oleObj>
              </mc:Choice>
              <mc:Fallback>
                <p:oleObj name="Equation" r:id="rId4" imgW="21715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365250"/>
                        <a:ext cx="430053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9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71842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539750" y="1843088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539750" y="1665288"/>
            <a:ext cx="92075" cy="176212"/>
          </a:xfrm>
          <a:prstGeom prst="rect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1079500" y="1665288"/>
            <a:ext cx="92075" cy="176212"/>
          </a:xfrm>
          <a:prstGeom prst="rect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1619250" y="1665288"/>
            <a:ext cx="92075" cy="176212"/>
          </a:xfrm>
          <a:prstGeom prst="rect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2159000" y="1665288"/>
            <a:ext cx="92075" cy="176212"/>
          </a:xfrm>
          <a:prstGeom prst="rect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7227" name="Picture 11" descr="4sessionsb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6" t="33231" r="32375" b="38025"/>
          <a:stretch>
            <a:fillRect/>
          </a:stretch>
        </p:blipFill>
        <p:spPr bwMode="auto">
          <a:xfrm>
            <a:off x="539750" y="5062538"/>
            <a:ext cx="1763713" cy="164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539750" y="4975225"/>
            <a:ext cx="17637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539750" y="4797425"/>
            <a:ext cx="92075" cy="176213"/>
          </a:xfrm>
          <a:prstGeom prst="rect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1095375" y="4797425"/>
            <a:ext cx="92075" cy="176213"/>
          </a:xfrm>
          <a:prstGeom prst="rect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1619250" y="4797425"/>
            <a:ext cx="92075" cy="176213"/>
          </a:xfrm>
          <a:prstGeom prst="rect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395288" y="1304925"/>
            <a:ext cx="2628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[1      1      1       1         ]</a:t>
            </a:r>
            <a:endParaRPr lang="en-US"/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358775" y="4437063"/>
            <a:ext cx="2233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[1       1      1         ]</a:t>
            </a:r>
            <a:endParaRPr lang="en-US"/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3924300" y="4976813"/>
            <a:ext cx="496887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Ø"/>
            </a:pPr>
            <a:r>
              <a:rPr lang="en-GB" sz="2000"/>
              <a:t>Be careful of the interpretation of the contrasts          themselves (eg, for a second level analysis):</a:t>
            </a:r>
            <a:br>
              <a:rPr lang="en-GB" sz="2000"/>
            </a:br>
            <a:r>
              <a:rPr lang="en-GB" sz="2000"/>
              <a:t/>
            </a:r>
            <a:br>
              <a:rPr lang="en-GB" sz="2000"/>
            </a:br>
            <a:r>
              <a:rPr lang="en-GB" sz="2000"/>
              <a:t>                 sum </a:t>
            </a:r>
            <a:r>
              <a:rPr lang="en-GB" sz="2000">
                <a:cs typeface="Arial" pitchFamily="34" charset="0"/>
              </a:rPr>
              <a:t>≠</a:t>
            </a:r>
            <a:r>
              <a:rPr lang="en-GB" sz="2000"/>
              <a:t> average</a:t>
            </a:r>
            <a:endParaRPr lang="en-US" sz="2000"/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7272338" y="1400175"/>
            <a:ext cx="252412" cy="431800"/>
          </a:xfrm>
          <a:prstGeom prst="ellips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7238" name="Oval 22"/>
          <p:cNvSpPr>
            <a:spLocks noChangeArrowheads="1"/>
          </p:cNvSpPr>
          <p:nvPr/>
        </p:nvSpPr>
        <p:spPr bwMode="auto">
          <a:xfrm>
            <a:off x="7056438" y="1939925"/>
            <a:ext cx="792162" cy="431800"/>
          </a:xfrm>
          <a:prstGeom prst="ellips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7239" name="Rectangle 23"/>
          <p:cNvSpPr>
            <a:spLocks noChangeArrowheads="1"/>
          </p:cNvSpPr>
          <p:nvPr/>
        </p:nvSpPr>
        <p:spPr bwMode="auto">
          <a:xfrm>
            <a:off x="3924300" y="3465513"/>
            <a:ext cx="48482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r>
              <a:rPr lang="en-GB" sz="2000"/>
              <a:t>The </a:t>
            </a:r>
            <a:r>
              <a:rPr lang="en-GB" sz="2000" i="1"/>
              <a:t>T</a:t>
            </a:r>
            <a:r>
              <a:rPr lang="en-GB" sz="2000"/>
              <a:t>-statistic does not depend on the scaling of the contrast.</a:t>
            </a:r>
            <a:endParaRPr lang="en-US" sz="2000"/>
          </a:p>
        </p:txBody>
      </p:sp>
      <p:sp>
        <p:nvSpPr>
          <p:cNvPr id="137240" name="Oval 24"/>
          <p:cNvSpPr>
            <a:spLocks noChangeArrowheads="1"/>
          </p:cNvSpPr>
          <p:nvPr/>
        </p:nvSpPr>
        <p:spPr bwMode="auto">
          <a:xfrm>
            <a:off x="6948488" y="1412875"/>
            <a:ext cx="252412" cy="431800"/>
          </a:xfrm>
          <a:prstGeom prst="ellips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7241" name="Oval 25"/>
          <p:cNvSpPr>
            <a:spLocks noChangeArrowheads="1"/>
          </p:cNvSpPr>
          <p:nvPr/>
        </p:nvSpPr>
        <p:spPr bwMode="auto">
          <a:xfrm>
            <a:off x="6696075" y="1952625"/>
            <a:ext cx="252413" cy="431800"/>
          </a:xfrm>
          <a:prstGeom prst="ellips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7242" name="Oval 26"/>
          <p:cNvSpPr>
            <a:spLocks noChangeArrowheads="1"/>
          </p:cNvSpPr>
          <p:nvPr/>
        </p:nvSpPr>
        <p:spPr bwMode="auto">
          <a:xfrm>
            <a:off x="8027988" y="1952625"/>
            <a:ext cx="252412" cy="431800"/>
          </a:xfrm>
          <a:prstGeom prst="ellips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7243" name="Text Box 27"/>
          <p:cNvSpPr txBox="1">
            <a:spLocks noChangeArrowheads="1"/>
          </p:cNvSpPr>
          <p:nvPr/>
        </p:nvSpPr>
        <p:spPr bwMode="auto">
          <a:xfrm>
            <a:off x="2843213" y="13430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CC3300"/>
                </a:solidFill>
              </a:rPr>
              <a:t>/ 4</a:t>
            </a:r>
            <a:endParaRPr lang="en-US" b="1">
              <a:solidFill>
                <a:srgbClr val="CC3300"/>
              </a:solidFill>
            </a:endParaRPr>
          </a:p>
        </p:txBody>
      </p:sp>
      <p:sp>
        <p:nvSpPr>
          <p:cNvPr id="137244" name="Text Box 28"/>
          <p:cNvSpPr txBox="1">
            <a:spLocks noChangeArrowheads="1"/>
          </p:cNvSpPr>
          <p:nvPr/>
        </p:nvSpPr>
        <p:spPr bwMode="auto">
          <a:xfrm>
            <a:off x="2303463" y="44704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CC3300"/>
                </a:solidFill>
              </a:rPr>
              <a:t>/ 3</a:t>
            </a:r>
            <a:endParaRPr lang="en-US" b="1">
              <a:solidFill>
                <a:srgbClr val="CC3300"/>
              </a:solidFill>
            </a:endParaRPr>
          </a:p>
        </p:txBody>
      </p:sp>
      <p:graphicFrame>
        <p:nvGraphicFramePr>
          <p:cNvPr id="137245" name="Object 29"/>
          <p:cNvGraphicFramePr>
            <a:graphicFrameLocks noChangeAspect="1"/>
          </p:cNvGraphicFramePr>
          <p:nvPr/>
        </p:nvGraphicFramePr>
        <p:xfrm>
          <a:off x="5468938" y="5229225"/>
          <a:ext cx="5794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6" imgW="291960" imgH="241200" progId="Equation.3">
                  <p:embed/>
                </p:oleObj>
              </mc:Choice>
              <mc:Fallback>
                <p:oleObj name="Equation" r:id="rId6" imgW="291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8" y="5229225"/>
                        <a:ext cx="57943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9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71842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6" name="Text Box 30"/>
          <p:cNvSpPr txBox="1">
            <a:spLocks noChangeArrowheads="1"/>
          </p:cNvSpPr>
          <p:nvPr/>
        </p:nvSpPr>
        <p:spPr bwMode="auto">
          <a:xfrm flipV="1">
            <a:off x="44450" y="2384425"/>
            <a:ext cx="45878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GB"/>
              <a:t>Subject 1</a:t>
            </a:r>
            <a:endParaRPr lang="en-US"/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auto">
          <a:xfrm flipV="1">
            <a:off x="34925" y="5337175"/>
            <a:ext cx="45878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GB"/>
              <a:t>Subject 5</a:t>
            </a:r>
            <a:endParaRPr lang="en-US"/>
          </a:p>
        </p:txBody>
      </p:sp>
      <p:sp>
        <p:nvSpPr>
          <p:cNvPr id="137248" name="Rectangle 32"/>
          <p:cNvSpPr>
            <a:spLocks noChangeArrowheads="1"/>
          </p:cNvSpPr>
          <p:nvPr/>
        </p:nvSpPr>
        <p:spPr bwMode="auto">
          <a:xfrm>
            <a:off x="3924300" y="4257675"/>
            <a:ext cx="484822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r>
              <a:rPr lang="en-GB" sz="2000"/>
              <a:t>Contrast          depends on scaling.</a:t>
            </a:r>
            <a:endParaRPr lang="en-US" sz="2000"/>
          </a:p>
        </p:txBody>
      </p:sp>
      <p:graphicFrame>
        <p:nvGraphicFramePr>
          <p:cNvPr id="137249" name="Object 33"/>
          <p:cNvGraphicFramePr>
            <a:graphicFrameLocks noChangeAspect="1"/>
          </p:cNvGraphicFramePr>
          <p:nvPr/>
        </p:nvGraphicFramePr>
        <p:xfrm>
          <a:off x="5435600" y="4184650"/>
          <a:ext cx="5794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8" imgW="291960" imgH="241200" progId="Equation.3">
                  <p:embed/>
                </p:oleObj>
              </mc:Choice>
              <mc:Fallback>
                <p:oleObj name="Equation" r:id="rId8" imgW="291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184650"/>
                        <a:ext cx="57943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9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71842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50" name="Oval 34"/>
          <p:cNvSpPr>
            <a:spLocks noChangeArrowheads="1"/>
          </p:cNvSpPr>
          <p:nvPr/>
        </p:nvSpPr>
        <p:spPr bwMode="auto">
          <a:xfrm>
            <a:off x="6877050" y="1376363"/>
            <a:ext cx="792163" cy="431800"/>
          </a:xfrm>
          <a:prstGeom prst="ellips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76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  <p:bldP spid="137228" grpId="0" animBg="1"/>
      <p:bldP spid="137229" grpId="0" animBg="1"/>
      <p:bldP spid="137230" grpId="0" animBg="1"/>
      <p:bldP spid="137231" grpId="0" animBg="1"/>
      <p:bldP spid="137234" grpId="0"/>
      <p:bldP spid="137237" grpId="0" animBg="1"/>
      <p:bldP spid="137237" grpId="1" animBg="1"/>
      <p:bldP spid="137238" grpId="0" animBg="1"/>
      <p:bldP spid="137238" grpId="1" animBg="1"/>
      <p:bldP spid="137239" grpId="0"/>
      <p:bldP spid="137240" grpId="0" animBg="1"/>
      <p:bldP spid="137240" grpId="1" animBg="1"/>
      <p:bldP spid="137240" grpId="2" animBg="1"/>
      <p:bldP spid="137241" grpId="0" animBg="1"/>
      <p:bldP spid="137241" grpId="1" animBg="1"/>
      <p:bldP spid="137241" grpId="2" animBg="1"/>
      <p:bldP spid="137242" grpId="0" animBg="1"/>
      <p:bldP spid="137242" grpId="1" animBg="1"/>
      <p:bldP spid="137242" grpId="2" animBg="1"/>
      <p:bldP spid="137243" grpId="0"/>
      <p:bldP spid="137247" grpId="0"/>
      <p:bldP spid="137250" grpId="0" animBg="1"/>
      <p:bldP spid="137250" grpId="1" animBg="1"/>
      <p:bldP spid="137250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05150"/>
            <a:ext cx="1714500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2800" b="1" i="1"/>
              <a:t>F</a:t>
            </a:r>
            <a:r>
              <a:rPr lang="en-GB" sz="2800" b="1"/>
              <a:t>-test</a:t>
            </a:r>
            <a:r>
              <a:rPr lang="en-GB" sz="2800"/>
              <a:t> - the extra-sum-of-squares principle</a:t>
            </a:r>
            <a:endParaRPr lang="en-US" sz="2800"/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3500"/>
            <a:ext cx="8229600" cy="428625"/>
          </a:xfrm>
        </p:spPr>
        <p:txBody>
          <a:bodyPr/>
          <a:lstStyle/>
          <a:p>
            <a:r>
              <a:rPr lang="en-GB" sz="2000"/>
              <a:t>Model comparison:</a:t>
            </a:r>
            <a:endParaRPr lang="en-US" sz="2000" i="1"/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1474788" y="1882775"/>
            <a:ext cx="6373812" cy="4032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000" b="1">
                <a:solidFill>
                  <a:schemeClr val="tx1"/>
                </a:solidFill>
              </a:rPr>
              <a:t>Null Hypothesis H</a:t>
            </a:r>
            <a:r>
              <a:rPr lang="en-GB" sz="2000" b="1" baseline="-25000">
                <a:solidFill>
                  <a:schemeClr val="tx1"/>
                </a:solidFill>
              </a:rPr>
              <a:t>0</a:t>
            </a:r>
            <a:r>
              <a:rPr lang="en-GB" sz="2000" b="1">
                <a:solidFill>
                  <a:schemeClr val="tx1"/>
                </a:solidFill>
              </a:rPr>
              <a:t>: </a:t>
            </a:r>
            <a:r>
              <a:rPr lang="en-GB" sz="2000">
                <a:solidFill>
                  <a:schemeClr val="tx1"/>
                </a:solidFill>
              </a:rPr>
              <a:t>True model is </a:t>
            </a:r>
            <a:r>
              <a:rPr lang="en-GB" sz="2000" i="1">
                <a:solidFill>
                  <a:schemeClr val="tx1"/>
                </a:solidFill>
              </a:rPr>
              <a:t>X</a:t>
            </a:r>
            <a:r>
              <a:rPr lang="en-GB" sz="2000" baseline="-25000">
                <a:solidFill>
                  <a:schemeClr val="tx1"/>
                </a:solidFill>
              </a:rPr>
              <a:t>0 </a:t>
            </a:r>
            <a:r>
              <a:rPr lang="en-GB" sz="2000">
                <a:solidFill>
                  <a:schemeClr val="tx1"/>
                </a:solidFill>
              </a:rPr>
              <a:t>(reduced model)</a:t>
            </a:r>
            <a:endParaRPr lang="en-GB" sz="2000" baseline="-25000">
              <a:solidFill>
                <a:schemeClr val="tx1"/>
              </a:solidFill>
            </a:endParaRP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342900" y="6427788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2000"/>
              <a:t>Full model ? 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95263" y="2490788"/>
            <a:ext cx="1712912" cy="3962400"/>
            <a:chOff x="195263" y="2490788"/>
            <a:chExt cx="1712442" cy="3962400"/>
          </a:xfrm>
        </p:grpSpPr>
        <p:sp>
          <p:nvSpPr>
            <p:cNvPr id="164874" name="Line 38"/>
            <p:cNvSpPr>
              <a:spLocks noChangeShapeType="1"/>
            </p:cNvSpPr>
            <p:nvPr/>
          </p:nvSpPr>
          <p:spPr bwMode="auto">
            <a:xfrm flipH="1">
              <a:off x="804863" y="2566988"/>
              <a:ext cx="0" cy="3886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64875" name="Group 39"/>
            <p:cNvGrpSpPr>
              <a:grpSpLocks/>
            </p:cNvGrpSpPr>
            <p:nvPr/>
          </p:nvGrpSpPr>
          <p:grpSpPr bwMode="auto">
            <a:xfrm>
              <a:off x="825501" y="2972594"/>
              <a:ext cx="1082204" cy="119857"/>
              <a:chOff x="383" y="1855"/>
              <a:chExt cx="646" cy="42"/>
            </a:xfrm>
          </p:grpSpPr>
          <p:sp>
            <p:nvSpPr>
              <p:cNvPr id="164876" name="Arc 40"/>
              <p:cNvSpPr>
                <a:spLocks/>
              </p:cNvSpPr>
              <p:nvPr/>
            </p:nvSpPr>
            <p:spPr bwMode="auto">
              <a:xfrm rot="10800000">
                <a:off x="712" y="1855"/>
                <a:ext cx="317" cy="42"/>
              </a:xfrm>
              <a:custGeom>
                <a:avLst/>
                <a:gdLst>
                  <a:gd name="T0" fmla="*/ 317 w 21600"/>
                  <a:gd name="T1" fmla="*/ 42 h 21600"/>
                  <a:gd name="T2" fmla="*/ 0 w 21600"/>
                  <a:gd name="T3" fmla="*/ 0 h 21600"/>
                  <a:gd name="T4" fmla="*/ 317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4877" name="Arc 41"/>
              <p:cNvSpPr>
                <a:spLocks/>
              </p:cNvSpPr>
              <p:nvPr/>
            </p:nvSpPr>
            <p:spPr bwMode="auto">
              <a:xfrm rot="10800000">
                <a:off x="383" y="1855"/>
                <a:ext cx="317" cy="42"/>
              </a:xfrm>
              <a:custGeom>
                <a:avLst/>
                <a:gdLst>
                  <a:gd name="T0" fmla="*/ 317 w 21600"/>
                  <a:gd name="T1" fmla="*/ 0 h 21600"/>
                  <a:gd name="T2" fmla="*/ 0 w 21600"/>
                  <a:gd name="T3" fmla="*/ 42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64878" name="Rectangle 42"/>
            <p:cNvSpPr>
              <a:spLocks noChangeArrowheads="1"/>
            </p:cNvSpPr>
            <p:nvPr/>
          </p:nvSpPr>
          <p:spPr bwMode="auto">
            <a:xfrm>
              <a:off x="1190625" y="2492376"/>
              <a:ext cx="63817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2400" b="1" i="1">
                  <a:latin typeface="Times New Roman" pitchFamily="18" charset="0"/>
                </a:rPr>
                <a:t>X</a:t>
              </a:r>
              <a:r>
                <a:rPr lang="en-GB" sz="2400" b="1" baseline="-25000">
                  <a:latin typeface="Times New Roman" pitchFamily="18" charset="0"/>
                </a:rPr>
                <a:t>1</a:t>
              </a:r>
              <a:r>
                <a:rPr lang="en-GB" sz="2400" b="1"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164879" name="Text Box 43"/>
            <p:cNvSpPr txBox="1">
              <a:spLocks noChangeArrowheads="1"/>
            </p:cNvSpPr>
            <p:nvPr/>
          </p:nvSpPr>
          <p:spPr bwMode="auto">
            <a:xfrm>
              <a:off x="195263" y="249078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 sz="2400" b="1" i="1">
                  <a:latin typeface="Times New Roman" pitchFamily="18" charset="0"/>
                </a:rPr>
                <a:t>X</a:t>
              </a:r>
              <a:r>
                <a:rPr lang="en-GB" sz="2400" b="1" baseline="-250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3306763" y="6453188"/>
            <a:ext cx="2525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2000"/>
              <a:t>or Reduced model? </a:t>
            </a:r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3706813" y="2438400"/>
            <a:ext cx="488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2400" b="1" i="1">
                <a:latin typeface="Times New Roman" pitchFamily="18" charset="0"/>
              </a:rPr>
              <a:t>X</a:t>
            </a:r>
            <a:r>
              <a:rPr lang="en-GB" sz="2400" b="1" baseline="-25000">
                <a:latin typeface="Times New Roman" pitchFamily="18" charset="0"/>
              </a:rPr>
              <a:t>0</a:t>
            </a:r>
          </a:p>
        </p:txBody>
      </p:sp>
      <p:sp>
        <p:nvSpPr>
          <p:cNvPr id="42086" name="Text Box 102"/>
          <p:cNvSpPr txBox="1">
            <a:spLocks noChangeArrowheads="1"/>
          </p:cNvSpPr>
          <p:nvPr/>
        </p:nvSpPr>
        <p:spPr bwMode="auto">
          <a:xfrm>
            <a:off x="5775325" y="2514600"/>
            <a:ext cx="32924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1"/>
              <a:t>Test statistic:</a:t>
            </a:r>
            <a:r>
              <a:rPr lang="en-GB"/>
              <a:t> ratio of explained variability and unexplained variability (error)</a:t>
            </a:r>
            <a:endParaRPr lang="en-US"/>
          </a:p>
        </p:txBody>
      </p:sp>
      <p:sp>
        <p:nvSpPr>
          <p:cNvPr id="42087" name="Text Box 103"/>
          <p:cNvSpPr txBox="1">
            <a:spLocks noChangeArrowheads="1"/>
          </p:cNvSpPr>
          <p:nvPr/>
        </p:nvSpPr>
        <p:spPr bwMode="auto">
          <a:xfrm>
            <a:off x="6477000" y="6248400"/>
            <a:ext cx="19637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1400">
                <a:sym typeface="Symbol" pitchFamily="18" charset="2"/>
              </a:rPr>
              <a:t></a:t>
            </a:r>
            <a:r>
              <a:rPr lang="en-GB" sz="1400" baseline="-25000"/>
              <a:t>1</a:t>
            </a:r>
            <a:r>
              <a:rPr lang="en-GB" sz="1400"/>
              <a:t> = rank(X) – rank(X</a:t>
            </a:r>
            <a:r>
              <a:rPr lang="en-GB" sz="1400" baseline="-25000"/>
              <a:t>0</a:t>
            </a:r>
            <a:r>
              <a:rPr lang="en-GB" sz="1400"/>
              <a:t>)</a:t>
            </a:r>
          </a:p>
          <a:p>
            <a:r>
              <a:rPr lang="en-GB" sz="1400">
                <a:sym typeface="Symbol" pitchFamily="18" charset="2"/>
              </a:rPr>
              <a:t></a:t>
            </a:r>
            <a:r>
              <a:rPr lang="en-GB" sz="1400" baseline="-25000"/>
              <a:t>2</a:t>
            </a:r>
            <a:r>
              <a:rPr lang="en-GB" sz="1400"/>
              <a:t> = N – rank(X)</a:t>
            </a:r>
            <a:endParaRPr lang="en-US" sz="1400"/>
          </a:p>
        </p:txBody>
      </p:sp>
      <p:grpSp>
        <p:nvGrpSpPr>
          <p:cNvPr id="42092" name="Group 108"/>
          <p:cNvGrpSpPr>
            <a:grpSpLocks/>
          </p:cNvGrpSpPr>
          <p:nvPr/>
        </p:nvGrpSpPr>
        <p:grpSpPr bwMode="auto">
          <a:xfrm>
            <a:off x="2051050" y="4319588"/>
            <a:ext cx="1522413" cy="871537"/>
            <a:chOff x="1356" y="2721"/>
            <a:chExt cx="959" cy="549"/>
          </a:xfrm>
        </p:grpSpPr>
        <p:sp>
          <p:nvSpPr>
            <p:cNvPr id="164885" name="Rectangle 44"/>
            <p:cNvSpPr>
              <a:spLocks noChangeArrowheads="1"/>
            </p:cNvSpPr>
            <p:nvPr/>
          </p:nvSpPr>
          <p:spPr bwMode="auto">
            <a:xfrm>
              <a:off x="1787" y="2721"/>
              <a:ext cx="46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2400" b="1">
                  <a:latin typeface="Times New Roman" pitchFamily="18" charset="0"/>
                </a:rPr>
                <a:t>RSS</a:t>
              </a:r>
              <a:endParaRPr lang="en-GB" sz="2400" b="1" baseline="-25000">
                <a:latin typeface="Times New Roman" pitchFamily="18" charset="0"/>
              </a:endParaRPr>
            </a:p>
          </p:txBody>
        </p:sp>
        <p:sp>
          <p:nvSpPr>
            <p:cNvPr id="164886" name="Line 45"/>
            <p:cNvSpPr>
              <a:spLocks noChangeShapeType="1"/>
            </p:cNvSpPr>
            <p:nvPr/>
          </p:nvSpPr>
          <p:spPr bwMode="auto">
            <a:xfrm>
              <a:off x="1356" y="2865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64887" name="Object 23"/>
            <p:cNvGraphicFramePr>
              <a:graphicFrameLocks noChangeAspect="1"/>
            </p:cNvGraphicFramePr>
            <p:nvPr/>
          </p:nvGraphicFramePr>
          <p:xfrm>
            <a:off x="1787" y="2976"/>
            <a:ext cx="52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0" name="Equation" r:id="rId4" imgW="457002" imgH="253890" progId="Equation.3">
                    <p:embed/>
                  </p:oleObj>
                </mc:Choice>
                <mc:Fallback>
                  <p:oleObj name="Equation" r:id="rId4" imgW="457002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7" y="2976"/>
                          <a:ext cx="52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93" name="Group 109"/>
          <p:cNvGrpSpPr>
            <a:grpSpLocks/>
          </p:cNvGrpSpPr>
          <p:nvPr/>
        </p:nvGrpSpPr>
        <p:grpSpPr bwMode="auto">
          <a:xfrm>
            <a:off x="4386263" y="4292600"/>
            <a:ext cx="1733550" cy="949325"/>
            <a:chOff x="2748" y="2688"/>
            <a:chExt cx="1092" cy="598"/>
          </a:xfrm>
        </p:grpSpPr>
        <p:sp>
          <p:nvSpPr>
            <p:cNvPr id="164889" name="Rectangle 50"/>
            <p:cNvSpPr>
              <a:spLocks noChangeArrowheads="1"/>
            </p:cNvSpPr>
            <p:nvPr/>
          </p:nvSpPr>
          <p:spPr bwMode="auto">
            <a:xfrm>
              <a:off x="3183" y="2688"/>
              <a:ext cx="5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2400" b="1">
                  <a:latin typeface="Times New Roman" pitchFamily="18" charset="0"/>
                </a:rPr>
                <a:t>RSS</a:t>
              </a:r>
              <a:r>
                <a:rPr lang="en-GB" sz="2400" b="1" baseline="-25000">
                  <a:latin typeface="Times New Roman" pitchFamily="18" charset="0"/>
                </a:rPr>
                <a:t>0</a:t>
              </a:r>
              <a:endParaRPr lang="en-GB" sz="2400" b="1" baseline="30000">
                <a:latin typeface="Times New Roman" pitchFamily="18" charset="0"/>
              </a:endParaRPr>
            </a:p>
          </p:txBody>
        </p:sp>
        <p:sp>
          <p:nvSpPr>
            <p:cNvPr id="164890" name="Line 51"/>
            <p:cNvSpPr>
              <a:spLocks noChangeShapeType="1"/>
            </p:cNvSpPr>
            <p:nvPr/>
          </p:nvSpPr>
          <p:spPr bwMode="auto">
            <a:xfrm>
              <a:off x="2748" y="283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64891" name="Object 27"/>
            <p:cNvGraphicFramePr>
              <a:graphicFrameLocks noChangeAspect="1"/>
            </p:cNvGraphicFramePr>
            <p:nvPr/>
          </p:nvGraphicFramePr>
          <p:xfrm>
            <a:off x="3082" y="2976"/>
            <a:ext cx="75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1" name="Equation" r:id="rId6" imgW="622030" imgH="253890" progId="Equation.3">
                    <p:embed/>
                  </p:oleObj>
                </mc:Choice>
                <mc:Fallback>
                  <p:oleObj name="Equation" r:id="rId6" imgW="622030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2" y="2976"/>
                          <a:ext cx="758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13"/>
          <a:stretch>
            <a:fillRect/>
          </a:stretch>
        </p:blipFill>
        <p:spPr bwMode="auto">
          <a:xfrm>
            <a:off x="3743325" y="3105150"/>
            <a:ext cx="577850" cy="3348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80460" y="3751158"/>
            <a:ext cx="2776016" cy="901978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80460" y="5227322"/>
            <a:ext cx="2825004" cy="901978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8853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7" grpId="0"/>
      <p:bldP spid="42032" grpId="0"/>
      <p:bldP spid="42033" grpId="0" animBg="1"/>
      <p:bldP spid="42086" grpId="0"/>
      <p:bldP spid="420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968750"/>
            <a:ext cx="1427162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1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997200"/>
            <a:ext cx="1716088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2800" b="1" i="1"/>
              <a:t>F</a:t>
            </a:r>
            <a:r>
              <a:rPr lang="en-GB" sz="2800" b="1"/>
              <a:t>-test </a:t>
            </a:r>
            <a:r>
              <a:rPr lang="en-GB" sz="2800"/>
              <a:t>- multidimensional contrasts – SPM{</a:t>
            </a:r>
            <a:r>
              <a:rPr lang="en-GB" sz="2800" i="1"/>
              <a:t>F</a:t>
            </a:r>
            <a:r>
              <a:rPr lang="en-GB" sz="2800"/>
              <a:t>}</a:t>
            </a:r>
            <a:endParaRPr lang="en-US" sz="2800"/>
          </a:p>
        </p:txBody>
      </p:sp>
      <p:sp>
        <p:nvSpPr>
          <p:cNvPr id="1658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81113"/>
            <a:ext cx="8229600" cy="395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/>
              <a:t>Tests multiple linear hypotheses:</a:t>
            </a:r>
            <a:endParaRPr lang="en-US" sz="2000"/>
          </a:p>
        </p:txBody>
      </p:sp>
      <p:sp>
        <p:nvSpPr>
          <p:cNvPr id="44103" name="Line 71"/>
          <p:cNvSpPr>
            <a:spLocks noChangeShapeType="1"/>
          </p:cNvSpPr>
          <p:nvPr/>
        </p:nvSpPr>
        <p:spPr bwMode="auto">
          <a:xfrm flipH="1" flipV="1">
            <a:off x="5184775" y="2395538"/>
            <a:ext cx="15875" cy="43084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105" name="Rectangle 73"/>
          <p:cNvSpPr>
            <a:spLocks noChangeArrowheads="1"/>
          </p:cNvSpPr>
          <p:nvPr/>
        </p:nvSpPr>
        <p:spPr bwMode="auto">
          <a:xfrm>
            <a:off x="4676775" y="2395538"/>
            <a:ext cx="1550988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sz="1600" b="1">
                <a:latin typeface="Times New Roman" pitchFamily="18" charset="0"/>
              </a:rPr>
              <a:t>0 0 0 </a:t>
            </a:r>
            <a:r>
              <a:rPr lang="en-GB" sz="1600" b="1">
                <a:solidFill>
                  <a:srgbClr val="CC3300"/>
                </a:solidFill>
                <a:latin typeface="Times New Roman" pitchFamily="18" charset="0"/>
              </a:rPr>
              <a:t>1</a:t>
            </a:r>
            <a:r>
              <a:rPr lang="en-GB" sz="1600" b="1">
                <a:latin typeface="Times New Roman" pitchFamily="18" charset="0"/>
              </a:rPr>
              <a:t> 0 0 0 0 0</a:t>
            </a:r>
          </a:p>
          <a:p>
            <a:r>
              <a:rPr lang="en-GB" sz="1600" b="1">
                <a:latin typeface="Times New Roman" pitchFamily="18" charset="0"/>
              </a:rPr>
              <a:t>0 0 0 0 </a:t>
            </a:r>
            <a:r>
              <a:rPr lang="en-GB" sz="1600" b="1">
                <a:solidFill>
                  <a:srgbClr val="CC3300"/>
                </a:solidFill>
                <a:latin typeface="Times New Roman" pitchFamily="18" charset="0"/>
              </a:rPr>
              <a:t>1</a:t>
            </a:r>
            <a:r>
              <a:rPr lang="en-GB" sz="1600" b="1">
                <a:latin typeface="Times New Roman" pitchFamily="18" charset="0"/>
              </a:rPr>
              <a:t> 0 0 0 0</a:t>
            </a:r>
          </a:p>
          <a:p>
            <a:r>
              <a:rPr lang="en-GB" sz="1600" b="1">
                <a:latin typeface="Times New Roman" pitchFamily="18" charset="0"/>
              </a:rPr>
              <a:t>0 0 0 0 0 </a:t>
            </a:r>
            <a:r>
              <a:rPr lang="en-GB" sz="1600" b="1">
                <a:solidFill>
                  <a:srgbClr val="CC3300"/>
                </a:solidFill>
                <a:latin typeface="Times New Roman" pitchFamily="18" charset="0"/>
              </a:rPr>
              <a:t>1</a:t>
            </a:r>
            <a:r>
              <a:rPr lang="en-GB" sz="1600" b="1">
                <a:latin typeface="Times New Roman" pitchFamily="18" charset="0"/>
              </a:rPr>
              <a:t> 0 0 0</a:t>
            </a:r>
          </a:p>
          <a:p>
            <a:r>
              <a:rPr lang="en-GB" sz="1600" b="1">
                <a:latin typeface="Times New Roman" pitchFamily="18" charset="0"/>
              </a:rPr>
              <a:t>0 0 0 0 0 0 </a:t>
            </a:r>
            <a:r>
              <a:rPr lang="en-GB" sz="1600" b="1">
                <a:solidFill>
                  <a:srgbClr val="CC3300"/>
                </a:solidFill>
                <a:latin typeface="Times New Roman" pitchFamily="18" charset="0"/>
              </a:rPr>
              <a:t>1</a:t>
            </a:r>
            <a:r>
              <a:rPr lang="en-GB" sz="1600" b="1">
                <a:latin typeface="Times New Roman" pitchFamily="18" charset="0"/>
              </a:rPr>
              <a:t> 0 0</a:t>
            </a:r>
          </a:p>
          <a:p>
            <a:r>
              <a:rPr lang="en-GB" sz="1600" b="1">
                <a:latin typeface="Times New Roman" pitchFamily="18" charset="0"/>
              </a:rPr>
              <a:t>0 0 0 0 0 0 0 </a:t>
            </a:r>
            <a:r>
              <a:rPr lang="en-GB" sz="1600" b="1">
                <a:solidFill>
                  <a:srgbClr val="CC3300"/>
                </a:solidFill>
                <a:latin typeface="Times New Roman" pitchFamily="18" charset="0"/>
              </a:rPr>
              <a:t>1</a:t>
            </a:r>
            <a:r>
              <a:rPr lang="en-GB" sz="1600" b="1">
                <a:latin typeface="Times New Roman" pitchFamily="18" charset="0"/>
              </a:rPr>
              <a:t> 0</a:t>
            </a:r>
          </a:p>
          <a:p>
            <a:r>
              <a:rPr lang="en-GB" sz="1600" b="1">
                <a:latin typeface="Times New Roman" pitchFamily="18" charset="0"/>
              </a:rPr>
              <a:t>0 0 0 0 0 0 0 0 </a:t>
            </a:r>
            <a:r>
              <a:rPr lang="en-GB" sz="1600" b="1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4107" name="Rectangle 75"/>
          <p:cNvSpPr>
            <a:spLocks noChangeArrowheads="1"/>
          </p:cNvSpPr>
          <p:nvPr/>
        </p:nvSpPr>
        <p:spPr bwMode="auto">
          <a:xfrm>
            <a:off x="4049713" y="2944813"/>
            <a:ext cx="6667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sz="2000" b="1" i="1">
                <a:latin typeface="Times New Roman" pitchFamily="18" charset="0"/>
              </a:rPr>
              <a:t>c</a:t>
            </a:r>
            <a:r>
              <a:rPr lang="en-GB" sz="2000" b="1" i="1" baseline="30000">
                <a:latin typeface="Times New Roman" pitchFamily="18" charset="0"/>
              </a:rPr>
              <a:t>T</a:t>
            </a:r>
            <a:r>
              <a:rPr lang="en-GB" sz="2000" b="1">
                <a:latin typeface="Times New Roman" pitchFamily="18" charset="0"/>
              </a:rPr>
              <a:t>  =</a:t>
            </a:r>
          </a:p>
        </p:txBody>
      </p:sp>
      <p:sp>
        <p:nvSpPr>
          <p:cNvPr id="44113" name="Rectangle 81"/>
          <p:cNvSpPr>
            <a:spLocks noChangeArrowheads="1"/>
          </p:cNvSpPr>
          <p:nvPr/>
        </p:nvSpPr>
        <p:spPr bwMode="auto">
          <a:xfrm>
            <a:off x="3048000" y="1758950"/>
            <a:ext cx="3327400" cy="4635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Times New Roman" pitchFamily="18" charset="0"/>
              </a:rPr>
              <a:t>H</a:t>
            </a:r>
            <a:r>
              <a:rPr lang="en-GB" sz="2400" b="1" baseline="-250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GB" sz="2400" b="1" dirty="0">
                <a:solidFill>
                  <a:schemeClr val="tx1"/>
                </a:solidFill>
                <a:latin typeface="Times New Roman" pitchFamily="18" charset="0"/>
              </a:rPr>
              <a:t>: </a:t>
            </a:r>
            <a:r>
              <a:rPr lang="en-GB" sz="2400" i="1" dirty="0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en-GB" sz="2400" i="1" baseline="-25000" dirty="0">
                <a:solidFill>
                  <a:schemeClr val="tx1"/>
                </a:solidFill>
                <a:latin typeface="Times New Roman" pitchFamily="18" charset="0"/>
              </a:rPr>
              <a:t>4</a:t>
            </a:r>
            <a:r>
              <a:rPr lang="en-GB" sz="2400" i="1" dirty="0">
                <a:solidFill>
                  <a:schemeClr val="tx1"/>
                </a:solidFill>
                <a:latin typeface="Times New Roman" pitchFamily="18" charset="0"/>
              </a:rPr>
              <a:t> = </a:t>
            </a:r>
            <a:r>
              <a:rPr lang="en-GB" sz="2400" i="1" dirty="0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en-GB" sz="2400" i="1" baseline="-25000" dirty="0">
                <a:solidFill>
                  <a:schemeClr val="tx1"/>
                </a:solidFill>
                <a:latin typeface="Times New Roman" pitchFamily="18" charset="0"/>
              </a:rPr>
              <a:t>5</a:t>
            </a:r>
            <a:r>
              <a:rPr lang="en-GB" sz="2400" i="1" dirty="0">
                <a:solidFill>
                  <a:schemeClr val="tx1"/>
                </a:solidFill>
                <a:latin typeface="Times New Roman" pitchFamily="18" charset="0"/>
              </a:rPr>
              <a:t> = </a:t>
            </a:r>
            <a:r>
              <a:rPr lang="en-GB" sz="2400" i="1" dirty="0">
                <a:solidFill>
                  <a:schemeClr val="tx1"/>
                </a:solidFill>
                <a:latin typeface="Symbol" pitchFamily="18" charset="2"/>
              </a:rPr>
              <a:t>...</a:t>
            </a:r>
            <a:r>
              <a:rPr lang="en-GB" sz="2400" i="1" dirty="0">
                <a:solidFill>
                  <a:schemeClr val="tx1"/>
                </a:solidFill>
                <a:latin typeface="Times New Roman" pitchFamily="18" charset="0"/>
              </a:rPr>
              <a:t> = </a:t>
            </a:r>
            <a:r>
              <a:rPr lang="en-GB" sz="2400" i="1" dirty="0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en-GB" sz="2400" i="1" baseline="-25000" dirty="0">
                <a:solidFill>
                  <a:schemeClr val="tx1"/>
                </a:solidFill>
                <a:latin typeface="Times New Roman" pitchFamily="18" charset="0"/>
              </a:rPr>
              <a:t>9</a:t>
            </a:r>
            <a:r>
              <a:rPr lang="en-GB" sz="2400" i="1" dirty="0">
                <a:solidFill>
                  <a:schemeClr val="tx1"/>
                </a:solidFill>
                <a:latin typeface="Times New Roman" pitchFamily="18" charset="0"/>
              </a:rPr>
              <a:t> = 0</a:t>
            </a:r>
          </a:p>
        </p:txBody>
      </p:sp>
      <p:sp>
        <p:nvSpPr>
          <p:cNvPr id="165900" name="Line 84"/>
          <p:cNvSpPr>
            <a:spLocks noChangeShapeType="1"/>
          </p:cNvSpPr>
          <p:nvPr/>
        </p:nvSpPr>
        <p:spPr bwMode="auto">
          <a:xfrm flipH="1">
            <a:off x="609600" y="2479675"/>
            <a:ext cx="7938" cy="3819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65901" name="Group 86"/>
          <p:cNvGrpSpPr>
            <a:grpSpLocks/>
          </p:cNvGrpSpPr>
          <p:nvPr/>
        </p:nvGrpSpPr>
        <p:grpSpPr bwMode="auto">
          <a:xfrm>
            <a:off x="638175" y="2871788"/>
            <a:ext cx="1025525" cy="66675"/>
            <a:chOff x="383" y="1855"/>
            <a:chExt cx="646" cy="42"/>
          </a:xfrm>
        </p:grpSpPr>
        <p:sp>
          <p:nvSpPr>
            <p:cNvPr id="165902" name="Arc 87"/>
            <p:cNvSpPr>
              <a:spLocks/>
            </p:cNvSpPr>
            <p:nvPr/>
          </p:nvSpPr>
          <p:spPr bwMode="auto">
            <a:xfrm rot="10800000">
              <a:off x="712" y="1855"/>
              <a:ext cx="317" cy="42"/>
            </a:xfrm>
            <a:custGeom>
              <a:avLst/>
              <a:gdLst>
                <a:gd name="T0" fmla="*/ 317 w 21600"/>
                <a:gd name="T1" fmla="*/ 42 h 21600"/>
                <a:gd name="T2" fmla="*/ 0 w 21600"/>
                <a:gd name="T3" fmla="*/ 0 h 21600"/>
                <a:gd name="T4" fmla="*/ 31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903" name="Arc 88"/>
            <p:cNvSpPr>
              <a:spLocks/>
            </p:cNvSpPr>
            <p:nvPr/>
          </p:nvSpPr>
          <p:spPr bwMode="auto">
            <a:xfrm rot="10800000">
              <a:off x="383" y="1855"/>
              <a:ext cx="317" cy="42"/>
            </a:xfrm>
            <a:custGeom>
              <a:avLst/>
              <a:gdLst>
                <a:gd name="T0" fmla="*/ 317 w 21600"/>
                <a:gd name="T1" fmla="*/ 0 h 21600"/>
                <a:gd name="T2" fmla="*/ 0 w 21600"/>
                <a:gd name="T3" fmla="*/ 4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65904" name="Rectangle 89"/>
          <p:cNvSpPr>
            <a:spLocks noChangeArrowheads="1"/>
          </p:cNvSpPr>
          <p:nvPr/>
        </p:nvSpPr>
        <p:spPr bwMode="auto">
          <a:xfrm>
            <a:off x="950913" y="2338388"/>
            <a:ext cx="12922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sz="2400" b="1" i="1">
                <a:latin typeface="Times New Roman" pitchFamily="18" charset="0"/>
              </a:rPr>
              <a:t>X</a:t>
            </a:r>
            <a:r>
              <a:rPr lang="en-GB" sz="2400" b="1" baseline="-25000">
                <a:latin typeface="Times New Roman" pitchFamily="18" charset="0"/>
              </a:rPr>
              <a:t>1</a:t>
            </a:r>
            <a:r>
              <a:rPr lang="en-GB" sz="2400" b="1">
                <a:latin typeface="Times New Roman" pitchFamily="18" charset="0"/>
              </a:rPr>
              <a:t>  (</a:t>
            </a:r>
            <a:r>
              <a:rPr lang="en-GB" sz="2400" b="1" u="sng">
                <a:latin typeface="Symbol" pitchFamily="18" charset="2"/>
              </a:rPr>
              <a:t>b</a:t>
            </a:r>
            <a:r>
              <a:rPr lang="en-GB" sz="2400" b="1" baseline="-25000">
                <a:latin typeface="Times New Roman" pitchFamily="18" charset="0"/>
              </a:rPr>
              <a:t>4-9</a:t>
            </a:r>
            <a:r>
              <a:rPr lang="en-GB" sz="2400" b="1">
                <a:latin typeface="Times New Roman" pitchFamily="18" charset="0"/>
              </a:rPr>
              <a:t>)</a:t>
            </a:r>
          </a:p>
        </p:txBody>
      </p:sp>
      <p:sp>
        <p:nvSpPr>
          <p:cNvPr id="165905" name="Text Box 90"/>
          <p:cNvSpPr txBox="1">
            <a:spLocks noChangeArrowheads="1"/>
          </p:cNvSpPr>
          <p:nvPr/>
        </p:nvSpPr>
        <p:spPr bwMode="auto">
          <a:xfrm>
            <a:off x="98425" y="2336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2400" b="1" i="1">
                <a:latin typeface="Times New Roman" pitchFamily="18" charset="0"/>
              </a:rPr>
              <a:t>X</a:t>
            </a:r>
            <a:r>
              <a:rPr lang="en-GB" sz="2400" b="1" baseline="-25000">
                <a:latin typeface="Times New Roman" pitchFamily="18" charset="0"/>
              </a:rPr>
              <a:t>0</a:t>
            </a:r>
          </a:p>
        </p:txBody>
      </p:sp>
      <p:sp>
        <p:nvSpPr>
          <p:cNvPr id="165906" name="Text Box 91"/>
          <p:cNvSpPr txBox="1">
            <a:spLocks noChangeArrowheads="1"/>
          </p:cNvSpPr>
          <p:nvPr/>
        </p:nvSpPr>
        <p:spPr bwMode="auto">
          <a:xfrm>
            <a:off x="177800" y="6324600"/>
            <a:ext cx="149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2000"/>
              <a:t>Full model?</a:t>
            </a:r>
          </a:p>
        </p:txBody>
      </p:sp>
      <p:sp>
        <p:nvSpPr>
          <p:cNvPr id="165907" name="Text Box 92"/>
          <p:cNvSpPr txBox="1">
            <a:spLocks noChangeArrowheads="1"/>
          </p:cNvSpPr>
          <p:nvPr/>
        </p:nvSpPr>
        <p:spPr bwMode="auto">
          <a:xfrm>
            <a:off x="1905000" y="6324600"/>
            <a:ext cx="210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2000"/>
              <a:t>Reduced model?</a:t>
            </a:r>
          </a:p>
        </p:txBody>
      </p:sp>
      <p:sp>
        <p:nvSpPr>
          <p:cNvPr id="44125" name="Rectangle 93"/>
          <p:cNvSpPr>
            <a:spLocks noChangeArrowheads="1"/>
          </p:cNvSpPr>
          <p:nvPr/>
        </p:nvSpPr>
        <p:spPr bwMode="auto">
          <a:xfrm>
            <a:off x="152400" y="1749425"/>
            <a:ext cx="2760663" cy="4635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400" b="1">
                <a:solidFill>
                  <a:schemeClr val="tx1"/>
                </a:solidFill>
                <a:latin typeface="Times New Roman" pitchFamily="18" charset="0"/>
              </a:rPr>
              <a:t>H</a:t>
            </a:r>
            <a:r>
              <a:rPr lang="en-GB" sz="2400" b="1" baseline="-2500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GB" sz="2400" b="1">
                <a:solidFill>
                  <a:schemeClr val="tx1"/>
                </a:solidFill>
                <a:latin typeface="Times New Roman" pitchFamily="18" charset="0"/>
              </a:rPr>
              <a:t>: </a:t>
            </a:r>
            <a:r>
              <a:rPr lang="en-GB" sz="2400">
                <a:solidFill>
                  <a:schemeClr val="tx1"/>
                </a:solidFill>
                <a:latin typeface="Times New Roman" pitchFamily="18" charset="0"/>
              </a:rPr>
              <a:t>True model is </a:t>
            </a:r>
            <a:r>
              <a:rPr lang="en-GB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GB" sz="2400" baseline="-250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5911" name="Text Box 94"/>
          <p:cNvSpPr txBox="1">
            <a:spLocks noChangeArrowheads="1"/>
          </p:cNvSpPr>
          <p:nvPr/>
        </p:nvSpPr>
        <p:spPr bwMode="auto">
          <a:xfrm>
            <a:off x="2638425" y="2336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2400" b="1" i="1">
                <a:latin typeface="Times New Roman" pitchFamily="18" charset="0"/>
              </a:rPr>
              <a:t>X</a:t>
            </a:r>
            <a:r>
              <a:rPr lang="en-GB" sz="2400" b="1" baseline="-25000">
                <a:latin typeface="Times New Roman" pitchFamily="18" charset="0"/>
              </a:rPr>
              <a:t>0</a:t>
            </a:r>
          </a:p>
        </p:txBody>
      </p:sp>
      <p:grpSp>
        <p:nvGrpSpPr>
          <p:cNvPr id="44238" name="Group 206"/>
          <p:cNvGrpSpPr>
            <a:grpSpLocks/>
          </p:cNvGrpSpPr>
          <p:nvPr/>
        </p:nvGrpSpPr>
        <p:grpSpPr bwMode="auto">
          <a:xfrm>
            <a:off x="6499225" y="1771650"/>
            <a:ext cx="2520950" cy="4581525"/>
            <a:chOff x="4094" y="1116"/>
            <a:chExt cx="1588" cy="2886"/>
          </a:xfrm>
        </p:grpSpPr>
        <p:sp>
          <p:nvSpPr>
            <p:cNvPr id="44111" name="Rectangle 79"/>
            <p:cNvSpPr>
              <a:spLocks noChangeArrowheads="1"/>
            </p:cNvSpPr>
            <p:nvPr/>
          </p:nvSpPr>
          <p:spPr bwMode="auto">
            <a:xfrm>
              <a:off x="4094" y="1116"/>
              <a:ext cx="1588" cy="29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GB" sz="2400" b="1" dirty="0">
                  <a:solidFill>
                    <a:schemeClr val="tx1"/>
                  </a:solidFill>
                  <a:latin typeface="Times New Roman" pitchFamily="18" charset="0"/>
                </a:rPr>
                <a:t>test H</a:t>
              </a:r>
              <a:r>
                <a:rPr lang="en-GB" sz="24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0 </a:t>
              </a:r>
              <a:r>
                <a:rPr lang="en-GB" sz="2400" b="1" dirty="0">
                  <a:solidFill>
                    <a:schemeClr val="tx1"/>
                  </a:solidFill>
                  <a:latin typeface="Times New Roman" pitchFamily="18" charset="0"/>
                </a:rPr>
                <a:t>:  </a:t>
              </a:r>
              <a:r>
                <a:rPr lang="en-GB" sz="2400" i="1" dirty="0" err="1">
                  <a:solidFill>
                    <a:schemeClr val="tx1"/>
                  </a:solidFill>
                  <a:latin typeface="Times New Roman" pitchFamily="18" charset="0"/>
                </a:rPr>
                <a:t>c</a:t>
              </a:r>
              <a:r>
                <a:rPr lang="en-GB" sz="2400" i="1" baseline="30000" dirty="0" err="1">
                  <a:solidFill>
                    <a:schemeClr val="tx1"/>
                  </a:solidFill>
                  <a:latin typeface="Times New Roman" pitchFamily="18" charset="0"/>
                </a:rPr>
                <a:t>T</a:t>
              </a:r>
              <a:r>
                <a:rPr lang="en-GB" sz="2400" i="1" dirty="0" err="1">
                  <a:solidFill>
                    <a:schemeClr val="tx1"/>
                  </a:solidFill>
                  <a:latin typeface="Symbol" pitchFamily="18" charset="2"/>
                </a:rPr>
                <a:t>b</a:t>
              </a:r>
              <a:r>
                <a:rPr lang="en-GB" sz="2400" i="1" dirty="0">
                  <a:solidFill>
                    <a:schemeClr val="tx1"/>
                  </a:solidFill>
                  <a:latin typeface="Times New Roman" pitchFamily="18" charset="0"/>
                </a:rPr>
                <a:t> = 0 ?</a:t>
              </a:r>
            </a:p>
          </p:txBody>
        </p:sp>
        <p:grpSp>
          <p:nvGrpSpPr>
            <p:cNvPr id="165916" name="Group 103"/>
            <p:cNvGrpSpPr>
              <a:grpSpLocks/>
            </p:cNvGrpSpPr>
            <p:nvPr/>
          </p:nvGrpSpPr>
          <p:grpSpPr bwMode="auto">
            <a:xfrm>
              <a:off x="4554" y="1545"/>
              <a:ext cx="769" cy="912"/>
              <a:chOff x="4554" y="1545"/>
              <a:chExt cx="769" cy="912"/>
            </a:xfrm>
          </p:grpSpPr>
          <p:sp>
            <p:nvSpPr>
              <p:cNvPr id="165917" name="Rectangle 96"/>
              <p:cNvSpPr>
                <a:spLocks noChangeArrowheads="1"/>
              </p:cNvSpPr>
              <p:nvPr/>
            </p:nvSpPr>
            <p:spPr bwMode="auto">
              <a:xfrm>
                <a:off x="4554" y="1545"/>
                <a:ext cx="768" cy="912"/>
              </a:xfrm>
              <a:prstGeom prst="rect">
                <a:avLst/>
              </a:prstGeom>
              <a:solidFill>
                <a:srgbClr val="7C7C7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5918" name="Rectangle 97"/>
              <p:cNvSpPr>
                <a:spLocks noChangeArrowheads="1"/>
              </p:cNvSpPr>
              <p:nvPr/>
            </p:nvSpPr>
            <p:spPr bwMode="auto">
              <a:xfrm>
                <a:off x="4769" y="1545"/>
                <a:ext cx="92" cy="1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5919" name="Rectangle 98"/>
              <p:cNvSpPr>
                <a:spLocks noChangeArrowheads="1"/>
              </p:cNvSpPr>
              <p:nvPr/>
            </p:nvSpPr>
            <p:spPr bwMode="auto">
              <a:xfrm>
                <a:off x="4861" y="1697"/>
                <a:ext cx="92" cy="1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5920" name="Rectangle 99"/>
              <p:cNvSpPr>
                <a:spLocks noChangeArrowheads="1"/>
              </p:cNvSpPr>
              <p:nvPr/>
            </p:nvSpPr>
            <p:spPr bwMode="auto">
              <a:xfrm>
                <a:off x="4953" y="1849"/>
                <a:ext cx="93" cy="1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5921" name="Rectangle 100"/>
              <p:cNvSpPr>
                <a:spLocks noChangeArrowheads="1"/>
              </p:cNvSpPr>
              <p:nvPr/>
            </p:nvSpPr>
            <p:spPr bwMode="auto">
              <a:xfrm>
                <a:off x="5138" y="2153"/>
                <a:ext cx="92" cy="1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65922" name="Rectangle 101"/>
              <p:cNvSpPr>
                <a:spLocks noChangeArrowheads="1"/>
              </p:cNvSpPr>
              <p:nvPr/>
            </p:nvSpPr>
            <p:spPr bwMode="auto">
              <a:xfrm>
                <a:off x="5231" y="2303"/>
                <a:ext cx="92" cy="1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5923" name="Rectangle 102"/>
              <p:cNvSpPr>
                <a:spLocks noChangeArrowheads="1"/>
              </p:cNvSpPr>
              <p:nvPr/>
            </p:nvSpPr>
            <p:spPr bwMode="auto">
              <a:xfrm>
                <a:off x="5046" y="2001"/>
                <a:ext cx="92" cy="1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pic>
          <p:nvPicPr>
            <p:cNvPr id="165924" name="Picture 10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784"/>
              <a:ext cx="1296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925" name="Text Box 205"/>
            <p:cNvSpPr txBox="1">
              <a:spLocks noChangeArrowheads="1"/>
            </p:cNvSpPr>
            <p:nvPr/>
          </p:nvSpPr>
          <p:spPr bwMode="auto">
            <a:xfrm>
              <a:off x="4896" y="3600"/>
              <a:ext cx="6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 sz="1400" b="1"/>
                <a:t>SPM{F</a:t>
              </a:r>
              <a:r>
                <a:rPr lang="en-GB" sz="1400" b="1" baseline="-25000"/>
                <a:t>6,322</a:t>
              </a:r>
              <a:r>
                <a:rPr lang="en-GB" sz="1400" b="1"/>
                <a:t>}</a:t>
              </a:r>
              <a:endParaRPr lang="en-US" sz="1400" b="1"/>
            </a:p>
          </p:txBody>
        </p:sp>
      </p:grpSp>
      <p:pic>
        <p:nvPicPr>
          <p:cNvPr id="165926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13"/>
          <a:stretch>
            <a:fillRect/>
          </a:stretch>
        </p:blipFill>
        <p:spPr bwMode="auto">
          <a:xfrm>
            <a:off x="2625725" y="2997200"/>
            <a:ext cx="577850" cy="3348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5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03" grpId="0" animBg="1"/>
      <p:bldP spid="44105" grpId="0"/>
      <p:bldP spid="441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6892925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C1CEFF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GB" sz="2800" b="1"/>
              <a:t>F-contrast in SPM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24400" y="1371600"/>
            <a:ext cx="4267200" cy="2438400"/>
            <a:chOff x="4724400" y="1371600"/>
            <a:chExt cx="4267200" cy="2438400"/>
          </a:xfrm>
        </p:grpSpPr>
        <p:sp>
          <p:nvSpPr>
            <p:cNvPr id="99545" name="Rectangle 217"/>
            <p:cNvSpPr>
              <a:spLocks noChangeArrowheads="1"/>
            </p:cNvSpPr>
            <p:nvPr/>
          </p:nvSpPr>
          <p:spPr bwMode="auto">
            <a:xfrm>
              <a:off x="4724400" y="1371600"/>
              <a:ext cx="4267200" cy="2438400"/>
            </a:xfrm>
            <a:prstGeom prst="rect">
              <a:avLst/>
            </a:prstGeom>
            <a:solidFill>
              <a:srgbClr val="FFF3FF"/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99533" name="Picture 20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450" y="1676400"/>
              <a:ext cx="1530350" cy="1809750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534" name="Text Box 206"/>
            <p:cNvSpPr txBox="1">
              <a:spLocks noChangeArrowheads="1"/>
            </p:cNvSpPr>
            <p:nvPr/>
          </p:nvSpPr>
          <p:spPr bwMode="auto">
            <a:xfrm>
              <a:off x="6991350" y="1919288"/>
              <a:ext cx="1619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ResMS image</a:t>
              </a:r>
              <a:endParaRPr lang="en-US"/>
            </a:p>
          </p:txBody>
        </p:sp>
        <p:graphicFrame>
          <p:nvGraphicFramePr>
            <p:cNvPr id="99536" name="Object 2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0778667"/>
                </p:ext>
              </p:extLst>
            </p:nvPr>
          </p:nvGraphicFramePr>
          <p:xfrm>
            <a:off x="6934200" y="2365375"/>
            <a:ext cx="1600200" cy="98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6" name="Equation" r:id="rId4" imgW="761760" imgH="444240" progId="Equation.3">
                    <p:embed/>
                  </p:oleObj>
                </mc:Choice>
                <mc:Fallback>
                  <p:oleObj name="Equation" r:id="rId4" imgW="7617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2365375"/>
                          <a:ext cx="1600200" cy="987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E5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99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63500" dir="2212194" algn="ctr" rotWithShape="0">
                                  <a:schemeClr val="bg2">
                                    <a:alpha val="50000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4724400" y="4038600"/>
            <a:ext cx="4267200" cy="2438400"/>
            <a:chOff x="4724400" y="4038600"/>
            <a:chExt cx="4267200" cy="2438400"/>
          </a:xfrm>
        </p:grpSpPr>
        <p:sp>
          <p:nvSpPr>
            <p:cNvPr id="99544" name="Rectangle 216"/>
            <p:cNvSpPr>
              <a:spLocks noChangeArrowheads="1"/>
            </p:cNvSpPr>
            <p:nvPr/>
          </p:nvSpPr>
          <p:spPr bwMode="auto">
            <a:xfrm>
              <a:off x="4724400" y="4038600"/>
              <a:ext cx="4267200" cy="2438400"/>
            </a:xfrm>
            <a:prstGeom prst="rect">
              <a:avLst/>
            </a:prstGeom>
            <a:solidFill>
              <a:srgbClr val="FFF3FF"/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99359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450" y="4362450"/>
              <a:ext cx="1530350" cy="1809750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538" name="Text Box 210"/>
            <p:cNvSpPr txBox="1">
              <a:spLocks noChangeArrowheads="1"/>
            </p:cNvSpPr>
            <p:nvPr/>
          </p:nvSpPr>
          <p:spPr bwMode="auto">
            <a:xfrm>
              <a:off x="6648450" y="4833938"/>
              <a:ext cx="2190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spmF_???? images</a:t>
              </a:r>
              <a:endParaRPr lang="en-US"/>
            </a:p>
          </p:txBody>
        </p:sp>
        <p:sp>
          <p:nvSpPr>
            <p:cNvPr id="99539" name="Text Box 211"/>
            <p:cNvSpPr txBox="1">
              <a:spLocks noChangeArrowheads="1"/>
            </p:cNvSpPr>
            <p:nvPr/>
          </p:nvSpPr>
          <p:spPr bwMode="auto">
            <a:xfrm>
              <a:off x="7315200" y="5353050"/>
              <a:ext cx="971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SPM{F}</a:t>
              </a:r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400" y="4038600"/>
            <a:ext cx="4419600" cy="2438400"/>
            <a:chOff x="152400" y="4038600"/>
            <a:chExt cx="4419600" cy="2438400"/>
          </a:xfrm>
        </p:grpSpPr>
        <p:sp>
          <p:nvSpPr>
            <p:cNvPr id="99543" name="Rectangle 215"/>
            <p:cNvSpPr>
              <a:spLocks noChangeArrowheads="1"/>
            </p:cNvSpPr>
            <p:nvPr/>
          </p:nvSpPr>
          <p:spPr bwMode="auto">
            <a:xfrm>
              <a:off x="152400" y="4038600"/>
              <a:ext cx="4419600" cy="2438400"/>
            </a:xfrm>
            <a:prstGeom prst="rect">
              <a:avLst/>
            </a:prstGeom>
            <a:solidFill>
              <a:srgbClr val="FFF3FF"/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99448" name="Picture 1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362450"/>
              <a:ext cx="1530350" cy="1809750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540" name="Text Box 212"/>
            <p:cNvSpPr txBox="1">
              <a:spLocks noChangeArrowheads="1"/>
            </p:cNvSpPr>
            <p:nvPr/>
          </p:nvSpPr>
          <p:spPr bwMode="auto">
            <a:xfrm>
              <a:off x="2362200" y="4833938"/>
              <a:ext cx="19748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ess_???? images</a:t>
              </a:r>
              <a:endParaRPr lang="en-US"/>
            </a:p>
          </p:txBody>
        </p:sp>
        <p:sp>
          <p:nvSpPr>
            <p:cNvPr id="99541" name="Text Box 213"/>
            <p:cNvSpPr txBox="1">
              <a:spLocks noChangeArrowheads="1"/>
            </p:cNvSpPr>
            <p:nvPr/>
          </p:nvSpPr>
          <p:spPr bwMode="auto">
            <a:xfrm>
              <a:off x="2511425" y="5300663"/>
              <a:ext cx="16748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 i="1">
                  <a:latin typeface="Times New Roman" pitchFamily="18" charset="0"/>
                </a:rPr>
                <a:t>( RSS</a:t>
              </a:r>
              <a:r>
                <a:rPr lang="en-GB" sz="2000" i="1" baseline="-25000">
                  <a:latin typeface="Times New Roman" pitchFamily="18" charset="0"/>
                </a:rPr>
                <a:t>0</a:t>
              </a:r>
              <a:r>
                <a:rPr lang="en-GB" sz="2000" i="1" baseline="30000">
                  <a:latin typeface="Times New Roman" pitchFamily="18" charset="0"/>
                </a:rPr>
                <a:t> </a:t>
              </a:r>
              <a:r>
                <a:rPr lang="en-GB" sz="2000" i="1">
                  <a:latin typeface="Times New Roman" pitchFamily="18" charset="0"/>
                </a:rPr>
                <a:t> -  RSS</a:t>
              </a:r>
              <a:r>
                <a:rPr lang="en-GB" sz="2000" i="1" baseline="30000">
                  <a:latin typeface="Times New Roman" pitchFamily="18" charset="0"/>
                </a:rPr>
                <a:t> </a:t>
              </a:r>
              <a:r>
                <a:rPr lang="en-GB" sz="2000" i="1">
                  <a:latin typeface="Times New Roman" pitchFamily="18" charset="0"/>
                </a:rPr>
                <a:t>)</a:t>
              </a:r>
              <a:endParaRPr lang="en-US" sz="2000" i="1">
                <a:latin typeface="Times New Roman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2400" y="1371600"/>
            <a:ext cx="4419600" cy="2438400"/>
            <a:chOff x="152400" y="1371600"/>
            <a:chExt cx="4419600" cy="2438400"/>
          </a:xfrm>
        </p:grpSpPr>
        <p:sp>
          <p:nvSpPr>
            <p:cNvPr id="99542" name="Rectangle 214"/>
            <p:cNvSpPr>
              <a:spLocks noChangeArrowheads="1"/>
            </p:cNvSpPr>
            <p:nvPr/>
          </p:nvSpPr>
          <p:spPr bwMode="auto">
            <a:xfrm>
              <a:off x="152400" y="1371600"/>
              <a:ext cx="4419600" cy="2438400"/>
            </a:xfrm>
            <a:prstGeom prst="rect">
              <a:avLst/>
            </a:prstGeom>
            <a:solidFill>
              <a:srgbClr val="FFF3FF"/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99535" name="Object 2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6554879"/>
                </p:ext>
              </p:extLst>
            </p:nvPr>
          </p:nvGraphicFramePr>
          <p:xfrm>
            <a:off x="2133600" y="2625725"/>
            <a:ext cx="236220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7" name="Equation" r:id="rId8" imgW="1143000" imgH="241200" progId="Equation.3">
                    <p:embed/>
                  </p:oleObj>
                </mc:Choice>
                <mc:Fallback>
                  <p:oleObj name="Equation" r:id="rId8" imgW="11430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600" y="2625725"/>
                          <a:ext cx="2362200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E5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99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53882" dir="2700000" algn="ctr" rotWithShape="0">
                                  <a:srgbClr val="808080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537" name="Text Box 209"/>
            <p:cNvSpPr txBox="1">
              <a:spLocks noChangeArrowheads="1"/>
            </p:cNvSpPr>
            <p:nvPr/>
          </p:nvSpPr>
          <p:spPr bwMode="auto">
            <a:xfrm>
              <a:off x="2355850" y="2209800"/>
              <a:ext cx="2063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beta_???? images</a:t>
              </a:r>
              <a:endParaRPr lang="en-US"/>
            </a:p>
          </p:txBody>
        </p:sp>
        <p:pic>
          <p:nvPicPr>
            <p:cNvPr id="99546" name="Picture 2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543050"/>
              <a:ext cx="1530350" cy="1809750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547" name="Picture 21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619250"/>
              <a:ext cx="1530350" cy="1809750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548" name="Picture 22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695450"/>
              <a:ext cx="1530350" cy="1809750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549" name="Picture 22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847850"/>
              <a:ext cx="1530350" cy="1809750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550" name="Picture 22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771650"/>
              <a:ext cx="1530350" cy="1809750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664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i="1"/>
              <a:t>F</a:t>
            </a:r>
            <a:r>
              <a:rPr lang="en-GB" sz="2800" b="1"/>
              <a:t>-test</a:t>
            </a:r>
            <a:r>
              <a:rPr lang="en-GB" sz="2800"/>
              <a:t> example: movement related effects</a:t>
            </a:r>
            <a:endParaRPr lang="en-US" sz="2800"/>
          </a:p>
        </p:txBody>
      </p:sp>
      <p:grpSp>
        <p:nvGrpSpPr>
          <p:cNvPr id="5" name="Group 4"/>
          <p:cNvGrpSpPr/>
          <p:nvPr/>
        </p:nvGrpSpPr>
        <p:grpSpPr>
          <a:xfrm>
            <a:off x="467544" y="1276350"/>
            <a:ext cx="2874697" cy="5448300"/>
            <a:chOff x="3843536" y="2081213"/>
            <a:chExt cx="1504950" cy="3114675"/>
          </a:xfrm>
        </p:grpSpPr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3995936" y="2881313"/>
              <a:ext cx="1343025" cy="1952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3995936" y="2881313"/>
              <a:ext cx="1343025" cy="19526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8" name="Picture 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2881313"/>
              <a:ext cx="1343025" cy="195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4348361" y="5024438"/>
              <a:ext cx="66675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</a:rPr>
                <a:t>Design matrix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3995936" y="4833938"/>
              <a:ext cx="13430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3995936" y="2881313"/>
              <a:ext cx="13430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5338961" y="2881313"/>
              <a:ext cx="0" cy="1952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3995936" y="2881313"/>
              <a:ext cx="0" cy="1952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3995936" y="4833938"/>
              <a:ext cx="13430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3995936" y="2881313"/>
              <a:ext cx="0" cy="1952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 flipV="1">
              <a:off x="4243586" y="4805363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4243586" y="2881313"/>
              <a:ext cx="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4215011" y="4862513"/>
              <a:ext cx="10477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 flipV="1">
              <a:off x="4576961" y="4805363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4576961" y="2881313"/>
              <a:ext cx="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4548386" y="4862513"/>
              <a:ext cx="10477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Line 37"/>
            <p:cNvSpPr>
              <a:spLocks noChangeShapeType="1"/>
            </p:cNvSpPr>
            <p:nvPr/>
          </p:nvSpPr>
          <p:spPr bwMode="auto">
            <a:xfrm flipV="1">
              <a:off x="4910336" y="4805363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Line 38"/>
            <p:cNvSpPr>
              <a:spLocks noChangeShapeType="1"/>
            </p:cNvSpPr>
            <p:nvPr/>
          </p:nvSpPr>
          <p:spPr bwMode="auto">
            <a:xfrm>
              <a:off x="4910336" y="2881313"/>
              <a:ext cx="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4881761" y="4862513"/>
              <a:ext cx="10477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</a:rPr>
                <a:t>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 flipV="1">
              <a:off x="5253236" y="4805363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>
              <a:off x="5253236" y="2881313"/>
              <a:ext cx="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5224661" y="4862513"/>
              <a:ext cx="10477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</a:rPr>
                <a:t>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>
              <a:off x="3995936" y="3100388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 flipH="1">
              <a:off x="5310386" y="3100388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45"/>
            <p:cNvSpPr>
              <a:spLocks noChangeArrowheads="1"/>
            </p:cNvSpPr>
            <p:nvPr/>
          </p:nvSpPr>
          <p:spPr bwMode="auto">
            <a:xfrm>
              <a:off x="3843536" y="3024188"/>
              <a:ext cx="16192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>
              <a:off x="3995936" y="3328988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 flipH="1">
              <a:off x="5310386" y="3328988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48"/>
            <p:cNvSpPr>
              <a:spLocks noChangeArrowheads="1"/>
            </p:cNvSpPr>
            <p:nvPr/>
          </p:nvSpPr>
          <p:spPr bwMode="auto">
            <a:xfrm>
              <a:off x="3843536" y="3252788"/>
              <a:ext cx="16192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3995936" y="3557588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 flipH="1">
              <a:off x="5310386" y="3557588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3843536" y="3481388"/>
              <a:ext cx="16192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</a:rPr>
                <a:t>30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3995936" y="3795713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 flipH="1">
              <a:off x="5310386" y="3795713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3843536" y="3719513"/>
              <a:ext cx="16192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Line 55"/>
            <p:cNvSpPr>
              <a:spLocks noChangeShapeType="1"/>
            </p:cNvSpPr>
            <p:nvPr/>
          </p:nvSpPr>
          <p:spPr bwMode="auto">
            <a:xfrm>
              <a:off x="3995936" y="4024313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Line 56"/>
            <p:cNvSpPr>
              <a:spLocks noChangeShapeType="1"/>
            </p:cNvSpPr>
            <p:nvPr/>
          </p:nvSpPr>
          <p:spPr bwMode="auto">
            <a:xfrm flipH="1">
              <a:off x="5310386" y="4024313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57"/>
            <p:cNvSpPr>
              <a:spLocks noChangeArrowheads="1"/>
            </p:cNvSpPr>
            <p:nvPr/>
          </p:nvSpPr>
          <p:spPr bwMode="auto">
            <a:xfrm>
              <a:off x="3843536" y="3948113"/>
              <a:ext cx="16192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</a:rPr>
                <a:t>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" name="Line 58"/>
            <p:cNvSpPr>
              <a:spLocks noChangeShapeType="1"/>
            </p:cNvSpPr>
            <p:nvPr/>
          </p:nvSpPr>
          <p:spPr bwMode="auto">
            <a:xfrm>
              <a:off x="3995936" y="4262438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Line 59"/>
            <p:cNvSpPr>
              <a:spLocks noChangeShapeType="1"/>
            </p:cNvSpPr>
            <p:nvPr/>
          </p:nvSpPr>
          <p:spPr bwMode="auto">
            <a:xfrm flipH="1">
              <a:off x="5310386" y="4262438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60"/>
            <p:cNvSpPr>
              <a:spLocks noChangeArrowheads="1"/>
            </p:cNvSpPr>
            <p:nvPr/>
          </p:nvSpPr>
          <p:spPr bwMode="auto">
            <a:xfrm>
              <a:off x="3843536" y="4186238"/>
              <a:ext cx="16192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</a:rPr>
                <a:t>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Line 61"/>
            <p:cNvSpPr>
              <a:spLocks noChangeShapeType="1"/>
            </p:cNvSpPr>
            <p:nvPr/>
          </p:nvSpPr>
          <p:spPr bwMode="auto">
            <a:xfrm>
              <a:off x="3995936" y="4491038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Line 62"/>
            <p:cNvSpPr>
              <a:spLocks noChangeShapeType="1"/>
            </p:cNvSpPr>
            <p:nvPr/>
          </p:nvSpPr>
          <p:spPr bwMode="auto">
            <a:xfrm flipH="1">
              <a:off x="5310386" y="4491038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Rectangle 63"/>
            <p:cNvSpPr>
              <a:spLocks noChangeArrowheads="1"/>
            </p:cNvSpPr>
            <p:nvPr/>
          </p:nvSpPr>
          <p:spPr bwMode="auto">
            <a:xfrm>
              <a:off x="3843536" y="4414838"/>
              <a:ext cx="16192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</a:rPr>
                <a:t>70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>
              <a:off x="3995936" y="4729163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H="1">
              <a:off x="5310386" y="4729163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Rectangle 66"/>
            <p:cNvSpPr>
              <a:spLocks noChangeArrowheads="1"/>
            </p:cNvSpPr>
            <p:nvPr/>
          </p:nvSpPr>
          <p:spPr bwMode="auto">
            <a:xfrm>
              <a:off x="3843536" y="4652963"/>
              <a:ext cx="16192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>
              <a:off x="3995936" y="4833938"/>
              <a:ext cx="13430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Line 68"/>
            <p:cNvSpPr>
              <a:spLocks noChangeShapeType="1"/>
            </p:cNvSpPr>
            <p:nvPr/>
          </p:nvSpPr>
          <p:spPr bwMode="auto">
            <a:xfrm>
              <a:off x="3995936" y="2881313"/>
              <a:ext cx="13430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Line 69"/>
            <p:cNvSpPr>
              <a:spLocks noChangeShapeType="1"/>
            </p:cNvSpPr>
            <p:nvPr/>
          </p:nvSpPr>
          <p:spPr bwMode="auto">
            <a:xfrm>
              <a:off x="5338961" y="2881313"/>
              <a:ext cx="0" cy="1952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995936" y="2881313"/>
              <a:ext cx="0" cy="1952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Rectangle 71"/>
            <p:cNvSpPr>
              <a:spLocks noChangeArrowheads="1"/>
            </p:cNvSpPr>
            <p:nvPr/>
          </p:nvSpPr>
          <p:spPr bwMode="auto">
            <a:xfrm>
              <a:off x="4424561" y="2081213"/>
              <a:ext cx="53340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</a:rPr>
                <a:t>contrast(s)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Rectangle 72"/>
            <p:cNvSpPr>
              <a:spLocks noChangeArrowheads="1"/>
            </p:cNvSpPr>
            <p:nvPr/>
          </p:nvSpPr>
          <p:spPr bwMode="auto">
            <a:xfrm>
              <a:off x="3995936" y="2300288"/>
              <a:ext cx="1343025" cy="523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Rectangle 73"/>
            <p:cNvSpPr>
              <a:spLocks noChangeArrowheads="1"/>
            </p:cNvSpPr>
            <p:nvPr/>
          </p:nvSpPr>
          <p:spPr bwMode="auto">
            <a:xfrm>
              <a:off x="3995936" y="2300288"/>
              <a:ext cx="1343025" cy="52387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59" name="Picture 7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2300288"/>
              <a:ext cx="13430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Line 76"/>
            <p:cNvSpPr>
              <a:spLocks noChangeShapeType="1"/>
            </p:cNvSpPr>
            <p:nvPr/>
          </p:nvSpPr>
          <p:spPr bwMode="auto">
            <a:xfrm>
              <a:off x="3995936" y="2824163"/>
              <a:ext cx="13430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Line 77"/>
            <p:cNvSpPr>
              <a:spLocks noChangeShapeType="1"/>
            </p:cNvSpPr>
            <p:nvPr/>
          </p:nvSpPr>
          <p:spPr bwMode="auto">
            <a:xfrm>
              <a:off x="3995936" y="2300288"/>
              <a:ext cx="13430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Line 78"/>
            <p:cNvSpPr>
              <a:spLocks noChangeShapeType="1"/>
            </p:cNvSpPr>
            <p:nvPr/>
          </p:nvSpPr>
          <p:spPr bwMode="auto">
            <a:xfrm>
              <a:off x="5338961" y="2300288"/>
              <a:ext cx="0" cy="523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Line 79"/>
            <p:cNvSpPr>
              <a:spLocks noChangeShapeType="1"/>
            </p:cNvSpPr>
            <p:nvPr/>
          </p:nvSpPr>
          <p:spPr bwMode="auto">
            <a:xfrm>
              <a:off x="3995936" y="2300288"/>
              <a:ext cx="0" cy="523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Line 80"/>
            <p:cNvSpPr>
              <a:spLocks noChangeShapeType="1"/>
            </p:cNvSpPr>
            <p:nvPr/>
          </p:nvSpPr>
          <p:spPr bwMode="auto">
            <a:xfrm>
              <a:off x="3995936" y="2824163"/>
              <a:ext cx="13430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Line 81"/>
            <p:cNvSpPr>
              <a:spLocks noChangeShapeType="1"/>
            </p:cNvSpPr>
            <p:nvPr/>
          </p:nvSpPr>
          <p:spPr bwMode="auto">
            <a:xfrm>
              <a:off x="3995936" y="2300288"/>
              <a:ext cx="0" cy="523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Line 82"/>
            <p:cNvSpPr>
              <a:spLocks noChangeShapeType="1"/>
            </p:cNvSpPr>
            <p:nvPr/>
          </p:nvSpPr>
          <p:spPr bwMode="auto">
            <a:xfrm>
              <a:off x="4072136" y="2824163"/>
              <a:ext cx="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Line 83"/>
            <p:cNvSpPr>
              <a:spLocks noChangeShapeType="1"/>
            </p:cNvSpPr>
            <p:nvPr/>
          </p:nvSpPr>
          <p:spPr bwMode="auto">
            <a:xfrm flipV="1">
              <a:off x="4072136" y="2281238"/>
              <a:ext cx="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Line 84"/>
            <p:cNvSpPr>
              <a:spLocks noChangeShapeType="1"/>
            </p:cNvSpPr>
            <p:nvPr/>
          </p:nvSpPr>
          <p:spPr bwMode="auto">
            <a:xfrm>
              <a:off x="4243586" y="2824163"/>
              <a:ext cx="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Line 85"/>
            <p:cNvSpPr>
              <a:spLocks noChangeShapeType="1"/>
            </p:cNvSpPr>
            <p:nvPr/>
          </p:nvSpPr>
          <p:spPr bwMode="auto">
            <a:xfrm flipV="1">
              <a:off x="4243586" y="2281238"/>
              <a:ext cx="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Line 86"/>
            <p:cNvSpPr>
              <a:spLocks noChangeShapeType="1"/>
            </p:cNvSpPr>
            <p:nvPr/>
          </p:nvSpPr>
          <p:spPr bwMode="auto">
            <a:xfrm>
              <a:off x="4415036" y="2824163"/>
              <a:ext cx="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Line 87"/>
            <p:cNvSpPr>
              <a:spLocks noChangeShapeType="1"/>
            </p:cNvSpPr>
            <p:nvPr/>
          </p:nvSpPr>
          <p:spPr bwMode="auto">
            <a:xfrm flipV="1">
              <a:off x="4415036" y="2281238"/>
              <a:ext cx="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Line 88"/>
            <p:cNvSpPr>
              <a:spLocks noChangeShapeType="1"/>
            </p:cNvSpPr>
            <p:nvPr/>
          </p:nvSpPr>
          <p:spPr bwMode="auto">
            <a:xfrm>
              <a:off x="4576961" y="2824163"/>
              <a:ext cx="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Line 89"/>
            <p:cNvSpPr>
              <a:spLocks noChangeShapeType="1"/>
            </p:cNvSpPr>
            <p:nvPr/>
          </p:nvSpPr>
          <p:spPr bwMode="auto">
            <a:xfrm flipV="1">
              <a:off x="4576961" y="2281238"/>
              <a:ext cx="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Line 90"/>
            <p:cNvSpPr>
              <a:spLocks noChangeShapeType="1"/>
            </p:cNvSpPr>
            <p:nvPr/>
          </p:nvSpPr>
          <p:spPr bwMode="auto">
            <a:xfrm>
              <a:off x="4748411" y="2824163"/>
              <a:ext cx="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Line 91"/>
            <p:cNvSpPr>
              <a:spLocks noChangeShapeType="1"/>
            </p:cNvSpPr>
            <p:nvPr/>
          </p:nvSpPr>
          <p:spPr bwMode="auto">
            <a:xfrm flipV="1">
              <a:off x="4748411" y="2281238"/>
              <a:ext cx="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Line 92"/>
            <p:cNvSpPr>
              <a:spLocks noChangeShapeType="1"/>
            </p:cNvSpPr>
            <p:nvPr/>
          </p:nvSpPr>
          <p:spPr bwMode="auto">
            <a:xfrm>
              <a:off x="4910336" y="2824163"/>
              <a:ext cx="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Line 93"/>
            <p:cNvSpPr>
              <a:spLocks noChangeShapeType="1"/>
            </p:cNvSpPr>
            <p:nvPr/>
          </p:nvSpPr>
          <p:spPr bwMode="auto">
            <a:xfrm flipV="1">
              <a:off x="4910336" y="2281238"/>
              <a:ext cx="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Line 94"/>
            <p:cNvSpPr>
              <a:spLocks noChangeShapeType="1"/>
            </p:cNvSpPr>
            <p:nvPr/>
          </p:nvSpPr>
          <p:spPr bwMode="auto">
            <a:xfrm>
              <a:off x="5081786" y="2824163"/>
              <a:ext cx="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Line 95"/>
            <p:cNvSpPr>
              <a:spLocks noChangeShapeType="1"/>
            </p:cNvSpPr>
            <p:nvPr/>
          </p:nvSpPr>
          <p:spPr bwMode="auto">
            <a:xfrm flipV="1">
              <a:off x="5081786" y="2281238"/>
              <a:ext cx="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Line 96"/>
            <p:cNvSpPr>
              <a:spLocks noChangeShapeType="1"/>
            </p:cNvSpPr>
            <p:nvPr/>
          </p:nvSpPr>
          <p:spPr bwMode="auto">
            <a:xfrm>
              <a:off x="5253236" y="2824163"/>
              <a:ext cx="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Line 97"/>
            <p:cNvSpPr>
              <a:spLocks noChangeShapeType="1"/>
            </p:cNvSpPr>
            <p:nvPr/>
          </p:nvSpPr>
          <p:spPr bwMode="auto">
            <a:xfrm flipV="1">
              <a:off x="5253236" y="2281238"/>
              <a:ext cx="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Line 98"/>
            <p:cNvSpPr>
              <a:spLocks noChangeShapeType="1"/>
            </p:cNvSpPr>
            <p:nvPr/>
          </p:nvSpPr>
          <p:spPr bwMode="auto">
            <a:xfrm flipH="1">
              <a:off x="3976886" y="2300288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Line 99"/>
            <p:cNvSpPr>
              <a:spLocks noChangeShapeType="1"/>
            </p:cNvSpPr>
            <p:nvPr/>
          </p:nvSpPr>
          <p:spPr bwMode="auto">
            <a:xfrm>
              <a:off x="5338961" y="2300288"/>
              <a:ext cx="95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Line 100"/>
            <p:cNvSpPr>
              <a:spLocks noChangeShapeType="1"/>
            </p:cNvSpPr>
            <p:nvPr/>
          </p:nvSpPr>
          <p:spPr bwMode="auto">
            <a:xfrm flipH="1">
              <a:off x="3976886" y="2386013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Line 101"/>
            <p:cNvSpPr>
              <a:spLocks noChangeShapeType="1"/>
            </p:cNvSpPr>
            <p:nvPr/>
          </p:nvSpPr>
          <p:spPr bwMode="auto">
            <a:xfrm>
              <a:off x="5338961" y="2386013"/>
              <a:ext cx="95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Line 102"/>
            <p:cNvSpPr>
              <a:spLocks noChangeShapeType="1"/>
            </p:cNvSpPr>
            <p:nvPr/>
          </p:nvSpPr>
          <p:spPr bwMode="auto">
            <a:xfrm flipH="1">
              <a:off x="3976886" y="2471738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Line 103"/>
            <p:cNvSpPr>
              <a:spLocks noChangeShapeType="1"/>
            </p:cNvSpPr>
            <p:nvPr/>
          </p:nvSpPr>
          <p:spPr bwMode="auto">
            <a:xfrm>
              <a:off x="5338961" y="2471738"/>
              <a:ext cx="95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Line 104"/>
            <p:cNvSpPr>
              <a:spLocks noChangeShapeType="1"/>
            </p:cNvSpPr>
            <p:nvPr/>
          </p:nvSpPr>
          <p:spPr bwMode="auto">
            <a:xfrm flipH="1">
              <a:off x="3976886" y="2557463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Line 105"/>
            <p:cNvSpPr>
              <a:spLocks noChangeShapeType="1"/>
            </p:cNvSpPr>
            <p:nvPr/>
          </p:nvSpPr>
          <p:spPr bwMode="auto">
            <a:xfrm>
              <a:off x="5338961" y="2557463"/>
              <a:ext cx="95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Line 106"/>
            <p:cNvSpPr>
              <a:spLocks noChangeShapeType="1"/>
            </p:cNvSpPr>
            <p:nvPr/>
          </p:nvSpPr>
          <p:spPr bwMode="auto">
            <a:xfrm flipH="1">
              <a:off x="3976886" y="2643188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Line 107"/>
            <p:cNvSpPr>
              <a:spLocks noChangeShapeType="1"/>
            </p:cNvSpPr>
            <p:nvPr/>
          </p:nvSpPr>
          <p:spPr bwMode="auto">
            <a:xfrm>
              <a:off x="5338961" y="2643188"/>
              <a:ext cx="95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Line 108"/>
            <p:cNvSpPr>
              <a:spLocks noChangeShapeType="1"/>
            </p:cNvSpPr>
            <p:nvPr/>
          </p:nvSpPr>
          <p:spPr bwMode="auto">
            <a:xfrm flipH="1">
              <a:off x="3976886" y="2728913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Line 109"/>
            <p:cNvSpPr>
              <a:spLocks noChangeShapeType="1"/>
            </p:cNvSpPr>
            <p:nvPr/>
          </p:nvSpPr>
          <p:spPr bwMode="auto">
            <a:xfrm>
              <a:off x="5338961" y="2728913"/>
              <a:ext cx="95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Line 110"/>
            <p:cNvSpPr>
              <a:spLocks noChangeShapeType="1"/>
            </p:cNvSpPr>
            <p:nvPr/>
          </p:nvSpPr>
          <p:spPr bwMode="auto">
            <a:xfrm flipH="1">
              <a:off x="3976886" y="2824163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Line 111"/>
            <p:cNvSpPr>
              <a:spLocks noChangeShapeType="1"/>
            </p:cNvSpPr>
            <p:nvPr/>
          </p:nvSpPr>
          <p:spPr bwMode="auto">
            <a:xfrm>
              <a:off x="5338961" y="2824163"/>
              <a:ext cx="95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Line 112"/>
            <p:cNvSpPr>
              <a:spLocks noChangeShapeType="1"/>
            </p:cNvSpPr>
            <p:nvPr/>
          </p:nvSpPr>
          <p:spPr bwMode="auto">
            <a:xfrm>
              <a:off x="3995936" y="2824163"/>
              <a:ext cx="13430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Line 113"/>
            <p:cNvSpPr>
              <a:spLocks noChangeShapeType="1"/>
            </p:cNvSpPr>
            <p:nvPr/>
          </p:nvSpPr>
          <p:spPr bwMode="auto">
            <a:xfrm>
              <a:off x="3995936" y="2300288"/>
              <a:ext cx="13430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Line 114"/>
            <p:cNvSpPr>
              <a:spLocks noChangeShapeType="1"/>
            </p:cNvSpPr>
            <p:nvPr/>
          </p:nvSpPr>
          <p:spPr bwMode="auto">
            <a:xfrm>
              <a:off x="5338961" y="2300288"/>
              <a:ext cx="0" cy="523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389325" y="1375160"/>
            <a:ext cx="3711067" cy="4900694"/>
            <a:chOff x="4389325" y="1375160"/>
            <a:chExt cx="3711067" cy="4900694"/>
          </a:xfrm>
        </p:grpSpPr>
        <p:pic>
          <p:nvPicPr>
            <p:cNvPr id="45060" name="Picture 4" descr="movement_related_effect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7" t="9361" r="41206" b="57509"/>
            <a:stretch/>
          </p:blipFill>
          <p:spPr bwMode="auto">
            <a:xfrm>
              <a:off x="4473516" y="1448780"/>
              <a:ext cx="2366736" cy="2032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4" descr="movement_related_effect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6" t="53423" r="9312" b="4285"/>
            <a:stretch/>
          </p:blipFill>
          <p:spPr bwMode="auto">
            <a:xfrm>
              <a:off x="4389325" y="3681028"/>
              <a:ext cx="3675063" cy="259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904148" y="2575945"/>
              <a:ext cx="936104" cy="483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840252" y="1375160"/>
              <a:ext cx="1260140" cy="2233860"/>
              <a:chOff x="3843536" y="2081213"/>
              <a:chExt cx="1504950" cy="3114675"/>
            </a:xfrm>
          </p:grpSpPr>
          <p:sp>
            <p:nvSpPr>
              <p:cNvPr id="103" name="Rectangle 21"/>
              <p:cNvSpPr>
                <a:spLocks noChangeArrowheads="1"/>
              </p:cNvSpPr>
              <p:nvPr/>
            </p:nvSpPr>
            <p:spPr bwMode="auto">
              <a:xfrm>
                <a:off x="3995936" y="2881313"/>
                <a:ext cx="1343025" cy="1952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Rectangle 22"/>
              <p:cNvSpPr>
                <a:spLocks noChangeArrowheads="1"/>
              </p:cNvSpPr>
              <p:nvPr/>
            </p:nvSpPr>
            <p:spPr bwMode="auto">
              <a:xfrm>
                <a:off x="3995936" y="2881313"/>
                <a:ext cx="1343025" cy="1952625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pic>
            <p:nvPicPr>
              <p:cNvPr id="105" name="Picture 2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5936" y="2881313"/>
                <a:ext cx="1343025" cy="195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Rectangle 24"/>
              <p:cNvSpPr>
                <a:spLocks noChangeArrowheads="1"/>
              </p:cNvSpPr>
              <p:nvPr/>
            </p:nvSpPr>
            <p:spPr bwMode="auto">
              <a:xfrm>
                <a:off x="4348361" y="5024438"/>
                <a:ext cx="666750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</a:rPr>
                  <a:t>Design matrix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7" name="Line 25"/>
              <p:cNvSpPr>
                <a:spLocks noChangeShapeType="1"/>
              </p:cNvSpPr>
              <p:nvPr/>
            </p:nvSpPr>
            <p:spPr bwMode="auto">
              <a:xfrm>
                <a:off x="3995936" y="4833938"/>
                <a:ext cx="13430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Line 26"/>
              <p:cNvSpPr>
                <a:spLocks noChangeShapeType="1"/>
              </p:cNvSpPr>
              <p:nvPr/>
            </p:nvSpPr>
            <p:spPr bwMode="auto">
              <a:xfrm>
                <a:off x="3995936" y="2881313"/>
                <a:ext cx="13430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Line 27"/>
              <p:cNvSpPr>
                <a:spLocks noChangeShapeType="1"/>
              </p:cNvSpPr>
              <p:nvPr/>
            </p:nvSpPr>
            <p:spPr bwMode="auto">
              <a:xfrm>
                <a:off x="5338961" y="2881313"/>
                <a:ext cx="0" cy="1952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Line 28"/>
              <p:cNvSpPr>
                <a:spLocks noChangeShapeType="1"/>
              </p:cNvSpPr>
              <p:nvPr/>
            </p:nvSpPr>
            <p:spPr bwMode="auto">
              <a:xfrm>
                <a:off x="3995936" y="2881313"/>
                <a:ext cx="0" cy="1952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Line 29"/>
              <p:cNvSpPr>
                <a:spLocks noChangeShapeType="1"/>
              </p:cNvSpPr>
              <p:nvPr/>
            </p:nvSpPr>
            <p:spPr bwMode="auto">
              <a:xfrm>
                <a:off x="3995936" y="4833938"/>
                <a:ext cx="13430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Line 30"/>
              <p:cNvSpPr>
                <a:spLocks noChangeShapeType="1"/>
              </p:cNvSpPr>
              <p:nvPr/>
            </p:nvSpPr>
            <p:spPr bwMode="auto">
              <a:xfrm>
                <a:off x="3995936" y="2881313"/>
                <a:ext cx="0" cy="1952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 flipV="1">
                <a:off x="4243586" y="4805363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Line 32"/>
              <p:cNvSpPr>
                <a:spLocks noChangeShapeType="1"/>
              </p:cNvSpPr>
              <p:nvPr/>
            </p:nvSpPr>
            <p:spPr bwMode="auto">
              <a:xfrm>
                <a:off x="4243586" y="2881313"/>
                <a:ext cx="0" cy="190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Rectangle 33"/>
              <p:cNvSpPr>
                <a:spLocks noChangeArrowheads="1"/>
              </p:cNvSpPr>
              <p:nvPr/>
            </p:nvSpPr>
            <p:spPr bwMode="auto">
              <a:xfrm>
                <a:off x="4215011" y="4862513"/>
                <a:ext cx="10477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6" name="Line 34"/>
              <p:cNvSpPr>
                <a:spLocks noChangeShapeType="1"/>
              </p:cNvSpPr>
              <p:nvPr/>
            </p:nvSpPr>
            <p:spPr bwMode="auto">
              <a:xfrm flipV="1">
                <a:off x="4576961" y="4805363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Line 35"/>
              <p:cNvSpPr>
                <a:spLocks noChangeShapeType="1"/>
              </p:cNvSpPr>
              <p:nvPr/>
            </p:nvSpPr>
            <p:spPr bwMode="auto">
              <a:xfrm>
                <a:off x="4576961" y="2881313"/>
                <a:ext cx="0" cy="190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/>
            </p:nvSpPr>
            <p:spPr bwMode="auto">
              <a:xfrm>
                <a:off x="4548386" y="4862513"/>
                <a:ext cx="10477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9" name="Line 37"/>
              <p:cNvSpPr>
                <a:spLocks noChangeShapeType="1"/>
              </p:cNvSpPr>
              <p:nvPr/>
            </p:nvSpPr>
            <p:spPr bwMode="auto">
              <a:xfrm flipV="1">
                <a:off x="4910336" y="4805363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Line 38"/>
              <p:cNvSpPr>
                <a:spLocks noChangeShapeType="1"/>
              </p:cNvSpPr>
              <p:nvPr/>
            </p:nvSpPr>
            <p:spPr bwMode="auto">
              <a:xfrm>
                <a:off x="4910336" y="2881313"/>
                <a:ext cx="0" cy="190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Rectangle 39"/>
              <p:cNvSpPr>
                <a:spLocks noChangeArrowheads="1"/>
              </p:cNvSpPr>
              <p:nvPr/>
            </p:nvSpPr>
            <p:spPr bwMode="auto">
              <a:xfrm>
                <a:off x="4881761" y="4862513"/>
                <a:ext cx="10477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2" name="Line 40"/>
              <p:cNvSpPr>
                <a:spLocks noChangeShapeType="1"/>
              </p:cNvSpPr>
              <p:nvPr/>
            </p:nvSpPr>
            <p:spPr bwMode="auto">
              <a:xfrm flipV="1">
                <a:off x="5253236" y="4805363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Line 41"/>
              <p:cNvSpPr>
                <a:spLocks noChangeShapeType="1"/>
              </p:cNvSpPr>
              <p:nvPr/>
            </p:nvSpPr>
            <p:spPr bwMode="auto">
              <a:xfrm>
                <a:off x="5253236" y="2881313"/>
                <a:ext cx="0" cy="190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Rectangle 42"/>
              <p:cNvSpPr>
                <a:spLocks noChangeArrowheads="1"/>
              </p:cNvSpPr>
              <p:nvPr/>
            </p:nvSpPr>
            <p:spPr bwMode="auto">
              <a:xfrm>
                <a:off x="5224661" y="4862513"/>
                <a:ext cx="10477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5" name="Line 43"/>
              <p:cNvSpPr>
                <a:spLocks noChangeShapeType="1"/>
              </p:cNvSpPr>
              <p:nvPr/>
            </p:nvSpPr>
            <p:spPr bwMode="auto">
              <a:xfrm>
                <a:off x="3995936" y="3100388"/>
                <a:ext cx="190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" name="Line 44"/>
              <p:cNvSpPr>
                <a:spLocks noChangeShapeType="1"/>
              </p:cNvSpPr>
              <p:nvPr/>
            </p:nvSpPr>
            <p:spPr bwMode="auto">
              <a:xfrm flipH="1">
                <a:off x="5310386" y="3100388"/>
                <a:ext cx="285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" name="Rectangle 45"/>
              <p:cNvSpPr>
                <a:spLocks noChangeArrowheads="1"/>
              </p:cNvSpPr>
              <p:nvPr/>
            </p:nvSpPr>
            <p:spPr bwMode="auto">
              <a:xfrm>
                <a:off x="3843536" y="3024188"/>
                <a:ext cx="16192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8" name="Line 46"/>
              <p:cNvSpPr>
                <a:spLocks noChangeShapeType="1"/>
              </p:cNvSpPr>
              <p:nvPr/>
            </p:nvSpPr>
            <p:spPr bwMode="auto">
              <a:xfrm>
                <a:off x="3995936" y="3328988"/>
                <a:ext cx="190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Line 47"/>
              <p:cNvSpPr>
                <a:spLocks noChangeShapeType="1"/>
              </p:cNvSpPr>
              <p:nvPr/>
            </p:nvSpPr>
            <p:spPr bwMode="auto">
              <a:xfrm flipH="1">
                <a:off x="5310386" y="3328988"/>
                <a:ext cx="285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Rectangle 48"/>
              <p:cNvSpPr>
                <a:spLocks noChangeArrowheads="1"/>
              </p:cNvSpPr>
              <p:nvPr/>
            </p:nvSpPr>
            <p:spPr bwMode="auto">
              <a:xfrm>
                <a:off x="3843536" y="3252788"/>
                <a:ext cx="16192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</a:rPr>
                  <a:t>20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31" name="Line 49"/>
              <p:cNvSpPr>
                <a:spLocks noChangeShapeType="1"/>
              </p:cNvSpPr>
              <p:nvPr/>
            </p:nvSpPr>
            <p:spPr bwMode="auto">
              <a:xfrm>
                <a:off x="3995936" y="3557588"/>
                <a:ext cx="190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Line 50"/>
              <p:cNvSpPr>
                <a:spLocks noChangeShapeType="1"/>
              </p:cNvSpPr>
              <p:nvPr/>
            </p:nvSpPr>
            <p:spPr bwMode="auto">
              <a:xfrm flipH="1">
                <a:off x="5310386" y="3557588"/>
                <a:ext cx="285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" name="Rectangle 51"/>
              <p:cNvSpPr>
                <a:spLocks noChangeArrowheads="1"/>
              </p:cNvSpPr>
              <p:nvPr/>
            </p:nvSpPr>
            <p:spPr bwMode="auto">
              <a:xfrm>
                <a:off x="3843536" y="3481388"/>
                <a:ext cx="16192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</a:rPr>
                  <a:t>30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34" name="Line 52"/>
              <p:cNvSpPr>
                <a:spLocks noChangeShapeType="1"/>
              </p:cNvSpPr>
              <p:nvPr/>
            </p:nvSpPr>
            <p:spPr bwMode="auto">
              <a:xfrm>
                <a:off x="3995936" y="3795713"/>
                <a:ext cx="190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" name="Line 53"/>
              <p:cNvSpPr>
                <a:spLocks noChangeShapeType="1"/>
              </p:cNvSpPr>
              <p:nvPr/>
            </p:nvSpPr>
            <p:spPr bwMode="auto">
              <a:xfrm flipH="1">
                <a:off x="5310386" y="3795713"/>
                <a:ext cx="285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" name="Rectangle 54"/>
              <p:cNvSpPr>
                <a:spLocks noChangeArrowheads="1"/>
              </p:cNvSpPr>
              <p:nvPr/>
            </p:nvSpPr>
            <p:spPr bwMode="auto">
              <a:xfrm>
                <a:off x="3843536" y="3719513"/>
                <a:ext cx="16192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</a:rPr>
                  <a:t>40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37" name="Line 55"/>
              <p:cNvSpPr>
                <a:spLocks noChangeShapeType="1"/>
              </p:cNvSpPr>
              <p:nvPr/>
            </p:nvSpPr>
            <p:spPr bwMode="auto">
              <a:xfrm>
                <a:off x="3995936" y="4024313"/>
                <a:ext cx="190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" name="Line 56"/>
              <p:cNvSpPr>
                <a:spLocks noChangeShapeType="1"/>
              </p:cNvSpPr>
              <p:nvPr/>
            </p:nvSpPr>
            <p:spPr bwMode="auto">
              <a:xfrm flipH="1">
                <a:off x="5310386" y="4024313"/>
                <a:ext cx="285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Rectangle 57"/>
              <p:cNvSpPr>
                <a:spLocks noChangeArrowheads="1"/>
              </p:cNvSpPr>
              <p:nvPr/>
            </p:nvSpPr>
            <p:spPr bwMode="auto">
              <a:xfrm>
                <a:off x="3843536" y="3948113"/>
                <a:ext cx="16192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</a:rPr>
                  <a:t>50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0" name="Line 58"/>
              <p:cNvSpPr>
                <a:spLocks noChangeShapeType="1"/>
              </p:cNvSpPr>
              <p:nvPr/>
            </p:nvSpPr>
            <p:spPr bwMode="auto">
              <a:xfrm>
                <a:off x="3995936" y="4262438"/>
                <a:ext cx="190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Line 59"/>
              <p:cNvSpPr>
                <a:spLocks noChangeShapeType="1"/>
              </p:cNvSpPr>
              <p:nvPr/>
            </p:nvSpPr>
            <p:spPr bwMode="auto">
              <a:xfrm flipH="1">
                <a:off x="5310386" y="4262438"/>
                <a:ext cx="285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Rectangle 60"/>
              <p:cNvSpPr>
                <a:spLocks noChangeArrowheads="1"/>
              </p:cNvSpPr>
              <p:nvPr/>
            </p:nvSpPr>
            <p:spPr bwMode="auto">
              <a:xfrm>
                <a:off x="3843536" y="4186238"/>
                <a:ext cx="16192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</a:rPr>
                  <a:t>60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3" name="Line 61"/>
              <p:cNvSpPr>
                <a:spLocks noChangeShapeType="1"/>
              </p:cNvSpPr>
              <p:nvPr/>
            </p:nvSpPr>
            <p:spPr bwMode="auto">
              <a:xfrm>
                <a:off x="3995936" y="4491038"/>
                <a:ext cx="190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Line 62"/>
              <p:cNvSpPr>
                <a:spLocks noChangeShapeType="1"/>
              </p:cNvSpPr>
              <p:nvPr/>
            </p:nvSpPr>
            <p:spPr bwMode="auto">
              <a:xfrm flipH="1">
                <a:off x="5310386" y="4491038"/>
                <a:ext cx="285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Rectangle 63"/>
              <p:cNvSpPr>
                <a:spLocks noChangeArrowheads="1"/>
              </p:cNvSpPr>
              <p:nvPr/>
            </p:nvSpPr>
            <p:spPr bwMode="auto">
              <a:xfrm>
                <a:off x="3843536" y="4414838"/>
                <a:ext cx="16192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</a:rPr>
                  <a:t>70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6" name="Line 64"/>
              <p:cNvSpPr>
                <a:spLocks noChangeShapeType="1"/>
              </p:cNvSpPr>
              <p:nvPr/>
            </p:nvSpPr>
            <p:spPr bwMode="auto">
              <a:xfrm>
                <a:off x="3995936" y="4729163"/>
                <a:ext cx="190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Line 65"/>
              <p:cNvSpPr>
                <a:spLocks noChangeShapeType="1"/>
              </p:cNvSpPr>
              <p:nvPr/>
            </p:nvSpPr>
            <p:spPr bwMode="auto">
              <a:xfrm flipH="1">
                <a:off x="5310386" y="4729163"/>
                <a:ext cx="285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Rectangle 66"/>
              <p:cNvSpPr>
                <a:spLocks noChangeArrowheads="1"/>
              </p:cNvSpPr>
              <p:nvPr/>
            </p:nvSpPr>
            <p:spPr bwMode="auto">
              <a:xfrm>
                <a:off x="3843536" y="4652963"/>
                <a:ext cx="16192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</a:rPr>
                  <a:t>80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9" name="Line 67"/>
              <p:cNvSpPr>
                <a:spLocks noChangeShapeType="1"/>
              </p:cNvSpPr>
              <p:nvPr/>
            </p:nvSpPr>
            <p:spPr bwMode="auto">
              <a:xfrm>
                <a:off x="3995936" y="4833938"/>
                <a:ext cx="13430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Line 68"/>
              <p:cNvSpPr>
                <a:spLocks noChangeShapeType="1"/>
              </p:cNvSpPr>
              <p:nvPr/>
            </p:nvSpPr>
            <p:spPr bwMode="auto">
              <a:xfrm>
                <a:off x="3995936" y="2881313"/>
                <a:ext cx="13430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Line 69"/>
              <p:cNvSpPr>
                <a:spLocks noChangeShapeType="1"/>
              </p:cNvSpPr>
              <p:nvPr/>
            </p:nvSpPr>
            <p:spPr bwMode="auto">
              <a:xfrm>
                <a:off x="5338961" y="2881313"/>
                <a:ext cx="0" cy="1952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Line 70"/>
              <p:cNvSpPr>
                <a:spLocks noChangeShapeType="1"/>
              </p:cNvSpPr>
              <p:nvPr/>
            </p:nvSpPr>
            <p:spPr bwMode="auto">
              <a:xfrm>
                <a:off x="3995936" y="2881313"/>
                <a:ext cx="0" cy="1952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Rectangle 71"/>
              <p:cNvSpPr>
                <a:spLocks noChangeArrowheads="1"/>
              </p:cNvSpPr>
              <p:nvPr/>
            </p:nvSpPr>
            <p:spPr bwMode="auto">
              <a:xfrm>
                <a:off x="4424561" y="2081213"/>
                <a:ext cx="533400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</a:rPr>
                  <a:t>contrast(s)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54" name="Rectangle 72"/>
              <p:cNvSpPr>
                <a:spLocks noChangeArrowheads="1"/>
              </p:cNvSpPr>
              <p:nvPr/>
            </p:nvSpPr>
            <p:spPr bwMode="auto">
              <a:xfrm>
                <a:off x="3995936" y="2300288"/>
                <a:ext cx="1343025" cy="523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" name="Rectangle 73"/>
              <p:cNvSpPr>
                <a:spLocks noChangeArrowheads="1"/>
              </p:cNvSpPr>
              <p:nvPr/>
            </p:nvSpPr>
            <p:spPr bwMode="auto">
              <a:xfrm>
                <a:off x="3995936" y="2300288"/>
                <a:ext cx="1343025" cy="523875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pic>
            <p:nvPicPr>
              <p:cNvPr id="156" name="Picture 7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5936" y="2300288"/>
                <a:ext cx="134302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7" name="Line 76"/>
              <p:cNvSpPr>
                <a:spLocks noChangeShapeType="1"/>
              </p:cNvSpPr>
              <p:nvPr/>
            </p:nvSpPr>
            <p:spPr bwMode="auto">
              <a:xfrm>
                <a:off x="3995936" y="2824163"/>
                <a:ext cx="13430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" name="Line 77"/>
              <p:cNvSpPr>
                <a:spLocks noChangeShapeType="1"/>
              </p:cNvSpPr>
              <p:nvPr/>
            </p:nvSpPr>
            <p:spPr bwMode="auto">
              <a:xfrm>
                <a:off x="3995936" y="2300288"/>
                <a:ext cx="13430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Line 78"/>
              <p:cNvSpPr>
                <a:spLocks noChangeShapeType="1"/>
              </p:cNvSpPr>
              <p:nvPr/>
            </p:nvSpPr>
            <p:spPr bwMode="auto">
              <a:xfrm>
                <a:off x="5338961" y="2300288"/>
                <a:ext cx="0" cy="523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Line 79"/>
              <p:cNvSpPr>
                <a:spLocks noChangeShapeType="1"/>
              </p:cNvSpPr>
              <p:nvPr/>
            </p:nvSpPr>
            <p:spPr bwMode="auto">
              <a:xfrm>
                <a:off x="3995936" y="2300288"/>
                <a:ext cx="0" cy="523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Line 80"/>
              <p:cNvSpPr>
                <a:spLocks noChangeShapeType="1"/>
              </p:cNvSpPr>
              <p:nvPr/>
            </p:nvSpPr>
            <p:spPr bwMode="auto">
              <a:xfrm>
                <a:off x="3995936" y="2824163"/>
                <a:ext cx="13430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" name="Line 81"/>
              <p:cNvSpPr>
                <a:spLocks noChangeShapeType="1"/>
              </p:cNvSpPr>
              <p:nvPr/>
            </p:nvSpPr>
            <p:spPr bwMode="auto">
              <a:xfrm>
                <a:off x="3995936" y="2300288"/>
                <a:ext cx="0" cy="523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Line 82"/>
              <p:cNvSpPr>
                <a:spLocks noChangeShapeType="1"/>
              </p:cNvSpPr>
              <p:nvPr/>
            </p:nvSpPr>
            <p:spPr bwMode="auto">
              <a:xfrm>
                <a:off x="4072136" y="2824163"/>
                <a:ext cx="0" cy="95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Line 83"/>
              <p:cNvSpPr>
                <a:spLocks noChangeShapeType="1"/>
              </p:cNvSpPr>
              <p:nvPr/>
            </p:nvSpPr>
            <p:spPr bwMode="auto">
              <a:xfrm flipV="1">
                <a:off x="4072136" y="2281238"/>
                <a:ext cx="0" cy="190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Line 84"/>
              <p:cNvSpPr>
                <a:spLocks noChangeShapeType="1"/>
              </p:cNvSpPr>
              <p:nvPr/>
            </p:nvSpPr>
            <p:spPr bwMode="auto">
              <a:xfrm>
                <a:off x="4243586" y="2824163"/>
                <a:ext cx="0" cy="95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Line 85"/>
              <p:cNvSpPr>
                <a:spLocks noChangeShapeType="1"/>
              </p:cNvSpPr>
              <p:nvPr/>
            </p:nvSpPr>
            <p:spPr bwMode="auto">
              <a:xfrm flipV="1">
                <a:off x="4243586" y="2281238"/>
                <a:ext cx="0" cy="190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Line 86"/>
              <p:cNvSpPr>
                <a:spLocks noChangeShapeType="1"/>
              </p:cNvSpPr>
              <p:nvPr/>
            </p:nvSpPr>
            <p:spPr bwMode="auto">
              <a:xfrm>
                <a:off x="4415036" y="2824163"/>
                <a:ext cx="0" cy="95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Line 87"/>
              <p:cNvSpPr>
                <a:spLocks noChangeShapeType="1"/>
              </p:cNvSpPr>
              <p:nvPr/>
            </p:nvSpPr>
            <p:spPr bwMode="auto">
              <a:xfrm flipV="1">
                <a:off x="4415036" y="2281238"/>
                <a:ext cx="0" cy="190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Line 88"/>
              <p:cNvSpPr>
                <a:spLocks noChangeShapeType="1"/>
              </p:cNvSpPr>
              <p:nvPr/>
            </p:nvSpPr>
            <p:spPr bwMode="auto">
              <a:xfrm>
                <a:off x="4576961" y="2824163"/>
                <a:ext cx="0" cy="95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Line 89"/>
              <p:cNvSpPr>
                <a:spLocks noChangeShapeType="1"/>
              </p:cNvSpPr>
              <p:nvPr/>
            </p:nvSpPr>
            <p:spPr bwMode="auto">
              <a:xfrm flipV="1">
                <a:off x="4576961" y="2281238"/>
                <a:ext cx="0" cy="190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Line 90"/>
              <p:cNvSpPr>
                <a:spLocks noChangeShapeType="1"/>
              </p:cNvSpPr>
              <p:nvPr/>
            </p:nvSpPr>
            <p:spPr bwMode="auto">
              <a:xfrm>
                <a:off x="4748411" y="2824163"/>
                <a:ext cx="0" cy="95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Line 91"/>
              <p:cNvSpPr>
                <a:spLocks noChangeShapeType="1"/>
              </p:cNvSpPr>
              <p:nvPr/>
            </p:nvSpPr>
            <p:spPr bwMode="auto">
              <a:xfrm flipV="1">
                <a:off x="4748411" y="2281238"/>
                <a:ext cx="0" cy="190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Line 92"/>
              <p:cNvSpPr>
                <a:spLocks noChangeShapeType="1"/>
              </p:cNvSpPr>
              <p:nvPr/>
            </p:nvSpPr>
            <p:spPr bwMode="auto">
              <a:xfrm>
                <a:off x="4910336" y="2824163"/>
                <a:ext cx="0" cy="95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Line 93"/>
              <p:cNvSpPr>
                <a:spLocks noChangeShapeType="1"/>
              </p:cNvSpPr>
              <p:nvPr/>
            </p:nvSpPr>
            <p:spPr bwMode="auto">
              <a:xfrm flipV="1">
                <a:off x="4910336" y="2281238"/>
                <a:ext cx="0" cy="190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Line 94"/>
              <p:cNvSpPr>
                <a:spLocks noChangeShapeType="1"/>
              </p:cNvSpPr>
              <p:nvPr/>
            </p:nvSpPr>
            <p:spPr bwMode="auto">
              <a:xfrm>
                <a:off x="5081786" y="2824163"/>
                <a:ext cx="0" cy="95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Line 95"/>
              <p:cNvSpPr>
                <a:spLocks noChangeShapeType="1"/>
              </p:cNvSpPr>
              <p:nvPr/>
            </p:nvSpPr>
            <p:spPr bwMode="auto">
              <a:xfrm flipV="1">
                <a:off x="5081786" y="2281238"/>
                <a:ext cx="0" cy="190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Line 96"/>
              <p:cNvSpPr>
                <a:spLocks noChangeShapeType="1"/>
              </p:cNvSpPr>
              <p:nvPr/>
            </p:nvSpPr>
            <p:spPr bwMode="auto">
              <a:xfrm>
                <a:off x="5253236" y="2824163"/>
                <a:ext cx="0" cy="95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Line 97"/>
              <p:cNvSpPr>
                <a:spLocks noChangeShapeType="1"/>
              </p:cNvSpPr>
              <p:nvPr/>
            </p:nvSpPr>
            <p:spPr bwMode="auto">
              <a:xfrm flipV="1">
                <a:off x="5253236" y="2281238"/>
                <a:ext cx="0" cy="190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Line 98"/>
              <p:cNvSpPr>
                <a:spLocks noChangeShapeType="1"/>
              </p:cNvSpPr>
              <p:nvPr/>
            </p:nvSpPr>
            <p:spPr bwMode="auto">
              <a:xfrm flipH="1">
                <a:off x="3976886" y="2300288"/>
                <a:ext cx="190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Line 99"/>
              <p:cNvSpPr>
                <a:spLocks noChangeShapeType="1"/>
              </p:cNvSpPr>
              <p:nvPr/>
            </p:nvSpPr>
            <p:spPr bwMode="auto">
              <a:xfrm>
                <a:off x="5338961" y="2300288"/>
                <a:ext cx="95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Line 100"/>
              <p:cNvSpPr>
                <a:spLocks noChangeShapeType="1"/>
              </p:cNvSpPr>
              <p:nvPr/>
            </p:nvSpPr>
            <p:spPr bwMode="auto">
              <a:xfrm flipH="1">
                <a:off x="3976886" y="2386013"/>
                <a:ext cx="190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Line 101"/>
              <p:cNvSpPr>
                <a:spLocks noChangeShapeType="1"/>
              </p:cNvSpPr>
              <p:nvPr/>
            </p:nvSpPr>
            <p:spPr bwMode="auto">
              <a:xfrm>
                <a:off x="5338961" y="2386013"/>
                <a:ext cx="95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Line 102"/>
              <p:cNvSpPr>
                <a:spLocks noChangeShapeType="1"/>
              </p:cNvSpPr>
              <p:nvPr/>
            </p:nvSpPr>
            <p:spPr bwMode="auto">
              <a:xfrm flipH="1">
                <a:off x="3976886" y="2471738"/>
                <a:ext cx="190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Line 103"/>
              <p:cNvSpPr>
                <a:spLocks noChangeShapeType="1"/>
              </p:cNvSpPr>
              <p:nvPr/>
            </p:nvSpPr>
            <p:spPr bwMode="auto">
              <a:xfrm>
                <a:off x="5338961" y="2471738"/>
                <a:ext cx="95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Line 104"/>
              <p:cNvSpPr>
                <a:spLocks noChangeShapeType="1"/>
              </p:cNvSpPr>
              <p:nvPr/>
            </p:nvSpPr>
            <p:spPr bwMode="auto">
              <a:xfrm flipH="1">
                <a:off x="3976886" y="2557463"/>
                <a:ext cx="190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Line 105"/>
              <p:cNvSpPr>
                <a:spLocks noChangeShapeType="1"/>
              </p:cNvSpPr>
              <p:nvPr/>
            </p:nvSpPr>
            <p:spPr bwMode="auto">
              <a:xfrm>
                <a:off x="5338961" y="2557463"/>
                <a:ext cx="95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" name="Line 106"/>
              <p:cNvSpPr>
                <a:spLocks noChangeShapeType="1"/>
              </p:cNvSpPr>
              <p:nvPr/>
            </p:nvSpPr>
            <p:spPr bwMode="auto">
              <a:xfrm flipH="1">
                <a:off x="3976886" y="2643188"/>
                <a:ext cx="190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Line 107"/>
              <p:cNvSpPr>
                <a:spLocks noChangeShapeType="1"/>
              </p:cNvSpPr>
              <p:nvPr/>
            </p:nvSpPr>
            <p:spPr bwMode="auto">
              <a:xfrm>
                <a:off x="5338961" y="2643188"/>
                <a:ext cx="95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Line 108"/>
              <p:cNvSpPr>
                <a:spLocks noChangeShapeType="1"/>
              </p:cNvSpPr>
              <p:nvPr/>
            </p:nvSpPr>
            <p:spPr bwMode="auto">
              <a:xfrm flipH="1">
                <a:off x="3976886" y="2728913"/>
                <a:ext cx="190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>
                <a:off x="5338961" y="2728913"/>
                <a:ext cx="95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 flipH="1">
                <a:off x="3976886" y="2824163"/>
                <a:ext cx="190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Line 111"/>
              <p:cNvSpPr>
                <a:spLocks noChangeShapeType="1"/>
              </p:cNvSpPr>
              <p:nvPr/>
            </p:nvSpPr>
            <p:spPr bwMode="auto">
              <a:xfrm>
                <a:off x="5338961" y="2824163"/>
                <a:ext cx="95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Line 112"/>
              <p:cNvSpPr>
                <a:spLocks noChangeShapeType="1"/>
              </p:cNvSpPr>
              <p:nvPr/>
            </p:nvSpPr>
            <p:spPr bwMode="auto">
              <a:xfrm>
                <a:off x="3995936" y="2824163"/>
                <a:ext cx="13430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Line 113"/>
              <p:cNvSpPr>
                <a:spLocks noChangeShapeType="1"/>
              </p:cNvSpPr>
              <p:nvPr/>
            </p:nvSpPr>
            <p:spPr bwMode="auto">
              <a:xfrm>
                <a:off x="3995936" y="2300288"/>
                <a:ext cx="13430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Line 114"/>
              <p:cNvSpPr>
                <a:spLocks noChangeShapeType="1"/>
              </p:cNvSpPr>
              <p:nvPr/>
            </p:nvSpPr>
            <p:spPr bwMode="auto">
              <a:xfrm>
                <a:off x="5338961" y="2300288"/>
                <a:ext cx="0" cy="523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66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i="1" dirty="0"/>
              <a:t>F</a:t>
            </a:r>
            <a:r>
              <a:rPr lang="en-GB" sz="2800" b="1" dirty="0"/>
              <a:t>-test:</a:t>
            </a:r>
            <a:r>
              <a:rPr lang="en-GB" sz="2800" dirty="0"/>
              <a:t> </a:t>
            </a:r>
            <a:r>
              <a:rPr lang="en-GB" sz="2800" dirty="0" smtClean="0"/>
              <a:t>summary</a:t>
            </a:r>
            <a:endParaRPr lang="en-US" sz="2800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083624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200" dirty="0"/>
              <a:t>F-tests can be viewed as testing for the additional variance explained by a larger model </a:t>
            </a:r>
            <a:r>
              <a:rPr lang="en-GB" sz="2200" dirty="0" smtClean="0"/>
              <a:t>w.r.t. </a:t>
            </a:r>
            <a:r>
              <a:rPr lang="en-GB" sz="2200" dirty="0"/>
              <a:t>a simpler (</a:t>
            </a:r>
            <a:r>
              <a:rPr lang="en-GB" sz="2200" b="1" i="1" dirty="0"/>
              <a:t>nested</a:t>
            </a:r>
            <a:r>
              <a:rPr lang="en-GB" sz="2200" dirty="0"/>
              <a:t>) model </a:t>
            </a:r>
            <a:r>
              <a:rPr lang="en-GB" sz="2200" dirty="0">
                <a:sym typeface="Wingdings" pitchFamily="2" charset="2"/>
              </a:rPr>
              <a:t> </a:t>
            </a:r>
            <a:r>
              <a:rPr lang="en-GB" sz="2200" b="1" i="1" dirty="0" smtClean="0">
                <a:sym typeface="Wingdings" pitchFamily="2" charset="2"/>
              </a:rPr>
              <a:t>model </a:t>
            </a:r>
            <a:r>
              <a:rPr lang="en-GB" sz="2200" b="1" i="1" dirty="0">
                <a:sym typeface="Wingdings" pitchFamily="2" charset="2"/>
              </a:rPr>
              <a:t>comparison</a:t>
            </a:r>
            <a:r>
              <a:rPr lang="en-GB" sz="22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endParaRPr lang="en-GB" sz="2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824372"/>
              </p:ext>
            </p:extLst>
          </p:nvPr>
        </p:nvGraphicFramePr>
        <p:xfrm>
          <a:off x="948916" y="4343400"/>
          <a:ext cx="1066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" name="Equation" r:id="rId3" imgW="901440" imgH="914400" progId="Equation.3">
                  <p:embed/>
                </p:oleObj>
              </mc:Choice>
              <mc:Fallback>
                <p:oleObj name="Equation" r:id="rId3" imgW="9014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916" y="4343400"/>
                        <a:ext cx="1066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304800" y="5410200"/>
            <a:ext cx="8458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r>
              <a:rPr lang="en-US" sz="2200"/>
              <a:t>In testing uni-dimensional contrast with an </a:t>
            </a:r>
            <a:r>
              <a:rPr lang="en-US" sz="2200" i="1"/>
              <a:t>F</a:t>
            </a:r>
            <a:r>
              <a:rPr lang="en-US" sz="2200"/>
              <a:t>-test, for example </a:t>
            </a:r>
            <a:r>
              <a:rPr lang="en-GB" sz="2200" i="1">
                <a:latin typeface="Symbol" pitchFamily="18" charset="2"/>
              </a:rPr>
              <a:t>b</a:t>
            </a:r>
            <a:r>
              <a:rPr lang="en-US" sz="2200" baseline="-25000"/>
              <a:t>1</a:t>
            </a:r>
            <a:r>
              <a:rPr lang="en-US" sz="2200"/>
              <a:t> – </a:t>
            </a:r>
            <a:r>
              <a:rPr lang="en-GB" sz="2200" i="1">
                <a:latin typeface="Symbol" pitchFamily="18" charset="2"/>
              </a:rPr>
              <a:t>b</a:t>
            </a:r>
            <a:r>
              <a:rPr lang="en-US" sz="2200" baseline="-25000"/>
              <a:t>2</a:t>
            </a:r>
            <a:r>
              <a:rPr lang="en-US" sz="2200"/>
              <a:t>, the result will be the same as testing </a:t>
            </a:r>
            <a:r>
              <a:rPr lang="en-GB" sz="2200" i="1">
                <a:latin typeface="Symbol" pitchFamily="18" charset="2"/>
              </a:rPr>
              <a:t>b</a:t>
            </a:r>
            <a:r>
              <a:rPr lang="en-US" sz="2200" baseline="-25000"/>
              <a:t>2</a:t>
            </a:r>
            <a:r>
              <a:rPr lang="en-US" sz="2200"/>
              <a:t> – </a:t>
            </a:r>
            <a:r>
              <a:rPr lang="en-GB" sz="2200" i="1">
                <a:latin typeface="Symbol" pitchFamily="18" charset="2"/>
              </a:rPr>
              <a:t>b</a:t>
            </a:r>
            <a:r>
              <a:rPr lang="en-US" sz="2200" baseline="-25000"/>
              <a:t>1</a:t>
            </a:r>
            <a:r>
              <a:rPr lang="en-US" sz="2200"/>
              <a:t>. It will be exactly the square of the </a:t>
            </a:r>
            <a:r>
              <a:rPr lang="en-US" sz="2200" i="1"/>
              <a:t>t</a:t>
            </a:r>
            <a:r>
              <a:rPr lang="en-US" sz="2200"/>
              <a:t>-test, testing for both positive and negative effects.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304800" y="2438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r>
              <a:rPr lang="en-GB" sz="2200" dirty="0"/>
              <a:t>F tests a weighted </a:t>
            </a:r>
            <a:r>
              <a:rPr lang="en-GB" sz="2200" b="1" dirty="0"/>
              <a:t>sum of squares </a:t>
            </a:r>
            <a:r>
              <a:rPr lang="en-GB" sz="2200" dirty="0"/>
              <a:t>of one or several combinations of the regression coefficients </a:t>
            </a:r>
            <a:r>
              <a:rPr lang="en-GB" sz="2200" i="1" dirty="0">
                <a:latin typeface="Symbol" pitchFamily="18" charset="2"/>
              </a:rPr>
              <a:t>b</a:t>
            </a:r>
            <a:r>
              <a:rPr lang="en-GB" sz="2200" dirty="0"/>
              <a:t>.</a:t>
            </a:r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304800" y="3200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r>
              <a:rPr lang="en-GB" sz="2200" dirty="0"/>
              <a:t>In practice, we don’t have to explicitly separate </a:t>
            </a:r>
            <a:r>
              <a:rPr lang="en-GB" sz="2200" i="1" dirty="0"/>
              <a:t>X</a:t>
            </a:r>
            <a:r>
              <a:rPr lang="en-GB" sz="2200" dirty="0"/>
              <a:t> into [X</a:t>
            </a:r>
            <a:r>
              <a:rPr lang="en-GB" sz="2200" baseline="-25000" dirty="0"/>
              <a:t>1</a:t>
            </a:r>
            <a:r>
              <a:rPr lang="en-GB" sz="2200" dirty="0"/>
              <a:t>X</a:t>
            </a:r>
            <a:r>
              <a:rPr lang="en-GB" sz="2200" baseline="-25000" dirty="0"/>
              <a:t>2</a:t>
            </a:r>
            <a:r>
              <a:rPr lang="en-GB" sz="2200" dirty="0"/>
              <a:t>] thanks to </a:t>
            </a:r>
            <a:r>
              <a:rPr lang="en-GB" sz="2200" b="1" dirty="0"/>
              <a:t>multidimensional contrasts</a:t>
            </a:r>
            <a:r>
              <a:rPr lang="en-GB" sz="2200" dirty="0"/>
              <a:t>.</a:t>
            </a: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304800" y="3962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r>
              <a:rPr lang="en-GB" sz="2200"/>
              <a:t>Hypotheses:</a:t>
            </a:r>
            <a:endParaRPr lang="en-US" sz="2200"/>
          </a:p>
        </p:txBody>
      </p:sp>
      <p:graphicFrame>
        <p:nvGraphicFramePr>
          <p:cNvPr id="1228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643673"/>
              </p:ext>
            </p:extLst>
          </p:nvPr>
        </p:nvGraphicFramePr>
        <p:xfrm>
          <a:off x="2641612" y="4419600"/>
          <a:ext cx="495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name="Equation" r:id="rId5" imgW="2349360" imgH="228600" progId="Equation.3">
                  <p:embed/>
                </p:oleObj>
              </mc:Choice>
              <mc:Fallback>
                <p:oleObj name="Equation" r:id="rId5" imgW="2349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12" y="4419600"/>
                        <a:ext cx="495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996954"/>
              </p:ext>
            </p:extLst>
          </p:nvPr>
        </p:nvGraphicFramePr>
        <p:xfrm>
          <a:off x="2641612" y="4876800"/>
          <a:ext cx="563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7" imgW="2882880" imgH="228600" progId="Equation.3">
                  <p:embed/>
                </p:oleObj>
              </mc:Choice>
              <mc:Fallback>
                <p:oleObj name="Equation" r:id="rId7" imgW="2882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12" y="4876800"/>
                        <a:ext cx="563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419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  <p:bldP spid="122886" grpId="0"/>
      <p:bldP spid="122887" grpId="0"/>
      <p:bldP spid="1228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752020" y="2051556"/>
            <a:ext cx="3240360" cy="3393668"/>
            <a:chOff x="4752020" y="2051556"/>
            <a:chExt cx="3240360" cy="3393668"/>
          </a:xfrm>
        </p:grpSpPr>
        <p:sp>
          <p:nvSpPr>
            <p:cNvPr id="7" name="Oval 6"/>
            <p:cNvSpPr/>
            <p:nvPr/>
          </p:nvSpPr>
          <p:spPr>
            <a:xfrm>
              <a:off x="4752020" y="2420888"/>
              <a:ext cx="3024336" cy="3024336"/>
            </a:xfrm>
            <a:prstGeom prst="ellipse">
              <a:avLst/>
            </a:prstGeom>
            <a:solidFill>
              <a:srgbClr val="F8565A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141984" y="2051556"/>
                  <a:ext cx="28503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Variability described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984" y="2051556"/>
                  <a:ext cx="285039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927" t="-8333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Oval 18"/>
          <p:cNvSpPr/>
          <p:nvPr/>
        </p:nvSpPr>
        <p:spPr>
          <a:xfrm>
            <a:off x="4752020" y="2420888"/>
            <a:ext cx="3024336" cy="3024336"/>
          </a:xfrm>
          <a:prstGeom prst="ellipse">
            <a:avLst/>
          </a:prstGeom>
          <a:solidFill>
            <a:srgbClr val="D90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1271264" y="2051556"/>
            <a:ext cx="3192724" cy="3393668"/>
            <a:chOff x="1271264" y="2051556"/>
            <a:chExt cx="3192724" cy="3393668"/>
          </a:xfrm>
        </p:grpSpPr>
        <p:sp>
          <p:nvSpPr>
            <p:cNvPr id="6" name="Oval 5"/>
            <p:cNvSpPr/>
            <p:nvPr/>
          </p:nvSpPr>
          <p:spPr>
            <a:xfrm>
              <a:off x="1439652" y="2420888"/>
              <a:ext cx="3024336" cy="3024336"/>
            </a:xfrm>
            <a:prstGeom prst="ellipse">
              <a:avLst/>
            </a:prstGeom>
            <a:solidFill>
              <a:srgbClr val="5539FD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271264" y="2051556"/>
                  <a:ext cx="2845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Variability described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264" y="2051556"/>
                  <a:ext cx="284507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931" t="-8333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Oval 15"/>
          <p:cNvSpPr/>
          <p:nvPr/>
        </p:nvSpPr>
        <p:spPr>
          <a:xfrm>
            <a:off x="1439652" y="2420888"/>
            <a:ext cx="3024336" cy="3024336"/>
          </a:xfrm>
          <a:prstGeom prst="ellipse">
            <a:avLst/>
          </a:prstGeom>
          <a:solidFill>
            <a:srgbClr val="100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Orthogonal regressors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835605" y="1664804"/>
            <a:ext cx="7472790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619091" y="5733256"/>
            <a:ext cx="162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Variability in </a:t>
            </a:r>
            <a:r>
              <a:rPr lang="en-GB" i="1" dirty="0" smtClean="0"/>
              <a:t>Y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04257" y="5379603"/>
                <a:ext cx="2095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/>
                  <a:t>Testing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 smtClean="0"/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57" y="5379603"/>
                <a:ext cx="209512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360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21191" y="5379603"/>
                <a:ext cx="2095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/>
                  <a:t>Testing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 smtClean="0"/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191" y="5379603"/>
                <a:ext cx="209512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651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84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5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Correlated regressors</a:t>
            </a:r>
            <a:endParaRPr lang="en-GB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43608" y="2420888"/>
            <a:ext cx="3420380" cy="3024336"/>
            <a:chOff x="1043608" y="2420888"/>
            <a:chExt cx="3420380" cy="3024336"/>
          </a:xfrm>
        </p:grpSpPr>
        <p:sp>
          <p:nvSpPr>
            <p:cNvPr id="6" name="Oval 5"/>
            <p:cNvSpPr/>
            <p:nvPr/>
          </p:nvSpPr>
          <p:spPr>
            <a:xfrm>
              <a:off x="1439652" y="2420888"/>
              <a:ext cx="3024336" cy="3024336"/>
            </a:xfrm>
            <a:prstGeom prst="ellipse">
              <a:avLst/>
            </a:prstGeom>
            <a:solidFill>
              <a:srgbClr val="5539FD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43608" y="2564904"/>
                  <a:ext cx="461665" cy="2752741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en-GB" dirty="0" smtClean="0"/>
                    <a:t>Variability described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564904"/>
                  <a:ext cx="461665" cy="275274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0526" b="-35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752020" y="2420888"/>
            <a:ext cx="3384376" cy="3024336"/>
            <a:chOff x="4752020" y="2420888"/>
            <a:chExt cx="3384376" cy="3024336"/>
          </a:xfrm>
        </p:grpSpPr>
        <p:sp>
          <p:nvSpPr>
            <p:cNvPr id="7" name="Oval 6"/>
            <p:cNvSpPr/>
            <p:nvPr/>
          </p:nvSpPr>
          <p:spPr>
            <a:xfrm>
              <a:off x="4752020" y="2420888"/>
              <a:ext cx="3024336" cy="3024336"/>
            </a:xfrm>
            <a:prstGeom prst="ellipse">
              <a:avLst/>
            </a:prstGeom>
            <a:solidFill>
              <a:srgbClr val="F8565A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74731" y="2564904"/>
                  <a:ext cx="461665" cy="2758063"/>
                </a:xfrm>
                <a:prstGeom prst="rect">
                  <a:avLst/>
                </a:prstGeom>
                <a:noFill/>
              </p:spPr>
              <p:txBody>
                <a:bodyPr vert="vert" wrap="none" rtlCol="0">
                  <a:spAutoFit/>
                </a:bodyPr>
                <a:lstStyle/>
                <a:p>
                  <a:r>
                    <a:rPr lang="en-GB" dirty="0" smtClean="0"/>
                    <a:t>Variability described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731" y="2564904"/>
                  <a:ext cx="461665" cy="27580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526" t="-354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Straight Arrow Connector 3"/>
          <p:cNvCxnSpPr/>
          <p:nvPr/>
        </p:nvCxnSpPr>
        <p:spPr>
          <a:xfrm>
            <a:off x="4611802" y="2214156"/>
            <a:ext cx="0" cy="11068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9495" y="184482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Shared variance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835605" y="1664804"/>
            <a:ext cx="7472790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619091" y="5733256"/>
            <a:ext cx="162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Variability in </a:t>
            </a:r>
            <a:r>
              <a:rPr lang="en-GB" i="1" dirty="0" smtClean="0"/>
              <a:t>Y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31871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11632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11025 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1501775"/>
            <a:ext cx="2819400" cy="24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9" t="30252" r="7512" b="14130"/>
          <a:stretch>
            <a:fillRect/>
          </a:stretch>
        </p:blipFill>
        <p:spPr bwMode="auto">
          <a:xfrm>
            <a:off x="4244975" y="1600200"/>
            <a:ext cx="1165225" cy="1219200"/>
          </a:xfrm>
          <a:prstGeom prst="rect">
            <a:avLst/>
          </a:prstGeom>
          <a:noFill/>
          <a:ln>
            <a:noFill/>
          </a:ln>
          <a:effectLst>
            <a:outerShdw dist="81320" dir="2319588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71550" y="4416425"/>
            <a:ext cx="1585913" cy="64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985838" y="4545013"/>
            <a:ext cx="157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Normalisation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224588" y="1219200"/>
            <a:ext cx="283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Statistical Parametric Map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82550" y="904875"/>
            <a:ext cx="1997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Image time-series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676650" y="6113463"/>
            <a:ext cx="2289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Parameter estimates</a:t>
            </a:r>
          </a:p>
        </p:txBody>
      </p:sp>
      <p:pic>
        <p:nvPicPr>
          <p:cNvPr id="7177" name="Picture 9"/>
          <p:cNvPicPr>
            <a:picLocks noChangeArrowheads="1"/>
          </p:cNvPicPr>
          <p:nvPr/>
        </p:nvPicPr>
        <p:blipFill>
          <a:blip r:embed="rId4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676400"/>
            <a:ext cx="1500188" cy="1062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9" t="6715" r="8142" b="6468"/>
          <a:stretch>
            <a:fillRect/>
          </a:stretch>
        </p:blipFill>
        <p:spPr bwMode="auto">
          <a:xfrm>
            <a:off x="4040188" y="4392613"/>
            <a:ext cx="1617662" cy="16621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773488" y="3124200"/>
            <a:ext cx="219710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General Linear Model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66688" y="3124200"/>
            <a:ext cx="1357312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Realignment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1954213" y="3124200"/>
            <a:ext cx="1452562" cy="700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Smoothing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110038" y="1249363"/>
            <a:ext cx="157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Arial Unicode MS" pitchFamily="34" charset="-128"/>
              </a:rPr>
              <a:t>Design matrix</a:t>
            </a:r>
          </a:p>
        </p:txBody>
      </p:sp>
      <p:pic>
        <p:nvPicPr>
          <p:cNvPr id="7183" name="Picture 15"/>
          <p:cNvPicPr>
            <a:picLocks noChangeArrowheads="1"/>
          </p:cNvPicPr>
          <p:nvPr/>
        </p:nvPicPr>
        <p:blipFill>
          <a:blip r:embed="rId6" cstate="print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37188"/>
            <a:ext cx="1368425" cy="1192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2408238" y="5729288"/>
            <a:ext cx="1311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Anatomical</a:t>
            </a:r>
            <a:b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</a:b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reference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2000250" y="1262063"/>
            <a:ext cx="1374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Spatial filter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881063" y="279558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1608138" y="3502025"/>
            <a:ext cx="312737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V="1">
            <a:off x="6019800" y="3505200"/>
            <a:ext cx="252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4851400" y="3876675"/>
            <a:ext cx="0" cy="520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4846638" y="2825750"/>
            <a:ext cx="0" cy="309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2676525" y="277653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3429000" y="3500438"/>
            <a:ext cx="31115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 flipV="1">
            <a:off x="1749425" y="5043488"/>
            <a:ext cx="0" cy="392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1265238" y="3873500"/>
            <a:ext cx="1587" cy="488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 flipV="1">
            <a:off x="2286000" y="3886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6218238" y="4114800"/>
            <a:ext cx="1349375" cy="755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Statistical</a:t>
            </a:r>
            <a:b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Inference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8213725" y="4284663"/>
            <a:ext cx="625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RFT</a:t>
            </a:r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>
            <a:off x="6919913" y="3776663"/>
            <a:ext cx="0" cy="319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7199" name="Picture 3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" t="60948" r="69249" b="6488"/>
          <a:stretch>
            <a:fillRect/>
          </a:stretch>
        </p:blipFill>
        <p:spPr bwMode="auto">
          <a:xfrm>
            <a:off x="6405563" y="5334000"/>
            <a:ext cx="1057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00" name="Line 32"/>
          <p:cNvSpPr>
            <a:spLocks noChangeShapeType="1"/>
          </p:cNvSpPr>
          <p:nvPr/>
        </p:nvSpPr>
        <p:spPr bwMode="auto">
          <a:xfrm flipH="1">
            <a:off x="6943725" y="4876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7775575" y="5638800"/>
            <a:ext cx="9493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p &lt;0.05</a:t>
            </a:r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 flipH="1" flipV="1">
            <a:off x="7620000" y="4495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 flipH="1">
            <a:off x="6886575" y="5867400"/>
            <a:ext cx="903288" cy="376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152400" y="1341438"/>
            <a:ext cx="1508125" cy="1412875"/>
            <a:chOff x="197" y="764"/>
            <a:chExt cx="987" cy="890"/>
          </a:xfrm>
        </p:grpSpPr>
        <p:pic>
          <p:nvPicPr>
            <p:cNvPr id="7205" name="Picture 37"/>
            <p:cNvPicPr>
              <a:picLocks noChangeArrowheads="1"/>
            </p:cNvPicPr>
            <p:nvPr/>
          </p:nvPicPr>
          <p:blipFill>
            <a:blip r:embed="rId7" cstate="print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" y="764"/>
              <a:ext cx="796" cy="698"/>
            </a:xfrm>
            <a:prstGeom prst="rect">
              <a:avLst/>
            </a:prstGeom>
            <a:noFill/>
            <a:ln w="12700">
              <a:solidFill>
                <a:srgbClr val="C1CE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06" name="Picture 38"/>
            <p:cNvPicPr>
              <a:picLocks noChangeArrowheads="1"/>
            </p:cNvPicPr>
            <p:nvPr/>
          </p:nvPicPr>
          <p:blipFill>
            <a:blip r:embed="rId7" cstate="print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" y="860"/>
              <a:ext cx="795" cy="698"/>
            </a:xfrm>
            <a:prstGeom prst="rect">
              <a:avLst/>
            </a:prstGeom>
            <a:noFill/>
            <a:ln w="12700">
              <a:solidFill>
                <a:srgbClr val="C1CE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07" name="Picture 39"/>
            <p:cNvPicPr>
              <a:picLocks noChangeArrowheads="1"/>
            </p:cNvPicPr>
            <p:nvPr/>
          </p:nvPicPr>
          <p:blipFill>
            <a:blip r:embed="rId7" cstate="print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" y="956"/>
              <a:ext cx="795" cy="698"/>
            </a:xfrm>
            <a:prstGeom prst="rect">
              <a:avLst/>
            </a:prstGeom>
            <a:noFill/>
            <a:ln w="12700">
              <a:solidFill>
                <a:srgbClr val="C1CE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096000" y="1124744"/>
            <a:ext cx="3048000" cy="5486400"/>
            <a:chOff x="3840" y="720"/>
            <a:chExt cx="1920" cy="3456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3840" y="720"/>
              <a:ext cx="1872" cy="3456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944" y="2448"/>
              <a:ext cx="768" cy="720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697" y="2461"/>
              <a:ext cx="63" cy="69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57600" y="1124744"/>
            <a:ext cx="2438400" cy="5486400"/>
          </a:xfrm>
          <a:prstGeom prst="rect">
            <a:avLst/>
          </a:prstGeom>
          <a:noFill/>
          <a:ln w="38100">
            <a:solidFill>
              <a:srgbClr val="CC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Correlated regressors</a:t>
            </a:r>
            <a:endParaRPr lang="en-GB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23728" y="2420888"/>
            <a:ext cx="3420380" cy="3024336"/>
            <a:chOff x="1043608" y="2420888"/>
            <a:chExt cx="3420380" cy="3024336"/>
          </a:xfrm>
        </p:grpSpPr>
        <p:sp>
          <p:nvSpPr>
            <p:cNvPr id="6" name="Oval 5"/>
            <p:cNvSpPr/>
            <p:nvPr/>
          </p:nvSpPr>
          <p:spPr>
            <a:xfrm>
              <a:off x="1439652" y="2420888"/>
              <a:ext cx="3024336" cy="3024336"/>
            </a:xfrm>
            <a:prstGeom prst="ellipse">
              <a:avLst/>
            </a:prstGeom>
            <a:solidFill>
              <a:srgbClr val="5539FD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43608" y="2564904"/>
                  <a:ext cx="461665" cy="2752741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en-GB" dirty="0" smtClean="0"/>
                    <a:t>Variability described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564904"/>
                  <a:ext cx="461665" cy="275274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0526" b="-35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3743908" y="2420888"/>
            <a:ext cx="3384376" cy="3024336"/>
            <a:chOff x="4752020" y="2420888"/>
            <a:chExt cx="3384376" cy="3024336"/>
          </a:xfrm>
        </p:grpSpPr>
        <p:sp>
          <p:nvSpPr>
            <p:cNvPr id="7" name="Oval 6"/>
            <p:cNvSpPr/>
            <p:nvPr/>
          </p:nvSpPr>
          <p:spPr>
            <a:xfrm>
              <a:off x="4752020" y="2420888"/>
              <a:ext cx="3024336" cy="3024336"/>
            </a:xfrm>
            <a:prstGeom prst="ellipse">
              <a:avLst/>
            </a:prstGeom>
            <a:solidFill>
              <a:srgbClr val="F8565A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74731" y="2564904"/>
                  <a:ext cx="461665" cy="2758063"/>
                </a:xfrm>
                <a:prstGeom prst="rect">
                  <a:avLst/>
                </a:prstGeom>
                <a:noFill/>
              </p:spPr>
              <p:txBody>
                <a:bodyPr vert="vert" wrap="none" rtlCol="0">
                  <a:spAutoFit/>
                </a:bodyPr>
                <a:lstStyle/>
                <a:p>
                  <a:r>
                    <a:rPr lang="en-GB" dirty="0" smtClean="0"/>
                    <a:t>Variability described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731" y="2564904"/>
                  <a:ext cx="461665" cy="27580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667" t="-354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835605" y="1664804"/>
            <a:ext cx="7472790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619091" y="5733256"/>
            <a:ext cx="162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Variability in </a:t>
            </a:r>
            <a:r>
              <a:rPr lang="en-GB" i="1" dirty="0" smtClean="0"/>
              <a:t>Y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08513" y="1736812"/>
                <a:ext cx="2095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/>
                  <a:t>Testing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 smtClean="0"/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513" y="1736812"/>
                <a:ext cx="209512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360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519772" y="2420888"/>
            <a:ext cx="3024336" cy="3024336"/>
          </a:xfrm>
          <a:prstGeom prst="ellipse">
            <a:avLst/>
          </a:prstGeom>
          <a:solidFill>
            <a:srgbClr val="553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743908" y="2420888"/>
            <a:ext cx="3024336" cy="3024336"/>
          </a:xfrm>
          <a:prstGeom prst="ellipse">
            <a:avLst/>
          </a:prstGeom>
          <a:solidFill>
            <a:srgbClr val="F8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83868" y="2015446"/>
            <a:ext cx="829648" cy="126014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Correlated regressors</a:t>
            </a:r>
            <a:endParaRPr lang="en-GB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23728" y="2420888"/>
            <a:ext cx="3420380" cy="3024336"/>
            <a:chOff x="1043608" y="2420888"/>
            <a:chExt cx="3420380" cy="3024336"/>
          </a:xfrm>
        </p:grpSpPr>
        <p:sp>
          <p:nvSpPr>
            <p:cNvPr id="6" name="Oval 5"/>
            <p:cNvSpPr/>
            <p:nvPr/>
          </p:nvSpPr>
          <p:spPr>
            <a:xfrm>
              <a:off x="1439652" y="2420888"/>
              <a:ext cx="3024336" cy="3024336"/>
            </a:xfrm>
            <a:prstGeom prst="ellipse">
              <a:avLst/>
            </a:prstGeom>
            <a:solidFill>
              <a:srgbClr val="5539FD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43608" y="2564904"/>
                  <a:ext cx="461665" cy="2752741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en-GB" dirty="0" smtClean="0"/>
                    <a:t>Variability described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564904"/>
                  <a:ext cx="461665" cy="275274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0526" b="-35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3743908" y="2420888"/>
            <a:ext cx="3384376" cy="3024336"/>
            <a:chOff x="4752020" y="2420888"/>
            <a:chExt cx="3384376" cy="3024336"/>
          </a:xfrm>
        </p:grpSpPr>
        <p:sp>
          <p:nvSpPr>
            <p:cNvPr id="7" name="Oval 6"/>
            <p:cNvSpPr/>
            <p:nvPr/>
          </p:nvSpPr>
          <p:spPr>
            <a:xfrm>
              <a:off x="4752020" y="2420888"/>
              <a:ext cx="3024336" cy="3024336"/>
            </a:xfrm>
            <a:prstGeom prst="ellipse">
              <a:avLst/>
            </a:prstGeom>
            <a:solidFill>
              <a:srgbClr val="F8565A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74731" y="2564904"/>
                  <a:ext cx="461665" cy="2758063"/>
                </a:xfrm>
                <a:prstGeom prst="rect">
                  <a:avLst/>
                </a:prstGeom>
                <a:noFill/>
              </p:spPr>
              <p:txBody>
                <a:bodyPr vert="vert" wrap="none" rtlCol="0">
                  <a:spAutoFit/>
                </a:bodyPr>
                <a:lstStyle/>
                <a:p>
                  <a:r>
                    <a:rPr lang="en-GB" dirty="0" smtClean="0"/>
                    <a:t>Variability described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731" y="2564904"/>
                  <a:ext cx="461665" cy="27580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667" t="-354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835605" y="1664804"/>
            <a:ext cx="7472790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619091" y="5733256"/>
            <a:ext cx="162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Variability in </a:t>
            </a:r>
            <a:r>
              <a:rPr lang="en-GB" i="1" dirty="0" smtClean="0"/>
              <a:t>Y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35896" y="1772816"/>
                <a:ext cx="2095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/>
                  <a:t>Testing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 smtClean="0"/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772816"/>
                <a:ext cx="209512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360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743908" y="2420888"/>
            <a:ext cx="3024336" cy="3024336"/>
          </a:xfrm>
          <a:prstGeom prst="ellipse">
            <a:avLst/>
          </a:prstGeom>
          <a:solidFill>
            <a:srgbClr val="F8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519772" y="2420888"/>
            <a:ext cx="3024336" cy="3024336"/>
          </a:xfrm>
          <a:prstGeom prst="ellipse">
            <a:avLst/>
          </a:prstGeom>
          <a:solidFill>
            <a:srgbClr val="553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52120" y="2096852"/>
            <a:ext cx="540060" cy="144016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52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Correlated regressors</a:t>
            </a:r>
            <a:endParaRPr lang="en-GB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23728" y="2420888"/>
            <a:ext cx="3420380" cy="3024336"/>
            <a:chOff x="1043608" y="2420888"/>
            <a:chExt cx="3420380" cy="3024336"/>
          </a:xfrm>
        </p:grpSpPr>
        <p:sp>
          <p:nvSpPr>
            <p:cNvPr id="6" name="Oval 5"/>
            <p:cNvSpPr/>
            <p:nvPr/>
          </p:nvSpPr>
          <p:spPr>
            <a:xfrm>
              <a:off x="1439652" y="2420888"/>
              <a:ext cx="3024336" cy="3024336"/>
            </a:xfrm>
            <a:prstGeom prst="ellipse">
              <a:avLst/>
            </a:prstGeom>
            <a:solidFill>
              <a:srgbClr val="5539FD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43608" y="2564904"/>
                  <a:ext cx="461665" cy="2752741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en-GB" dirty="0" smtClean="0"/>
                    <a:t>Variability described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564904"/>
                  <a:ext cx="461665" cy="275274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0526" b="-35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3743908" y="2420888"/>
            <a:ext cx="3384376" cy="3024336"/>
            <a:chOff x="4752020" y="2420888"/>
            <a:chExt cx="3384376" cy="3024336"/>
          </a:xfrm>
        </p:grpSpPr>
        <p:sp>
          <p:nvSpPr>
            <p:cNvPr id="7" name="Oval 6"/>
            <p:cNvSpPr/>
            <p:nvPr/>
          </p:nvSpPr>
          <p:spPr>
            <a:xfrm>
              <a:off x="4752020" y="2420888"/>
              <a:ext cx="3024336" cy="3024336"/>
            </a:xfrm>
            <a:prstGeom prst="ellipse">
              <a:avLst/>
            </a:prstGeom>
            <a:solidFill>
              <a:srgbClr val="F8565A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74731" y="2564904"/>
                  <a:ext cx="461665" cy="2758063"/>
                </a:xfrm>
                <a:prstGeom prst="rect">
                  <a:avLst/>
                </a:prstGeom>
                <a:noFill/>
              </p:spPr>
              <p:txBody>
                <a:bodyPr vert="vert" wrap="none" rtlCol="0">
                  <a:spAutoFit/>
                </a:bodyPr>
                <a:lstStyle/>
                <a:p>
                  <a:r>
                    <a:rPr lang="en-GB" dirty="0" smtClean="0"/>
                    <a:t>Variability described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731" y="2564904"/>
                  <a:ext cx="461665" cy="27580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667" t="-354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835605" y="1664804"/>
            <a:ext cx="7472790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619091" y="5733256"/>
            <a:ext cx="162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Variability in </a:t>
            </a:r>
            <a:r>
              <a:rPr lang="en-GB" i="1" dirty="0" smtClean="0"/>
              <a:t>Y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5237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06111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5121 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Correlated regressors</a:t>
            </a:r>
            <a:endParaRPr lang="en-GB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699792" y="2420888"/>
            <a:ext cx="3420380" cy="3024336"/>
            <a:chOff x="1043608" y="2420888"/>
            <a:chExt cx="3420380" cy="3024336"/>
          </a:xfrm>
        </p:grpSpPr>
        <p:sp>
          <p:nvSpPr>
            <p:cNvPr id="6" name="Oval 5"/>
            <p:cNvSpPr/>
            <p:nvPr/>
          </p:nvSpPr>
          <p:spPr>
            <a:xfrm>
              <a:off x="1439652" y="2420888"/>
              <a:ext cx="3024336" cy="3024336"/>
            </a:xfrm>
            <a:prstGeom prst="ellipse">
              <a:avLst/>
            </a:prstGeom>
            <a:solidFill>
              <a:srgbClr val="5539FD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43608" y="2564904"/>
                  <a:ext cx="461665" cy="2752741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en-GB" dirty="0" smtClean="0"/>
                    <a:t>Variability described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564904"/>
                  <a:ext cx="461665" cy="275274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9211" b="-35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3275856" y="2420888"/>
            <a:ext cx="3384376" cy="3024336"/>
            <a:chOff x="4752020" y="2420888"/>
            <a:chExt cx="3384376" cy="3024336"/>
          </a:xfrm>
        </p:grpSpPr>
        <p:sp>
          <p:nvSpPr>
            <p:cNvPr id="7" name="Oval 6"/>
            <p:cNvSpPr/>
            <p:nvPr/>
          </p:nvSpPr>
          <p:spPr>
            <a:xfrm>
              <a:off x="4752020" y="2420888"/>
              <a:ext cx="3024336" cy="3024336"/>
            </a:xfrm>
            <a:prstGeom prst="ellipse">
              <a:avLst/>
            </a:prstGeom>
            <a:solidFill>
              <a:srgbClr val="F8565A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74731" y="2564904"/>
                  <a:ext cx="461665" cy="2758063"/>
                </a:xfrm>
                <a:prstGeom prst="rect">
                  <a:avLst/>
                </a:prstGeom>
                <a:noFill/>
              </p:spPr>
              <p:txBody>
                <a:bodyPr vert="vert" wrap="none" rtlCol="0">
                  <a:spAutoFit/>
                </a:bodyPr>
                <a:lstStyle/>
                <a:p>
                  <a:r>
                    <a:rPr lang="en-GB" dirty="0" smtClean="0"/>
                    <a:t>Variability described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731" y="2564904"/>
                  <a:ext cx="461665" cy="27580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526" t="-354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835605" y="1664804"/>
            <a:ext cx="7472790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619091" y="5733256"/>
            <a:ext cx="162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Variability in </a:t>
            </a:r>
            <a:r>
              <a:rPr lang="en-GB" i="1" dirty="0" smtClean="0"/>
              <a:t>Y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56995" y="1815207"/>
                <a:ext cx="2095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/>
                  <a:t>Testing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 smtClean="0"/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995" y="1815207"/>
                <a:ext cx="209512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360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3095836" y="2420888"/>
            <a:ext cx="3024336" cy="3024336"/>
          </a:xfrm>
          <a:prstGeom prst="ellipse">
            <a:avLst/>
          </a:prstGeom>
          <a:solidFill>
            <a:srgbClr val="553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275856" y="2420888"/>
            <a:ext cx="3024336" cy="3024336"/>
          </a:xfrm>
          <a:prstGeom prst="ellipse">
            <a:avLst/>
          </a:prstGeom>
          <a:solidFill>
            <a:srgbClr val="F8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Correlated regressors</a:t>
            </a:r>
            <a:endParaRPr lang="en-GB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699792" y="2420888"/>
            <a:ext cx="3420380" cy="3024336"/>
            <a:chOff x="1043608" y="2420888"/>
            <a:chExt cx="3420380" cy="3024336"/>
          </a:xfrm>
        </p:grpSpPr>
        <p:sp>
          <p:nvSpPr>
            <p:cNvPr id="6" name="Oval 5"/>
            <p:cNvSpPr/>
            <p:nvPr/>
          </p:nvSpPr>
          <p:spPr>
            <a:xfrm>
              <a:off x="1439652" y="2420888"/>
              <a:ext cx="3024336" cy="3024336"/>
            </a:xfrm>
            <a:prstGeom prst="ellipse">
              <a:avLst/>
            </a:prstGeom>
            <a:solidFill>
              <a:srgbClr val="5539FD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43608" y="2564904"/>
                  <a:ext cx="461665" cy="2752741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en-GB" dirty="0" smtClean="0"/>
                    <a:t>Variability described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564904"/>
                  <a:ext cx="461665" cy="275274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9211" b="-35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3275856" y="2420888"/>
            <a:ext cx="3384376" cy="3024336"/>
            <a:chOff x="4752020" y="2420888"/>
            <a:chExt cx="3384376" cy="3024336"/>
          </a:xfrm>
        </p:grpSpPr>
        <p:sp>
          <p:nvSpPr>
            <p:cNvPr id="7" name="Oval 6"/>
            <p:cNvSpPr/>
            <p:nvPr/>
          </p:nvSpPr>
          <p:spPr>
            <a:xfrm>
              <a:off x="4752020" y="2420888"/>
              <a:ext cx="3024336" cy="3024336"/>
            </a:xfrm>
            <a:prstGeom prst="ellipse">
              <a:avLst/>
            </a:prstGeom>
            <a:solidFill>
              <a:srgbClr val="F8565A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74731" y="2564904"/>
                  <a:ext cx="461665" cy="2758063"/>
                </a:xfrm>
                <a:prstGeom prst="rect">
                  <a:avLst/>
                </a:prstGeom>
                <a:noFill/>
              </p:spPr>
              <p:txBody>
                <a:bodyPr vert="vert" wrap="none" rtlCol="0">
                  <a:spAutoFit/>
                </a:bodyPr>
                <a:lstStyle/>
                <a:p>
                  <a:r>
                    <a:rPr lang="en-GB" dirty="0" smtClean="0"/>
                    <a:t>Variability described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731" y="2564904"/>
                  <a:ext cx="461665" cy="27580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526" t="-354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835605" y="1664804"/>
            <a:ext cx="7472790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619091" y="5733256"/>
            <a:ext cx="162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Variability in </a:t>
            </a:r>
            <a:r>
              <a:rPr lang="en-GB" i="1" dirty="0" smtClean="0"/>
              <a:t>Y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56995" y="1815207"/>
                <a:ext cx="2095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/>
                  <a:t>Testing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 smtClean="0"/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995" y="1815207"/>
                <a:ext cx="209512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360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3275856" y="2420888"/>
            <a:ext cx="3024336" cy="3024336"/>
          </a:xfrm>
          <a:prstGeom prst="ellipse">
            <a:avLst/>
          </a:prstGeom>
          <a:solidFill>
            <a:srgbClr val="F8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095836" y="2420888"/>
            <a:ext cx="3024336" cy="3024336"/>
          </a:xfrm>
          <a:prstGeom prst="ellipse">
            <a:avLst/>
          </a:prstGeom>
          <a:solidFill>
            <a:srgbClr val="553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75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Correlated regressors</a:t>
            </a:r>
            <a:endParaRPr lang="en-GB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699792" y="2420888"/>
            <a:ext cx="3420380" cy="3024336"/>
            <a:chOff x="1043608" y="2420888"/>
            <a:chExt cx="3420380" cy="3024336"/>
          </a:xfrm>
        </p:grpSpPr>
        <p:sp>
          <p:nvSpPr>
            <p:cNvPr id="6" name="Oval 5"/>
            <p:cNvSpPr/>
            <p:nvPr/>
          </p:nvSpPr>
          <p:spPr>
            <a:xfrm>
              <a:off x="1439652" y="2420888"/>
              <a:ext cx="3024336" cy="3024336"/>
            </a:xfrm>
            <a:prstGeom prst="ellipse">
              <a:avLst/>
            </a:prstGeom>
            <a:solidFill>
              <a:srgbClr val="5539FD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43608" y="2564904"/>
                  <a:ext cx="461665" cy="2752741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en-GB" dirty="0" smtClean="0"/>
                    <a:t>Variability described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564904"/>
                  <a:ext cx="461665" cy="275274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9211" b="-35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3275856" y="2420888"/>
            <a:ext cx="3384376" cy="3024336"/>
            <a:chOff x="4752020" y="2420888"/>
            <a:chExt cx="3384376" cy="3024336"/>
          </a:xfrm>
        </p:grpSpPr>
        <p:sp>
          <p:nvSpPr>
            <p:cNvPr id="7" name="Oval 6"/>
            <p:cNvSpPr/>
            <p:nvPr/>
          </p:nvSpPr>
          <p:spPr>
            <a:xfrm>
              <a:off x="4752020" y="2420888"/>
              <a:ext cx="3024336" cy="3024336"/>
            </a:xfrm>
            <a:prstGeom prst="ellipse">
              <a:avLst/>
            </a:prstGeom>
            <a:solidFill>
              <a:srgbClr val="F8565A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74731" y="2564904"/>
                  <a:ext cx="461665" cy="2758063"/>
                </a:xfrm>
                <a:prstGeom prst="rect">
                  <a:avLst/>
                </a:prstGeom>
                <a:noFill/>
              </p:spPr>
              <p:txBody>
                <a:bodyPr vert="vert" wrap="none" rtlCol="0">
                  <a:spAutoFit/>
                </a:bodyPr>
                <a:lstStyle/>
                <a:p>
                  <a:r>
                    <a:rPr lang="en-GB" dirty="0" smtClean="0"/>
                    <a:t>Variability described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731" y="2564904"/>
                  <a:ext cx="461665" cy="27580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526" t="-354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835605" y="1664804"/>
            <a:ext cx="7472790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619091" y="5733256"/>
            <a:ext cx="162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Variability in </a:t>
            </a:r>
            <a:r>
              <a:rPr lang="en-GB" i="1" dirty="0" smtClean="0"/>
              <a:t>Y</a:t>
            </a:r>
            <a:endParaRPr lang="en-GB" i="1" dirty="0"/>
          </a:p>
        </p:txBody>
      </p:sp>
      <p:sp>
        <p:nvSpPr>
          <p:cNvPr id="11" name="Oval 10"/>
          <p:cNvSpPr/>
          <p:nvPr/>
        </p:nvSpPr>
        <p:spPr>
          <a:xfrm>
            <a:off x="3275856" y="2420888"/>
            <a:ext cx="3024336" cy="302433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095836" y="2420888"/>
            <a:ext cx="3024336" cy="302433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33728" y="1815207"/>
                <a:ext cx="3546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/>
                  <a:t>Testing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GB" sz="2400" dirty="0" smtClean="0"/>
                  <a:t>and/or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 smtClean="0"/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28" y="1815207"/>
                <a:ext cx="3546484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577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3275856" y="2420888"/>
            <a:ext cx="3024336" cy="3024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design_orthogonal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5"/>
          <a:stretch/>
        </p:blipFill>
        <p:spPr bwMode="auto">
          <a:xfrm>
            <a:off x="208590" y="1219278"/>
            <a:ext cx="4399414" cy="563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229600" cy="685800"/>
          </a:xfrm>
        </p:spPr>
        <p:txBody>
          <a:bodyPr/>
          <a:lstStyle/>
          <a:p>
            <a:r>
              <a:rPr lang="en-GB" sz="2800" b="1" dirty="0"/>
              <a:t>Design orthogonality</a:t>
            </a:r>
            <a:endParaRPr lang="en-US" sz="2800" b="1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5504" y="2060848"/>
            <a:ext cx="4700972" cy="174262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/>
              <a:t>For each pair of columns of the design matrix, the orthogonality matrix depicts the magnitude of the </a:t>
            </a:r>
            <a:r>
              <a:rPr lang="en-GB" sz="2000" b="1" dirty="0"/>
              <a:t>cosine of the angle</a:t>
            </a:r>
            <a:r>
              <a:rPr lang="en-GB" sz="2000" dirty="0"/>
              <a:t> between them, with the range 0 to 1 mapped from white to black</a:t>
            </a:r>
            <a:r>
              <a:rPr lang="en-GB" sz="2000" dirty="0" smtClean="0"/>
              <a:t>.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599892" y="4181636"/>
            <a:ext cx="720080" cy="1659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139952" y="4181636"/>
            <a:ext cx="486054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r>
              <a:rPr lang="en-GB" sz="2000" dirty="0"/>
              <a:t>If both vectors have </a:t>
            </a:r>
            <a:r>
              <a:rPr lang="en-GB" sz="2000" b="1" dirty="0"/>
              <a:t>zero mean</a:t>
            </a:r>
            <a:r>
              <a:rPr lang="en-GB" sz="2000" dirty="0"/>
              <a:t> then the cosine of the angle between the vectors is the same as the </a:t>
            </a:r>
            <a:r>
              <a:rPr lang="en-GB" sz="2000" b="1" dirty="0"/>
              <a:t>correlation</a:t>
            </a:r>
            <a:r>
              <a:rPr lang="en-GB" sz="2000" dirty="0"/>
              <a:t> between the two variates.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8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/>
              <a:t>Correlated regressors: </a:t>
            </a:r>
            <a:r>
              <a:rPr lang="en-GB" sz="2800" dirty="0" smtClean="0"/>
              <a:t>summary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32" y="1196752"/>
            <a:ext cx="8229600" cy="5594412"/>
          </a:xfrm>
        </p:spPr>
        <p:txBody>
          <a:bodyPr/>
          <a:lstStyle/>
          <a:p>
            <a:r>
              <a:rPr lang="en-GB" sz="2000" dirty="0" smtClean="0"/>
              <a:t>We implicitly test for an </a:t>
            </a:r>
            <a:r>
              <a:rPr lang="en-GB" sz="2000" b="1" dirty="0" smtClean="0"/>
              <a:t>additional</a:t>
            </a:r>
            <a:r>
              <a:rPr lang="en-GB" sz="2000" dirty="0" smtClean="0"/>
              <a:t> effect only. </a:t>
            </a:r>
            <a:r>
              <a:rPr lang="en-GB" sz="2000" dirty="0"/>
              <a:t>When testing for the first regressor, we are effectively removing the part of the signal that can be accounted for by the second </a:t>
            </a:r>
            <a:r>
              <a:rPr lang="en-GB" sz="2000" dirty="0" smtClean="0"/>
              <a:t>regressor:</a:t>
            </a:r>
            <a:br>
              <a:rPr lang="en-GB" sz="2000" dirty="0" smtClean="0"/>
            </a:br>
            <a:r>
              <a:rPr lang="en-GB" sz="2000" dirty="0" smtClean="0">
                <a:sym typeface="Wingdings" pitchFamily="2" charset="2"/>
              </a:rPr>
              <a:t> </a:t>
            </a:r>
            <a:r>
              <a:rPr lang="en-GB" sz="2000" b="1" i="1" dirty="0">
                <a:sym typeface="Wingdings" pitchFamily="2" charset="2"/>
              </a:rPr>
              <a:t>implicit orthogonalisation</a:t>
            </a:r>
            <a:r>
              <a:rPr lang="en-GB" sz="2000" i="1" dirty="0" smtClean="0">
                <a:sym typeface="Wingdings" pitchFamily="2" charset="2"/>
              </a:rPr>
              <a:t>.</a:t>
            </a:r>
            <a:br>
              <a:rPr lang="en-GB" sz="2000" i="1" dirty="0" smtClean="0">
                <a:sym typeface="Wingdings" pitchFamily="2" charset="2"/>
              </a:rPr>
            </a:br>
            <a:r>
              <a:rPr lang="en-GB" sz="2000" i="1" dirty="0" smtClean="0">
                <a:sym typeface="Wingdings" pitchFamily="2" charset="2"/>
              </a:rPr>
              <a:t/>
            </a:r>
            <a:br>
              <a:rPr lang="en-GB" sz="2000" i="1" dirty="0" smtClean="0">
                <a:sym typeface="Wingdings" pitchFamily="2" charset="2"/>
              </a:rPr>
            </a:br>
            <a:r>
              <a:rPr lang="en-GB" sz="2000" i="1" dirty="0" smtClean="0">
                <a:sym typeface="Wingdings" pitchFamily="2" charset="2"/>
              </a:rPr>
              <a:t/>
            </a:r>
            <a:br>
              <a:rPr lang="en-GB" sz="2000" i="1" dirty="0" smtClean="0">
                <a:sym typeface="Wingdings" pitchFamily="2" charset="2"/>
              </a:rPr>
            </a:br>
            <a:r>
              <a:rPr lang="en-GB" i="1" dirty="0" smtClean="0">
                <a:sym typeface="Wingdings" pitchFamily="2" charset="2"/>
              </a:rPr>
              <a:t/>
            </a:r>
            <a:br>
              <a:rPr lang="en-GB" i="1" dirty="0" smtClean="0">
                <a:sym typeface="Wingdings" pitchFamily="2" charset="2"/>
              </a:rPr>
            </a:br>
            <a:endParaRPr lang="en-GB" i="1" dirty="0" smtClean="0">
              <a:sym typeface="Wingdings" pitchFamily="2" charset="2"/>
            </a:endParaRPr>
          </a:p>
          <a:p>
            <a:r>
              <a:rPr lang="en-GB" sz="2000" dirty="0" smtClean="0">
                <a:sym typeface="Wingdings" pitchFamily="2" charset="2"/>
              </a:rPr>
              <a:t>Orthogonalisation </a:t>
            </a:r>
            <a:r>
              <a:rPr lang="en-GB" sz="2000" dirty="0">
                <a:sym typeface="Wingdings" pitchFamily="2" charset="2"/>
              </a:rPr>
              <a:t>= </a:t>
            </a:r>
            <a:r>
              <a:rPr lang="en-GB" sz="2000" dirty="0" smtClean="0">
                <a:sym typeface="Wingdings" pitchFamily="2" charset="2"/>
              </a:rPr>
              <a:t>decorrelation. Parameters </a:t>
            </a:r>
            <a:r>
              <a:rPr lang="en-GB" sz="2000" dirty="0">
                <a:sym typeface="Wingdings" pitchFamily="2" charset="2"/>
              </a:rPr>
              <a:t>and test on the non modified regressor </a:t>
            </a:r>
            <a:r>
              <a:rPr lang="en-GB" sz="2000" dirty="0" smtClean="0">
                <a:sym typeface="Wingdings" pitchFamily="2" charset="2"/>
              </a:rPr>
              <a:t>change.</a:t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 smtClean="0">
                <a:sym typeface="Wingdings" pitchFamily="2" charset="2"/>
              </a:rPr>
              <a:t>Rarely solves the problem as it requires assumptions about which regressor to uniquely attribute the common variance.</a:t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 smtClean="0">
                <a:sym typeface="Wingdings" pitchFamily="2" charset="2"/>
              </a:rPr>
              <a:t> change regressors (i.e. design) instead, e.g. factorial designs.</a:t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>
                <a:sym typeface="Wingdings" pitchFamily="2" charset="2"/>
              </a:rPr>
              <a:t> </a:t>
            </a:r>
            <a:r>
              <a:rPr lang="en-GB" sz="2000" dirty="0" smtClean="0">
                <a:sym typeface="Wingdings" pitchFamily="2" charset="2"/>
              </a:rPr>
              <a:t>use F-tests to assess overall significance.</a:t>
            </a:r>
          </a:p>
          <a:p>
            <a:r>
              <a:rPr lang="en-GB" sz="2000" dirty="0"/>
              <a:t>Original regressors may not matter: it’s the contrast you are testing which should be as decorrelated as possible from the rest of the design matrix </a:t>
            </a:r>
            <a:endParaRPr lang="en-GB" sz="2000" dirty="0">
              <a:sym typeface="Wingdings" pitchFamily="2" charset="2"/>
            </a:endParaRPr>
          </a:p>
          <a:p>
            <a:endParaRPr lang="en-GB" sz="2000" i="1" dirty="0">
              <a:sym typeface="Wingdings" pitchFamily="2" charset="2"/>
            </a:endParaRPr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1270384" y="2565288"/>
            <a:ext cx="522288" cy="83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1270384" y="3401901"/>
            <a:ext cx="973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2043497" y="3351101"/>
            <a:ext cx="382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x</a:t>
            </a:r>
            <a:r>
              <a:rPr lang="en-GB" baseline="-25000"/>
              <a:t>1</a:t>
            </a:r>
            <a:endParaRPr lang="en-US" baseline="-25000"/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1373572" y="2385901"/>
            <a:ext cx="382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x</a:t>
            </a:r>
            <a:r>
              <a:rPr lang="en-GB" baseline="-25000"/>
              <a:t>2</a:t>
            </a:r>
            <a:endParaRPr lang="en-US" baseline="-25000"/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 flipV="1">
            <a:off x="3523047" y="2528776"/>
            <a:ext cx="522287" cy="83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 flipV="1">
            <a:off x="3523047" y="3365388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4261234" y="2960576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x</a:t>
            </a:r>
            <a:r>
              <a:rPr lang="en-GB" baseline="-25000"/>
              <a:t>1</a:t>
            </a:r>
            <a:endParaRPr lang="en-US" baseline="-25000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3626234" y="2349388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x</a:t>
            </a:r>
            <a:r>
              <a:rPr lang="en-GB" baseline="-25000"/>
              <a:t>2</a:t>
            </a:r>
            <a:endParaRPr lang="en-US" baseline="-25000"/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 flipV="1">
            <a:off x="5729672" y="2565288"/>
            <a:ext cx="522287" cy="8366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 flipV="1">
            <a:off x="5729672" y="3401901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6502784" y="3386026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x</a:t>
            </a:r>
            <a:r>
              <a:rPr lang="en-GB" baseline="-25000"/>
              <a:t>1</a:t>
            </a:r>
            <a:endParaRPr lang="en-US" baseline="-25000"/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6251959" y="2312876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x</a:t>
            </a:r>
            <a:r>
              <a:rPr lang="en-GB" baseline="-25000"/>
              <a:t>2</a:t>
            </a:r>
            <a:endParaRPr lang="en-US" baseline="-25000"/>
          </a:p>
        </p:txBody>
      </p:sp>
      <p:sp>
        <p:nvSpPr>
          <p:cNvPr id="16" name="Line 40"/>
          <p:cNvSpPr>
            <a:spLocks noChangeShapeType="1"/>
          </p:cNvSpPr>
          <p:nvPr/>
        </p:nvSpPr>
        <p:spPr bwMode="auto">
          <a:xfrm flipH="1" flipV="1">
            <a:off x="5734434" y="2565288"/>
            <a:ext cx="0" cy="83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Text Box 41"/>
          <p:cNvSpPr txBox="1">
            <a:spLocks noChangeArrowheads="1"/>
          </p:cNvSpPr>
          <p:nvPr/>
        </p:nvSpPr>
        <p:spPr bwMode="auto">
          <a:xfrm>
            <a:off x="5337559" y="2385901"/>
            <a:ext cx="40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x</a:t>
            </a:r>
            <a:r>
              <a:rPr lang="en-GB" sz="2000" baseline="30000">
                <a:latin typeface="Symbol" pitchFamily="18" charset="2"/>
              </a:rPr>
              <a:t>^</a:t>
            </a:r>
            <a:endParaRPr lang="en-US" baseline="-25000"/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>
            <a:off x="3526222" y="3357451"/>
            <a:ext cx="75723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 flipH="1">
            <a:off x="4210434" y="3357451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44"/>
          <p:cNvSpPr>
            <a:spLocks noChangeShapeType="1"/>
          </p:cNvSpPr>
          <p:nvPr/>
        </p:nvSpPr>
        <p:spPr bwMode="auto">
          <a:xfrm flipH="1" flipV="1">
            <a:off x="5697922" y="2600213"/>
            <a:ext cx="576262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4246947" y="3573351"/>
            <a:ext cx="40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x</a:t>
            </a:r>
            <a:r>
              <a:rPr lang="en-GB" sz="2000" baseline="30000">
                <a:latin typeface="Symbol" pitchFamily="18" charset="2"/>
              </a:rPr>
              <a:t>^</a:t>
            </a:r>
            <a:endParaRPr lang="en-US" baseline="-25000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466147" y="2470038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aseline="-25000"/>
              <a:t>2</a:t>
            </a:r>
            <a:endParaRPr lang="en-US" baseline="-25000"/>
          </a:p>
        </p:txBody>
      </p:sp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4354897" y="3659076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aseline="-25000"/>
              <a:t>1</a:t>
            </a:r>
            <a:endParaRPr lang="en-US" baseline="-25000"/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6780597" y="2938351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aseline="-25000"/>
              <a:t>2</a:t>
            </a:r>
            <a:endParaRPr lang="en-US" baseline="-25000"/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6636134" y="2824051"/>
            <a:ext cx="179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x</a:t>
            </a:r>
            <a:r>
              <a:rPr lang="en-GB" sz="2000" baseline="30000">
                <a:latin typeface="Symbol" pitchFamily="18" charset="2"/>
              </a:rPr>
              <a:t>^ </a:t>
            </a:r>
            <a:r>
              <a:rPr lang="en-GB"/>
              <a:t>= x</a:t>
            </a:r>
            <a:r>
              <a:rPr lang="en-GB" baseline="-25000"/>
              <a:t>2 </a:t>
            </a:r>
            <a:r>
              <a:rPr lang="en-GB"/>
              <a:t>– x</a:t>
            </a:r>
            <a:r>
              <a:rPr lang="en-GB" baseline="-25000"/>
              <a:t>1</a:t>
            </a:r>
            <a:r>
              <a:rPr lang="en-GB"/>
              <a:t>.x</a:t>
            </a:r>
            <a:r>
              <a:rPr lang="en-GB" baseline="-25000"/>
              <a:t>2</a:t>
            </a:r>
            <a:r>
              <a:rPr lang="en-GB"/>
              <a:t> x</a:t>
            </a:r>
            <a:r>
              <a:rPr lang="en-GB" baseline="-25000"/>
              <a:t>1</a:t>
            </a:r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269563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84238"/>
            <a:ext cx="8229600" cy="792162"/>
          </a:xfrm>
        </p:spPr>
        <p:txBody>
          <a:bodyPr/>
          <a:lstStyle/>
          <a:p>
            <a:r>
              <a:rPr lang="en-GB"/>
              <a:t>Bibliography: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6523038" cy="11414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1800" i="1"/>
              <a:t>Statistical Parametric Mapping: The Analysis of Functional Brain Images</a:t>
            </a:r>
            <a:r>
              <a:rPr lang="en-GB" sz="1800"/>
              <a:t>. Elsevier, 2007.</a:t>
            </a:r>
            <a:endParaRPr lang="en-US" sz="1800"/>
          </a:p>
        </p:txBody>
      </p:sp>
      <p:pic>
        <p:nvPicPr>
          <p:cNvPr id="18614" name="Picture 182" descr="SPMbo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947738"/>
            <a:ext cx="1693863" cy="220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15" name="Rectangle 183"/>
          <p:cNvSpPr>
            <a:spLocks noChangeArrowheads="1"/>
          </p:cNvSpPr>
          <p:nvPr/>
        </p:nvSpPr>
        <p:spPr bwMode="auto">
          <a:xfrm>
            <a:off x="431800" y="3321050"/>
            <a:ext cx="8229600" cy="31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r>
              <a:rPr lang="en-GB" i="1" dirty="0"/>
              <a:t>Plane Answers to Complex Questions: The Theory of Linear Models</a:t>
            </a:r>
            <a:r>
              <a:rPr lang="en-GB" dirty="0"/>
              <a:t>. R. Christensen, Springer, 1996.</a:t>
            </a:r>
            <a:br>
              <a:rPr lang="en-GB" dirty="0"/>
            </a:br>
            <a:endParaRPr lang="en-GB" dirty="0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r>
              <a:rPr lang="en-GB" i="1" dirty="0"/>
              <a:t>Statistical parametric maps in functional imaging: a general linear approach</a:t>
            </a:r>
            <a:r>
              <a:rPr lang="en-GB" dirty="0"/>
              <a:t>. K.J. Friston et al, Human Brain Mapping, 1995.</a:t>
            </a:r>
            <a:br>
              <a:rPr lang="en-GB" dirty="0"/>
            </a:br>
            <a:endParaRPr lang="en-GB" dirty="0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r>
              <a:rPr lang="en-GB" i="1" dirty="0"/>
              <a:t>Ambiguous results in functional neuroimaging data analysis due to covariate correlation</a:t>
            </a:r>
            <a:r>
              <a:rPr lang="en-GB" dirty="0"/>
              <a:t>. A. Andrade et al., NeuroImage, 1999.</a:t>
            </a:r>
            <a:br>
              <a:rPr lang="en-GB" dirty="0"/>
            </a:br>
            <a:endParaRPr lang="en-GB" dirty="0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r>
              <a:rPr lang="en-GB" dirty="0"/>
              <a:t>Estimating efficiency a priori: a comparison of blocked and randomized designs. A. Mechelli et al., NeuroImage, 2003.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5598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 mass-univariate approach</a:t>
            </a:r>
            <a:endParaRPr lang="en-GB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431540" y="1559829"/>
            <a:ext cx="1152525" cy="1368426"/>
            <a:chOff x="791580" y="1445617"/>
            <a:chExt cx="1152525" cy="1368426"/>
          </a:xfrm>
        </p:grpSpPr>
        <p:sp>
          <p:nvSpPr>
            <p:cNvPr id="34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1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122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Group 121"/>
          <p:cNvGrpSpPr/>
          <p:nvPr/>
        </p:nvGrpSpPr>
        <p:grpSpPr>
          <a:xfrm>
            <a:off x="539552" y="1712229"/>
            <a:ext cx="1152525" cy="1368426"/>
            <a:chOff x="791580" y="1445617"/>
            <a:chExt cx="1152525" cy="1368426"/>
          </a:xfrm>
        </p:grpSpPr>
        <p:sp>
          <p:nvSpPr>
            <p:cNvPr id="123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5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8646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/>
          <p:cNvGrpSpPr/>
          <p:nvPr/>
        </p:nvGrpSpPr>
        <p:grpSpPr>
          <a:xfrm>
            <a:off x="647564" y="1864629"/>
            <a:ext cx="1152525" cy="1368426"/>
            <a:chOff x="791580" y="1445617"/>
            <a:chExt cx="1152525" cy="1368426"/>
          </a:xfrm>
        </p:grpSpPr>
        <p:sp>
          <p:nvSpPr>
            <p:cNvPr id="127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9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170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129"/>
          <p:cNvGrpSpPr/>
          <p:nvPr/>
        </p:nvGrpSpPr>
        <p:grpSpPr>
          <a:xfrm>
            <a:off x="755576" y="2017029"/>
            <a:ext cx="1152525" cy="1368426"/>
            <a:chOff x="791580" y="1445617"/>
            <a:chExt cx="1152525" cy="1368426"/>
          </a:xfrm>
        </p:grpSpPr>
        <p:sp>
          <p:nvSpPr>
            <p:cNvPr id="131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33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1694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133"/>
          <p:cNvGrpSpPr/>
          <p:nvPr/>
        </p:nvGrpSpPr>
        <p:grpSpPr>
          <a:xfrm>
            <a:off x="863588" y="2169429"/>
            <a:ext cx="1152525" cy="1368426"/>
            <a:chOff x="791580" y="1445617"/>
            <a:chExt cx="1152525" cy="1368426"/>
          </a:xfrm>
        </p:grpSpPr>
        <p:sp>
          <p:nvSpPr>
            <p:cNvPr id="135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41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218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Group 141"/>
          <p:cNvGrpSpPr/>
          <p:nvPr/>
        </p:nvGrpSpPr>
        <p:grpSpPr>
          <a:xfrm>
            <a:off x="971600" y="2321829"/>
            <a:ext cx="1152525" cy="1368426"/>
            <a:chOff x="791580" y="1445617"/>
            <a:chExt cx="1152525" cy="1368426"/>
          </a:xfrm>
        </p:grpSpPr>
        <p:sp>
          <p:nvSpPr>
            <p:cNvPr id="143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45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24742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/>
          <p:cNvGrpSpPr/>
          <p:nvPr/>
        </p:nvGrpSpPr>
        <p:grpSpPr>
          <a:xfrm>
            <a:off x="1079612" y="2474229"/>
            <a:ext cx="1152525" cy="1368426"/>
            <a:chOff x="791580" y="1445617"/>
            <a:chExt cx="1152525" cy="1368426"/>
          </a:xfrm>
        </p:grpSpPr>
        <p:sp>
          <p:nvSpPr>
            <p:cNvPr id="147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49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266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roup 149"/>
          <p:cNvGrpSpPr/>
          <p:nvPr/>
        </p:nvGrpSpPr>
        <p:grpSpPr>
          <a:xfrm>
            <a:off x="1187624" y="2626629"/>
            <a:ext cx="1152525" cy="1368426"/>
            <a:chOff x="791580" y="1445617"/>
            <a:chExt cx="1152525" cy="1368426"/>
          </a:xfrm>
        </p:grpSpPr>
        <p:sp>
          <p:nvSpPr>
            <p:cNvPr id="151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53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27790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Group 153"/>
          <p:cNvGrpSpPr/>
          <p:nvPr/>
        </p:nvGrpSpPr>
        <p:grpSpPr>
          <a:xfrm>
            <a:off x="1295636" y="2779029"/>
            <a:ext cx="1152525" cy="1368426"/>
            <a:chOff x="791580" y="1445617"/>
            <a:chExt cx="1152525" cy="1368426"/>
          </a:xfrm>
        </p:grpSpPr>
        <p:sp>
          <p:nvSpPr>
            <p:cNvPr id="155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57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314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157"/>
          <p:cNvGrpSpPr/>
          <p:nvPr/>
        </p:nvGrpSpPr>
        <p:grpSpPr>
          <a:xfrm>
            <a:off x="1403648" y="2931429"/>
            <a:ext cx="1152525" cy="1368426"/>
            <a:chOff x="791580" y="1445617"/>
            <a:chExt cx="1152525" cy="1368426"/>
          </a:xfrm>
        </p:grpSpPr>
        <p:sp>
          <p:nvSpPr>
            <p:cNvPr id="159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61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30838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2" name="Group 161"/>
          <p:cNvGrpSpPr/>
          <p:nvPr/>
        </p:nvGrpSpPr>
        <p:grpSpPr>
          <a:xfrm>
            <a:off x="1511660" y="3083829"/>
            <a:ext cx="1152525" cy="1368426"/>
            <a:chOff x="791580" y="1445617"/>
            <a:chExt cx="1152525" cy="1368426"/>
          </a:xfrm>
        </p:grpSpPr>
        <p:sp>
          <p:nvSpPr>
            <p:cNvPr id="163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65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362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6" name="Group 165"/>
          <p:cNvGrpSpPr/>
          <p:nvPr/>
        </p:nvGrpSpPr>
        <p:grpSpPr>
          <a:xfrm>
            <a:off x="1619672" y="3236229"/>
            <a:ext cx="1152525" cy="1368426"/>
            <a:chOff x="791580" y="1445617"/>
            <a:chExt cx="1152525" cy="1368426"/>
          </a:xfrm>
        </p:grpSpPr>
        <p:sp>
          <p:nvSpPr>
            <p:cNvPr id="167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69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33886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0" name="Group 169"/>
          <p:cNvGrpSpPr/>
          <p:nvPr/>
        </p:nvGrpSpPr>
        <p:grpSpPr>
          <a:xfrm>
            <a:off x="1727684" y="3388629"/>
            <a:ext cx="1152525" cy="1368426"/>
            <a:chOff x="791580" y="1445617"/>
            <a:chExt cx="1152525" cy="1368426"/>
          </a:xfrm>
        </p:grpSpPr>
        <p:sp>
          <p:nvSpPr>
            <p:cNvPr id="171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73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410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4" name="Group 173"/>
          <p:cNvGrpSpPr/>
          <p:nvPr/>
        </p:nvGrpSpPr>
        <p:grpSpPr>
          <a:xfrm>
            <a:off x="1835696" y="3541029"/>
            <a:ext cx="1152525" cy="1368426"/>
            <a:chOff x="791580" y="1445617"/>
            <a:chExt cx="1152525" cy="1368426"/>
          </a:xfrm>
        </p:grpSpPr>
        <p:sp>
          <p:nvSpPr>
            <p:cNvPr id="175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77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36934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8" name="Group 177"/>
          <p:cNvGrpSpPr/>
          <p:nvPr/>
        </p:nvGrpSpPr>
        <p:grpSpPr>
          <a:xfrm>
            <a:off x="1943708" y="3693429"/>
            <a:ext cx="1152525" cy="1368426"/>
            <a:chOff x="791580" y="1445617"/>
            <a:chExt cx="1152525" cy="1368426"/>
          </a:xfrm>
        </p:grpSpPr>
        <p:sp>
          <p:nvSpPr>
            <p:cNvPr id="179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0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81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458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oup 181"/>
          <p:cNvGrpSpPr/>
          <p:nvPr/>
        </p:nvGrpSpPr>
        <p:grpSpPr>
          <a:xfrm>
            <a:off x="2051720" y="3845829"/>
            <a:ext cx="1152525" cy="1368426"/>
            <a:chOff x="791580" y="1445617"/>
            <a:chExt cx="1152525" cy="1368426"/>
          </a:xfrm>
        </p:grpSpPr>
        <p:sp>
          <p:nvSpPr>
            <p:cNvPr id="183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85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9982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6" name="Group 185"/>
          <p:cNvGrpSpPr/>
          <p:nvPr/>
        </p:nvGrpSpPr>
        <p:grpSpPr>
          <a:xfrm>
            <a:off x="2159732" y="3998229"/>
            <a:ext cx="1152525" cy="1368426"/>
            <a:chOff x="791580" y="1445617"/>
            <a:chExt cx="1152525" cy="1368426"/>
          </a:xfrm>
        </p:grpSpPr>
        <p:sp>
          <p:nvSpPr>
            <p:cNvPr id="187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89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506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2267744" y="4150629"/>
            <a:ext cx="1152525" cy="1368426"/>
            <a:chOff x="791580" y="1445617"/>
            <a:chExt cx="1152525" cy="1368426"/>
          </a:xfrm>
        </p:grpSpPr>
        <p:sp>
          <p:nvSpPr>
            <p:cNvPr id="191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2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93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43030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4" name="Group 193"/>
          <p:cNvGrpSpPr/>
          <p:nvPr/>
        </p:nvGrpSpPr>
        <p:grpSpPr>
          <a:xfrm>
            <a:off x="2375756" y="4303029"/>
            <a:ext cx="1152525" cy="1368426"/>
            <a:chOff x="791580" y="1445617"/>
            <a:chExt cx="1152525" cy="1368426"/>
          </a:xfrm>
        </p:grpSpPr>
        <p:sp>
          <p:nvSpPr>
            <p:cNvPr id="195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97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554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8" name="Group 197"/>
          <p:cNvGrpSpPr/>
          <p:nvPr/>
        </p:nvGrpSpPr>
        <p:grpSpPr>
          <a:xfrm>
            <a:off x="2483768" y="4455429"/>
            <a:ext cx="1152525" cy="1368426"/>
            <a:chOff x="791580" y="1445617"/>
            <a:chExt cx="1152525" cy="1368426"/>
          </a:xfrm>
        </p:grpSpPr>
        <p:sp>
          <p:nvSpPr>
            <p:cNvPr id="199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201" name="Picture 20" descr="smoothed_func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168" y="46078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2" name="Group 201"/>
          <p:cNvGrpSpPr/>
          <p:nvPr/>
        </p:nvGrpSpPr>
        <p:grpSpPr>
          <a:xfrm>
            <a:off x="2636168" y="4607829"/>
            <a:ext cx="1152525" cy="1368426"/>
            <a:chOff x="791580" y="1445617"/>
            <a:chExt cx="1152525" cy="1368426"/>
          </a:xfrm>
        </p:grpSpPr>
        <p:sp>
          <p:nvSpPr>
            <p:cNvPr id="203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07" name="Line 4"/>
          <p:cNvSpPr>
            <a:spLocks noChangeShapeType="1"/>
          </p:cNvSpPr>
          <p:nvPr/>
        </p:nvSpPr>
        <p:spPr bwMode="auto">
          <a:xfrm>
            <a:off x="323528" y="3432311"/>
            <a:ext cx="2088430" cy="2841005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5" name="TextBox 2054"/>
          <p:cNvSpPr txBox="1"/>
          <p:nvPr/>
        </p:nvSpPr>
        <p:spPr>
          <a:xfrm rot="3143407">
            <a:off x="655592" y="4739999"/>
            <a:ext cx="897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Time</a:t>
            </a:r>
            <a:endParaRPr lang="en-GB" sz="2400" b="1" dirty="0"/>
          </a:p>
        </p:txBody>
      </p:sp>
      <p:sp>
        <p:nvSpPr>
          <p:cNvPr id="336" name="Line 4"/>
          <p:cNvSpPr>
            <a:spLocks noChangeShapeType="1"/>
          </p:cNvSpPr>
          <p:nvPr/>
        </p:nvSpPr>
        <p:spPr bwMode="auto">
          <a:xfrm flipV="1">
            <a:off x="3579143" y="2701241"/>
            <a:ext cx="849921" cy="267197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154" name="Picture 21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16" y="1434528"/>
            <a:ext cx="4337352" cy="1803286"/>
          </a:xfrm>
          <a:prstGeom prst="rect">
            <a:avLst/>
          </a:prstGeom>
        </p:spPr>
      </p:pic>
      <p:grpSp>
        <p:nvGrpSpPr>
          <p:cNvPr id="2155" name="Group 2154"/>
          <p:cNvGrpSpPr/>
          <p:nvPr/>
        </p:nvGrpSpPr>
        <p:grpSpPr>
          <a:xfrm>
            <a:off x="4499992" y="3310842"/>
            <a:ext cx="4036369" cy="3322514"/>
            <a:chOff x="4680012" y="1864630"/>
            <a:chExt cx="4036369" cy="4588706"/>
          </a:xfrm>
        </p:grpSpPr>
        <p:sp>
          <p:nvSpPr>
            <p:cNvPr id="338" name="Freeform 94"/>
            <p:cNvSpPr>
              <a:spLocks/>
            </p:cNvSpPr>
            <p:nvPr/>
          </p:nvSpPr>
          <p:spPr bwMode="auto">
            <a:xfrm>
              <a:off x="4680013" y="1864630"/>
              <a:ext cx="4036368" cy="412242"/>
            </a:xfrm>
            <a:custGeom>
              <a:avLst/>
              <a:gdLst>
                <a:gd name="T0" fmla="*/ 31 w 2653"/>
                <a:gd name="T1" fmla="*/ 447 h 500"/>
                <a:gd name="T2" fmla="*/ 94 w 2653"/>
                <a:gd name="T3" fmla="*/ 447 h 500"/>
                <a:gd name="T4" fmla="*/ 157 w 2653"/>
                <a:gd name="T5" fmla="*/ 447 h 500"/>
                <a:gd name="T6" fmla="*/ 223 w 2653"/>
                <a:gd name="T7" fmla="*/ 102 h 500"/>
                <a:gd name="T8" fmla="*/ 286 w 2653"/>
                <a:gd name="T9" fmla="*/ 42 h 500"/>
                <a:gd name="T10" fmla="*/ 349 w 2653"/>
                <a:gd name="T11" fmla="*/ 49 h 500"/>
                <a:gd name="T12" fmla="*/ 415 w 2653"/>
                <a:gd name="T13" fmla="*/ 370 h 500"/>
                <a:gd name="T14" fmla="*/ 478 w 2653"/>
                <a:gd name="T15" fmla="*/ 458 h 500"/>
                <a:gd name="T16" fmla="*/ 541 w 2653"/>
                <a:gd name="T17" fmla="*/ 447 h 500"/>
                <a:gd name="T18" fmla="*/ 607 w 2653"/>
                <a:gd name="T19" fmla="*/ 102 h 500"/>
                <a:gd name="T20" fmla="*/ 670 w 2653"/>
                <a:gd name="T21" fmla="*/ 42 h 500"/>
                <a:gd name="T22" fmla="*/ 733 w 2653"/>
                <a:gd name="T23" fmla="*/ 49 h 500"/>
                <a:gd name="T24" fmla="*/ 799 w 2653"/>
                <a:gd name="T25" fmla="*/ 370 h 500"/>
                <a:gd name="T26" fmla="*/ 862 w 2653"/>
                <a:gd name="T27" fmla="*/ 458 h 500"/>
                <a:gd name="T28" fmla="*/ 925 w 2653"/>
                <a:gd name="T29" fmla="*/ 447 h 500"/>
                <a:gd name="T30" fmla="*/ 988 w 2653"/>
                <a:gd name="T31" fmla="*/ 102 h 500"/>
                <a:gd name="T32" fmla="*/ 1054 w 2653"/>
                <a:gd name="T33" fmla="*/ 42 h 500"/>
                <a:gd name="T34" fmla="*/ 1117 w 2653"/>
                <a:gd name="T35" fmla="*/ 49 h 500"/>
                <a:gd name="T36" fmla="*/ 1180 w 2653"/>
                <a:gd name="T37" fmla="*/ 370 h 500"/>
                <a:gd name="T38" fmla="*/ 1246 w 2653"/>
                <a:gd name="T39" fmla="*/ 458 h 500"/>
                <a:gd name="T40" fmla="*/ 1309 w 2653"/>
                <a:gd name="T41" fmla="*/ 447 h 500"/>
                <a:gd name="T42" fmla="*/ 1372 w 2653"/>
                <a:gd name="T43" fmla="*/ 102 h 500"/>
                <a:gd name="T44" fmla="*/ 1438 w 2653"/>
                <a:gd name="T45" fmla="*/ 42 h 500"/>
                <a:gd name="T46" fmla="*/ 1501 w 2653"/>
                <a:gd name="T47" fmla="*/ 49 h 500"/>
                <a:gd name="T48" fmla="*/ 1564 w 2653"/>
                <a:gd name="T49" fmla="*/ 370 h 500"/>
                <a:gd name="T50" fmla="*/ 1630 w 2653"/>
                <a:gd name="T51" fmla="*/ 458 h 500"/>
                <a:gd name="T52" fmla="*/ 1693 w 2653"/>
                <a:gd name="T53" fmla="*/ 447 h 500"/>
                <a:gd name="T54" fmla="*/ 1756 w 2653"/>
                <a:gd name="T55" fmla="*/ 102 h 500"/>
                <a:gd name="T56" fmla="*/ 1822 w 2653"/>
                <a:gd name="T57" fmla="*/ 42 h 500"/>
                <a:gd name="T58" fmla="*/ 1885 w 2653"/>
                <a:gd name="T59" fmla="*/ 49 h 500"/>
                <a:gd name="T60" fmla="*/ 1948 w 2653"/>
                <a:gd name="T61" fmla="*/ 370 h 500"/>
                <a:gd name="T62" fmla="*/ 2010 w 2653"/>
                <a:gd name="T63" fmla="*/ 458 h 500"/>
                <a:gd name="T64" fmla="*/ 2077 w 2653"/>
                <a:gd name="T65" fmla="*/ 447 h 500"/>
                <a:gd name="T66" fmla="*/ 2139 w 2653"/>
                <a:gd name="T67" fmla="*/ 102 h 500"/>
                <a:gd name="T68" fmla="*/ 2202 w 2653"/>
                <a:gd name="T69" fmla="*/ 42 h 500"/>
                <a:gd name="T70" fmla="*/ 2269 w 2653"/>
                <a:gd name="T71" fmla="*/ 49 h 500"/>
                <a:gd name="T72" fmla="*/ 2331 w 2653"/>
                <a:gd name="T73" fmla="*/ 370 h 500"/>
                <a:gd name="T74" fmla="*/ 2394 w 2653"/>
                <a:gd name="T75" fmla="*/ 458 h 500"/>
                <a:gd name="T76" fmla="*/ 2461 w 2653"/>
                <a:gd name="T77" fmla="*/ 447 h 500"/>
                <a:gd name="T78" fmla="*/ 2523 w 2653"/>
                <a:gd name="T79" fmla="*/ 102 h 500"/>
                <a:gd name="T80" fmla="*/ 2586 w 2653"/>
                <a:gd name="T81" fmla="*/ 42 h 500"/>
                <a:gd name="T82" fmla="*/ 2653 w 2653"/>
                <a:gd name="T83" fmla="*/ 49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53" h="500">
                  <a:moveTo>
                    <a:pt x="0" y="447"/>
                  </a:moveTo>
                  <a:lnTo>
                    <a:pt x="31" y="447"/>
                  </a:lnTo>
                  <a:lnTo>
                    <a:pt x="63" y="447"/>
                  </a:lnTo>
                  <a:lnTo>
                    <a:pt x="94" y="447"/>
                  </a:lnTo>
                  <a:lnTo>
                    <a:pt x="126" y="447"/>
                  </a:lnTo>
                  <a:lnTo>
                    <a:pt x="157" y="447"/>
                  </a:lnTo>
                  <a:lnTo>
                    <a:pt x="192" y="447"/>
                  </a:lnTo>
                  <a:lnTo>
                    <a:pt x="223" y="102"/>
                  </a:lnTo>
                  <a:lnTo>
                    <a:pt x="255" y="0"/>
                  </a:lnTo>
                  <a:lnTo>
                    <a:pt x="286" y="42"/>
                  </a:lnTo>
                  <a:lnTo>
                    <a:pt x="318" y="49"/>
                  </a:lnTo>
                  <a:lnTo>
                    <a:pt x="349" y="49"/>
                  </a:lnTo>
                  <a:lnTo>
                    <a:pt x="384" y="49"/>
                  </a:lnTo>
                  <a:lnTo>
                    <a:pt x="415" y="370"/>
                  </a:lnTo>
                  <a:lnTo>
                    <a:pt x="447" y="500"/>
                  </a:lnTo>
                  <a:lnTo>
                    <a:pt x="478" y="458"/>
                  </a:lnTo>
                  <a:lnTo>
                    <a:pt x="510" y="447"/>
                  </a:lnTo>
                  <a:lnTo>
                    <a:pt x="541" y="447"/>
                  </a:lnTo>
                  <a:lnTo>
                    <a:pt x="572" y="447"/>
                  </a:lnTo>
                  <a:lnTo>
                    <a:pt x="607" y="102"/>
                  </a:lnTo>
                  <a:lnTo>
                    <a:pt x="639" y="0"/>
                  </a:lnTo>
                  <a:lnTo>
                    <a:pt x="670" y="42"/>
                  </a:lnTo>
                  <a:lnTo>
                    <a:pt x="702" y="49"/>
                  </a:lnTo>
                  <a:lnTo>
                    <a:pt x="733" y="49"/>
                  </a:lnTo>
                  <a:lnTo>
                    <a:pt x="764" y="49"/>
                  </a:lnTo>
                  <a:lnTo>
                    <a:pt x="799" y="370"/>
                  </a:lnTo>
                  <a:lnTo>
                    <a:pt x="831" y="500"/>
                  </a:lnTo>
                  <a:lnTo>
                    <a:pt x="862" y="458"/>
                  </a:lnTo>
                  <a:lnTo>
                    <a:pt x="894" y="447"/>
                  </a:lnTo>
                  <a:lnTo>
                    <a:pt x="925" y="447"/>
                  </a:lnTo>
                  <a:lnTo>
                    <a:pt x="956" y="447"/>
                  </a:lnTo>
                  <a:lnTo>
                    <a:pt x="988" y="102"/>
                  </a:lnTo>
                  <a:lnTo>
                    <a:pt x="1023" y="0"/>
                  </a:lnTo>
                  <a:lnTo>
                    <a:pt x="1054" y="42"/>
                  </a:lnTo>
                  <a:lnTo>
                    <a:pt x="1085" y="49"/>
                  </a:lnTo>
                  <a:lnTo>
                    <a:pt x="1117" y="49"/>
                  </a:lnTo>
                  <a:lnTo>
                    <a:pt x="1148" y="49"/>
                  </a:lnTo>
                  <a:lnTo>
                    <a:pt x="1180" y="370"/>
                  </a:lnTo>
                  <a:lnTo>
                    <a:pt x="1215" y="500"/>
                  </a:lnTo>
                  <a:lnTo>
                    <a:pt x="1246" y="458"/>
                  </a:lnTo>
                  <a:lnTo>
                    <a:pt x="1277" y="447"/>
                  </a:lnTo>
                  <a:lnTo>
                    <a:pt x="1309" y="447"/>
                  </a:lnTo>
                  <a:lnTo>
                    <a:pt x="1340" y="447"/>
                  </a:lnTo>
                  <a:lnTo>
                    <a:pt x="1372" y="102"/>
                  </a:lnTo>
                  <a:lnTo>
                    <a:pt x="1407" y="0"/>
                  </a:lnTo>
                  <a:lnTo>
                    <a:pt x="1438" y="42"/>
                  </a:lnTo>
                  <a:lnTo>
                    <a:pt x="1469" y="49"/>
                  </a:lnTo>
                  <a:lnTo>
                    <a:pt x="1501" y="49"/>
                  </a:lnTo>
                  <a:lnTo>
                    <a:pt x="1532" y="49"/>
                  </a:lnTo>
                  <a:lnTo>
                    <a:pt x="1564" y="370"/>
                  </a:lnTo>
                  <a:lnTo>
                    <a:pt x="1595" y="500"/>
                  </a:lnTo>
                  <a:lnTo>
                    <a:pt x="1630" y="458"/>
                  </a:lnTo>
                  <a:lnTo>
                    <a:pt x="1661" y="447"/>
                  </a:lnTo>
                  <a:lnTo>
                    <a:pt x="1693" y="447"/>
                  </a:lnTo>
                  <a:lnTo>
                    <a:pt x="1724" y="447"/>
                  </a:lnTo>
                  <a:lnTo>
                    <a:pt x="1756" y="102"/>
                  </a:lnTo>
                  <a:lnTo>
                    <a:pt x="1787" y="0"/>
                  </a:lnTo>
                  <a:lnTo>
                    <a:pt x="1822" y="42"/>
                  </a:lnTo>
                  <a:lnTo>
                    <a:pt x="1853" y="49"/>
                  </a:lnTo>
                  <a:lnTo>
                    <a:pt x="1885" y="49"/>
                  </a:lnTo>
                  <a:lnTo>
                    <a:pt x="1916" y="49"/>
                  </a:lnTo>
                  <a:lnTo>
                    <a:pt x="1948" y="370"/>
                  </a:lnTo>
                  <a:lnTo>
                    <a:pt x="1979" y="500"/>
                  </a:lnTo>
                  <a:lnTo>
                    <a:pt x="2010" y="458"/>
                  </a:lnTo>
                  <a:lnTo>
                    <a:pt x="2045" y="447"/>
                  </a:lnTo>
                  <a:lnTo>
                    <a:pt x="2077" y="447"/>
                  </a:lnTo>
                  <a:lnTo>
                    <a:pt x="2108" y="447"/>
                  </a:lnTo>
                  <a:lnTo>
                    <a:pt x="2139" y="102"/>
                  </a:lnTo>
                  <a:lnTo>
                    <a:pt x="2171" y="0"/>
                  </a:lnTo>
                  <a:lnTo>
                    <a:pt x="2202" y="42"/>
                  </a:lnTo>
                  <a:lnTo>
                    <a:pt x="2237" y="49"/>
                  </a:lnTo>
                  <a:lnTo>
                    <a:pt x="2269" y="49"/>
                  </a:lnTo>
                  <a:lnTo>
                    <a:pt x="2300" y="49"/>
                  </a:lnTo>
                  <a:lnTo>
                    <a:pt x="2331" y="370"/>
                  </a:lnTo>
                  <a:lnTo>
                    <a:pt x="2363" y="500"/>
                  </a:lnTo>
                  <a:lnTo>
                    <a:pt x="2394" y="458"/>
                  </a:lnTo>
                  <a:lnTo>
                    <a:pt x="2426" y="447"/>
                  </a:lnTo>
                  <a:lnTo>
                    <a:pt x="2461" y="447"/>
                  </a:lnTo>
                  <a:lnTo>
                    <a:pt x="2492" y="447"/>
                  </a:lnTo>
                  <a:lnTo>
                    <a:pt x="2523" y="102"/>
                  </a:lnTo>
                  <a:lnTo>
                    <a:pt x="2555" y="0"/>
                  </a:lnTo>
                  <a:lnTo>
                    <a:pt x="2586" y="42"/>
                  </a:lnTo>
                  <a:lnTo>
                    <a:pt x="2618" y="49"/>
                  </a:lnTo>
                  <a:lnTo>
                    <a:pt x="2653" y="49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Freeform 109"/>
            <p:cNvSpPr>
              <a:spLocks/>
            </p:cNvSpPr>
            <p:nvPr/>
          </p:nvSpPr>
          <p:spPr bwMode="auto">
            <a:xfrm>
              <a:off x="4680013" y="6383882"/>
              <a:ext cx="4036368" cy="69454"/>
            </a:xfrm>
            <a:custGeom>
              <a:avLst/>
              <a:gdLst>
                <a:gd name="T0" fmla="*/ 54 w 4560"/>
                <a:gd name="T1" fmla="*/ 162 w 4560"/>
                <a:gd name="T2" fmla="*/ 270 w 4560"/>
                <a:gd name="T3" fmla="*/ 384 w 4560"/>
                <a:gd name="T4" fmla="*/ 492 w 4560"/>
                <a:gd name="T5" fmla="*/ 600 w 4560"/>
                <a:gd name="T6" fmla="*/ 714 w 4560"/>
                <a:gd name="T7" fmla="*/ 822 w 4560"/>
                <a:gd name="T8" fmla="*/ 930 w 4560"/>
                <a:gd name="T9" fmla="*/ 1044 w 4560"/>
                <a:gd name="T10" fmla="*/ 1152 w 4560"/>
                <a:gd name="T11" fmla="*/ 1260 w 4560"/>
                <a:gd name="T12" fmla="*/ 1374 w 4560"/>
                <a:gd name="T13" fmla="*/ 1482 w 4560"/>
                <a:gd name="T14" fmla="*/ 1590 w 4560"/>
                <a:gd name="T15" fmla="*/ 1698 w 4560"/>
                <a:gd name="T16" fmla="*/ 1812 w 4560"/>
                <a:gd name="T17" fmla="*/ 1920 w 4560"/>
                <a:gd name="T18" fmla="*/ 2028 w 4560"/>
                <a:gd name="T19" fmla="*/ 2142 w 4560"/>
                <a:gd name="T20" fmla="*/ 2250 w 4560"/>
                <a:gd name="T21" fmla="*/ 2358 w 4560"/>
                <a:gd name="T22" fmla="*/ 2472 w 4560"/>
                <a:gd name="T23" fmla="*/ 2580 w 4560"/>
                <a:gd name="T24" fmla="*/ 2688 w 4560"/>
                <a:gd name="T25" fmla="*/ 2802 w 4560"/>
                <a:gd name="T26" fmla="*/ 2910 w 4560"/>
                <a:gd name="T27" fmla="*/ 3018 w 4560"/>
                <a:gd name="T28" fmla="*/ 3132 w 4560"/>
                <a:gd name="T29" fmla="*/ 3240 w 4560"/>
                <a:gd name="T30" fmla="*/ 3348 w 4560"/>
                <a:gd name="T31" fmla="*/ 3456 w 4560"/>
                <a:gd name="T32" fmla="*/ 3570 w 4560"/>
                <a:gd name="T33" fmla="*/ 3678 w 4560"/>
                <a:gd name="T34" fmla="*/ 3786 w 4560"/>
                <a:gd name="T35" fmla="*/ 3900 w 4560"/>
                <a:gd name="T36" fmla="*/ 4008 w 4560"/>
                <a:gd name="T37" fmla="*/ 4116 w 4560"/>
                <a:gd name="T38" fmla="*/ 4230 w 4560"/>
                <a:gd name="T39" fmla="*/ 4338 w 4560"/>
                <a:gd name="T40" fmla="*/ 4446 w 4560"/>
                <a:gd name="T41" fmla="*/ 4560 w 456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</a:cxnLst>
              <a:rect l="0" t="0" r="r" b="b"/>
              <a:pathLst>
                <a:path w="4560">
                  <a:moveTo>
                    <a:pt x="0" y="0"/>
                  </a:moveTo>
                  <a:lnTo>
                    <a:pt x="54" y="0"/>
                  </a:lnTo>
                  <a:lnTo>
                    <a:pt x="108" y="0"/>
                  </a:lnTo>
                  <a:lnTo>
                    <a:pt x="162" y="0"/>
                  </a:lnTo>
                  <a:lnTo>
                    <a:pt x="216" y="0"/>
                  </a:lnTo>
                  <a:lnTo>
                    <a:pt x="270" y="0"/>
                  </a:lnTo>
                  <a:lnTo>
                    <a:pt x="330" y="0"/>
                  </a:lnTo>
                  <a:lnTo>
                    <a:pt x="384" y="0"/>
                  </a:lnTo>
                  <a:lnTo>
                    <a:pt x="438" y="0"/>
                  </a:lnTo>
                  <a:lnTo>
                    <a:pt x="492" y="0"/>
                  </a:lnTo>
                  <a:lnTo>
                    <a:pt x="546" y="0"/>
                  </a:lnTo>
                  <a:lnTo>
                    <a:pt x="600" y="0"/>
                  </a:lnTo>
                  <a:lnTo>
                    <a:pt x="660" y="0"/>
                  </a:lnTo>
                  <a:lnTo>
                    <a:pt x="714" y="0"/>
                  </a:lnTo>
                  <a:lnTo>
                    <a:pt x="768" y="0"/>
                  </a:lnTo>
                  <a:lnTo>
                    <a:pt x="822" y="0"/>
                  </a:lnTo>
                  <a:lnTo>
                    <a:pt x="876" y="0"/>
                  </a:lnTo>
                  <a:lnTo>
                    <a:pt x="930" y="0"/>
                  </a:lnTo>
                  <a:lnTo>
                    <a:pt x="984" y="0"/>
                  </a:lnTo>
                  <a:lnTo>
                    <a:pt x="1044" y="0"/>
                  </a:lnTo>
                  <a:lnTo>
                    <a:pt x="1098" y="0"/>
                  </a:lnTo>
                  <a:lnTo>
                    <a:pt x="1152" y="0"/>
                  </a:lnTo>
                  <a:lnTo>
                    <a:pt x="1206" y="0"/>
                  </a:lnTo>
                  <a:lnTo>
                    <a:pt x="1260" y="0"/>
                  </a:lnTo>
                  <a:lnTo>
                    <a:pt x="1314" y="0"/>
                  </a:lnTo>
                  <a:lnTo>
                    <a:pt x="1374" y="0"/>
                  </a:lnTo>
                  <a:lnTo>
                    <a:pt x="1428" y="0"/>
                  </a:lnTo>
                  <a:lnTo>
                    <a:pt x="1482" y="0"/>
                  </a:lnTo>
                  <a:lnTo>
                    <a:pt x="1536" y="0"/>
                  </a:lnTo>
                  <a:lnTo>
                    <a:pt x="1590" y="0"/>
                  </a:lnTo>
                  <a:lnTo>
                    <a:pt x="1644" y="0"/>
                  </a:lnTo>
                  <a:lnTo>
                    <a:pt x="1698" y="0"/>
                  </a:lnTo>
                  <a:lnTo>
                    <a:pt x="1758" y="0"/>
                  </a:lnTo>
                  <a:lnTo>
                    <a:pt x="1812" y="0"/>
                  </a:lnTo>
                  <a:lnTo>
                    <a:pt x="1866" y="0"/>
                  </a:lnTo>
                  <a:lnTo>
                    <a:pt x="1920" y="0"/>
                  </a:lnTo>
                  <a:lnTo>
                    <a:pt x="1974" y="0"/>
                  </a:lnTo>
                  <a:lnTo>
                    <a:pt x="2028" y="0"/>
                  </a:lnTo>
                  <a:lnTo>
                    <a:pt x="2088" y="0"/>
                  </a:lnTo>
                  <a:lnTo>
                    <a:pt x="2142" y="0"/>
                  </a:lnTo>
                  <a:lnTo>
                    <a:pt x="2196" y="0"/>
                  </a:lnTo>
                  <a:lnTo>
                    <a:pt x="2250" y="0"/>
                  </a:lnTo>
                  <a:lnTo>
                    <a:pt x="2304" y="0"/>
                  </a:lnTo>
                  <a:lnTo>
                    <a:pt x="2358" y="0"/>
                  </a:lnTo>
                  <a:lnTo>
                    <a:pt x="2418" y="0"/>
                  </a:lnTo>
                  <a:lnTo>
                    <a:pt x="2472" y="0"/>
                  </a:lnTo>
                  <a:lnTo>
                    <a:pt x="2526" y="0"/>
                  </a:lnTo>
                  <a:lnTo>
                    <a:pt x="2580" y="0"/>
                  </a:lnTo>
                  <a:lnTo>
                    <a:pt x="2634" y="0"/>
                  </a:lnTo>
                  <a:lnTo>
                    <a:pt x="2688" y="0"/>
                  </a:lnTo>
                  <a:lnTo>
                    <a:pt x="2742" y="0"/>
                  </a:lnTo>
                  <a:lnTo>
                    <a:pt x="2802" y="0"/>
                  </a:lnTo>
                  <a:lnTo>
                    <a:pt x="2856" y="0"/>
                  </a:lnTo>
                  <a:lnTo>
                    <a:pt x="2910" y="0"/>
                  </a:lnTo>
                  <a:lnTo>
                    <a:pt x="2964" y="0"/>
                  </a:lnTo>
                  <a:lnTo>
                    <a:pt x="3018" y="0"/>
                  </a:lnTo>
                  <a:lnTo>
                    <a:pt x="3072" y="0"/>
                  </a:lnTo>
                  <a:lnTo>
                    <a:pt x="3132" y="0"/>
                  </a:lnTo>
                  <a:lnTo>
                    <a:pt x="3186" y="0"/>
                  </a:lnTo>
                  <a:lnTo>
                    <a:pt x="3240" y="0"/>
                  </a:lnTo>
                  <a:lnTo>
                    <a:pt x="3294" y="0"/>
                  </a:lnTo>
                  <a:lnTo>
                    <a:pt x="3348" y="0"/>
                  </a:lnTo>
                  <a:lnTo>
                    <a:pt x="3402" y="0"/>
                  </a:lnTo>
                  <a:lnTo>
                    <a:pt x="3456" y="0"/>
                  </a:lnTo>
                  <a:lnTo>
                    <a:pt x="3516" y="0"/>
                  </a:lnTo>
                  <a:lnTo>
                    <a:pt x="3570" y="0"/>
                  </a:lnTo>
                  <a:lnTo>
                    <a:pt x="3624" y="0"/>
                  </a:lnTo>
                  <a:lnTo>
                    <a:pt x="3678" y="0"/>
                  </a:lnTo>
                  <a:lnTo>
                    <a:pt x="3732" y="0"/>
                  </a:lnTo>
                  <a:lnTo>
                    <a:pt x="3786" y="0"/>
                  </a:lnTo>
                  <a:lnTo>
                    <a:pt x="3846" y="0"/>
                  </a:lnTo>
                  <a:lnTo>
                    <a:pt x="3900" y="0"/>
                  </a:lnTo>
                  <a:lnTo>
                    <a:pt x="3954" y="0"/>
                  </a:lnTo>
                  <a:lnTo>
                    <a:pt x="4008" y="0"/>
                  </a:lnTo>
                  <a:lnTo>
                    <a:pt x="4062" y="0"/>
                  </a:lnTo>
                  <a:lnTo>
                    <a:pt x="4116" y="0"/>
                  </a:lnTo>
                  <a:lnTo>
                    <a:pt x="4170" y="0"/>
                  </a:lnTo>
                  <a:lnTo>
                    <a:pt x="4230" y="0"/>
                  </a:lnTo>
                  <a:lnTo>
                    <a:pt x="4284" y="0"/>
                  </a:lnTo>
                  <a:lnTo>
                    <a:pt x="4338" y="0"/>
                  </a:lnTo>
                  <a:lnTo>
                    <a:pt x="4392" y="0"/>
                  </a:lnTo>
                  <a:lnTo>
                    <a:pt x="4446" y="0"/>
                  </a:lnTo>
                  <a:lnTo>
                    <a:pt x="4500" y="0"/>
                  </a:lnTo>
                  <a:lnTo>
                    <a:pt x="4560" y="0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0" name="Freeform 12"/>
            <p:cNvSpPr>
              <a:spLocks/>
            </p:cNvSpPr>
            <p:nvPr/>
          </p:nvSpPr>
          <p:spPr bwMode="auto">
            <a:xfrm>
              <a:off x="4680013" y="3323494"/>
              <a:ext cx="4036368" cy="178664"/>
            </a:xfrm>
            <a:custGeom>
              <a:avLst/>
              <a:gdLst>
                <a:gd name="T0" fmla="*/ 54 w 4560"/>
                <a:gd name="T1" fmla="*/ 108 h 228"/>
                <a:gd name="T2" fmla="*/ 162 w 4560"/>
                <a:gd name="T3" fmla="*/ 78 h 228"/>
                <a:gd name="T4" fmla="*/ 270 w 4560"/>
                <a:gd name="T5" fmla="*/ 126 h 228"/>
                <a:gd name="T6" fmla="*/ 384 w 4560"/>
                <a:gd name="T7" fmla="*/ 120 h 228"/>
                <a:gd name="T8" fmla="*/ 492 w 4560"/>
                <a:gd name="T9" fmla="*/ 150 h 228"/>
                <a:gd name="T10" fmla="*/ 600 w 4560"/>
                <a:gd name="T11" fmla="*/ 78 h 228"/>
                <a:gd name="T12" fmla="*/ 714 w 4560"/>
                <a:gd name="T13" fmla="*/ 138 h 228"/>
                <a:gd name="T14" fmla="*/ 822 w 4560"/>
                <a:gd name="T15" fmla="*/ 90 h 228"/>
                <a:gd name="T16" fmla="*/ 930 w 4560"/>
                <a:gd name="T17" fmla="*/ 108 h 228"/>
                <a:gd name="T18" fmla="*/ 1044 w 4560"/>
                <a:gd name="T19" fmla="*/ 48 h 228"/>
                <a:gd name="T20" fmla="*/ 1152 w 4560"/>
                <a:gd name="T21" fmla="*/ 36 h 228"/>
                <a:gd name="T22" fmla="*/ 1260 w 4560"/>
                <a:gd name="T23" fmla="*/ 102 h 228"/>
                <a:gd name="T24" fmla="*/ 1374 w 4560"/>
                <a:gd name="T25" fmla="*/ 216 h 228"/>
                <a:gd name="T26" fmla="*/ 1482 w 4560"/>
                <a:gd name="T27" fmla="*/ 180 h 228"/>
                <a:gd name="T28" fmla="*/ 1590 w 4560"/>
                <a:gd name="T29" fmla="*/ 90 h 228"/>
                <a:gd name="T30" fmla="*/ 1698 w 4560"/>
                <a:gd name="T31" fmla="*/ 60 h 228"/>
                <a:gd name="T32" fmla="*/ 1812 w 4560"/>
                <a:gd name="T33" fmla="*/ 84 h 228"/>
                <a:gd name="T34" fmla="*/ 1920 w 4560"/>
                <a:gd name="T35" fmla="*/ 0 h 228"/>
                <a:gd name="T36" fmla="*/ 2028 w 4560"/>
                <a:gd name="T37" fmla="*/ 60 h 228"/>
                <a:gd name="T38" fmla="*/ 2142 w 4560"/>
                <a:gd name="T39" fmla="*/ 126 h 228"/>
                <a:gd name="T40" fmla="*/ 2250 w 4560"/>
                <a:gd name="T41" fmla="*/ 180 h 228"/>
                <a:gd name="T42" fmla="*/ 2358 w 4560"/>
                <a:gd name="T43" fmla="*/ 186 h 228"/>
                <a:gd name="T44" fmla="*/ 2472 w 4560"/>
                <a:gd name="T45" fmla="*/ 156 h 228"/>
                <a:gd name="T46" fmla="*/ 2580 w 4560"/>
                <a:gd name="T47" fmla="*/ 18 h 228"/>
                <a:gd name="T48" fmla="*/ 2688 w 4560"/>
                <a:gd name="T49" fmla="*/ 18 h 228"/>
                <a:gd name="T50" fmla="*/ 2802 w 4560"/>
                <a:gd name="T51" fmla="*/ 36 h 228"/>
                <a:gd name="T52" fmla="*/ 2910 w 4560"/>
                <a:gd name="T53" fmla="*/ 90 h 228"/>
                <a:gd name="T54" fmla="*/ 3018 w 4560"/>
                <a:gd name="T55" fmla="*/ 156 h 228"/>
                <a:gd name="T56" fmla="*/ 3132 w 4560"/>
                <a:gd name="T57" fmla="*/ 186 h 228"/>
                <a:gd name="T58" fmla="*/ 3240 w 4560"/>
                <a:gd name="T59" fmla="*/ 144 h 228"/>
                <a:gd name="T60" fmla="*/ 3348 w 4560"/>
                <a:gd name="T61" fmla="*/ 102 h 228"/>
                <a:gd name="T62" fmla="*/ 3456 w 4560"/>
                <a:gd name="T63" fmla="*/ 60 h 228"/>
                <a:gd name="T64" fmla="*/ 3570 w 4560"/>
                <a:gd name="T65" fmla="*/ 42 h 228"/>
                <a:gd name="T66" fmla="*/ 3678 w 4560"/>
                <a:gd name="T67" fmla="*/ 114 h 228"/>
                <a:gd name="T68" fmla="*/ 3786 w 4560"/>
                <a:gd name="T69" fmla="*/ 72 h 228"/>
                <a:gd name="T70" fmla="*/ 3900 w 4560"/>
                <a:gd name="T71" fmla="*/ 114 h 228"/>
                <a:gd name="T72" fmla="*/ 4008 w 4560"/>
                <a:gd name="T73" fmla="*/ 186 h 228"/>
                <a:gd name="T74" fmla="*/ 4116 w 4560"/>
                <a:gd name="T75" fmla="*/ 78 h 228"/>
                <a:gd name="T76" fmla="*/ 4230 w 4560"/>
                <a:gd name="T77" fmla="*/ 108 h 228"/>
                <a:gd name="T78" fmla="*/ 4338 w 4560"/>
                <a:gd name="T79" fmla="*/ 150 h 228"/>
                <a:gd name="T80" fmla="*/ 4446 w 4560"/>
                <a:gd name="T81" fmla="*/ 114 h 228"/>
                <a:gd name="T82" fmla="*/ 4560 w 4560"/>
                <a:gd name="T83" fmla="*/ 3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228">
                  <a:moveTo>
                    <a:pt x="0" y="108"/>
                  </a:moveTo>
                  <a:lnTo>
                    <a:pt x="54" y="108"/>
                  </a:lnTo>
                  <a:lnTo>
                    <a:pt x="108" y="72"/>
                  </a:lnTo>
                  <a:lnTo>
                    <a:pt x="162" y="78"/>
                  </a:lnTo>
                  <a:lnTo>
                    <a:pt x="216" y="96"/>
                  </a:lnTo>
                  <a:lnTo>
                    <a:pt x="270" y="126"/>
                  </a:lnTo>
                  <a:lnTo>
                    <a:pt x="330" y="120"/>
                  </a:lnTo>
                  <a:lnTo>
                    <a:pt x="384" y="120"/>
                  </a:lnTo>
                  <a:lnTo>
                    <a:pt x="438" y="84"/>
                  </a:lnTo>
                  <a:lnTo>
                    <a:pt x="492" y="150"/>
                  </a:lnTo>
                  <a:lnTo>
                    <a:pt x="546" y="138"/>
                  </a:lnTo>
                  <a:lnTo>
                    <a:pt x="600" y="78"/>
                  </a:lnTo>
                  <a:lnTo>
                    <a:pt x="660" y="126"/>
                  </a:lnTo>
                  <a:lnTo>
                    <a:pt x="714" y="138"/>
                  </a:lnTo>
                  <a:lnTo>
                    <a:pt x="768" y="102"/>
                  </a:lnTo>
                  <a:lnTo>
                    <a:pt x="822" y="90"/>
                  </a:lnTo>
                  <a:lnTo>
                    <a:pt x="876" y="114"/>
                  </a:lnTo>
                  <a:lnTo>
                    <a:pt x="930" y="108"/>
                  </a:lnTo>
                  <a:lnTo>
                    <a:pt x="984" y="72"/>
                  </a:lnTo>
                  <a:lnTo>
                    <a:pt x="1044" y="48"/>
                  </a:lnTo>
                  <a:lnTo>
                    <a:pt x="1098" y="66"/>
                  </a:lnTo>
                  <a:lnTo>
                    <a:pt x="1152" y="36"/>
                  </a:lnTo>
                  <a:lnTo>
                    <a:pt x="1206" y="72"/>
                  </a:lnTo>
                  <a:lnTo>
                    <a:pt x="1260" y="102"/>
                  </a:lnTo>
                  <a:lnTo>
                    <a:pt x="1314" y="150"/>
                  </a:lnTo>
                  <a:lnTo>
                    <a:pt x="1374" y="216"/>
                  </a:lnTo>
                  <a:lnTo>
                    <a:pt x="1428" y="162"/>
                  </a:lnTo>
                  <a:lnTo>
                    <a:pt x="1482" y="180"/>
                  </a:lnTo>
                  <a:lnTo>
                    <a:pt x="1536" y="126"/>
                  </a:lnTo>
                  <a:lnTo>
                    <a:pt x="1590" y="90"/>
                  </a:lnTo>
                  <a:lnTo>
                    <a:pt x="1644" y="114"/>
                  </a:lnTo>
                  <a:lnTo>
                    <a:pt x="1698" y="60"/>
                  </a:lnTo>
                  <a:lnTo>
                    <a:pt x="1758" y="84"/>
                  </a:lnTo>
                  <a:lnTo>
                    <a:pt x="1812" y="84"/>
                  </a:lnTo>
                  <a:lnTo>
                    <a:pt x="1866" y="84"/>
                  </a:lnTo>
                  <a:lnTo>
                    <a:pt x="1920" y="0"/>
                  </a:lnTo>
                  <a:lnTo>
                    <a:pt x="1974" y="78"/>
                  </a:lnTo>
                  <a:lnTo>
                    <a:pt x="2028" y="60"/>
                  </a:lnTo>
                  <a:lnTo>
                    <a:pt x="2088" y="78"/>
                  </a:lnTo>
                  <a:lnTo>
                    <a:pt x="2142" y="126"/>
                  </a:lnTo>
                  <a:lnTo>
                    <a:pt x="2196" y="144"/>
                  </a:lnTo>
                  <a:lnTo>
                    <a:pt x="2250" y="180"/>
                  </a:lnTo>
                  <a:lnTo>
                    <a:pt x="2304" y="186"/>
                  </a:lnTo>
                  <a:lnTo>
                    <a:pt x="2358" y="186"/>
                  </a:lnTo>
                  <a:lnTo>
                    <a:pt x="2418" y="180"/>
                  </a:lnTo>
                  <a:lnTo>
                    <a:pt x="2472" y="156"/>
                  </a:lnTo>
                  <a:lnTo>
                    <a:pt x="2526" y="42"/>
                  </a:lnTo>
                  <a:lnTo>
                    <a:pt x="2580" y="18"/>
                  </a:lnTo>
                  <a:lnTo>
                    <a:pt x="2634" y="84"/>
                  </a:lnTo>
                  <a:lnTo>
                    <a:pt x="2688" y="18"/>
                  </a:lnTo>
                  <a:lnTo>
                    <a:pt x="2742" y="54"/>
                  </a:lnTo>
                  <a:lnTo>
                    <a:pt x="2802" y="36"/>
                  </a:lnTo>
                  <a:lnTo>
                    <a:pt x="2856" y="78"/>
                  </a:lnTo>
                  <a:lnTo>
                    <a:pt x="2910" y="90"/>
                  </a:lnTo>
                  <a:lnTo>
                    <a:pt x="2964" y="84"/>
                  </a:lnTo>
                  <a:lnTo>
                    <a:pt x="3018" y="156"/>
                  </a:lnTo>
                  <a:lnTo>
                    <a:pt x="3072" y="228"/>
                  </a:lnTo>
                  <a:lnTo>
                    <a:pt x="3132" y="186"/>
                  </a:lnTo>
                  <a:lnTo>
                    <a:pt x="3186" y="150"/>
                  </a:lnTo>
                  <a:lnTo>
                    <a:pt x="3240" y="144"/>
                  </a:lnTo>
                  <a:lnTo>
                    <a:pt x="3294" y="60"/>
                  </a:lnTo>
                  <a:lnTo>
                    <a:pt x="3348" y="102"/>
                  </a:lnTo>
                  <a:lnTo>
                    <a:pt x="3402" y="90"/>
                  </a:lnTo>
                  <a:lnTo>
                    <a:pt x="3456" y="60"/>
                  </a:lnTo>
                  <a:lnTo>
                    <a:pt x="3516" y="96"/>
                  </a:lnTo>
                  <a:lnTo>
                    <a:pt x="3570" y="42"/>
                  </a:lnTo>
                  <a:lnTo>
                    <a:pt x="3624" y="72"/>
                  </a:lnTo>
                  <a:lnTo>
                    <a:pt x="3678" y="114"/>
                  </a:lnTo>
                  <a:lnTo>
                    <a:pt x="3732" y="102"/>
                  </a:lnTo>
                  <a:lnTo>
                    <a:pt x="3786" y="72"/>
                  </a:lnTo>
                  <a:lnTo>
                    <a:pt x="3846" y="120"/>
                  </a:lnTo>
                  <a:lnTo>
                    <a:pt x="3900" y="114"/>
                  </a:lnTo>
                  <a:lnTo>
                    <a:pt x="3954" y="126"/>
                  </a:lnTo>
                  <a:lnTo>
                    <a:pt x="4008" y="186"/>
                  </a:lnTo>
                  <a:lnTo>
                    <a:pt x="4062" y="108"/>
                  </a:lnTo>
                  <a:lnTo>
                    <a:pt x="4116" y="78"/>
                  </a:lnTo>
                  <a:lnTo>
                    <a:pt x="4170" y="102"/>
                  </a:lnTo>
                  <a:lnTo>
                    <a:pt x="4230" y="108"/>
                  </a:lnTo>
                  <a:lnTo>
                    <a:pt x="4284" y="126"/>
                  </a:lnTo>
                  <a:lnTo>
                    <a:pt x="4338" y="150"/>
                  </a:lnTo>
                  <a:lnTo>
                    <a:pt x="4392" y="114"/>
                  </a:lnTo>
                  <a:lnTo>
                    <a:pt x="4446" y="114"/>
                  </a:lnTo>
                  <a:lnTo>
                    <a:pt x="4500" y="78"/>
                  </a:lnTo>
                  <a:lnTo>
                    <a:pt x="4560" y="36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1" name="Freeform 16"/>
            <p:cNvSpPr>
              <a:spLocks/>
            </p:cNvSpPr>
            <p:nvPr/>
          </p:nvSpPr>
          <p:spPr bwMode="auto">
            <a:xfrm>
              <a:off x="4680012" y="2709452"/>
              <a:ext cx="4036367" cy="211578"/>
            </a:xfrm>
            <a:custGeom>
              <a:avLst/>
              <a:gdLst>
                <a:gd name="T0" fmla="*/ 54 w 4560"/>
                <a:gd name="T1" fmla="*/ 216 h 270"/>
                <a:gd name="T2" fmla="*/ 162 w 4560"/>
                <a:gd name="T3" fmla="*/ 108 h 270"/>
                <a:gd name="T4" fmla="*/ 270 w 4560"/>
                <a:gd name="T5" fmla="*/ 198 h 270"/>
                <a:gd name="T6" fmla="*/ 384 w 4560"/>
                <a:gd name="T7" fmla="*/ 90 h 270"/>
                <a:gd name="T8" fmla="*/ 492 w 4560"/>
                <a:gd name="T9" fmla="*/ 180 h 270"/>
                <a:gd name="T10" fmla="*/ 600 w 4560"/>
                <a:gd name="T11" fmla="*/ 72 h 270"/>
                <a:gd name="T12" fmla="*/ 714 w 4560"/>
                <a:gd name="T13" fmla="*/ 240 h 270"/>
                <a:gd name="T14" fmla="*/ 822 w 4560"/>
                <a:gd name="T15" fmla="*/ 174 h 270"/>
                <a:gd name="T16" fmla="*/ 930 w 4560"/>
                <a:gd name="T17" fmla="*/ 192 h 270"/>
                <a:gd name="T18" fmla="*/ 1044 w 4560"/>
                <a:gd name="T19" fmla="*/ 198 h 270"/>
                <a:gd name="T20" fmla="*/ 1152 w 4560"/>
                <a:gd name="T21" fmla="*/ 138 h 270"/>
                <a:gd name="T22" fmla="*/ 1260 w 4560"/>
                <a:gd name="T23" fmla="*/ 108 h 270"/>
                <a:gd name="T24" fmla="*/ 1374 w 4560"/>
                <a:gd name="T25" fmla="*/ 102 h 270"/>
                <a:gd name="T26" fmla="*/ 1482 w 4560"/>
                <a:gd name="T27" fmla="*/ 204 h 270"/>
                <a:gd name="T28" fmla="*/ 1590 w 4560"/>
                <a:gd name="T29" fmla="*/ 174 h 270"/>
                <a:gd name="T30" fmla="*/ 1698 w 4560"/>
                <a:gd name="T31" fmla="*/ 150 h 270"/>
                <a:gd name="T32" fmla="*/ 1812 w 4560"/>
                <a:gd name="T33" fmla="*/ 174 h 270"/>
                <a:gd name="T34" fmla="*/ 1920 w 4560"/>
                <a:gd name="T35" fmla="*/ 96 h 270"/>
                <a:gd name="T36" fmla="*/ 2028 w 4560"/>
                <a:gd name="T37" fmla="*/ 204 h 270"/>
                <a:gd name="T38" fmla="*/ 2142 w 4560"/>
                <a:gd name="T39" fmla="*/ 228 h 270"/>
                <a:gd name="T40" fmla="*/ 2250 w 4560"/>
                <a:gd name="T41" fmla="*/ 108 h 270"/>
                <a:gd name="T42" fmla="*/ 2358 w 4560"/>
                <a:gd name="T43" fmla="*/ 0 h 270"/>
                <a:gd name="T44" fmla="*/ 2472 w 4560"/>
                <a:gd name="T45" fmla="*/ 126 h 270"/>
                <a:gd name="T46" fmla="*/ 2580 w 4560"/>
                <a:gd name="T47" fmla="*/ 198 h 270"/>
                <a:gd name="T48" fmla="*/ 2688 w 4560"/>
                <a:gd name="T49" fmla="*/ 150 h 270"/>
                <a:gd name="T50" fmla="*/ 2802 w 4560"/>
                <a:gd name="T51" fmla="*/ 120 h 270"/>
                <a:gd name="T52" fmla="*/ 2910 w 4560"/>
                <a:gd name="T53" fmla="*/ 240 h 270"/>
                <a:gd name="T54" fmla="*/ 3018 w 4560"/>
                <a:gd name="T55" fmla="*/ 54 h 270"/>
                <a:gd name="T56" fmla="*/ 3132 w 4560"/>
                <a:gd name="T57" fmla="*/ 114 h 270"/>
                <a:gd name="T58" fmla="*/ 3240 w 4560"/>
                <a:gd name="T59" fmla="*/ 90 h 270"/>
                <a:gd name="T60" fmla="*/ 3348 w 4560"/>
                <a:gd name="T61" fmla="*/ 258 h 270"/>
                <a:gd name="T62" fmla="*/ 3456 w 4560"/>
                <a:gd name="T63" fmla="*/ 192 h 270"/>
                <a:gd name="T64" fmla="*/ 3570 w 4560"/>
                <a:gd name="T65" fmla="*/ 126 h 270"/>
                <a:gd name="T66" fmla="*/ 3678 w 4560"/>
                <a:gd name="T67" fmla="*/ 180 h 270"/>
                <a:gd name="T68" fmla="*/ 3786 w 4560"/>
                <a:gd name="T69" fmla="*/ 186 h 270"/>
                <a:gd name="T70" fmla="*/ 3900 w 4560"/>
                <a:gd name="T71" fmla="*/ 60 h 270"/>
                <a:gd name="T72" fmla="*/ 4008 w 4560"/>
                <a:gd name="T73" fmla="*/ 150 h 270"/>
                <a:gd name="T74" fmla="*/ 4116 w 4560"/>
                <a:gd name="T75" fmla="*/ 192 h 270"/>
                <a:gd name="T76" fmla="*/ 4230 w 4560"/>
                <a:gd name="T77" fmla="*/ 96 h 270"/>
                <a:gd name="T78" fmla="*/ 4338 w 4560"/>
                <a:gd name="T79" fmla="*/ 168 h 270"/>
                <a:gd name="T80" fmla="*/ 4446 w 4560"/>
                <a:gd name="T81" fmla="*/ 162 h 270"/>
                <a:gd name="T82" fmla="*/ 4560 w 4560"/>
                <a:gd name="T83" fmla="*/ 16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270">
                  <a:moveTo>
                    <a:pt x="0" y="228"/>
                  </a:moveTo>
                  <a:lnTo>
                    <a:pt x="54" y="216"/>
                  </a:lnTo>
                  <a:lnTo>
                    <a:pt x="108" y="156"/>
                  </a:lnTo>
                  <a:lnTo>
                    <a:pt x="162" y="108"/>
                  </a:lnTo>
                  <a:lnTo>
                    <a:pt x="216" y="120"/>
                  </a:lnTo>
                  <a:lnTo>
                    <a:pt x="270" y="198"/>
                  </a:lnTo>
                  <a:lnTo>
                    <a:pt x="330" y="114"/>
                  </a:lnTo>
                  <a:lnTo>
                    <a:pt x="384" y="90"/>
                  </a:lnTo>
                  <a:lnTo>
                    <a:pt x="438" y="102"/>
                  </a:lnTo>
                  <a:lnTo>
                    <a:pt x="492" y="180"/>
                  </a:lnTo>
                  <a:lnTo>
                    <a:pt x="546" y="108"/>
                  </a:lnTo>
                  <a:lnTo>
                    <a:pt x="600" y="72"/>
                  </a:lnTo>
                  <a:lnTo>
                    <a:pt x="660" y="114"/>
                  </a:lnTo>
                  <a:lnTo>
                    <a:pt x="714" y="240"/>
                  </a:lnTo>
                  <a:lnTo>
                    <a:pt x="768" y="228"/>
                  </a:lnTo>
                  <a:lnTo>
                    <a:pt x="822" y="174"/>
                  </a:lnTo>
                  <a:lnTo>
                    <a:pt x="876" y="210"/>
                  </a:lnTo>
                  <a:lnTo>
                    <a:pt x="930" y="192"/>
                  </a:lnTo>
                  <a:lnTo>
                    <a:pt x="984" y="192"/>
                  </a:lnTo>
                  <a:lnTo>
                    <a:pt x="1044" y="198"/>
                  </a:lnTo>
                  <a:lnTo>
                    <a:pt x="1098" y="108"/>
                  </a:lnTo>
                  <a:lnTo>
                    <a:pt x="1152" y="138"/>
                  </a:lnTo>
                  <a:lnTo>
                    <a:pt x="1206" y="42"/>
                  </a:lnTo>
                  <a:lnTo>
                    <a:pt x="1260" y="108"/>
                  </a:lnTo>
                  <a:lnTo>
                    <a:pt x="1314" y="66"/>
                  </a:lnTo>
                  <a:lnTo>
                    <a:pt x="1374" y="102"/>
                  </a:lnTo>
                  <a:lnTo>
                    <a:pt x="1428" y="270"/>
                  </a:lnTo>
                  <a:lnTo>
                    <a:pt x="1482" y="204"/>
                  </a:lnTo>
                  <a:lnTo>
                    <a:pt x="1536" y="150"/>
                  </a:lnTo>
                  <a:lnTo>
                    <a:pt x="1590" y="174"/>
                  </a:lnTo>
                  <a:lnTo>
                    <a:pt x="1644" y="156"/>
                  </a:lnTo>
                  <a:lnTo>
                    <a:pt x="1698" y="150"/>
                  </a:lnTo>
                  <a:lnTo>
                    <a:pt x="1758" y="156"/>
                  </a:lnTo>
                  <a:lnTo>
                    <a:pt x="1812" y="174"/>
                  </a:lnTo>
                  <a:lnTo>
                    <a:pt x="1866" y="144"/>
                  </a:lnTo>
                  <a:lnTo>
                    <a:pt x="1920" y="96"/>
                  </a:lnTo>
                  <a:lnTo>
                    <a:pt x="1974" y="150"/>
                  </a:lnTo>
                  <a:lnTo>
                    <a:pt x="2028" y="204"/>
                  </a:lnTo>
                  <a:lnTo>
                    <a:pt x="2088" y="192"/>
                  </a:lnTo>
                  <a:lnTo>
                    <a:pt x="2142" y="228"/>
                  </a:lnTo>
                  <a:lnTo>
                    <a:pt x="2196" y="210"/>
                  </a:lnTo>
                  <a:lnTo>
                    <a:pt x="2250" y="108"/>
                  </a:lnTo>
                  <a:lnTo>
                    <a:pt x="2304" y="60"/>
                  </a:lnTo>
                  <a:lnTo>
                    <a:pt x="2358" y="0"/>
                  </a:lnTo>
                  <a:lnTo>
                    <a:pt x="2418" y="138"/>
                  </a:lnTo>
                  <a:lnTo>
                    <a:pt x="2472" y="126"/>
                  </a:lnTo>
                  <a:lnTo>
                    <a:pt x="2526" y="156"/>
                  </a:lnTo>
                  <a:lnTo>
                    <a:pt x="2580" y="198"/>
                  </a:lnTo>
                  <a:lnTo>
                    <a:pt x="2634" y="246"/>
                  </a:lnTo>
                  <a:lnTo>
                    <a:pt x="2688" y="150"/>
                  </a:lnTo>
                  <a:lnTo>
                    <a:pt x="2742" y="240"/>
                  </a:lnTo>
                  <a:lnTo>
                    <a:pt x="2802" y="120"/>
                  </a:lnTo>
                  <a:lnTo>
                    <a:pt x="2856" y="198"/>
                  </a:lnTo>
                  <a:lnTo>
                    <a:pt x="2910" y="240"/>
                  </a:lnTo>
                  <a:lnTo>
                    <a:pt x="2964" y="210"/>
                  </a:lnTo>
                  <a:lnTo>
                    <a:pt x="3018" y="54"/>
                  </a:lnTo>
                  <a:lnTo>
                    <a:pt x="3072" y="54"/>
                  </a:lnTo>
                  <a:lnTo>
                    <a:pt x="3132" y="114"/>
                  </a:lnTo>
                  <a:lnTo>
                    <a:pt x="3186" y="6"/>
                  </a:lnTo>
                  <a:lnTo>
                    <a:pt x="3240" y="90"/>
                  </a:lnTo>
                  <a:lnTo>
                    <a:pt x="3294" y="186"/>
                  </a:lnTo>
                  <a:lnTo>
                    <a:pt x="3348" y="258"/>
                  </a:lnTo>
                  <a:lnTo>
                    <a:pt x="3402" y="234"/>
                  </a:lnTo>
                  <a:lnTo>
                    <a:pt x="3456" y="192"/>
                  </a:lnTo>
                  <a:lnTo>
                    <a:pt x="3516" y="138"/>
                  </a:lnTo>
                  <a:lnTo>
                    <a:pt x="3570" y="126"/>
                  </a:lnTo>
                  <a:lnTo>
                    <a:pt x="3624" y="186"/>
                  </a:lnTo>
                  <a:lnTo>
                    <a:pt x="3678" y="180"/>
                  </a:lnTo>
                  <a:lnTo>
                    <a:pt x="3732" y="168"/>
                  </a:lnTo>
                  <a:lnTo>
                    <a:pt x="3786" y="186"/>
                  </a:lnTo>
                  <a:lnTo>
                    <a:pt x="3846" y="90"/>
                  </a:lnTo>
                  <a:lnTo>
                    <a:pt x="3900" y="60"/>
                  </a:lnTo>
                  <a:lnTo>
                    <a:pt x="3954" y="186"/>
                  </a:lnTo>
                  <a:lnTo>
                    <a:pt x="4008" y="150"/>
                  </a:lnTo>
                  <a:lnTo>
                    <a:pt x="4062" y="138"/>
                  </a:lnTo>
                  <a:lnTo>
                    <a:pt x="4116" y="192"/>
                  </a:lnTo>
                  <a:lnTo>
                    <a:pt x="4170" y="156"/>
                  </a:lnTo>
                  <a:lnTo>
                    <a:pt x="4230" y="96"/>
                  </a:lnTo>
                  <a:lnTo>
                    <a:pt x="4284" y="150"/>
                  </a:lnTo>
                  <a:lnTo>
                    <a:pt x="4338" y="168"/>
                  </a:lnTo>
                  <a:lnTo>
                    <a:pt x="4392" y="210"/>
                  </a:lnTo>
                  <a:lnTo>
                    <a:pt x="4446" y="162"/>
                  </a:lnTo>
                  <a:lnTo>
                    <a:pt x="4500" y="114"/>
                  </a:lnTo>
                  <a:lnTo>
                    <a:pt x="4560" y="168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2" name="Freeform 20"/>
            <p:cNvSpPr>
              <a:spLocks/>
            </p:cNvSpPr>
            <p:nvPr/>
          </p:nvSpPr>
          <p:spPr bwMode="auto">
            <a:xfrm>
              <a:off x="4680012" y="4490586"/>
              <a:ext cx="4036367" cy="305612"/>
            </a:xfrm>
            <a:custGeom>
              <a:avLst/>
              <a:gdLst>
                <a:gd name="T0" fmla="*/ 54 w 4560"/>
                <a:gd name="T1" fmla="*/ 198 h 390"/>
                <a:gd name="T2" fmla="*/ 162 w 4560"/>
                <a:gd name="T3" fmla="*/ 228 h 390"/>
                <a:gd name="T4" fmla="*/ 270 w 4560"/>
                <a:gd name="T5" fmla="*/ 162 h 390"/>
                <a:gd name="T6" fmla="*/ 384 w 4560"/>
                <a:gd name="T7" fmla="*/ 210 h 390"/>
                <a:gd name="T8" fmla="*/ 492 w 4560"/>
                <a:gd name="T9" fmla="*/ 174 h 390"/>
                <a:gd name="T10" fmla="*/ 600 w 4560"/>
                <a:gd name="T11" fmla="*/ 270 h 390"/>
                <a:gd name="T12" fmla="*/ 714 w 4560"/>
                <a:gd name="T13" fmla="*/ 246 h 390"/>
                <a:gd name="T14" fmla="*/ 822 w 4560"/>
                <a:gd name="T15" fmla="*/ 114 h 390"/>
                <a:gd name="T16" fmla="*/ 930 w 4560"/>
                <a:gd name="T17" fmla="*/ 162 h 390"/>
                <a:gd name="T18" fmla="*/ 1044 w 4560"/>
                <a:gd name="T19" fmla="*/ 264 h 390"/>
                <a:gd name="T20" fmla="*/ 1152 w 4560"/>
                <a:gd name="T21" fmla="*/ 234 h 390"/>
                <a:gd name="T22" fmla="*/ 1260 w 4560"/>
                <a:gd name="T23" fmla="*/ 240 h 390"/>
                <a:gd name="T24" fmla="*/ 1374 w 4560"/>
                <a:gd name="T25" fmla="*/ 240 h 390"/>
                <a:gd name="T26" fmla="*/ 1482 w 4560"/>
                <a:gd name="T27" fmla="*/ 0 h 390"/>
                <a:gd name="T28" fmla="*/ 1590 w 4560"/>
                <a:gd name="T29" fmla="*/ 192 h 390"/>
                <a:gd name="T30" fmla="*/ 1698 w 4560"/>
                <a:gd name="T31" fmla="*/ 258 h 390"/>
                <a:gd name="T32" fmla="*/ 1812 w 4560"/>
                <a:gd name="T33" fmla="*/ 240 h 390"/>
                <a:gd name="T34" fmla="*/ 1920 w 4560"/>
                <a:gd name="T35" fmla="*/ 276 h 390"/>
                <a:gd name="T36" fmla="*/ 2028 w 4560"/>
                <a:gd name="T37" fmla="*/ 186 h 390"/>
                <a:gd name="T38" fmla="*/ 2142 w 4560"/>
                <a:gd name="T39" fmla="*/ 186 h 390"/>
                <a:gd name="T40" fmla="*/ 2250 w 4560"/>
                <a:gd name="T41" fmla="*/ 168 h 390"/>
                <a:gd name="T42" fmla="*/ 2358 w 4560"/>
                <a:gd name="T43" fmla="*/ 102 h 390"/>
                <a:gd name="T44" fmla="*/ 2472 w 4560"/>
                <a:gd name="T45" fmla="*/ 276 h 390"/>
                <a:gd name="T46" fmla="*/ 2580 w 4560"/>
                <a:gd name="T47" fmla="*/ 294 h 390"/>
                <a:gd name="T48" fmla="*/ 2688 w 4560"/>
                <a:gd name="T49" fmla="*/ 186 h 390"/>
                <a:gd name="T50" fmla="*/ 2802 w 4560"/>
                <a:gd name="T51" fmla="*/ 156 h 390"/>
                <a:gd name="T52" fmla="*/ 2910 w 4560"/>
                <a:gd name="T53" fmla="*/ 156 h 390"/>
                <a:gd name="T54" fmla="*/ 3018 w 4560"/>
                <a:gd name="T55" fmla="*/ 270 h 390"/>
                <a:gd name="T56" fmla="*/ 3132 w 4560"/>
                <a:gd name="T57" fmla="*/ 282 h 390"/>
                <a:gd name="T58" fmla="*/ 3240 w 4560"/>
                <a:gd name="T59" fmla="*/ 252 h 390"/>
                <a:gd name="T60" fmla="*/ 3348 w 4560"/>
                <a:gd name="T61" fmla="*/ 222 h 390"/>
                <a:gd name="T62" fmla="*/ 3456 w 4560"/>
                <a:gd name="T63" fmla="*/ 168 h 390"/>
                <a:gd name="T64" fmla="*/ 3570 w 4560"/>
                <a:gd name="T65" fmla="*/ 150 h 390"/>
                <a:gd name="T66" fmla="*/ 3678 w 4560"/>
                <a:gd name="T67" fmla="*/ 186 h 390"/>
                <a:gd name="T68" fmla="*/ 3786 w 4560"/>
                <a:gd name="T69" fmla="*/ 354 h 390"/>
                <a:gd name="T70" fmla="*/ 3900 w 4560"/>
                <a:gd name="T71" fmla="*/ 258 h 390"/>
                <a:gd name="T72" fmla="*/ 4008 w 4560"/>
                <a:gd name="T73" fmla="*/ 120 h 390"/>
                <a:gd name="T74" fmla="*/ 4116 w 4560"/>
                <a:gd name="T75" fmla="*/ 180 h 390"/>
                <a:gd name="T76" fmla="*/ 4230 w 4560"/>
                <a:gd name="T77" fmla="*/ 246 h 390"/>
                <a:gd name="T78" fmla="*/ 4338 w 4560"/>
                <a:gd name="T79" fmla="*/ 222 h 390"/>
                <a:gd name="T80" fmla="*/ 4446 w 4560"/>
                <a:gd name="T81" fmla="*/ 204 h 390"/>
                <a:gd name="T82" fmla="*/ 4560 w 4560"/>
                <a:gd name="T83" fmla="*/ 26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390">
                  <a:moveTo>
                    <a:pt x="0" y="252"/>
                  </a:moveTo>
                  <a:lnTo>
                    <a:pt x="54" y="198"/>
                  </a:lnTo>
                  <a:lnTo>
                    <a:pt x="108" y="222"/>
                  </a:lnTo>
                  <a:lnTo>
                    <a:pt x="162" y="228"/>
                  </a:lnTo>
                  <a:lnTo>
                    <a:pt x="216" y="162"/>
                  </a:lnTo>
                  <a:lnTo>
                    <a:pt x="270" y="162"/>
                  </a:lnTo>
                  <a:lnTo>
                    <a:pt x="330" y="192"/>
                  </a:lnTo>
                  <a:lnTo>
                    <a:pt x="384" y="210"/>
                  </a:lnTo>
                  <a:lnTo>
                    <a:pt x="438" y="210"/>
                  </a:lnTo>
                  <a:lnTo>
                    <a:pt x="492" y="174"/>
                  </a:lnTo>
                  <a:lnTo>
                    <a:pt x="546" y="234"/>
                  </a:lnTo>
                  <a:lnTo>
                    <a:pt x="600" y="270"/>
                  </a:lnTo>
                  <a:lnTo>
                    <a:pt x="660" y="258"/>
                  </a:lnTo>
                  <a:lnTo>
                    <a:pt x="714" y="246"/>
                  </a:lnTo>
                  <a:lnTo>
                    <a:pt x="768" y="222"/>
                  </a:lnTo>
                  <a:lnTo>
                    <a:pt x="822" y="114"/>
                  </a:lnTo>
                  <a:lnTo>
                    <a:pt x="876" y="54"/>
                  </a:lnTo>
                  <a:lnTo>
                    <a:pt x="930" y="162"/>
                  </a:lnTo>
                  <a:lnTo>
                    <a:pt x="984" y="264"/>
                  </a:lnTo>
                  <a:lnTo>
                    <a:pt x="1044" y="264"/>
                  </a:lnTo>
                  <a:lnTo>
                    <a:pt x="1098" y="282"/>
                  </a:lnTo>
                  <a:lnTo>
                    <a:pt x="1152" y="234"/>
                  </a:lnTo>
                  <a:lnTo>
                    <a:pt x="1206" y="216"/>
                  </a:lnTo>
                  <a:lnTo>
                    <a:pt x="1260" y="240"/>
                  </a:lnTo>
                  <a:lnTo>
                    <a:pt x="1314" y="258"/>
                  </a:lnTo>
                  <a:lnTo>
                    <a:pt x="1374" y="240"/>
                  </a:lnTo>
                  <a:lnTo>
                    <a:pt x="1428" y="144"/>
                  </a:lnTo>
                  <a:lnTo>
                    <a:pt x="1482" y="0"/>
                  </a:lnTo>
                  <a:lnTo>
                    <a:pt x="1536" y="138"/>
                  </a:lnTo>
                  <a:lnTo>
                    <a:pt x="1590" y="192"/>
                  </a:lnTo>
                  <a:lnTo>
                    <a:pt x="1644" y="264"/>
                  </a:lnTo>
                  <a:lnTo>
                    <a:pt x="1698" y="258"/>
                  </a:lnTo>
                  <a:lnTo>
                    <a:pt x="1758" y="210"/>
                  </a:lnTo>
                  <a:lnTo>
                    <a:pt x="1812" y="240"/>
                  </a:lnTo>
                  <a:lnTo>
                    <a:pt x="1866" y="390"/>
                  </a:lnTo>
                  <a:lnTo>
                    <a:pt x="1920" y="276"/>
                  </a:lnTo>
                  <a:lnTo>
                    <a:pt x="1974" y="138"/>
                  </a:lnTo>
                  <a:lnTo>
                    <a:pt x="2028" y="186"/>
                  </a:lnTo>
                  <a:lnTo>
                    <a:pt x="2088" y="108"/>
                  </a:lnTo>
                  <a:lnTo>
                    <a:pt x="2142" y="186"/>
                  </a:lnTo>
                  <a:lnTo>
                    <a:pt x="2196" y="192"/>
                  </a:lnTo>
                  <a:lnTo>
                    <a:pt x="2250" y="168"/>
                  </a:lnTo>
                  <a:lnTo>
                    <a:pt x="2304" y="210"/>
                  </a:lnTo>
                  <a:lnTo>
                    <a:pt x="2358" y="102"/>
                  </a:lnTo>
                  <a:lnTo>
                    <a:pt x="2418" y="210"/>
                  </a:lnTo>
                  <a:lnTo>
                    <a:pt x="2472" y="276"/>
                  </a:lnTo>
                  <a:lnTo>
                    <a:pt x="2526" y="324"/>
                  </a:lnTo>
                  <a:lnTo>
                    <a:pt x="2580" y="294"/>
                  </a:lnTo>
                  <a:lnTo>
                    <a:pt x="2634" y="252"/>
                  </a:lnTo>
                  <a:lnTo>
                    <a:pt x="2688" y="186"/>
                  </a:lnTo>
                  <a:lnTo>
                    <a:pt x="2742" y="120"/>
                  </a:lnTo>
                  <a:lnTo>
                    <a:pt x="2802" y="156"/>
                  </a:lnTo>
                  <a:lnTo>
                    <a:pt x="2856" y="186"/>
                  </a:lnTo>
                  <a:lnTo>
                    <a:pt x="2910" y="156"/>
                  </a:lnTo>
                  <a:lnTo>
                    <a:pt x="2964" y="156"/>
                  </a:lnTo>
                  <a:lnTo>
                    <a:pt x="3018" y="270"/>
                  </a:lnTo>
                  <a:lnTo>
                    <a:pt x="3072" y="168"/>
                  </a:lnTo>
                  <a:lnTo>
                    <a:pt x="3132" y="282"/>
                  </a:lnTo>
                  <a:lnTo>
                    <a:pt x="3186" y="282"/>
                  </a:lnTo>
                  <a:lnTo>
                    <a:pt x="3240" y="252"/>
                  </a:lnTo>
                  <a:lnTo>
                    <a:pt x="3294" y="210"/>
                  </a:lnTo>
                  <a:lnTo>
                    <a:pt x="3348" y="222"/>
                  </a:lnTo>
                  <a:lnTo>
                    <a:pt x="3402" y="150"/>
                  </a:lnTo>
                  <a:lnTo>
                    <a:pt x="3456" y="168"/>
                  </a:lnTo>
                  <a:lnTo>
                    <a:pt x="3516" y="144"/>
                  </a:lnTo>
                  <a:lnTo>
                    <a:pt x="3570" y="150"/>
                  </a:lnTo>
                  <a:lnTo>
                    <a:pt x="3624" y="174"/>
                  </a:lnTo>
                  <a:lnTo>
                    <a:pt x="3678" y="186"/>
                  </a:lnTo>
                  <a:lnTo>
                    <a:pt x="3732" y="222"/>
                  </a:lnTo>
                  <a:lnTo>
                    <a:pt x="3786" y="354"/>
                  </a:lnTo>
                  <a:lnTo>
                    <a:pt x="3846" y="342"/>
                  </a:lnTo>
                  <a:lnTo>
                    <a:pt x="3900" y="258"/>
                  </a:lnTo>
                  <a:lnTo>
                    <a:pt x="3954" y="174"/>
                  </a:lnTo>
                  <a:lnTo>
                    <a:pt x="4008" y="120"/>
                  </a:lnTo>
                  <a:lnTo>
                    <a:pt x="4062" y="150"/>
                  </a:lnTo>
                  <a:lnTo>
                    <a:pt x="4116" y="180"/>
                  </a:lnTo>
                  <a:lnTo>
                    <a:pt x="4170" y="150"/>
                  </a:lnTo>
                  <a:lnTo>
                    <a:pt x="4230" y="246"/>
                  </a:lnTo>
                  <a:lnTo>
                    <a:pt x="4284" y="156"/>
                  </a:lnTo>
                  <a:lnTo>
                    <a:pt x="4338" y="222"/>
                  </a:lnTo>
                  <a:lnTo>
                    <a:pt x="4392" y="228"/>
                  </a:lnTo>
                  <a:lnTo>
                    <a:pt x="4446" y="204"/>
                  </a:lnTo>
                  <a:lnTo>
                    <a:pt x="4500" y="198"/>
                  </a:lnTo>
                  <a:lnTo>
                    <a:pt x="4560" y="264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" name="Freeform 24"/>
            <p:cNvSpPr>
              <a:spLocks/>
            </p:cNvSpPr>
            <p:nvPr/>
          </p:nvSpPr>
          <p:spPr bwMode="auto">
            <a:xfrm>
              <a:off x="4680013" y="3872441"/>
              <a:ext cx="4036368" cy="267998"/>
            </a:xfrm>
            <a:custGeom>
              <a:avLst/>
              <a:gdLst>
                <a:gd name="T0" fmla="*/ 54 w 4560"/>
                <a:gd name="T1" fmla="*/ 210 h 342"/>
                <a:gd name="T2" fmla="*/ 162 w 4560"/>
                <a:gd name="T3" fmla="*/ 144 h 342"/>
                <a:gd name="T4" fmla="*/ 270 w 4560"/>
                <a:gd name="T5" fmla="*/ 162 h 342"/>
                <a:gd name="T6" fmla="*/ 384 w 4560"/>
                <a:gd name="T7" fmla="*/ 216 h 342"/>
                <a:gd name="T8" fmla="*/ 492 w 4560"/>
                <a:gd name="T9" fmla="*/ 174 h 342"/>
                <a:gd name="T10" fmla="*/ 600 w 4560"/>
                <a:gd name="T11" fmla="*/ 222 h 342"/>
                <a:gd name="T12" fmla="*/ 714 w 4560"/>
                <a:gd name="T13" fmla="*/ 90 h 342"/>
                <a:gd name="T14" fmla="*/ 822 w 4560"/>
                <a:gd name="T15" fmla="*/ 192 h 342"/>
                <a:gd name="T16" fmla="*/ 930 w 4560"/>
                <a:gd name="T17" fmla="*/ 228 h 342"/>
                <a:gd name="T18" fmla="*/ 1044 w 4560"/>
                <a:gd name="T19" fmla="*/ 150 h 342"/>
                <a:gd name="T20" fmla="*/ 1152 w 4560"/>
                <a:gd name="T21" fmla="*/ 186 h 342"/>
                <a:gd name="T22" fmla="*/ 1260 w 4560"/>
                <a:gd name="T23" fmla="*/ 228 h 342"/>
                <a:gd name="T24" fmla="*/ 1374 w 4560"/>
                <a:gd name="T25" fmla="*/ 132 h 342"/>
                <a:gd name="T26" fmla="*/ 1482 w 4560"/>
                <a:gd name="T27" fmla="*/ 252 h 342"/>
                <a:gd name="T28" fmla="*/ 1590 w 4560"/>
                <a:gd name="T29" fmla="*/ 222 h 342"/>
                <a:gd name="T30" fmla="*/ 1698 w 4560"/>
                <a:gd name="T31" fmla="*/ 96 h 342"/>
                <a:gd name="T32" fmla="*/ 1812 w 4560"/>
                <a:gd name="T33" fmla="*/ 192 h 342"/>
                <a:gd name="T34" fmla="*/ 1920 w 4560"/>
                <a:gd name="T35" fmla="*/ 216 h 342"/>
                <a:gd name="T36" fmla="*/ 2028 w 4560"/>
                <a:gd name="T37" fmla="*/ 162 h 342"/>
                <a:gd name="T38" fmla="*/ 2142 w 4560"/>
                <a:gd name="T39" fmla="*/ 216 h 342"/>
                <a:gd name="T40" fmla="*/ 2250 w 4560"/>
                <a:gd name="T41" fmla="*/ 60 h 342"/>
                <a:gd name="T42" fmla="*/ 2358 w 4560"/>
                <a:gd name="T43" fmla="*/ 342 h 342"/>
                <a:gd name="T44" fmla="*/ 2472 w 4560"/>
                <a:gd name="T45" fmla="*/ 150 h 342"/>
                <a:gd name="T46" fmla="*/ 2580 w 4560"/>
                <a:gd name="T47" fmla="*/ 216 h 342"/>
                <a:gd name="T48" fmla="*/ 2688 w 4560"/>
                <a:gd name="T49" fmla="*/ 150 h 342"/>
                <a:gd name="T50" fmla="*/ 2802 w 4560"/>
                <a:gd name="T51" fmla="*/ 240 h 342"/>
                <a:gd name="T52" fmla="*/ 2910 w 4560"/>
                <a:gd name="T53" fmla="*/ 216 h 342"/>
                <a:gd name="T54" fmla="*/ 3018 w 4560"/>
                <a:gd name="T55" fmla="*/ 42 h 342"/>
                <a:gd name="T56" fmla="*/ 3132 w 4560"/>
                <a:gd name="T57" fmla="*/ 102 h 342"/>
                <a:gd name="T58" fmla="*/ 3240 w 4560"/>
                <a:gd name="T59" fmla="*/ 192 h 342"/>
                <a:gd name="T60" fmla="*/ 3348 w 4560"/>
                <a:gd name="T61" fmla="*/ 60 h 342"/>
                <a:gd name="T62" fmla="*/ 3456 w 4560"/>
                <a:gd name="T63" fmla="*/ 264 h 342"/>
                <a:gd name="T64" fmla="*/ 3570 w 4560"/>
                <a:gd name="T65" fmla="*/ 228 h 342"/>
                <a:gd name="T66" fmla="*/ 3678 w 4560"/>
                <a:gd name="T67" fmla="*/ 180 h 342"/>
                <a:gd name="T68" fmla="*/ 3786 w 4560"/>
                <a:gd name="T69" fmla="*/ 0 h 342"/>
                <a:gd name="T70" fmla="*/ 3900 w 4560"/>
                <a:gd name="T71" fmla="*/ 114 h 342"/>
                <a:gd name="T72" fmla="*/ 4008 w 4560"/>
                <a:gd name="T73" fmla="*/ 258 h 342"/>
                <a:gd name="T74" fmla="*/ 4116 w 4560"/>
                <a:gd name="T75" fmla="*/ 228 h 342"/>
                <a:gd name="T76" fmla="*/ 4230 w 4560"/>
                <a:gd name="T77" fmla="*/ 120 h 342"/>
                <a:gd name="T78" fmla="*/ 4338 w 4560"/>
                <a:gd name="T79" fmla="*/ 204 h 342"/>
                <a:gd name="T80" fmla="*/ 4446 w 4560"/>
                <a:gd name="T81" fmla="*/ 252 h 342"/>
                <a:gd name="T82" fmla="*/ 4560 w 4560"/>
                <a:gd name="T83" fmla="*/ 1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342">
                  <a:moveTo>
                    <a:pt x="0" y="174"/>
                  </a:moveTo>
                  <a:lnTo>
                    <a:pt x="54" y="210"/>
                  </a:lnTo>
                  <a:lnTo>
                    <a:pt x="108" y="180"/>
                  </a:lnTo>
                  <a:lnTo>
                    <a:pt x="162" y="144"/>
                  </a:lnTo>
                  <a:lnTo>
                    <a:pt x="216" y="150"/>
                  </a:lnTo>
                  <a:lnTo>
                    <a:pt x="270" y="162"/>
                  </a:lnTo>
                  <a:lnTo>
                    <a:pt x="330" y="180"/>
                  </a:lnTo>
                  <a:lnTo>
                    <a:pt x="384" y="216"/>
                  </a:lnTo>
                  <a:lnTo>
                    <a:pt x="438" y="204"/>
                  </a:lnTo>
                  <a:lnTo>
                    <a:pt x="492" y="174"/>
                  </a:lnTo>
                  <a:lnTo>
                    <a:pt x="546" y="168"/>
                  </a:lnTo>
                  <a:lnTo>
                    <a:pt x="600" y="222"/>
                  </a:lnTo>
                  <a:lnTo>
                    <a:pt x="660" y="192"/>
                  </a:lnTo>
                  <a:lnTo>
                    <a:pt x="714" y="90"/>
                  </a:lnTo>
                  <a:lnTo>
                    <a:pt x="768" y="72"/>
                  </a:lnTo>
                  <a:lnTo>
                    <a:pt x="822" y="192"/>
                  </a:lnTo>
                  <a:lnTo>
                    <a:pt x="876" y="270"/>
                  </a:lnTo>
                  <a:lnTo>
                    <a:pt x="930" y="228"/>
                  </a:lnTo>
                  <a:lnTo>
                    <a:pt x="984" y="192"/>
                  </a:lnTo>
                  <a:lnTo>
                    <a:pt x="1044" y="150"/>
                  </a:lnTo>
                  <a:lnTo>
                    <a:pt x="1098" y="102"/>
                  </a:lnTo>
                  <a:lnTo>
                    <a:pt x="1152" y="186"/>
                  </a:lnTo>
                  <a:lnTo>
                    <a:pt x="1206" y="210"/>
                  </a:lnTo>
                  <a:lnTo>
                    <a:pt x="1260" y="228"/>
                  </a:lnTo>
                  <a:lnTo>
                    <a:pt x="1314" y="156"/>
                  </a:lnTo>
                  <a:lnTo>
                    <a:pt x="1374" y="132"/>
                  </a:lnTo>
                  <a:lnTo>
                    <a:pt x="1428" y="120"/>
                  </a:lnTo>
                  <a:lnTo>
                    <a:pt x="1482" y="252"/>
                  </a:lnTo>
                  <a:lnTo>
                    <a:pt x="1536" y="186"/>
                  </a:lnTo>
                  <a:lnTo>
                    <a:pt x="1590" y="222"/>
                  </a:lnTo>
                  <a:lnTo>
                    <a:pt x="1644" y="168"/>
                  </a:lnTo>
                  <a:lnTo>
                    <a:pt x="1698" y="96"/>
                  </a:lnTo>
                  <a:lnTo>
                    <a:pt x="1758" y="150"/>
                  </a:lnTo>
                  <a:lnTo>
                    <a:pt x="1812" y="192"/>
                  </a:lnTo>
                  <a:lnTo>
                    <a:pt x="1866" y="108"/>
                  </a:lnTo>
                  <a:lnTo>
                    <a:pt x="1920" y="216"/>
                  </a:lnTo>
                  <a:lnTo>
                    <a:pt x="1974" y="282"/>
                  </a:lnTo>
                  <a:lnTo>
                    <a:pt x="2028" y="162"/>
                  </a:lnTo>
                  <a:lnTo>
                    <a:pt x="2088" y="234"/>
                  </a:lnTo>
                  <a:lnTo>
                    <a:pt x="2142" y="216"/>
                  </a:lnTo>
                  <a:lnTo>
                    <a:pt x="2196" y="156"/>
                  </a:lnTo>
                  <a:lnTo>
                    <a:pt x="2250" y="60"/>
                  </a:lnTo>
                  <a:lnTo>
                    <a:pt x="2304" y="78"/>
                  </a:lnTo>
                  <a:lnTo>
                    <a:pt x="2358" y="342"/>
                  </a:lnTo>
                  <a:lnTo>
                    <a:pt x="2418" y="126"/>
                  </a:lnTo>
                  <a:lnTo>
                    <a:pt x="2472" y="150"/>
                  </a:lnTo>
                  <a:lnTo>
                    <a:pt x="2526" y="102"/>
                  </a:lnTo>
                  <a:lnTo>
                    <a:pt x="2580" y="216"/>
                  </a:lnTo>
                  <a:lnTo>
                    <a:pt x="2634" y="246"/>
                  </a:lnTo>
                  <a:lnTo>
                    <a:pt x="2688" y="150"/>
                  </a:lnTo>
                  <a:lnTo>
                    <a:pt x="2742" y="204"/>
                  </a:lnTo>
                  <a:lnTo>
                    <a:pt x="2802" y="240"/>
                  </a:lnTo>
                  <a:lnTo>
                    <a:pt x="2856" y="174"/>
                  </a:lnTo>
                  <a:lnTo>
                    <a:pt x="2910" y="216"/>
                  </a:lnTo>
                  <a:lnTo>
                    <a:pt x="2964" y="210"/>
                  </a:lnTo>
                  <a:lnTo>
                    <a:pt x="3018" y="42"/>
                  </a:lnTo>
                  <a:lnTo>
                    <a:pt x="3072" y="246"/>
                  </a:lnTo>
                  <a:lnTo>
                    <a:pt x="3132" y="102"/>
                  </a:lnTo>
                  <a:lnTo>
                    <a:pt x="3186" y="120"/>
                  </a:lnTo>
                  <a:lnTo>
                    <a:pt x="3240" y="192"/>
                  </a:lnTo>
                  <a:lnTo>
                    <a:pt x="3294" y="180"/>
                  </a:lnTo>
                  <a:lnTo>
                    <a:pt x="3348" y="60"/>
                  </a:lnTo>
                  <a:lnTo>
                    <a:pt x="3402" y="234"/>
                  </a:lnTo>
                  <a:lnTo>
                    <a:pt x="3456" y="264"/>
                  </a:lnTo>
                  <a:lnTo>
                    <a:pt x="3516" y="258"/>
                  </a:lnTo>
                  <a:lnTo>
                    <a:pt x="3570" y="228"/>
                  </a:lnTo>
                  <a:lnTo>
                    <a:pt x="3624" y="186"/>
                  </a:lnTo>
                  <a:lnTo>
                    <a:pt x="3678" y="180"/>
                  </a:lnTo>
                  <a:lnTo>
                    <a:pt x="3732" y="300"/>
                  </a:lnTo>
                  <a:lnTo>
                    <a:pt x="3786" y="0"/>
                  </a:lnTo>
                  <a:lnTo>
                    <a:pt x="3846" y="36"/>
                  </a:lnTo>
                  <a:lnTo>
                    <a:pt x="3900" y="114"/>
                  </a:lnTo>
                  <a:lnTo>
                    <a:pt x="3954" y="108"/>
                  </a:lnTo>
                  <a:lnTo>
                    <a:pt x="4008" y="258"/>
                  </a:lnTo>
                  <a:lnTo>
                    <a:pt x="4062" y="258"/>
                  </a:lnTo>
                  <a:lnTo>
                    <a:pt x="4116" y="228"/>
                  </a:lnTo>
                  <a:lnTo>
                    <a:pt x="4170" y="240"/>
                  </a:lnTo>
                  <a:lnTo>
                    <a:pt x="4230" y="120"/>
                  </a:lnTo>
                  <a:lnTo>
                    <a:pt x="4284" y="198"/>
                  </a:lnTo>
                  <a:lnTo>
                    <a:pt x="4338" y="204"/>
                  </a:lnTo>
                  <a:lnTo>
                    <a:pt x="4392" y="204"/>
                  </a:lnTo>
                  <a:lnTo>
                    <a:pt x="4446" y="252"/>
                  </a:lnTo>
                  <a:lnTo>
                    <a:pt x="4500" y="186"/>
                  </a:lnTo>
                  <a:lnTo>
                    <a:pt x="4560" y="12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" name="Freeform 28"/>
            <p:cNvSpPr>
              <a:spLocks/>
            </p:cNvSpPr>
            <p:nvPr/>
          </p:nvSpPr>
          <p:spPr bwMode="auto">
            <a:xfrm>
              <a:off x="4680012" y="5734612"/>
              <a:ext cx="4036367" cy="178664"/>
            </a:xfrm>
            <a:custGeom>
              <a:avLst/>
              <a:gdLst>
                <a:gd name="T0" fmla="*/ 54 w 4560"/>
                <a:gd name="T1" fmla="*/ 120 h 228"/>
                <a:gd name="T2" fmla="*/ 162 w 4560"/>
                <a:gd name="T3" fmla="*/ 132 h 228"/>
                <a:gd name="T4" fmla="*/ 270 w 4560"/>
                <a:gd name="T5" fmla="*/ 108 h 228"/>
                <a:gd name="T6" fmla="*/ 384 w 4560"/>
                <a:gd name="T7" fmla="*/ 162 h 228"/>
                <a:gd name="T8" fmla="*/ 492 w 4560"/>
                <a:gd name="T9" fmla="*/ 126 h 228"/>
                <a:gd name="T10" fmla="*/ 600 w 4560"/>
                <a:gd name="T11" fmla="*/ 102 h 228"/>
                <a:gd name="T12" fmla="*/ 714 w 4560"/>
                <a:gd name="T13" fmla="*/ 144 h 228"/>
                <a:gd name="T14" fmla="*/ 822 w 4560"/>
                <a:gd name="T15" fmla="*/ 120 h 228"/>
                <a:gd name="T16" fmla="*/ 930 w 4560"/>
                <a:gd name="T17" fmla="*/ 96 h 228"/>
                <a:gd name="T18" fmla="*/ 1044 w 4560"/>
                <a:gd name="T19" fmla="*/ 114 h 228"/>
                <a:gd name="T20" fmla="*/ 1152 w 4560"/>
                <a:gd name="T21" fmla="*/ 114 h 228"/>
                <a:gd name="T22" fmla="*/ 1260 w 4560"/>
                <a:gd name="T23" fmla="*/ 138 h 228"/>
                <a:gd name="T24" fmla="*/ 1374 w 4560"/>
                <a:gd name="T25" fmla="*/ 144 h 228"/>
                <a:gd name="T26" fmla="*/ 1482 w 4560"/>
                <a:gd name="T27" fmla="*/ 162 h 228"/>
                <a:gd name="T28" fmla="*/ 1590 w 4560"/>
                <a:gd name="T29" fmla="*/ 120 h 228"/>
                <a:gd name="T30" fmla="*/ 1698 w 4560"/>
                <a:gd name="T31" fmla="*/ 126 h 228"/>
                <a:gd name="T32" fmla="*/ 1812 w 4560"/>
                <a:gd name="T33" fmla="*/ 162 h 228"/>
                <a:gd name="T34" fmla="*/ 1920 w 4560"/>
                <a:gd name="T35" fmla="*/ 48 h 228"/>
                <a:gd name="T36" fmla="*/ 2028 w 4560"/>
                <a:gd name="T37" fmla="*/ 114 h 228"/>
                <a:gd name="T38" fmla="*/ 2142 w 4560"/>
                <a:gd name="T39" fmla="*/ 108 h 228"/>
                <a:gd name="T40" fmla="*/ 2250 w 4560"/>
                <a:gd name="T41" fmla="*/ 186 h 228"/>
                <a:gd name="T42" fmla="*/ 2358 w 4560"/>
                <a:gd name="T43" fmla="*/ 204 h 228"/>
                <a:gd name="T44" fmla="*/ 2472 w 4560"/>
                <a:gd name="T45" fmla="*/ 144 h 228"/>
                <a:gd name="T46" fmla="*/ 2580 w 4560"/>
                <a:gd name="T47" fmla="*/ 0 h 228"/>
                <a:gd name="T48" fmla="*/ 2688 w 4560"/>
                <a:gd name="T49" fmla="*/ 84 h 228"/>
                <a:gd name="T50" fmla="*/ 2802 w 4560"/>
                <a:gd name="T51" fmla="*/ 90 h 228"/>
                <a:gd name="T52" fmla="*/ 2910 w 4560"/>
                <a:gd name="T53" fmla="*/ 120 h 228"/>
                <a:gd name="T54" fmla="*/ 3018 w 4560"/>
                <a:gd name="T55" fmla="*/ 210 h 228"/>
                <a:gd name="T56" fmla="*/ 3132 w 4560"/>
                <a:gd name="T57" fmla="*/ 144 h 228"/>
                <a:gd name="T58" fmla="*/ 3240 w 4560"/>
                <a:gd name="T59" fmla="*/ 66 h 228"/>
                <a:gd name="T60" fmla="*/ 3348 w 4560"/>
                <a:gd name="T61" fmla="*/ 174 h 228"/>
                <a:gd name="T62" fmla="*/ 3456 w 4560"/>
                <a:gd name="T63" fmla="*/ 78 h 228"/>
                <a:gd name="T64" fmla="*/ 3570 w 4560"/>
                <a:gd name="T65" fmla="*/ 90 h 228"/>
                <a:gd name="T66" fmla="*/ 3678 w 4560"/>
                <a:gd name="T67" fmla="*/ 150 h 228"/>
                <a:gd name="T68" fmla="*/ 3786 w 4560"/>
                <a:gd name="T69" fmla="*/ 132 h 228"/>
                <a:gd name="T70" fmla="*/ 3900 w 4560"/>
                <a:gd name="T71" fmla="*/ 96 h 228"/>
                <a:gd name="T72" fmla="*/ 4008 w 4560"/>
                <a:gd name="T73" fmla="*/ 180 h 228"/>
                <a:gd name="T74" fmla="*/ 4116 w 4560"/>
                <a:gd name="T75" fmla="*/ 132 h 228"/>
                <a:gd name="T76" fmla="*/ 4230 w 4560"/>
                <a:gd name="T77" fmla="*/ 138 h 228"/>
                <a:gd name="T78" fmla="*/ 4338 w 4560"/>
                <a:gd name="T79" fmla="*/ 102 h 228"/>
                <a:gd name="T80" fmla="*/ 4446 w 4560"/>
                <a:gd name="T81" fmla="*/ 108 h 228"/>
                <a:gd name="T82" fmla="*/ 4560 w 4560"/>
                <a:gd name="T83" fmla="*/ 16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228">
                  <a:moveTo>
                    <a:pt x="0" y="84"/>
                  </a:moveTo>
                  <a:lnTo>
                    <a:pt x="54" y="120"/>
                  </a:lnTo>
                  <a:lnTo>
                    <a:pt x="108" y="96"/>
                  </a:lnTo>
                  <a:lnTo>
                    <a:pt x="162" y="132"/>
                  </a:lnTo>
                  <a:lnTo>
                    <a:pt x="216" y="132"/>
                  </a:lnTo>
                  <a:lnTo>
                    <a:pt x="270" y="108"/>
                  </a:lnTo>
                  <a:lnTo>
                    <a:pt x="330" y="168"/>
                  </a:lnTo>
                  <a:lnTo>
                    <a:pt x="384" y="162"/>
                  </a:lnTo>
                  <a:lnTo>
                    <a:pt x="438" y="120"/>
                  </a:lnTo>
                  <a:lnTo>
                    <a:pt x="492" y="126"/>
                  </a:lnTo>
                  <a:lnTo>
                    <a:pt x="546" y="150"/>
                  </a:lnTo>
                  <a:lnTo>
                    <a:pt x="600" y="102"/>
                  </a:lnTo>
                  <a:lnTo>
                    <a:pt x="660" y="102"/>
                  </a:lnTo>
                  <a:lnTo>
                    <a:pt x="714" y="144"/>
                  </a:lnTo>
                  <a:lnTo>
                    <a:pt x="768" y="138"/>
                  </a:lnTo>
                  <a:lnTo>
                    <a:pt x="822" y="120"/>
                  </a:lnTo>
                  <a:lnTo>
                    <a:pt x="876" y="102"/>
                  </a:lnTo>
                  <a:lnTo>
                    <a:pt x="930" y="96"/>
                  </a:lnTo>
                  <a:lnTo>
                    <a:pt x="984" y="84"/>
                  </a:lnTo>
                  <a:lnTo>
                    <a:pt x="1044" y="114"/>
                  </a:lnTo>
                  <a:lnTo>
                    <a:pt x="1098" y="108"/>
                  </a:lnTo>
                  <a:lnTo>
                    <a:pt x="1152" y="114"/>
                  </a:lnTo>
                  <a:lnTo>
                    <a:pt x="1206" y="156"/>
                  </a:lnTo>
                  <a:lnTo>
                    <a:pt x="1260" y="138"/>
                  </a:lnTo>
                  <a:lnTo>
                    <a:pt x="1314" y="126"/>
                  </a:lnTo>
                  <a:lnTo>
                    <a:pt x="1374" y="144"/>
                  </a:lnTo>
                  <a:lnTo>
                    <a:pt x="1428" y="138"/>
                  </a:lnTo>
                  <a:lnTo>
                    <a:pt x="1482" y="162"/>
                  </a:lnTo>
                  <a:lnTo>
                    <a:pt x="1536" y="138"/>
                  </a:lnTo>
                  <a:lnTo>
                    <a:pt x="1590" y="120"/>
                  </a:lnTo>
                  <a:lnTo>
                    <a:pt x="1644" y="120"/>
                  </a:lnTo>
                  <a:lnTo>
                    <a:pt x="1698" y="126"/>
                  </a:lnTo>
                  <a:lnTo>
                    <a:pt x="1758" y="114"/>
                  </a:lnTo>
                  <a:lnTo>
                    <a:pt x="1812" y="162"/>
                  </a:lnTo>
                  <a:lnTo>
                    <a:pt x="1866" y="54"/>
                  </a:lnTo>
                  <a:lnTo>
                    <a:pt x="1920" y="48"/>
                  </a:lnTo>
                  <a:lnTo>
                    <a:pt x="1974" y="72"/>
                  </a:lnTo>
                  <a:lnTo>
                    <a:pt x="2028" y="114"/>
                  </a:lnTo>
                  <a:lnTo>
                    <a:pt x="2088" y="132"/>
                  </a:lnTo>
                  <a:lnTo>
                    <a:pt x="2142" y="108"/>
                  </a:lnTo>
                  <a:lnTo>
                    <a:pt x="2196" y="150"/>
                  </a:lnTo>
                  <a:lnTo>
                    <a:pt x="2250" y="186"/>
                  </a:lnTo>
                  <a:lnTo>
                    <a:pt x="2304" y="174"/>
                  </a:lnTo>
                  <a:lnTo>
                    <a:pt x="2358" y="204"/>
                  </a:lnTo>
                  <a:lnTo>
                    <a:pt x="2418" y="210"/>
                  </a:lnTo>
                  <a:lnTo>
                    <a:pt x="2472" y="144"/>
                  </a:lnTo>
                  <a:lnTo>
                    <a:pt x="2526" y="84"/>
                  </a:lnTo>
                  <a:lnTo>
                    <a:pt x="2580" y="0"/>
                  </a:lnTo>
                  <a:lnTo>
                    <a:pt x="2634" y="72"/>
                  </a:lnTo>
                  <a:lnTo>
                    <a:pt x="2688" y="84"/>
                  </a:lnTo>
                  <a:lnTo>
                    <a:pt x="2742" y="90"/>
                  </a:lnTo>
                  <a:lnTo>
                    <a:pt x="2802" y="90"/>
                  </a:lnTo>
                  <a:lnTo>
                    <a:pt x="2856" y="120"/>
                  </a:lnTo>
                  <a:lnTo>
                    <a:pt x="2910" y="120"/>
                  </a:lnTo>
                  <a:lnTo>
                    <a:pt x="2964" y="132"/>
                  </a:lnTo>
                  <a:lnTo>
                    <a:pt x="3018" y="210"/>
                  </a:lnTo>
                  <a:lnTo>
                    <a:pt x="3072" y="228"/>
                  </a:lnTo>
                  <a:lnTo>
                    <a:pt x="3132" y="144"/>
                  </a:lnTo>
                  <a:lnTo>
                    <a:pt x="3186" y="150"/>
                  </a:lnTo>
                  <a:lnTo>
                    <a:pt x="3240" y="66"/>
                  </a:lnTo>
                  <a:lnTo>
                    <a:pt x="3294" y="54"/>
                  </a:lnTo>
                  <a:lnTo>
                    <a:pt x="3348" y="174"/>
                  </a:lnTo>
                  <a:lnTo>
                    <a:pt x="3402" y="162"/>
                  </a:lnTo>
                  <a:lnTo>
                    <a:pt x="3456" y="78"/>
                  </a:lnTo>
                  <a:lnTo>
                    <a:pt x="3516" y="72"/>
                  </a:lnTo>
                  <a:lnTo>
                    <a:pt x="3570" y="90"/>
                  </a:lnTo>
                  <a:lnTo>
                    <a:pt x="3624" y="84"/>
                  </a:lnTo>
                  <a:lnTo>
                    <a:pt x="3678" y="150"/>
                  </a:lnTo>
                  <a:lnTo>
                    <a:pt x="3732" y="168"/>
                  </a:lnTo>
                  <a:lnTo>
                    <a:pt x="3786" y="132"/>
                  </a:lnTo>
                  <a:lnTo>
                    <a:pt x="3846" y="108"/>
                  </a:lnTo>
                  <a:lnTo>
                    <a:pt x="3900" y="96"/>
                  </a:lnTo>
                  <a:lnTo>
                    <a:pt x="3954" y="144"/>
                  </a:lnTo>
                  <a:lnTo>
                    <a:pt x="4008" y="180"/>
                  </a:lnTo>
                  <a:lnTo>
                    <a:pt x="4062" y="126"/>
                  </a:lnTo>
                  <a:lnTo>
                    <a:pt x="4116" y="132"/>
                  </a:lnTo>
                  <a:lnTo>
                    <a:pt x="4170" y="90"/>
                  </a:lnTo>
                  <a:lnTo>
                    <a:pt x="4230" y="138"/>
                  </a:lnTo>
                  <a:lnTo>
                    <a:pt x="4284" y="144"/>
                  </a:lnTo>
                  <a:lnTo>
                    <a:pt x="4338" y="102"/>
                  </a:lnTo>
                  <a:lnTo>
                    <a:pt x="4392" y="78"/>
                  </a:lnTo>
                  <a:lnTo>
                    <a:pt x="4446" y="108"/>
                  </a:lnTo>
                  <a:lnTo>
                    <a:pt x="4500" y="120"/>
                  </a:lnTo>
                  <a:lnTo>
                    <a:pt x="4560" y="162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5" name="Freeform 32"/>
            <p:cNvSpPr>
              <a:spLocks/>
            </p:cNvSpPr>
            <p:nvPr/>
          </p:nvSpPr>
          <p:spPr bwMode="auto">
            <a:xfrm>
              <a:off x="4680012" y="5158973"/>
              <a:ext cx="4036367" cy="211578"/>
            </a:xfrm>
            <a:custGeom>
              <a:avLst/>
              <a:gdLst>
                <a:gd name="T0" fmla="*/ 54 w 4560"/>
                <a:gd name="T1" fmla="*/ 126 h 270"/>
                <a:gd name="T2" fmla="*/ 162 w 4560"/>
                <a:gd name="T3" fmla="*/ 162 h 270"/>
                <a:gd name="T4" fmla="*/ 270 w 4560"/>
                <a:gd name="T5" fmla="*/ 108 h 270"/>
                <a:gd name="T6" fmla="*/ 384 w 4560"/>
                <a:gd name="T7" fmla="*/ 120 h 270"/>
                <a:gd name="T8" fmla="*/ 492 w 4560"/>
                <a:gd name="T9" fmla="*/ 132 h 270"/>
                <a:gd name="T10" fmla="*/ 600 w 4560"/>
                <a:gd name="T11" fmla="*/ 174 h 270"/>
                <a:gd name="T12" fmla="*/ 714 w 4560"/>
                <a:gd name="T13" fmla="*/ 114 h 270"/>
                <a:gd name="T14" fmla="*/ 822 w 4560"/>
                <a:gd name="T15" fmla="*/ 114 h 270"/>
                <a:gd name="T16" fmla="*/ 930 w 4560"/>
                <a:gd name="T17" fmla="*/ 90 h 270"/>
                <a:gd name="T18" fmla="*/ 1044 w 4560"/>
                <a:gd name="T19" fmla="*/ 198 h 270"/>
                <a:gd name="T20" fmla="*/ 1152 w 4560"/>
                <a:gd name="T21" fmla="*/ 174 h 270"/>
                <a:gd name="T22" fmla="*/ 1260 w 4560"/>
                <a:gd name="T23" fmla="*/ 138 h 270"/>
                <a:gd name="T24" fmla="*/ 1374 w 4560"/>
                <a:gd name="T25" fmla="*/ 84 h 270"/>
                <a:gd name="T26" fmla="*/ 1482 w 4560"/>
                <a:gd name="T27" fmla="*/ 84 h 270"/>
                <a:gd name="T28" fmla="*/ 1590 w 4560"/>
                <a:gd name="T29" fmla="*/ 114 h 270"/>
                <a:gd name="T30" fmla="*/ 1698 w 4560"/>
                <a:gd name="T31" fmla="*/ 150 h 270"/>
                <a:gd name="T32" fmla="*/ 1812 w 4560"/>
                <a:gd name="T33" fmla="*/ 132 h 270"/>
                <a:gd name="T34" fmla="*/ 1920 w 4560"/>
                <a:gd name="T35" fmla="*/ 204 h 270"/>
                <a:gd name="T36" fmla="*/ 2028 w 4560"/>
                <a:gd name="T37" fmla="*/ 144 h 270"/>
                <a:gd name="T38" fmla="*/ 2142 w 4560"/>
                <a:gd name="T39" fmla="*/ 102 h 270"/>
                <a:gd name="T40" fmla="*/ 2250 w 4560"/>
                <a:gd name="T41" fmla="*/ 54 h 270"/>
                <a:gd name="T42" fmla="*/ 2358 w 4560"/>
                <a:gd name="T43" fmla="*/ 102 h 270"/>
                <a:gd name="T44" fmla="*/ 2472 w 4560"/>
                <a:gd name="T45" fmla="*/ 210 h 270"/>
                <a:gd name="T46" fmla="*/ 2580 w 4560"/>
                <a:gd name="T47" fmla="*/ 108 h 270"/>
                <a:gd name="T48" fmla="*/ 2688 w 4560"/>
                <a:gd name="T49" fmla="*/ 48 h 270"/>
                <a:gd name="T50" fmla="*/ 2802 w 4560"/>
                <a:gd name="T51" fmla="*/ 162 h 270"/>
                <a:gd name="T52" fmla="*/ 2910 w 4560"/>
                <a:gd name="T53" fmla="*/ 150 h 270"/>
                <a:gd name="T54" fmla="*/ 3018 w 4560"/>
                <a:gd name="T55" fmla="*/ 144 h 270"/>
                <a:gd name="T56" fmla="*/ 3132 w 4560"/>
                <a:gd name="T57" fmla="*/ 114 h 270"/>
                <a:gd name="T58" fmla="*/ 3240 w 4560"/>
                <a:gd name="T59" fmla="*/ 102 h 270"/>
                <a:gd name="T60" fmla="*/ 3348 w 4560"/>
                <a:gd name="T61" fmla="*/ 108 h 270"/>
                <a:gd name="T62" fmla="*/ 3456 w 4560"/>
                <a:gd name="T63" fmla="*/ 144 h 270"/>
                <a:gd name="T64" fmla="*/ 3570 w 4560"/>
                <a:gd name="T65" fmla="*/ 120 h 270"/>
                <a:gd name="T66" fmla="*/ 3678 w 4560"/>
                <a:gd name="T67" fmla="*/ 132 h 270"/>
                <a:gd name="T68" fmla="*/ 3786 w 4560"/>
                <a:gd name="T69" fmla="*/ 156 h 270"/>
                <a:gd name="T70" fmla="*/ 3900 w 4560"/>
                <a:gd name="T71" fmla="*/ 156 h 270"/>
                <a:gd name="T72" fmla="*/ 4008 w 4560"/>
                <a:gd name="T73" fmla="*/ 90 h 270"/>
                <a:gd name="T74" fmla="*/ 4116 w 4560"/>
                <a:gd name="T75" fmla="*/ 90 h 270"/>
                <a:gd name="T76" fmla="*/ 4230 w 4560"/>
                <a:gd name="T77" fmla="*/ 162 h 270"/>
                <a:gd name="T78" fmla="*/ 4338 w 4560"/>
                <a:gd name="T79" fmla="*/ 102 h 270"/>
                <a:gd name="T80" fmla="*/ 4446 w 4560"/>
                <a:gd name="T81" fmla="*/ 114 h 270"/>
                <a:gd name="T82" fmla="*/ 4560 w 4560"/>
                <a:gd name="T83" fmla="*/ 19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270">
                  <a:moveTo>
                    <a:pt x="0" y="120"/>
                  </a:moveTo>
                  <a:lnTo>
                    <a:pt x="54" y="126"/>
                  </a:lnTo>
                  <a:lnTo>
                    <a:pt x="108" y="144"/>
                  </a:lnTo>
                  <a:lnTo>
                    <a:pt x="162" y="162"/>
                  </a:lnTo>
                  <a:lnTo>
                    <a:pt x="216" y="120"/>
                  </a:lnTo>
                  <a:lnTo>
                    <a:pt x="270" y="108"/>
                  </a:lnTo>
                  <a:lnTo>
                    <a:pt x="330" y="108"/>
                  </a:lnTo>
                  <a:lnTo>
                    <a:pt x="384" y="120"/>
                  </a:lnTo>
                  <a:lnTo>
                    <a:pt x="438" y="150"/>
                  </a:lnTo>
                  <a:lnTo>
                    <a:pt x="492" y="132"/>
                  </a:lnTo>
                  <a:lnTo>
                    <a:pt x="546" y="138"/>
                  </a:lnTo>
                  <a:lnTo>
                    <a:pt x="600" y="174"/>
                  </a:lnTo>
                  <a:lnTo>
                    <a:pt x="660" y="120"/>
                  </a:lnTo>
                  <a:lnTo>
                    <a:pt x="714" y="114"/>
                  </a:lnTo>
                  <a:lnTo>
                    <a:pt x="768" y="120"/>
                  </a:lnTo>
                  <a:lnTo>
                    <a:pt x="822" y="114"/>
                  </a:lnTo>
                  <a:lnTo>
                    <a:pt x="876" y="78"/>
                  </a:lnTo>
                  <a:lnTo>
                    <a:pt x="930" y="90"/>
                  </a:lnTo>
                  <a:lnTo>
                    <a:pt x="984" y="132"/>
                  </a:lnTo>
                  <a:lnTo>
                    <a:pt x="1044" y="198"/>
                  </a:lnTo>
                  <a:lnTo>
                    <a:pt x="1098" y="180"/>
                  </a:lnTo>
                  <a:lnTo>
                    <a:pt x="1152" y="174"/>
                  </a:lnTo>
                  <a:lnTo>
                    <a:pt x="1206" y="126"/>
                  </a:lnTo>
                  <a:lnTo>
                    <a:pt x="1260" y="138"/>
                  </a:lnTo>
                  <a:lnTo>
                    <a:pt x="1314" y="132"/>
                  </a:lnTo>
                  <a:lnTo>
                    <a:pt x="1374" y="84"/>
                  </a:lnTo>
                  <a:lnTo>
                    <a:pt x="1428" y="120"/>
                  </a:lnTo>
                  <a:lnTo>
                    <a:pt x="1482" y="84"/>
                  </a:lnTo>
                  <a:lnTo>
                    <a:pt x="1536" y="84"/>
                  </a:lnTo>
                  <a:lnTo>
                    <a:pt x="1590" y="114"/>
                  </a:lnTo>
                  <a:lnTo>
                    <a:pt x="1644" y="126"/>
                  </a:lnTo>
                  <a:lnTo>
                    <a:pt x="1698" y="150"/>
                  </a:lnTo>
                  <a:lnTo>
                    <a:pt x="1758" y="144"/>
                  </a:lnTo>
                  <a:lnTo>
                    <a:pt x="1812" y="132"/>
                  </a:lnTo>
                  <a:lnTo>
                    <a:pt x="1866" y="204"/>
                  </a:lnTo>
                  <a:lnTo>
                    <a:pt x="1920" y="204"/>
                  </a:lnTo>
                  <a:lnTo>
                    <a:pt x="1974" y="108"/>
                  </a:lnTo>
                  <a:lnTo>
                    <a:pt x="2028" y="144"/>
                  </a:lnTo>
                  <a:lnTo>
                    <a:pt x="2088" y="114"/>
                  </a:lnTo>
                  <a:lnTo>
                    <a:pt x="2142" y="102"/>
                  </a:lnTo>
                  <a:lnTo>
                    <a:pt x="2196" y="114"/>
                  </a:lnTo>
                  <a:lnTo>
                    <a:pt x="2250" y="54"/>
                  </a:lnTo>
                  <a:lnTo>
                    <a:pt x="2304" y="72"/>
                  </a:lnTo>
                  <a:lnTo>
                    <a:pt x="2358" y="102"/>
                  </a:lnTo>
                  <a:lnTo>
                    <a:pt x="2418" y="180"/>
                  </a:lnTo>
                  <a:lnTo>
                    <a:pt x="2472" y="210"/>
                  </a:lnTo>
                  <a:lnTo>
                    <a:pt x="2526" y="270"/>
                  </a:lnTo>
                  <a:lnTo>
                    <a:pt x="2580" y="108"/>
                  </a:lnTo>
                  <a:lnTo>
                    <a:pt x="2634" y="0"/>
                  </a:lnTo>
                  <a:lnTo>
                    <a:pt x="2688" y="48"/>
                  </a:lnTo>
                  <a:lnTo>
                    <a:pt x="2742" y="144"/>
                  </a:lnTo>
                  <a:lnTo>
                    <a:pt x="2802" y="162"/>
                  </a:lnTo>
                  <a:lnTo>
                    <a:pt x="2856" y="174"/>
                  </a:lnTo>
                  <a:lnTo>
                    <a:pt x="2910" y="150"/>
                  </a:lnTo>
                  <a:lnTo>
                    <a:pt x="2964" y="174"/>
                  </a:lnTo>
                  <a:lnTo>
                    <a:pt x="3018" y="144"/>
                  </a:lnTo>
                  <a:lnTo>
                    <a:pt x="3072" y="84"/>
                  </a:lnTo>
                  <a:lnTo>
                    <a:pt x="3132" y="114"/>
                  </a:lnTo>
                  <a:lnTo>
                    <a:pt x="3186" y="126"/>
                  </a:lnTo>
                  <a:lnTo>
                    <a:pt x="3240" y="102"/>
                  </a:lnTo>
                  <a:lnTo>
                    <a:pt x="3294" y="102"/>
                  </a:lnTo>
                  <a:lnTo>
                    <a:pt x="3348" y="108"/>
                  </a:lnTo>
                  <a:lnTo>
                    <a:pt x="3402" y="150"/>
                  </a:lnTo>
                  <a:lnTo>
                    <a:pt x="3456" y="144"/>
                  </a:lnTo>
                  <a:lnTo>
                    <a:pt x="3516" y="138"/>
                  </a:lnTo>
                  <a:lnTo>
                    <a:pt x="3570" y="120"/>
                  </a:lnTo>
                  <a:lnTo>
                    <a:pt x="3624" y="126"/>
                  </a:lnTo>
                  <a:lnTo>
                    <a:pt x="3678" y="132"/>
                  </a:lnTo>
                  <a:lnTo>
                    <a:pt x="3732" y="132"/>
                  </a:lnTo>
                  <a:lnTo>
                    <a:pt x="3786" y="156"/>
                  </a:lnTo>
                  <a:lnTo>
                    <a:pt x="3846" y="174"/>
                  </a:lnTo>
                  <a:lnTo>
                    <a:pt x="3900" y="156"/>
                  </a:lnTo>
                  <a:lnTo>
                    <a:pt x="3954" y="156"/>
                  </a:lnTo>
                  <a:lnTo>
                    <a:pt x="4008" y="90"/>
                  </a:lnTo>
                  <a:lnTo>
                    <a:pt x="4062" y="72"/>
                  </a:lnTo>
                  <a:lnTo>
                    <a:pt x="4116" y="90"/>
                  </a:lnTo>
                  <a:lnTo>
                    <a:pt x="4170" y="108"/>
                  </a:lnTo>
                  <a:lnTo>
                    <a:pt x="4230" y="162"/>
                  </a:lnTo>
                  <a:lnTo>
                    <a:pt x="4284" y="132"/>
                  </a:lnTo>
                  <a:lnTo>
                    <a:pt x="4338" y="102"/>
                  </a:lnTo>
                  <a:lnTo>
                    <a:pt x="4392" y="114"/>
                  </a:lnTo>
                  <a:lnTo>
                    <a:pt x="4446" y="114"/>
                  </a:lnTo>
                  <a:lnTo>
                    <a:pt x="4500" y="138"/>
                  </a:lnTo>
                  <a:lnTo>
                    <a:pt x="4560" y="198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8763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/>
          <p:cNvGrpSpPr/>
          <p:nvPr/>
        </p:nvGrpSpPr>
        <p:grpSpPr>
          <a:xfrm>
            <a:off x="254248" y="1632847"/>
            <a:ext cx="3957712" cy="1364105"/>
            <a:chOff x="881062" y="2305050"/>
            <a:chExt cx="7305676" cy="2409825"/>
          </a:xfrm>
        </p:grpSpPr>
        <p:sp>
          <p:nvSpPr>
            <p:cNvPr id="215" name="Freeform 6"/>
            <p:cNvSpPr>
              <a:spLocks/>
            </p:cNvSpPr>
            <p:nvPr/>
          </p:nvSpPr>
          <p:spPr bwMode="auto">
            <a:xfrm>
              <a:off x="909637" y="2333625"/>
              <a:ext cx="7239001" cy="2343150"/>
            </a:xfrm>
            <a:custGeom>
              <a:avLst/>
              <a:gdLst>
                <a:gd name="T0" fmla="*/ 54 w 4560"/>
                <a:gd name="T1" fmla="*/ 852 h 1476"/>
                <a:gd name="T2" fmla="*/ 162 w 4560"/>
                <a:gd name="T3" fmla="*/ 1122 h 1476"/>
                <a:gd name="T4" fmla="*/ 270 w 4560"/>
                <a:gd name="T5" fmla="*/ 1110 h 1476"/>
                <a:gd name="T6" fmla="*/ 384 w 4560"/>
                <a:gd name="T7" fmla="*/ 18 h 1476"/>
                <a:gd name="T8" fmla="*/ 492 w 4560"/>
                <a:gd name="T9" fmla="*/ 420 h 1476"/>
                <a:gd name="T10" fmla="*/ 600 w 4560"/>
                <a:gd name="T11" fmla="*/ 612 h 1476"/>
                <a:gd name="T12" fmla="*/ 714 w 4560"/>
                <a:gd name="T13" fmla="*/ 1338 h 1476"/>
                <a:gd name="T14" fmla="*/ 822 w 4560"/>
                <a:gd name="T15" fmla="*/ 1278 h 1476"/>
                <a:gd name="T16" fmla="*/ 930 w 4560"/>
                <a:gd name="T17" fmla="*/ 990 h 1476"/>
                <a:gd name="T18" fmla="*/ 1044 w 4560"/>
                <a:gd name="T19" fmla="*/ 0 h 1476"/>
                <a:gd name="T20" fmla="*/ 1152 w 4560"/>
                <a:gd name="T21" fmla="*/ 504 h 1476"/>
                <a:gd name="T22" fmla="*/ 1260 w 4560"/>
                <a:gd name="T23" fmla="*/ 276 h 1476"/>
                <a:gd name="T24" fmla="*/ 1374 w 4560"/>
                <a:gd name="T25" fmla="*/ 1368 h 1476"/>
                <a:gd name="T26" fmla="*/ 1482 w 4560"/>
                <a:gd name="T27" fmla="*/ 1344 h 1476"/>
                <a:gd name="T28" fmla="*/ 1590 w 4560"/>
                <a:gd name="T29" fmla="*/ 858 h 1476"/>
                <a:gd name="T30" fmla="*/ 1698 w 4560"/>
                <a:gd name="T31" fmla="*/ 300 h 1476"/>
                <a:gd name="T32" fmla="*/ 1812 w 4560"/>
                <a:gd name="T33" fmla="*/ 570 h 1476"/>
                <a:gd name="T34" fmla="*/ 1920 w 4560"/>
                <a:gd name="T35" fmla="*/ 426 h 1476"/>
                <a:gd name="T36" fmla="*/ 2028 w 4560"/>
                <a:gd name="T37" fmla="*/ 1188 h 1476"/>
                <a:gd name="T38" fmla="*/ 2142 w 4560"/>
                <a:gd name="T39" fmla="*/ 1110 h 1476"/>
                <a:gd name="T40" fmla="*/ 2250 w 4560"/>
                <a:gd name="T41" fmla="*/ 1014 h 1476"/>
                <a:gd name="T42" fmla="*/ 2358 w 4560"/>
                <a:gd name="T43" fmla="*/ 162 h 1476"/>
                <a:gd name="T44" fmla="*/ 2472 w 4560"/>
                <a:gd name="T45" fmla="*/ 624 h 1476"/>
                <a:gd name="T46" fmla="*/ 2580 w 4560"/>
                <a:gd name="T47" fmla="*/ 588 h 1476"/>
                <a:gd name="T48" fmla="*/ 2688 w 4560"/>
                <a:gd name="T49" fmla="*/ 1128 h 1476"/>
                <a:gd name="T50" fmla="*/ 2802 w 4560"/>
                <a:gd name="T51" fmla="*/ 1332 h 1476"/>
                <a:gd name="T52" fmla="*/ 2910 w 4560"/>
                <a:gd name="T53" fmla="*/ 1248 h 1476"/>
                <a:gd name="T54" fmla="*/ 3018 w 4560"/>
                <a:gd name="T55" fmla="*/ 48 h 1476"/>
                <a:gd name="T56" fmla="*/ 3132 w 4560"/>
                <a:gd name="T57" fmla="*/ 402 h 1476"/>
                <a:gd name="T58" fmla="*/ 3240 w 4560"/>
                <a:gd name="T59" fmla="*/ 516 h 1476"/>
                <a:gd name="T60" fmla="*/ 3348 w 4560"/>
                <a:gd name="T61" fmla="*/ 1050 h 1476"/>
                <a:gd name="T62" fmla="*/ 3456 w 4560"/>
                <a:gd name="T63" fmla="*/ 1476 h 1476"/>
                <a:gd name="T64" fmla="*/ 3570 w 4560"/>
                <a:gd name="T65" fmla="*/ 1164 h 1476"/>
                <a:gd name="T66" fmla="*/ 3678 w 4560"/>
                <a:gd name="T67" fmla="*/ 204 h 1476"/>
                <a:gd name="T68" fmla="*/ 3786 w 4560"/>
                <a:gd name="T69" fmla="*/ 510 h 1476"/>
                <a:gd name="T70" fmla="*/ 3900 w 4560"/>
                <a:gd name="T71" fmla="*/ 426 h 1476"/>
                <a:gd name="T72" fmla="*/ 4008 w 4560"/>
                <a:gd name="T73" fmla="*/ 1242 h 1476"/>
                <a:gd name="T74" fmla="*/ 4116 w 4560"/>
                <a:gd name="T75" fmla="*/ 1284 h 1476"/>
                <a:gd name="T76" fmla="*/ 4230 w 4560"/>
                <a:gd name="T77" fmla="*/ 996 h 1476"/>
                <a:gd name="T78" fmla="*/ 4338 w 4560"/>
                <a:gd name="T79" fmla="*/ 456 h 1476"/>
                <a:gd name="T80" fmla="*/ 4446 w 4560"/>
                <a:gd name="T81" fmla="*/ 792 h 1476"/>
                <a:gd name="T82" fmla="*/ 4560 w 4560"/>
                <a:gd name="T83" fmla="*/ 966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1476">
                  <a:moveTo>
                    <a:pt x="0" y="852"/>
                  </a:moveTo>
                  <a:lnTo>
                    <a:pt x="54" y="852"/>
                  </a:lnTo>
                  <a:lnTo>
                    <a:pt x="108" y="720"/>
                  </a:lnTo>
                  <a:lnTo>
                    <a:pt x="162" y="1122"/>
                  </a:lnTo>
                  <a:lnTo>
                    <a:pt x="216" y="942"/>
                  </a:lnTo>
                  <a:lnTo>
                    <a:pt x="270" y="1110"/>
                  </a:lnTo>
                  <a:lnTo>
                    <a:pt x="330" y="1218"/>
                  </a:lnTo>
                  <a:lnTo>
                    <a:pt x="384" y="18"/>
                  </a:lnTo>
                  <a:lnTo>
                    <a:pt x="438" y="450"/>
                  </a:lnTo>
                  <a:lnTo>
                    <a:pt x="492" y="420"/>
                  </a:lnTo>
                  <a:lnTo>
                    <a:pt x="546" y="570"/>
                  </a:lnTo>
                  <a:lnTo>
                    <a:pt x="600" y="612"/>
                  </a:lnTo>
                  <a:lnTo>
                    <a:pt x="660" y="606"/>
                  </a:lnTo>
                  <a:lnTo>
                    <a:pt x="714" y="1338"/>
                  </a:lnTo>
                  <a:lnTo>
                    <a:pt x="768" y="1380"/>
                  </a:lnTo>
                  <a:lnTo>
                    <a:pt x="822" y="1278"/>
                  </a:lnTo>
                  <a:lnTo>
                    <a:pt x="876" y="1410"/>
                  </a:lnTo>
                  <a:lnTo>
                    <a:pt x="930" y="990"/>
                  </a:lnTo>
                  <a:lnTo>
                    <a:pt x="984" y="1302"/>
                  </a:lnTo>
                  <a:lnTo>
                    <a:pt x="1044" y="0"/>
                  </a:lnTo>
                  <a:lnTo>
                    <a:pt x="1098" y="210"/>
                  </a:lnTo>
                  <a:lnTo>
                    <a:pt x="1152" y="504"/>
                  </a:lnTo>
                  <a:lnTo>
                    <a:pt x="1206" y="324"/>
                  </a:lnTo>
                  <a:lnTo>
                    <a:pt x="1260" y="276"/>
                  </a:lnTo>
                  <a:lnTo>
                    <a:pt x="1314" y="738"/>
                  </a:lnTo>
                  <a:lnTo>
                    <a:pt x="1374" y="1368"/>
                  </a:lnTo>
                  <a:lnTo>
                    <a:pt x="1428" y="1386"/>
                  </a:lnTo>
                  <a:lnTo>
                    <a:pt x="1482" y="1344"/>
                  </a:lnTo>
                  <a:lnTo>
                    <a:pt x="1536" y="1134"/>
                  </a:lnTo>
                  <a:lnTo>
                    <a:pt x="1590" y="858"/>
                  </a:lnTo>
                  <a:lnTo>
                    <a:pt x="1644" y="1104"/>
                  </a:lnTo>
                  <a:lnTo>
                    <a:pt x="1698" y="300"/>
                  </a:lnTo>
                  <a:lnTo>
                    <a:pt x="1758" y="636"/>
                  </a:lnTo>
                  <a:lnTo>
                    <a:pt x="1812" y="570"/>
                  </a:lnTo>
                  <a:lnTo>
                    <a:pt x="1866" y="576"/>
                  </a:lnTo>
                  <a:lnTo>
                    <a:pt x="1920" y="426"/>
                  </a:lnTo>
                  <a:lnTo>
                    <a:pt x="1974" y="558"/>
                  </a:lnTo>
                  <a:lnTo>
                    <a:pt x="2028" y="1188"/>
                  </a:lnTo>
                  <a:lnTo>
                    <a:pt x="2088" y="1194"/>
                  </a:lnTo>
                  <a:lnTo>
                    <a:pt x="2142" y="1110"/>
                  </a:lnTo>
                  <a:lnTo>
                    <a:pt x="2196" y="1110"/>
                  </a:lnTo>
                  <a:lnTo>
                    <a:pt x="2250" y="1014"/>
                  </a:lnTo>
                  <a:lnTo>
                    <a:pt x="2304" y="1332"/>
                  </a:lnTo>
                  <a:lnTo>
                    <a:pt x="2358" y="162"/>
                  </a:lnTo>
                  <a:lnTo>
                    <a:pt x="2418" y="360"/>
                  </a:lnTo>
                  <a:lnTo>
                    <a:pt x="2472" y="624"/>
                  </a:lnTo>
                  <a:lnTo>
                    <a:pt x="2526" y="522"/>
                  </a:lnTo>
                  <a:lnTo>
                    <a:pt x="2580" y="588"/>
                  </a:lnTo>
                  <a:lnTo>
                    <a:pt x="2634" y="612"/>
                  </a:lnTo>
                  <a:lnTo>
                    <a:pt x="2688" y="1128"/>
                  </a:lnTo>
                  <a:lnTo>
                    <a:pt x="2742" y="1308"/>
                  </a:lnTo>
                  <a:lnTo>
                    <a:pt x="2802" y="1332"/>
                  </a:lnTo>
                  <a:lnTo>
                    <a:pt x="2856" y="1170"/>
                  </a:lnTo>
                  <a:lnTo>
                    <a:pt x="2910" y="1248"/>
                  </a:lnTo>
                  <a:lnTo>
                    <a:pt x="2964" y="1026"/>
                  </a:lnTo>
                  <a:lnTo>
                    <a:pt x="3018" y="48"/>
                  </a:lnTo>
                  <a:lnTo>
                    <a:pt x="3072" y="240"/>
                  </a:lnTo>
                  <a:lnTo>
                    <a:pt x="3132" y="402"/>
                  </a:lnTo>
                  <a:lnTo>
                    <a:pt x="3186" y="600"/>
                  </a:lnTo>
                  <a:lnTo>
                    <a:pt x="3240" y="516"/>
                  </a:lnTo>
                  <a:lnTo>
                    <a:pt x="3294" y="798"/>
                  </a:lnTo>
                  <a:lnTo>
                    <a:pt x="3348" y="1050"/>
                  </a:lnTo>
                  <a:lnTo>
                    <a:pt x="3402" y="1320"/>
                  </a:lnTo>
                  <a:lnTo>
                    <a:pt x="3456" y="1476"/>
                  </a:lnTo>
                  <a:lnTo>
                    <a:pt x="3516" y="1044"/>
                  </a:lnTo>
                  <a:lnTo>
                    <a:pt x="3570" y="1164"/>
                  </a:lnTo>
                  <a:lnTo>
                    <a:pt x="3624" y="1134"/>
                  </a:lnTo>
                  <a:lnTo>
                    <a:pt x="3678" y="204"/>
                  </a:lnTo>
                  <a:lnTo>
                    <a:pt x="3732" y="264"/>
                  </a:lnTo>
                  <a:lnTo>
                    <a:pt x="3786" y="510"/>
                  </a:lnTo>
                  <a:lnTo>
                    <a:pt x="3846" y="684"/>
                  </a:lnTo>
                  <a:lnTo>
                    <a:pt x="3900" y="426"/>
                  </a:lnTo>
                  <a:lnTo>
                    <a:pt x="3954" y="582"/>
                  </a:lnTo>
                  <a:lnTo>
                    <a:pt x="4008" y="1242"/>
                  </a:lnTo>
                  <a:lnTo>
                    <a:pt x="4062" y="1290"/>
                  </a:lnTo>
                  <a:lnTo>
                    <a:pt x="4116" y="1284"/>
                  </a:lnTo>
                  <a:lnTo>
                    <a:pt x="4170" y="702"/>
                  </a:lnTo>
                  <a:lnTo>
                    <a:pt x="4230" y="996"/>
                  </a:lnTo>
                  <a:lnTo>
                    <a:pt x="4284" y="1086"/>
                  </a:lnTo>
                  <a:lnTo>
                    <a:pt x="4338" y="456"/>
                  </a:lnTo>
                  <a:lnTo>
                    <a:pt x="4392" y="468"/>
                  </a:lnTo>
                  <a:lnTo>
                    <a:pt x="4446" y="792"/>
                  </a:lnTo>
                  <a:lnTo>
                    <a:pt x="4500" y="774"/>
                  </a:lnTo>
                  <a:lnTo>
                    <a:pt x="4560" y="966"/>
                  </a:lnTo>
                </a:path>
              </a:pathLst>
            </a:custGeom>
            <a:noFill/>
            <a:ln w="57150" cap="flat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Oval 7"/>
            <p:cNvSpPr>
              <a:spLocks noChangeArrowheads="1"/>
            </p:cNvSpPr>
            <p:nvPr/>
          </p:nvSpPr>
          <p:spPr bwMode="auto">
            <a:xfrm>
              <a:off x="881062" y="36576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Oval 8"/>
            <p:cNvSpPr>
              <a:spLocks noChangeArrowheads="1"/>
            </p:cNvSpPr>
            <p:nvPr/>
          </p:nvSpPr>
          <p:spPr bwMode="auto">
            <a:xfrm>
              <a:off x="966787" y="36576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Oval 9"/>
            <p:cNvSpPr>
              <a:spLocks noChangeArrowheads="1"/>
            </p:cNvSpPr>
            <p:nvPr/>
          </p:nvSpPr>
          <p:spPr bwMode="auto">
            <a:xfrm>
              <a:off x="1052512" y="34480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Oval 10"/>
            <p:cNvSpPr>
              <a:spLocks noChangeArrowheads="1"/>
            </p:cNvSpPr>
            <p:nvPr/>
          </p:nvSpPr>
          <p:spPr bwMode="auto">
            <a:xfrm>
              <a:off x="1138237" y="40862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Oval 11"/>
            <p:cNvSpPr>
              <a:spLocks noChangeArrowheads="1"/>
            </p:cNvSpPr>
            <p:nvPr/>
          </p:nvSpPr>
          <p:spPr bwMode="auto">
            <a:xfrm>
              <a:off x="1223962" y="38004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Oval 12"/>
            <p:cNvSpPr>
              <a:spLocks noChangeArrowheads="1"/>
            </p:cNvSpPr>
            <p:nvPr/>
          </p:nvSpPr>
          <p:spPr bwMode="auto">
            <a:xfrm>
              <a:off x="1309687" y="40671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Oval 13"/>
            <p:cNvSpPr>
              <a:spLocks noChangeArrowheads="1"/>
            </p:cNvSpPr>
            <p:nvPr/>
          </p:nvSpPr>
          <p:spPr bwMode="auto">
            <a:xfrm>
              <a:off x="1404937" y="42386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Oval 14"/>
            <p:cNvSpPr>
              <a:spLocks noChangeArrowheads="1"/>
            </p:cNvSpPr>
            <p:nvPr/>
          </p:nvSpPr>
          <p:spPr bwMode="auto">
            <a:xfrm>
              <a:off x="1490662" y="23336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Oval 15"/>
            <p:cNvSpPr>
              <a:spLocks noChangeArrowheads="1"/>
            </p:cNvSpPr>
            <p:nvPr/>
          </p:nvSpPr>
          <p:spPr bwMode="auto">
            <a:xfrm>
              <a:off x="1576387" y="30194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Oval 16"/>
            <p:cNvSpPr>
              <a:spLocks noChangeArrowheads="1"/>
            </p:cNvSpPr>
            <p:nvPr/>
          </p:nvSpPr>
          <p:spPr bwMode="auto">
            <a:xfrm>
              <a:off x="1662112" y="29718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Oval 17"/>
            <p:cNvSpPr>
              <a:spLocks noChangeArrowheads="1"/>
            </p:cNvSpPr>
            <p:nvPr/>
          </p:nvSpPr>
          <p:spPr bwMode="auto">
            <a:xfrm>
              <a:off x="1747837" y="32099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Oval 18"/>
            <p:cNvSpPr>
              <a:spLocks noChangeArrowheads="1"/>
            </p:cNvSpPr>
            <p:nvPr/>
          </p:nvSpPr>
          <p:spPr bwMode="auto">
            <a:xfrm>
              <a:off x="1833562" y="32766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Oval 19"/>
            <p:cNvSpPr>
              <a:spLocks noChangeArrowheads="1"/>
            </p:cNvSpPr>
            <p:nvPr/>
          </p:nvSpPr>
          <p:spPr bwMode="auto">
            <a:xfrm>
              <a:off x="1928812" y="32670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Oval 20"/>
            <p:cNvSpPr>
              <a:spLocks noChangeArrowheads="1"/>
            </p:cNvSpPr>
            <p:nvPr/>
          </p:nvSpPr>
          <p:spPr bwMode="auto">
            <a:xfrm>
              <a:off x="2014537" y="44291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Oval 21"/>
            <p:cNvSpPr>
              <a:spLocks noChangeArrowheads="1"/>
            </p:cNvSpPr>
            <p:nvPr/>
          </p:nvSpPr>
          <p:spPr bwMode="auto">
            <a:xfrm>
              <a:off x="2100262" y="44958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Oval 22"/>
            <p:cNvSpPr>
              <a:spLocks noChangeArrowheads="1"/>
            </p:cNvSpPr>
            <p:nvPr/>
          </p:nvSpPr>
          <p:spPr bwMode="auto">
            <a:xfrm>
              <a:off x="2185987" y="43338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Oval 23"/>
            <p:cNvSpPr>
              <a:spLocks noChangeArrowheads="1"/>
            </p:cNvSpPr>
            <p:nvPr/>
          </p:nvSpPr>
          <p:spPr bwMode="auto">
            <a:xfrm>
              <a:off x="2271712" y="45434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Oval 24"/>
            <p:cNvSpPr>
              <a:spLocks noChangeArrowheads="1"/>
            </p:cNvSpPr>
            <p:nvPr/>
          </p:nvSpPr>
          <p:spPr bwMode="auto">
            <a:xfrm>
              <a:off x="2357437" y="38766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Oval 25"/>
            <p:cNvSpPr>
              <a:spLocks noChangeArrowheads="1"/>
            </p:cNvSpPr>
            <p:nvPr/>
          </p:nvSpPr>
          <p:spPr bwMode="auto">
            <a:xfrm>
              <a:off x="2443162" y="43719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Oval 26"/>
            <p:cNvSpPr>
              <a:spLocks noChangeArrowheads="1"/>
            </p:cNvSpPr>
            <p:nvPr/>
          </p:nvSpPr>
          <p:spPr bwMode="auto">
            <a:xfrm>
              <a:off x="2538412" y="23050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Oval 27"/>
            <p:cNvSpPr>
              <a:spLocks noChangeArrowheads="1"/>
            </p:cNvSpPr>
            <p:nvPr/>
          </p:nvSpPr>
          <p:spPr bwMode="auto">
            <a:xfrm>
              <a:off x="2624137" y="26384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Oval 28"/>
            <p:cNvSpPr>
              <a:spLocks noChangeArrowheads="1"/>
            </p:cNvSpPr>
            <p:nvPr/>
          </p:nvSpPr>
          <p:spPr bwMode="auto">
            <a:xfrm>
              <a:off x="2709862" y="31051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Oval 29"/>
            <p:cNvSpPr>
              <a:spLocks noChangeArrowheads="1"/>
            </p:cNvSpPr>
            <p:nvPr/>
          </p:nvSpPr>
          <p:spPr bwMode="auto">
            <a:xfrm>
              <a:off x="2795587" y="28194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Oval 30"/>
            <p:cNvSpPr>
              <a:spLocks noChangeArrowheads="1"/>
            </p:cNvSpPr>
            <p:nvPr/>
          </p:nvSpPr>
          <p:spPr bwMode="auto">
            <a:xfrm>
              <a:off x="2881312" y="27432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Oval 31"/>
            <p:cNvSpPr>
              <a:spLocks noChangeArrowheads="1"/>
            </p:cNvSpPr>
            <p:nvPr/>
          </p:nvSpPr>
          <p:spPr bwMode="auto">
            <a:xfrm>
              <a:off x="2967037" y="34766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Oval 32"/>
            <p:cNvSpPr>
              <a:spLocks noChangeArrowheads="1"/>
            </p:cNvSpPr>
            <p:nvPr/>
          </p:nvSpPr>
          <p:spPr bwMode="auto">
            <a:xfrm>
              <a:off x="3062287" y="44767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Oval 33"/>
            <p:cNvSpPr>
              <a:spLocks noChangeArrowheads="1"/>
            </p:cNvSpPr>
            <p:nvPr/>
          </p:nvSpPr>
          <p:spPr bwMode="auto">
            <a:xfrm>
              <a:off x="3148012" y="45053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Oval 34"/>
            <p:cNvSpPr>
              <a:spLocks noChangeArrowheads="1"/>
            </p:cNvSpPr>
            <p:nvPr/>
          </p:nvSpPr>
          <p:spPr bwMode="auto">
            <a:xfrm>
              <a:off x="3233737" y="44386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Oval 35"/>
            <p:cNvSpPr>
              <a:spLocks noChangeArrowheads="1"/>
            </p:cNvSpPr>
            <p:nvPr/>
          </p:nvSpPr>
          <p:spPr bwMode="auto">
            <a:xfrm>
              <a:off x="3319462" y="41052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Oval 36"/>
            <p:cNvSpPr>
              <a:spLocks noChangeArrowheads="1"/>
            </p:cNvSpPr>
            <p:nvPr/>
          </p:nvSpPr>
          <p:spPr bwMode="auto">
            <a:xfrm>
              <a:off x="3405187" y="36671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Oval 37"/>
            <p:cNvSpPr>
              <a:spLocks noChangeArrowheads="1"/>
            </p:cNvSpPr>
            <p:nvPr/>
          </p:nvSpPr>
          <p:spPr bwMode="auto">
            <a:xfrm>
              <a:off x="3490912" y="40576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Oval 38"/>
            <p:cNvSpPr>
              <a:spLocks noChangeArrowheads="1"/>
            </p:cNvSpPr>
            <p:nvPr/>
          </p:nvSpPr>
          <p:spPr bwMode="auto">
            <a:xfrm>
              <a:off x="3576637" y="27813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Oval 39"/>
            <p:cNvSpPr>
              <a:spLocks noChangeArrowheads="1"/>
            </p:cNvSpPr>
            <p:nvPr/>
          </p:nvSpPr>
          <p:spPr bwMode="auto">
            <a:xfrm>
              <a:off x="3671887" y="33147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Oval 40"/>
            <p:cNvSpPr>
              <a:spLocks noChangeArrowheads="1"/>
            </p:cNvSpPr>
            <p:nvPr/>
          </p:nvSpPr>
          <p:spPr bwMode="auto">
            <a:xfrm>
              <a:off x="3757612" y="32099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Oval 41"/>
            <p:cNvSpPr>
              <a:spLocks noChangeArrowheads="1"/>
            </p:cNvSpPr>
            <p:nvPr/>
          </p:nvSpPr>
          <p:spPr bwMode="auto">
            <a:xfrm>
              <a:off x="3843337" y="32194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Oval 42"/>
            <p:cNvSpPr>
              <a:spLocks noChangeArrowheads="1"/>
            </p:cNvSpPr>
            <p:nvPr/>
          </p:nvSpPr>
          <p:spPr bwMode="auto">
            <a:xfrm>
              <a:off x="3929062" y="29813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Oval 43"/>
            <p:cNvSpPr>
              <a:spLocks noChangeArrowheads="1"/>
            </p:cNvSpPr>
            <p:nvPr/>
          </p:nvSpPr>
          <p:spPr bwMode="auto">
            <a:xfrm>
              <a:off x="4014787" y="31908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Oval 44"/>
            <p:cNvSpPr>
              <a:spLocks noChangeArrowheads="1"/>
            </p:cNvSpPr>
            <p:nvPr/>
          </p:nvSpPr>
          <p:spPr bwMode="auto">
            <a:xfrm>
              <a:off x="4100512" y="41910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Oval 45"/>
            <p:cNvSpPr>
              <a:spLocks noChangeArrowheads="1"/>
            </p:cNvSpPr>
            <p:nvPr/>
          </p:nvSpPr>
          <p:spPr bwMode="auto">
            <a:xfrm>
              <a:off x="4195762" y="42005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Oval 46"/>
            <p:cNvSpPr>
              <a:spLocks noChangeArrowheads="1"/>
            </p:cNvSpPr>
            <p:nvPr/>
          </p:nvSpPr>
          <p:spPr bwMode="auto">
            <a:xfrm>
              <a:off x="4281487" y="40671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Oval 47"/>
            <p:cNvSpPr>
              <a:spLocks noChangeArrowheads="1"/>
            </p:cNvSpPr>
            <p:nvPr/>
          </p:nvSpPr>
          <p:spPr bwMode="auto">
            <a:xfrm>
              <a:off x="4367212" y="40671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Oval 48"/>
            <p:cNvSpPr>
              <a:spLocks noChangeArrowheads="1"/>
            </p:cNvSpPr>
            <p:nvPr/>
          </p:nvSpPr>
          <p:spPr bwMode="auto">
            <a:xfrm>
              <a:off x="4452937" y="39147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Oval 49"/>
            <p:cNvSpPr>
              <a:spLocks noChangeArrowheads="1"/>
            </p:cNvSpPr>
            <p:nvPr/>
          </p:nvSpPr>
          <p:spPr bwMode="auto">
            <a:xfrm>
              <a:off x="4538662" y="44196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Oval 50"/>
            <p:cNvSpPr>
              <a:spLocks noChangeArrowheads="1"/>
            </p:cNvSpPr>
            <p:nvPr/>
          </p:nvSpPr>
          <p:spPr bwMode="auto">
            <a:xfrm>
              <a:off x="4624388" y="25622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Oval 51"/>
            <p:cNvSpPr>
              <a:spLocks noChangeArrowheads="1"/>
            </p:cNvSpPr>
            <p:nvPr/>
          </p:nvSpPr>
          <p:spPr bwMode="auto">
            <a:xfrm>
              <a:off x="4719638" y="28765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Oval 52"/>
            <p:cNvSpPr>
              <a:spLocks noChangeArrowheads="1"/>
            </p:cNvSpPr>
            <p:nvPr/>
          </p:nvSpPr>
          <p:spPr bwMode="auto">
            <a:xfrm>
              <a:off x="4805363" y="32956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Oval 53"/>
            <p:cNvSpPr>
              <a:spLocks noChangeArrowheads="1"/>
            </p:cNvSpPr>
            <p:nvPr/>
          </p:nvSpPr>
          <p:spPr bwMode="auto">
            <a:xfrm>
              <a:off x="4891088" y="31337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Oval 54"/>
            <p:cNvSpPr>
              <a:spLocks noChangeArrowheads="1"/>
            </p:cNvSpPr>
            <p:nvPr/>
          </p:nvSpPr>
          <p:spPr bwMode="auto">
            <a:xfrm>
              <a:off x="4976813" y="32385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" name="Oval 55"/>
            <p:cNvSpPr>
              <a:spLocks noChangeArrowheads="1"/>
            </p:cNvSpPr>
            <p:nvPr/>
          </p:nvSpPr>
          <p:spPr bwMode="auto">
            <a:xfrm>
              <a:off x="5062538" y="32766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Oval 56"/>
            <p:cNvSpPr>
              <a:spLocks noChangeArrowheads="1"/>
            </p:cNvSpPr>
            <p:nvPr/>
          </p:nvSpPr>
          <p:spPr bwMode="auto">
            <a:xfrm>
              <a:off x="5148263" y="40957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" name="Oval 57"/>
            <p:cNvSpPr>
              <a:spLocks noChangeArrowheads="1"/>
            </p:cNvSpPr>
            <p:nvPr/>
          </p:nvSpPr>
          <p:spPr bwMode="auto">
            <a:xfrm>
              <a:off x="5233988" y="43815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7" name="Oval 58"/>
            <p:cNvSpPr>
              <a:spLocks noChangeArrowheads="1"/>
            </p:cNvSpPr>
            <p:nvPr/>
          </p:nvSpPr>
          <p:spPr bwMode="auto">
            <a:xfrm>
              <a:off x="5329238" y="44196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8" name="Oval 59"/>
            <p:cNvSpPr>
              <a:spLocks noChangeArrowheads="1"/>
            </p:cNvSpPr>
            <p:nvPr/>
          </p:nvSpPr>
          <p:spPr bwMode="auto">
            <a:xfrm>
              <a:off x="5414963" y="41624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9" name="Oval 60"/>
            <p:cNvSpPr>
              <a:spLocks noChangeArrowheads="1"/>
            </p:cNvSpPr>
            <p:nvPr/>
          </p:nvSpPr>
          <p:spPr bwMode="auto">
            <a:xfrm>
              <a:off x="5500688" y="42862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0" name="Oval 61"/>
            <p:cNvSpPr>
              <a:spLocks noChangeArrowheads="1"/>
            </p:cNvSpPr>
            <p:nvPr/>
          </p:nvSpPr>
          <p:spPr bwMode="auto">
            <a:xfrm>
              <a:off x="5586413" y="39338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1" name="Oval 62"/>
            <p:cNvSpPr>
              <a:spLocks noChangeArrowheads="1"/>
            </p:cNvSpPr>
            <p:nvPr/>
          </p:nvSpPr>
          <p:spPr bwMode="auto">
            <a:xfrm>
              <a:off x="5672138" y="23812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2" name="Oval 63"/>
            <p:cNvSpPr>
              <a:spLocks noChangeArrowheads="1"/>
            </p:cNvSpPr>
            <p:nvPr/>
          </p:nvSpPr>
          <p:spPr bwMode="auto">
            <a:xfrm>
              <a:off x="5757863" y="26860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3" name="Oval 64"/>
            <p:cNvSpPr>
              <a:spLocks noChangeArrowheads="1"/>
            </p:cNvSpPr>
            <p:nvPr/>
          </p:nvSpPr>
          <p:spPr bwMode="auto">
            <a:xfrm>
              <a:off x="5853113" y="29432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4" name="Oval 65"/>
            <p:cNvSpPr>
              <a:spLocks noChangeArrowheads="1"/>
            </p:cNvSpPr>
            <p:nvPr/>
          </p:nvSpPr>
          <p:spPr bwMode="auto">
            <a:xfrm>
              <a:off x="5938838" y="32575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5" name="Oval 66"/>
            <p:cNvSpPr>
              <a:spLocks noChangeArrowheads="1"/>
            </p:cNvSpPr>
            <p:nvPr/>
          </p:nvSpPr>
          <p:spPr bwMode="auto">
            <a:xfrm>
              <a:off x="6024563" y="31242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" name="Oval 67"/>
            <p:cNvSpPr>
              <a:spLocks noChangeArrowheads="1"/>
            </p:cNvSpPr>
            <p:nvPr/>
          </p:nvSpPr>
          <p:spPr bwMode="auto">
            <a:xfrm>
              <a:off x="6110288" y="35718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7" name="Oval 68"/>
            <p:cNvSpPr>
              <a:spLocks noChangeArrowheads="1"/>
            </p:cNvSpPr>
            <p:nvPr/>
          </p:nvSpPr>
          <p:spPr bwMode="auto">
            <a:xfrm>
              <a:off x="6196013" y="39719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Oval 69"/>
            <p:cNvSpPr>
              <a:spLocks noChangeArrowheads="1"/>
            </p:cNvSpPr>
            <p:nvPr/>
          </p:nvSpPr>
          <p:spPr bwMode="auto">
            <a:xfrm>
              <a:off x="6281738" y="44005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9" name="Oval 70"/>
            <p:cNvSpPr>
              <a:spLocks noChangeArrowheads="1"/>
            </p:cNvSpPr>
            <p:nvPr/>
          </p:nvSpPr>
          <p:spPr bwMode="auto">
            <a:xfrm>
              <a:off x="6367463" y="46482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0" name="Oval 71"/>
            <p:cNvSpPr>
              <a:spLocks noChangeArrowheads="1"/>
            </p:cNvSpPr>
            <p:nvPr/>
          </p:nvSpPr>
          <p:spPr bwMode="auto">
            <a:xfrm>
              <a:off x="6462713" y="39624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1" name="Oval 72"/>
            <p:cNvSpPr>
              <a:spLocks noChangeArrowheads="1"/>
            </p:cNvSpPr>
            <p:nvPr/>
          </p:nvSpPr>
          <p:spPr bwMode="auto">
            <a:xfrm>
              <a:off x="6548438" y="41529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2" name="Oval 73"/>
            <p:cNvSpPr>
              <a:spLocks noChangeArrowheads="1"/>
            </p:cNvSpPr>
            <p:nvPr/>
          </p:nvSpPr>
          <p:spPr bwMode="auto">
            <a:xfrm>
              <a:off x="6634163" y="41052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3" name="Oval 74"/>
            <p:cNvSpPr>
              <a:spLocks noChangeArrowheads="1"/>
            </p:cNvSpPr>
            <p:nvPr/>
          </p:nvSpPr>
          <p:spPr bwMode="auto">
            <a:xfrm>
              <a:off x="6719888" y="26289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4" name="Oval 75"/>
            <p:cNvSpPr>
              <a:spLocks noChangeArrowheads="1"/>
            </p:cNvSpPr>
            <p:nvPr/>
          </p:nvSpPr>
          <p:spPr bwMode="auto">
            <a:xfrm>
              <a:off x="6805613" y="27241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5" name="Oval 76"/>
            <p:cNvSpPr>
              <a:spLocks noChangeArrowheads="1"/>
            </p:cNvSpPr>
            <p:nvPr/>
          </p:nvSpPr>
          <p:spPr bwMode="auto">
            <a:xfrm>
              <a:off x="6891338" y="31146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" name="Oval 77"/>
            <p:cNvSpPr>
              <a:spLocks noChangeArrowheads="1"/>
            </p:cNvSpPr>
            <p:nvPr/>
          </p:nvSpPr>
          <p:spPr bwMode="auto">
            <a:xfrm>
              <a:off x="6986588" y="33909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7" name="Oval 78"/>
            <p:cNvSpPr>
              <a:spLocks noChangeArrowheads="1"/>
            </p:cNvSpPr>
            <p:nvPr/>
          </p:nvSpPr>
          <p:spPr bwMode="auto">
            <a:xfrm>
              <a:off x="7072313" y="29813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8" name="Oval 79"/>
            <p:cNvSpPr>
              <a:spLocks noChangeArrowheads="1"/>
            </p:cNvSpPr>
            <p:nvPr/>
          </p:nvSpPr>
          <p:spPr bwMode="auto">
            <a:xfrm>
              <a:off x="7158038" y="32289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9" name="Oval 80"/>
            <p:cNvSpPr>
              <a:spLocks noChangeArrowheads="1"/>
            </p:cNvSpPr>
            <p:nvPr/>
          </p:nvSpPr>
          <p:spPr bwMode="auto">
            <a:xfrm>
              <a:off x="7243763" y="42767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0" name="Oval 81"/>
            <p:cNvSpPr>
              <a:spLocks noChangeArrowheads="1"/>
            </p:cNvSpPr>
            <p:nvPr/>
          </p:nvSpPr>
          <p:spPr bwMode="auto">
            <a:xfrm>
              <a:off x="7329488" y="43529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1" name="Oval 82"/>
            <p:cNvSpPr>
              <a:spLocks noChangeArrowheads="1"/>
            </p:cNvSpPr>
            <p:nvPr/>
          </p:nvSpPr>
          <p:spPr bwMode="auto">
            <a:xfrm>
              <a:off x="7415213" y="43434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2" name="Oval 83"/>
            <p:cNvSpPr>
              <a:spLocks noChangeArrowheads="1"/>
            </p:cNvSpPr>
            <p:nvPr/>
          </p:nvSpPr>
          <p:spPr bwMode="auto">
            <a:xfrm>
              <a:off x="7500938" y="34194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3" name="Oval 84"/>
            <p:cNvSpPr>
              <a:spLocks noChangeArrowheads="1"/>
            </p:cNvSpPr>
            <p:nvPr/>
          </p:nvSpPr>
          <p:spPr bwMode="auto">
            <a:xfrm>
              <a:off x="7596188" y="38862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4" name="Oval 85"/>
            <p:cNvSpPr>
              <a:spLocks noChangeArrowheads="1"/>
            </p:cNvSpPr>
            <p:nvPr/>
          </p:nvSpPr>
          <p:spPr bwMode="auto">
            <a:xfrm>
              <a:off x="7681913" y="40290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5" name="Oval 86"/>
            <p:cNvSpPr>
              <a:spLocks noChangeArrowheads="1"/>
            </p:cNvSpPr>
            <p:nvPr/>
          </p:nvSpPr>
          <p:spPr bwMode="auto">
            <a:xfrm>
              <a:off x="7767638" y="30289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6" name="Oval 87"/>
            <p:cNvSpPr>
              <a:spLocks noChangeArrowheads="1"/>
            </p:cNvSpPr>
            <p:nvPr/>
          </p:nvSpPr>
          <p:spPr bwMode="auto">
            <a:xfrm>
              <a:off x="7853363" y="30480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7" name="Oval 88"/>
            <p:cNvSpPr>
              <a:spLocks noChangeArrowheads="1"/>
            </p:cNvSpPr>
            <p:nvPr/>
          </p:nvSpPr>
          <p:spPr bwMode="auto">
            <a:xfrm>
              <a:off x="7939088" y="35623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8" name="Oval 89"/>
            <p:cNvSpPr>
              <a:spLocks noChangeArrowheads="1"/>
            </p:cNvSpPr>
            <p:nvPr/>
          </p:nvSpPr>
          <p:spPr bwMode="auto">
            <a:xfrm>
              <a:off x="8024813" y="35337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9" name="Oval 90"/>
            <p:cNvSpPr>
              <a:spLocks noChangeArrowheads="1"/>
            </p:cNvSpPr>
            <p:nvPr/>
          </p:nvSpPr>
          <p:spPr bwMode="auto">
            <a:xfrm>
              <a:off x="8120063" y="38385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148" name="Group 2147"/>
          <p:cNvGrpSpPr/>
          <p:nvPr/>
        </p:nvGrpSpPr>
        <p:grpSpPr>
          <a:xfrm>
            <a:off x="251520" y="1617274"/>
            <a:ext cx="3954599" cy="1381767"/>
            <a:chOff x="9777413" y="1368457"/>
            <a:chExt cx="7305676" cy="2409825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9805988" y="1397032"/>
              <a:ext cx="7239001" cy="2343150"/>
            </a:xfrm>
            <a:custGeom>
              <a:avLst/>
              <a:gdLst>
                <a:gd name="T0" fmla="*/ 54 w 4560"/>
                <a:gd name="T1" fmla="*/ 852 h 1476"/>
                <a:gd name="T2" fmla="*/ 162 w 4560"/>
                <a:gd name="T3" fmla="*/ 1122 h 1476"/>
                <a:gd name="T4" fmla="*/ 270 w 4560"/>
                <a:gd name="T5" fmla="*/ 1110 h 1476"/>
                <a:gd name="T6" fmla="*/ 384 w 4560"/>
                <a:gd name="T7" fmla="*/ 18 h 1476"/>
                <a:gd name="T8" fmla="*/ 492 w 4560"/>
                <a:gd name="T9" fmla="*/ 420 h 1476"/>
                <a:gd name="T10" fmla="*/ 600 w 4560"/>
                <a:gd name="T11" fmla="*/ 612 h 1476"/>
                <a:gd name="T12" fmla="*/ 714 w 4560"/>
                <a:gd name="T13" fmla="*/ 1338 h 1476"/>
                <a:gd name="T14" fmla="*/ 822 w 4560"/>
                <a:gd name="T15" fmla="*/ 1278 h 1476"/>
                <a:gd name="T16" fmla="*/ 930 w 4560"/>
                <a:gd name="T17" fmla="*/ 990 h 1476"/>
                <a:gd name="T18" fmla="*/ 1044 w 4560"/>
                <a:gd name="T19" fmla="*/ 0 h 1476"/>
                <a:gd name="T20" fmla="*/ 1152 w 4560"/>
                <a:gd name="T21" fmla="*/ 504 h 1476"/>
                <a:gd name="T22" fmla="*/ 1260 w 4560"/>
                <a:gd name="T23" fmla="*/ 276 h 1476"/>
                <a:gd name="T24" fmla="*/ 1374 w 4560"/>
                <a:gd name="T25" fmla="*/ 1368 h 1476"/>
                <a:gd name="T26" fmla="*/ 1482 w 4560"/>
                <a:gd name="T27" fmla="*/ 1344 h 1476"/>
                <a:gd name="T28" fmla="*/ 1590 w 4560"/>
                <a:gd name="T29" fmla="*/ 858 h 1476"/>
                <a:gd name="T30" fmla="*/ 1698 w 4560"/>
                <a:gd name="T31" fmla="*/ 300 h 1476"/>
                <a:gd name="T32" fmla="*/ 1812 w 4560"/>
                <a:gd name="T33" fmla="*/ 570 h 1476"/>
                <a:gd name="T34" fmla="*/ 1920 w 4560"/>
                <a:gd name="T35" fmla="*/ 426 h 1476"/>
                <a:gd name="T36" fmla="*/ 2028 w 4560"/>
                <a:gd name="T37" fmla="*/ 1188 h 1476"/>
                <a:gd name="T38" fmla="*/ 2142 w 4560"/>
                <a:gd name="T39" fmla="*/ 1110 h 1476"/>
                <a:gd name="T40" fmla="*/ 2250 w 4560"/>
                <a:gd name="T41" fmla="*/ 1014 h 1476"/>
                <a:gd name="T42" fmla="*/ 2358 w 4560"/>
                <a:gd name="T43" fmla="*/ 162 h 1476"/>
                <a:gd name="T44" fmla="*/ 2472 w 4560"/>
                <a:gd name="T45" fmla="*/ 624 h 1476"/>
                <a:gd name="T46" fmla="*/ 2580 w 4560"/>
                <a:gd name="T47" fmla="*/ 588 h 1476"/>
                <a:gd name="T48" fmla="*/ 2688 w 4560"/>
                <a:gd name="T49" fmla="*/ 1128 h 1476"/>
                <a:gd name="T50" fmla="*/ 2802 w 4560"/>
                <a:gd name="T51" fmla="*/ 1332 h 1476"/>
                <a:gd name="T52" fmla="*/ 2910 w 4560"/>
                <a:gd name="T53" fmla="*/ 1248 h 1476"/>
                <a:gd name="T54" fmla="*/ 3018 w 4560"/>
                <a:gd name="T55" fmla="*/ 48 h 1476"/>
                <a:gd name="T56" fmla="*/ 3132 w 4560"/>
                <a:gd name="T57" fmla="*/ 402 h 1476"/>
                <a:gd name="T58" fmla="*/ 3240 w 4560"/>
                <a:gd name="T59" fmla="*/ 516 h 1476"/>
                <a:gd name="T60" fmla="*/ 3348 w 4560"/>
                <a:gd name="T61" fmla="*/ 1050 h 1476"/>
                <a:gd name="T62" fmla="*/ 3456 w 4560"/>
                <a:gd name="T63" fmla="*/ 1476 h 1476"/>
                <a:gd name="T64" fmla="*/ 3570 w 4560"/>
                <a:gd name="T65" fmla="*/ 1164 h 1476"/>
                <a:gd name="T66" fmla="*/ 3678 w 4560"/>
                <a:gd name="T67" fmla="*/ 204 h 1476"/>
                <a:gd name="T68" fmla="*/ 3786 w 4560"/>
                <a:gd name="T69" fmla="*/ 510 h 1476"/>
                <a:gd name="T70" fmla="*/ 3900 w 4560"/>
                <a:gd name="T71" fmla="*/ 426 h 1476"/>
                <a:gd name="T72" fmla="*/ 4008 w 4560"/>
                <a:gd name="T73" fmla="*/ 1242 h 1476"/>
                <a:gd name="T74" fmla="*/ 4116 w 4560"/>
                <a:gd name="T75" fmla="*/ 1284 h 1476"/>
                <a:gd name="T76" fmla="*/ 4230 w 4560"/>
                <a:gd name="T77" fmla="*/ 996 h 1476"/>
                <a:gd name="T78" fmla="*/ 4338 w 4560"/>
                <a:gd name="T79" fmla="*/ 456 h 1476"/>
                <a:gd name="T80" fmla="*/ 4446 w 4560"/>
                <a:gd name="T81" fmla="*/ 792 h 1476"/>
                <a:gd name="T82" fmla="*/ 4560 w 4560"/>
                <a:gd name="T83" fmla="*/ 966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1476">
                  <a:moveTo>
                    <a:pt x="0" y="852"/>
                  </a:moveTo>
                  <a:lnTo>
                    <a:pt x="54" y="852"/>
                  </a:lnTo>
                  <a:lnTo>
                    <a:pt x="108" y="720"/>
                  </a:lnTo>
                  <a:lnTo>
                    <a:pt x="162" y="1122"/>
                  </a:lnTo>
                  <a:lnTo>
                    <a:pt x="216" y="942"/>
                  </a:lnTo>
                  <a:lnTo>
                    <a:pt x="270" y="1110"/>
                  </a:lnTo>
                  <a:lnTo>
                    <a:pt x="330" y="1218"/>
                  </a:lnTo>
                  <a:lnTo>
                    <a:pt x="384" y="18"/>
                  </a:lnTo>
                  <a:lnTo>
                    <a:pt x="438" y="450"/>
                  </a:lnTo>
                  <a:lnTo>
                    <a:pt x="492" y="420"/>
                  </a:lnTo>
                  <a:lnTo>
                    <a:pt x="546" y="570"/>
                  </a:lnTo>
                  <a:lnTo>
                    <a:pt x="600" y="612"/>
                  </a:lnTo>
                  <a:lnTo>
                    <a:pt x="660" y="606"/>
                  </a:lnTo>
                  <a:lnTo>
                    <a:pt x="714" y="1338"/>
                  </a:lnTo>
                  <a:lnTo>
                    <a:pt x="768" y="1380"/>
                  </a:lnTo>
                  <a:lnTo>
                    <a:pt x="822" y="1278"/>
                  </a:lnTo>
                  <a:lnTo>
                    <a:pt x="876" y="1410"/>
                  </a:lnTo>
                  <a:lnTo>
                    <a:pt x="930" y="990"/>
                  </a:lnTo>
                  <a:lnTo>
                    <a:pt x="984" y="1302"/>
                  </a:lnTo>
                  <a:lnTo>
                    <a:pt x="1044" y="0"/>
                  </a:lnTo>
                  <a:lnTo>
                    <a:pt x="1098" y="210"/>
                  </a:lnTo>
                  <a:lnTo>
                    <a:pt x="1152" y="504"/>
                  </a:lnTo>
                  <a:lnTo>
                    <a:pt x="1206" y="324"/>
                  </a:lnTo>
                  <a:lnTo>
                    <a:pt x="1260" y="276"/>
                  </a:lnTo>
                  <a:lnTo>
                    <a:pt x="1314" y="738"/>
                  </a:lnTo>
                  <a:lnTo>
                    <a:pt x="1374" y="1368"/>
                  </a:lnTo>
                  <a:lnTo>
                    <a:pt x="1428" y="1386"/>
                  </a:lnTo>
                  <a:lnTo>
                    <a:pt x="1482" y="1344"/>
                  </a:lnTo>
                  <a:lnTo>
                    <a:pt x="1536" y="1134"/>
                  </a:lnTo>
                  <a:lnTo>
                    <a:pt x="1590" y="858"/>
                  </a:lnTo>
                  <a:lnTo>
                    <a:pt x="1644" y="1104"/>
                  </a:lnTo>
                  <a:lnTo>
                    <a:pt x="1698" y="300"/>
                  </a:lnTo>
                  <a:lnTo>
                    <a:pt x="1758" y="636"/>
                  </a:lnTo>
                  <a:lnTo>
                    <a:pt x="1812" y="570"/>
                  </a:lnTo>
                  <a:lnTo>
                    <a:pt x="1866" y="576"/>
                  </a:lnTo>
                  <a:lnTo>
                    <a:pt x="1920" y="426"/>
                  </a:lnTo>
                  <a:lnTo>
                    <a:pt x="1974" y="558"/>
                  </a:lnTo>
                  <a:lnTo>
                    <a:pt x="2028" y="1188"/>
                  </a:lnTo>
                  <a:lnTo>
                    <a:pt x="2088" y="1194"/>
                  </a:lnTo>
                  <a:lnTo>
                    <a:pt x="2142" y="1110"/>
                  </a:lnTo>
                  <a:lnTo>
                    <a:pt x="2196" y="1110"/>
                  </a:lnTo>
                  <a:lnTo>
                    <a:pt x="2250" y="1014"/>
                  </a:lnTo>
                  <a:lnTo>
                    <a:pt x="2304" y="1332"/>
                  </a:lnTo>
                  <a:lnTo>
                    <a:pt x="2358" y="162"/>
                  </a:lnTo>
                  <a:lnTo>
                    <a:pt x="2418" y="360"/>
                  </a:lnTo>
                  <a:lnTo>
                    <a:pt x="2472" y="624"/>
                  </a:lnTo>
                  <a:lnTo>
                    <a:pt x="2526" y="522"/>
                  </a:lnTo>
                  <a:lnTo>
                    <a:pt x="2580" y="588"/>
                  </a:lnTo>
                  <a:lnTo>
                    <a:pt x="2634" y="612"/>
                  </a:lnTo>
                  <a:lnTo>
                    <a:pt x="2688" y="1128"/>
                  </a:lnTo>
                  <a:lnTo>
                    <a:pt x="2742" y="1308"/>
                  </a:lnTo>
                  <a:lnTo>
                    <a:pt x="2802" y="1332"/>
                  </a:lnTo>
                  <a:lnTo>
                    <a:pt x="2856" y="1170"/>
                  </a:lnTo>
                  <a:lnTo>
                    <a:pt x="2910" y="1248"/>
                  </a:lnTo>
                  <a:lnTo>
                    <a:pt x="2964" y="1026"/>
                  </a:lnTo>
                  <a:lnTo>
                    <a:pt x="3018" y="48"/>
                  </a:lnTo>
                  <a:lnTo>
                    <a:pt x="3072" y="240"/>
                  </a:lnTo>
                  <a:lnTo>
                    <a:pt x="3132" y="402"/>
                  </a:lnTo>
                  <a:lnTo>
                    <a:pt x="3186" y="600"/>
                  </a:lnTo>
                  <a:lnTo>
                    <a:pt x="3240" y="516"/>
                  </a:lnTo>
                  <a:lnTo>
                    <a:pt x="3294" y="798"/>
                  </a:lnTo>
                  <a:lnTo>
                    <a:pt x="3348" y="1050"/>
                  </a:lnTo>
                  <a:lnTo>
                    <a:pt x="3402" y="1320"/>
                  </a:lnTo>
                  <a:lnTo>
                    <a:pt x="3456" y="1476"/>
                  </a:lnTo>
                  <a:lnTo>
                    <a:pt x="3516" y="1044"/>
                  </a:lnTo>
                  <a:lnTo>
                    <a:pt x="3570" y="1164"/>
                  </a:lnTo>
                  <a:lnTo>
                    <a:pt x="3624" y="1134"/>
                  </a:lnTo>
                  <a:lnTo>
                    <a:pt x="3678" y="204"/>
                  </a:lnTo>
                  <a:lnTo>
                    <a:pt x="3732" y="264"/>
                  </a:lnTo>
                  <a:lnTo>
                    <a:pt x="3786" y="510"/>
                  </a:lnTo>
                  <a:lnTo>
                    <a:pt x="3846" y="684"/>
                  </a:lnTo>
                  <a:lnTo>
                    <a:pt x="3900" y="426"/>
                  </a:lnTo>
                  <a:lnTo>
                    <a:pt x="3954" y="582"/>
                  </a:lnTo>
                  <a:lnTo>
                    <a:pt x="4008" y="1242"/>
                  </a:lnTo>
                  <a:lnTo>
                    <a:pt x="4062" y="1290"/>
                  </a:lnTo>
                  <a:lnTo>
                    <a:pt x="4116" y="1284"/>
                  </a:lnTo>
                  <a:lnTo>
                    <a:pt x="4170" y="702"/>
                  </a:lnTo>
                  <a:lnTo>
                    <a:pt x="4230" y="996"/>
                  </a:lnTo>
                  <a:lnTo>
                    <a:pt x="4284" y="1086"/>
                  </a:lnTo>
                  <a:lnTo>
                    <a:pt x="4338" y="456"/>
                  </a:lnTo>
                  <a:lnTo>
                    <a:pt x="4392" y="468"/>
                  </a:lnTo>
                  <a:lnTo>
                    <a:pt x="4446" y="792"/>
                  </a:lnTo>
                  <a:lnTo>
                    <a:pt x="4500" y="774"/>
                  </a:lnTo>
                  <a:lnTo>
                    <a:pt x="4560" y="966"/>
                  </a:lnTo>
                </a:path>
              </a:pathLst>
            </a:custGeom>
            <a:noFill/>
            <a:ln w="57150" cap="flat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9777413" y="27210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9863138" y="27210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9948863" y="25114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10034588" y="31496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5" name="Oval 11"/>
            <p:cNvSpPr>
              <a:spLocks noChangeArrowheads="1"/>
            </p:cNvSpPr>
            <p:nvPr/>
          </p:nvSpPr>
          <p:spPr bwMode="auto">
            <a:xfrm>
              <a:off x="10120313" y="28638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7" name="Oval 12"/>
            <p:cNvSpPr>
              <a:spLocks noChangeArrowheads="1"/>
            </p:cNvSpPr>
            <p:nvPr/>
          </p:nvSpPr>
          <p:spPr bwMode="auto">
            <a:xfrm>
              <a:off x="10206038" y="31305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0" name="Oval 13"/>
            <p:cNvSpPr>
              <a:spLocks noChangeArrowheads="1"/>
            </p:cNvSpPr>
            <p:nvPr/>
          </p:nvSpPr>
          <p:spPr bwMode="auto">
            <a:xfrm>
              <a:off x="10301288" y="33020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1" name="Oval 14"/>
            <p:cNvSpPr>
              <a:spLocks noChangeArrowheads="1"/>
            </p:cNvSpPr>
            <p:nvPr/>
          </p:nvSpPr>
          <p:spPr bwMode="auto">
            <a:xfrm>
              <a:off x="10387013" y="13970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2" name="Oval 15"/>
            <p:cNvSpPr>
              <a:spLocks noChangeArrowheads="1"/>
            </p:cNvSpPr>
            <p:nvPr/>
          </p:nvSpPr>
          <p:spPr bwMode="auto">
            <a:xfrm>
              <a:off x="10472738" y="20828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3" name="Oval 16"/>
            <p:cNvSpPr>
              <a:spLocks noChangeArrowheads="1"/>
            </p:cNvSpPr>
            <p:nvPr/>
          </p:nvSpPr>
          <p:spPr bwMode="auto">
            <a:xfrm>
              <a:off x="10558463" y="20352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4" name="Oval 17"/>
            <p:cNvSpPr>
              <a:spLocks noChangeArrowheads="1"/>
            </p:cNvSpPr>
            <p:nvPr/>
          </p:nvSpPr>
          <p:spPr bwMode="auto">
            <a:xfrm>
              <a:off x="10644188" y="22733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5" name="Oval 18"/>
            <p:cNvSpPr>
              <a:spLocks noChangeArrowheads="1"/>
            </p:cNvSpPr>
            <p:nvPr/>
          </p:nvSpPr>
          <p:spPr bwMode="auto">
            <a:xfrm>
              <a:off x="10729913" y="23400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6" name="Oval 19"/>
            <p:cNvSpPr>
              <a:spLocks noChangeArrowheads="1"/>
            </p:cNvSpPr>
            <p:nvPr/>
          </p:nvSpPr>
          <p:spPr bwMode="auto">
            <a:xfrm>
              <a:off x="10825163" y="23304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7" name="Oval 20"/>
            <p:cNvSpPr>
              <a:spLocks noChangeArrowheads="1"/>
            </p:cNvSpPr>
            <p:nvPr/>
          </p:nvSpPr>
          <p:spPr bwMode="auto">
            <a:xfrm>
              <a:off x="10910888" y="34925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8" name="Oval 21"/>
            <p:cNvSpPr>
              <a:spLocks noChangeArrowheads="1"/>
            </p:cNvSpPr>
            <p:nvPr/>
          </p:nvSpPr>
          <p:spPr bwMode="auto">
            <a:xfrm>
              <a:off x="10996613" y="35592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9" name="Oval 22"/>
            <p:cNvSpPr>
              <a:spLocks noChangeArrowheads="1"/>
            </p:cNvSpPr>
            <p:nvPr/>
          </p:nvSpPr>
          <p:spPr bwMode="auto">
            <a:xfrm>
              <a:off x="11082338" y="33972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Oval 23"/>
            <p:cNvSpPr>
              <a:spLocks noChangeArrowheads="1"/>
            </p:cNvSpPr>
            <p:nvPr/>
          </p:nvSpPr>
          <p:spPr bwMode="auto">
            <a:xfrm>
              <a:off x="11168063" y="36068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Oval 24"/>
            <p:cNvSpPr>
              <a:spLocks noChangeArrowheads="1"/>
            </p:cNvSpPr>
            <p:nvPr/>
          </p:nvSpPr>
          <p:spPr bwMode="auto">
            <a:xfrm>
              <a:off x="11253788" y="29400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Oval 25"/>
            <p:cNvSpPr>
              <a:spLocks noChangeArrowheads="1"/>
            </p:cNvSpPr>
            <p:nvPr/>
          </p:nvSpPr>
          <p:spPr bwMode="auto">
            <a:xfrm>
              <a:off x="11339513" y="34353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Oval 26"/>
            <p:cNvSpPr>
              <a:spLocks noChangeArrowheads="1"/>
            </p:cNvSpPr>
            <p:nvPr/>
          </p:nvSpPr>
          <p:spPr bwMode="auto">
            <a:xfrm>
              <a:off x="11434763" y="13684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7" name="Oval 27"/>
            <p:cNvSpPr>
              <a:spLocks noChangeArrowheads="1"/>
            </p:cNvSpPr>
            <p:nvPr/>
          </p:nvSpPr>
          <p:spPr bwMode="auto">
            <a:xfrm>
              <a:off x="11520488" y="17018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8" name="Oval 28"/>
            <p:cNvSpPr>
              <a:spLocks noChangeArrowheads="1"/>
            </p:cNvSpPr>
            <p:nvPr/>
          </p:nvSpPr>
          <p:spPr bwMode="auto">
            <a:xfrm>
              <a:off x="11606213" y="21685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Oval 29"/>
            <p:cNvSpPr>
              <a:spLocks noChangeArrowheads="1"/>
            </p:cNvSpPr>
            <p:nvPr/>
          </p:nvSpPr>
          <p:spPr bwMode="auto">
            <a:xfrm>
              <a:off x="11691938" y="18828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0" name="Oval 30"/>
            <p:cNvSpPr>
              <a:spLocks noChangeArrowheads="1"/>
            </p:cNvSpPr>
            <p:nvPr/>
          </p:nvSpPr>
          <p:spPr bwMode="auto">
            <a:xfrm>
              <a:off x="11777663" y="18066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1" name="Oval 31"/>
            <p:cNvSpPr>
              <a:spLocks noChangeArrowheads="1"/>
            </p:cNvSpPr>
            <p:nvPr/>
          </p:nvSpPr>
          <p:spPr bwMode="auto">
            <a:xfrm>
              <a:off x="11863388" y="25400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2" name="Oval 32"/>
            <p:cNvSpPr>
              <a:spLocks noChangeArrowheads="1"/>
            </p:cNvSpPr>
            <p:nvPr/>
          </p:nvSpPr>
          <p:spPr bwMode="auto">
            <a:xfrm>
              <a:off x="11958638" y="35401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" name="Oval 33"/>
            <p:cNvSpPr>
              <a:spLocks noChangeArrowheads="1"/>
            </p:cNvSpPr>
            <p:nvPr/>
          </p:nvSpPr>
          <p:spPr bwMode="auto">
            <a:xfrm>
              <a:off x="12044363" y="35687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" name="Oval 34"/>
            <p:cNvSpPr>
              <a:spLocks noChangeArrowheads="1"/>
            </p:cNvSpPr>
            <p:nvPr/>
          </p:nvSpPr>
          <p:spPr bwMode="auto">
            <a:xfrm>
              <a:off x="12130088" y="35020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5" name="Oval 35"/>
            <p:cNvSpPr>
              <a:spLocks noChangeArrowheads="1"/>
            </p:cNvSpPr>
            <p:nvPr/>
          </p:nvSpPr>
          <p:spPr bwMode="auto">
            <a:xfrm>
              <a:off x="12215813" y="31686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6" name="Oval 36"/>
            <p:cNvSpPr>
              <a:spLocks noChangeArrowheads="1"/>
            </p:cNvSpPr>
            <p:nvPr/>
          </p:nvSpPr>
          <p:spPr bwMode="auto">
            <a:xfrm>
              <a:off x="12301538" y="27305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7" name="Oval 37"/>
            <p:cNvSpPr>
              <a:spLocks noChangeArrowheads="1"/>
            </p:cNvSpPr>
            <p:nvPr/>
          </p:nvSpPr>
          <p:spPr bwMode="auto">
            <a:xfrm>
              <a:off x="12387263" y="31210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" name="Oval 38"/>
            <p:cNvSpPr>
              <a:spLocks noChangeArrowheads="1"/>
            </p:cNvSpPr>
            <p:nvPr/>
          </p:nvSpPr>
          <p:spPr bwMode="auto">
            <a:xfrm>
              <a:off x="12472988" y="18447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" name="Oval 39"/>
            <p:cNvSpPr>
              <a:spLocks noChangeArrowheads="1"/>
            </p:cNvSpPr>
            <p:nvPr/>
          </p:nvSpPr>
          <p:spPr bwMode="auto">
            <a:xfrm>
              <a:off x="12568238" y="23781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0" name="Oval 40"/>
            <p:cNvSpPr>
              <a:spLocks noChangeArrowheads="1"/>
            </p:cNvSpPr>
            <p:nvPr/>
          </p:nvSpPr>
          <p:spPr bwMode="auto">
            <a:xfrm>
              <a:off x="12653963" y="22733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" name="Oval 41"/>
            <p:cNvSpPr>
              <a:spLocks noChangeArrowheads="1"/>
            </p:cNvSpPr>
            <p:nvPr/>
          </p:nvSpPr>
          <p:spPr bwMode="auto">
            <a:xfrm>
              <a:off x="12739688" y="22828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2" name="Oval 42"/>
            <p:cNvSpPr>
              <a:spLocks noChangeArrowheads="1"/>
            </p:cNvSpPr>
            <p:nvPr/>
          </p:nvSpPr>
          <p:spPr bwMode="auto">
            <a:xfrm>
              <a:off x="12825413" y="20447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3" name="Oval 43"/>
            <p:cNvSpPr>
              <a:spLocks noChangeArrowheads="1"/>
            </p:cNvSpPr>
            <p:nvPr/>
          </p:nvSpPr>
          <p:spPr bwMode="auto">
            <a:xfrm>
              <a:off x="12911138" y="22542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4" name="Oval 44"/>
            <p:cNvSpPr>
              <a:spLocks noChangeArrowheads="1"/>
            </p:cNvSpPr>
            <p:nvPr/>
          </p:nvSpPr>
          <p:spPr bwMode="auto">
            <a:xfrm>
              <a:off x="12996863" y="32544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5" name="Oval 45"/>
            <p:cNvSpPr>
              <a:spLocks noChangeArrowheads="1"/>
            </p:cNvSpPr>
            <p:nvPr/>
          </p:nvSpPr>
          <p:spPr bwMode="auto">
            <a:xfrm>
              <a:off x="13092113" y="32639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6" name="Oval 46"/>
            <p:cNvSpPr>
              <a:spLocks noChangeArrowheads="1"/>
            </p:cNvSpPr>
            <p:nvPr/>
          </p:nvSpPr>
          <p:spPr bwMode="auto">
            <a:xfrm>
              <a:off x="13177838" y="31305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7" name="Oval 47"/>
            <p:cNvSpPr>
              <a:spLocks noChangeArrowheads="1"/>
            </p:cNvSpPr>
            <p:nvPr/>
          </p:nvSpPr>
          <p:spPr bwMode="auto">
            <a:xfrm>
              <a:off x="13263563" y="31305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8" name="Oval 48"/>
            <p:cNvSpPr>
              <a:spLocks noChangeArrowheads="1"/>
            </p:cNvSpPr>
            <p:nvPr/>
          </p:nvSpPr>
          <p:spPr bwMode="auto">
            <a:xfrm>
              <a:off x="13349288" y="29781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9" name="Oval 49"/>
            <p:cNvSpPr>
              <a:spLocks noChangeArrowheads="1"/>
            </p:cNvSpPr>
            <p:nvPr/>
          </p:nvSpPr>
          <p:spPr bwMode="auto">
            <a:xfrm>
              <a:off x="13435013" y="34830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0" name="Oval 50"/>
            <p:cNvSpPr>
              <a:spLocks noChangeArrowheads="1"/>
            </p:cNvSpPr>
            <p:nvPr/>
          </p:nvSpPr>
          <p:spPr bwMode="auto">
            <a:xfrm>
              <a:off x="13520739" y="16256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1" name="Oval 51"/>
            <p:cNvSpPr>
              <a:spLocks noChangeArrowheads="1"/>
            </p:cNvSpPr>
            <p:nvPr/>
          </p:nvSpPr>
          <p:spPr bwMode="auto">
            <a:xfrm>
              <a:off x="13615989" y="19399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2" name="Oval 52"/>
            <p:cNvSpPr>
              <a:spLocks noChangeArrowheads="1"/>
            </p:cNvSpPr>
            <p:nvPr/>
          </p:nvSpPr>
          <p:spPr bwMode="auto">
            <a:xfrm>
              <a:off x="13701714" y="23590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3" name="Oval 53"/>
            <p:cNvSpPr>
              <a:spLocks noChangeArrowheads="1"/>
            </p:cNvSpPr>
            <p:nvPr/>
          </p:nvSpPr>
          <p:spPr bwMode="auto">
            <a:xfrm>
              <a:off x="13787439" y="21971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4" name="Oval 54"/>
            <p:cNvSpPr>
              <a:spLocks noChangeArrowheads="1"/>
            </p:cNvSpPr>
            <p:nvPr/>
          </p:nvSpPr>
          <p:spPr bwMode="auto">
            <a:xfrm>
              <a:off x="13873164" y="23019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5" name="Oval 55"/>
            <p:cNvSpPr>
              <a:spLocks noChangeArrowheads="1"/>
            </p:cNvSpPr>
            <p:nvPr/>
          </p:nvSpPr>
          <p:spPr bwMode="auto">
            <a:xfrm>
              <a:off x="13958889" y="23400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6" name="Oval 56"/>
            <p:cNvSpPr>
              <a:spLocks noChangeArrowheads="1"/>
            </p:cNvSpPr>
            <p:nvPr/>
          </p:nvSpPr>
          <p:spPr bwMode="auto">
            <a:xfrm>
              <a:off x="14044614" y="31591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7" name="Oval 57"/>
            <p:cNvSpPr>
              <a:spLocks noChangeArrowheads="1"/>
            </p:cNvSpPr>
            <p:nvPr/>
          </p:nvSpPr>
          <p:spPr bwMode="auto">
            <a:xfrm>
              <a:off x="14130339" y="34449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8" name="Oval 58"/>
            <p:cNvSpPr>
              <a:spLocks noChangeArrowheads="1"/>
            </p:cNvSpPr>
            <p:nvPr/>
          </p:nvSpPr>
          <p:spPr bwMode="auto">
            <a:xfrm>
              <a:off x="14225589" y="34830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9" name="Oval 59"/>
            <p:cNvSpPr>
              <a:spLocks noChangeArrowheads="1"/>
            </p:cNvSpPr>
            <p:nvPr/>
          </p:nvSpPr>
          <p:spPr bwMode="auto">
            <a:xfrm>
              <a:off x="14311314" y="32258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0" name="Oval 60"/>
            <p:cNvSpPr>
              <a:spLocks noChangeArrowheads="1"/>
            </p:cNvSpPr>
            <p:nvPr/>
          </p:nvSpPr>
          <p:spPr bwMode="auto">
            <a:xfrm>
              <a:off x="14397039" y="33496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1" name="Oval 61"/>
            <p:cNvSpPr>
              <a:spLocks noChangeArrowheads="1"/>
            </p:cNvSpPr>
            <p:nvPr/>
          </p:nvSpPr>
          <p:spPr bwMode="auto">
            <a:xfrm>
              <a:off x="14482764" y="29972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2" name="Oval 62"/>
            <p:cNvSpPr>
              <a:spLocks noChangeArrowheads="1"/>
            </p:cNvSpPr>
            <p:nvPr/>
          </p:nvSpPr>
          <p:spPr bwMode="auto">
            <a:xfrm>
              <a:off x="14568489" y="14446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3" name="Oval 63"/>
            <p:cNvSpPr>
              <a:spLocks noChangeArrowheads="1"/>
            </p:cNvSpPr>
            <p:nvPr/>
          </p:nvSpPr>
          <p:spPr bwMode="auto">
            <a:xfrm>
              <a:off x="14654214" y="17494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4" name="Oval 64"/>
            <p:cNvSpPr>
              <a:spLocks noChangeArrowheads="1"/>
            </p:cNvSpPr>
            <p:nvPr/>
          </p:nvSpPr>
          <p:spPr bwMode="auto">
            <a:xfrm>
              <a:off x="14749464" y="20066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3" name="Oval 65"/>
            <p:cNvSpPr>
              <a:spLocks noChangeArrowheads="1"/>
            </p:cNvSpPr>
            <p:nvPr/>
          </p:nvSpPr>
          <p:spPr bwMode="auto">
            <a:xfrm>
              <a:off x="14835189" y="23209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66"/>
            <p:cNvSpPr>
              <a:spLocks noChangeArrowheads="1"/>
            </p:cNvSpPr>
            <p:nvPr/>
          </p:nvSpPr>
          <p:spPr bwMode="auto">
            <a:xfrm>
              <a:off x="14920914" y="21876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7"/>
            <p:cNvSpPr>
              <a:spLocks noChangeArrowheads="1"/>
            </p:cNvSpPr>
            <p:nvPr/>
          </p:nvSpPr>
          <p:spPr bwMode="auto">
            <a:xfrm>
              <a:off x="15006639" y="26352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68"/>
            <p:cNvSpPr>
              <a:spLocks noChangeArrowheads="1"/>
            </p:cNvSpPr>
            <p:nvPr/>
          </p:nvSpPr>
          <p:spPr bwMode="auto">
            <a:xfrm>
              <a:off x="15092364" y="30353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69"/>
            <p:cNvSpPr>
              <a:spLocks noChangeArrowheads="1"/>
            </p:cNvSpPr>
            <p:nvPr/>
          </p:nvSpPr>
          <p:spPr bwMode="auto">
            <a:xfrm>
              <a:off x="15178089" y="34639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70"/>
            <p:cNvSpPr>
              <a:spLocks noChangeArrowheads="1"/>
            </p:cNvSpPr>
            <p:nvPr/>
          </p:nvSpPr>
          <p:spPr bwMode="auto">
            <a:xfrm>
              <a:off x="15263814" y="37116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71"/>
            <p:cNvSpPr>
              <a:spLocks noChangeArrowheads="1"/>
            </p:cNvSpPr>
            <p:nvPr/>
          </p:nvSpPr>
          <p:spPr bwMode="auto">
            <a:xfrm>
              <a:off x="15359064" y="30258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72"/>
            <p:cNvSpPr>
              <a:spLocks noChangeArrowheads="1"/>
            </p:cNvSpPr>
            <p:nvPr/>
          </p:nvSpPr>
          <p:spPr bwMode="auto">
            <a:xfrm>
              <a:off x="15444789" y="32163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73"/>
            <p:cNvSpPr>
              <a:spLocks noChangeArrowheads="1"/>
            </p:cNvSpPr>
            <p:nvPr/>
          </p:nvSpPr>
          <p:spPr bwMode="auto">
            <a:xfrm>
              <a:off x="15530514" y="31686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74"/>
            <p:cNvSpPr>
              <a:spLocks noChangeArrowheads="1"/>
            </p:cNvSpPr>
            <p:nvPr/>
          </p:nvSpPr>
          <p:spPr bwMode="auto">
            <a:xfrm>
              <a:off x="15616239" y="16923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75"/>
            <p:cNvSpPr>
              <a:spLocks noChangeArrowheads="1"/>
            </p:cNvSpPr>
            <p:nvPr/>
          </p:nvSpPr>
          <p:spPr bwMode="auto">
            <a:xfrm>
              <a:off x="15701964" y="17875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Oval 76"/>
            <p:cNvSpPr>
              <a:spLocks noChangeArrowheads="1"/>
            </p:cNvSpPr>
            <p:nvPr/>
          </p:nvSpPr>
          <p:spPr bwMode="auto">
            <a:xfrm>
              <a:off x="15787689" y="21780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77"/>
            <p:cNvSpPr>
              <a:spLocks noChangeArrowheads="1"/>
            </p:cNvSpPr>
            <p:nvPr/>
          </p:nvSpPr>
          <p:spPr bwMode="auto">
            <a:xfrm>
              <a:off x="15882939" y="24543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78"/>
            <p:cNvSpPr>
              <a:spLocks noChangeArrowheads="1"/>
            </p:cNvSpPr>
            <p:nvPr/>
          </p:nvSpPr>
          <p:spPr bwMode="auto">
            <a:xfrm>
              <a:off x="15968664" y="20447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79"/>
            <p:cNvSpPr>
              <a:spLocks noChangeArrowheads="1"/>
            </p:cNvSpPr>
            <p:nvPr/>
          </p:nvSpPr>
          <p:spPr bwMode="auto">
            <a:xfrm>
              <a:off x="16054389" y="22923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80"/>
            <p:cNvSpPr>
              <a:spLocks noChangeArrowheads="1"/>
            </p:cNvSpPr>
            <p:nvPr/>
          </p:nvSpPr>
          <p:spPr bwMode="auto">
            <a:xfrm>
              <a:off x="16140114" y="33401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81"/>
            <p:cNvSpPr>
              <a:spLocks noChangeArrowheads="1"/>
            </p:cNvSpPr>
            <p:nvPr/>
          </p:nvSpPr>
          <p:spPr bwMode="auto">
            <a:xfrm>
              <a:off x="16225839" y="34163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Oval 82"/>
            <p:cNvSpPr>
              <a:spLocks noChangeArrowheads="1"/>
            </p:cNvSpPr>
            <p:nvPr/>
          </p:nvSpPr>
          <p:spPr bwMode="auto">
            <a:xfrm>
              <a:off x="16311564" y="34068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Oval 83"/>
            <p:cNvSpPr>
              <a:spLocks noChangeArrowheads="1"/>
            </p:cNvSpPr>
            <p:nvPr/>
          </p:nvSpPr>
          <p:spPr bwMode="auto">
            <a:xfrm>
              <a:off x="16397289" y="24828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Oval 84"/>
            <p:cNvSpPr>
              <a:spLocks noChangeArrowheads="1"/>
            </p:cNvSpPr>
            <p:nvPr/>
          </p:nvSpPr>
          <p:spPr bwMode="auto">
            <a:xfrm>
              <a:off x="16492539" y="29496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Oval 85"/>
            <p:cNvSpPr>
              <a:spLocks noChangeArrowheads="1"/>
            </p:cNvSpPr>
            <p:nvPr/>
          </p:nvSpPr>
          <p:spPr bwMode="auto">
            <a:xfrm>
              <a:off x="16578264" y="30924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Oval 86"/>
            <p:cNvSpPr>
              <a:spLocks noChangeArrowheads="1"/>
            </p:cNvSpPr>
            <p:nvPr/>
          </p:nvSpPr>
          <p:spPr bwMode="auto">
            <a:xfrm>
              <a:off x="16663989" y="20923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Oval 87"/>
            <p:cNvSpPr>
              <a:spLocks noChangeArrowheads="1"/>
            </p:cNvSpPr>
            <p:nvPr/>
          </p:nvSpPr>
          <p:spPr bwMode="auto">
            <a:xfrm>
              <a:off x="16749714" y="21114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Oval 88"/>
            <p:cNvSpPr>
              <a:spLocks noChangeArrowheads="1"/>
            </p:cNvSpPr>
            <p:nvPr/>
          </p:nvSpPr>
          <p:spPr bwMode="auto">
            <a:xfrm>
              <a:off x="16835439" y="26257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Oval 89"/>
            <p:cNvSpPr>
              <a:spLocks noChangeArrowheads="1"/>
            </p:cNvSpPr>
            <p:nvPr/>
          </p:nvSpPr>
          <p:spPr bwMode="auto">
            <a:xfrm>
              <a:off x="16921164" y="25971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Oval 90"/>
            <p:cNvSpPr>
              <a:spLocks noChangeArrowheads="1"/>
            </p:cNvSpPr>
            <p:nvPr/>
          </p:nvSpPr>
          <p:spPr bwMode="auto">
            <a:xfrm>
              <a:off x="17016414" y="29019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4" name="Freeform 91"/>
            <p:cNvSpPr>
              <a:spLocks/>
            </p:cNvSpPr>
            <p:nvPr/>
          </p:nvSpPr>
          <p:spPr bwMode="auto">
            <a:xfrm>
              <a:off x="9805988" y="2016157"/>
              <a:ext cx="7239001" cy="1362075"/>
            </a:xfrm>
            <a:custGeom>
              <a:avLst/>
              <a:gdLst>
                <a:gd name="T0" fmla="*/ 54 w 4560"/>
                <a:gd name="T1" fmla="*/ 768 h 858"/>
                <a:gd name="T2" fmla="*/ 162 w 4560"/>
                <a:gd name="T3" fmla="*/ 768 h 858"/>
                <a:gd name="T4" fmla="*/ 270 w 4560"/>
                <a:gd name="T5" fmla="*/ 768 h 858"/>
                <a:gd name="T6" fmla="*/ 384 w 4560"/>
                <a:gd name="T7" fmla="*/ 174 h 858"/>
                <a:gd name="T8" fmla="*/ 492 w 4560"/>
                <a:gd name="T9" fmla="*/ 72 h 858"/>
                <a:gd name="T10" fmla="*/ 600 w 4560"/>
                <a:gd name="T11" fmla="*/ 84 h 858"/>
                <a:gd name="T12" fmla="*/ 714 w 4560"/>
                <a:gd name="T13" fmla="*/ 636 h 858"/>
                <a:gd name="T14" fmla="*/ 822 w 4560"/>
                <a:gd name="T15" fmla="*/ 786 h 858"/>
                <a:gd name="T16" fmla="*/ 930 w 4560"/>
                <a:gd name="T17" fmla="*/ 768 h 858"/>
                <a:gd name="T18" fmla="*/ 1044 w 4560"/>
                <a:gd name="T19" fmla="*/ 174 h 858"/>
                <a:gd name="T20" fmla="*/ 1152 w 4560"/>
                <a:gd name="T21" fmla="*/ 72 h 858"/>
                <a:gd name="T22" fmla="*/ 1260 w 4560"/>
                <a:gd name="T23" fmla="*/ 84 h 858"/>
                <a:gd name="T24" fmla="*/ 1374 w 4560"/>
                <a:gd name="T25" fmla="*/ 636 h 858"/>
                <a:gd name="T26" fmla="*/ 1482 w 4560"/>
                <a:gd name="T27" fmla="*/ 786 h 858"/>
                <a:gd name="T28" fmla="*/ 1590 w 4560"/>
                <a:gd name="T29" fmla="*/ 768 h 858"/>
                <a:gd name="T30" fmla="*/ 1698 w 4560"/>
                <a:gd name="T31" fmla="*/ 174 h 858"/>
                <a:gd name="T32" fmla="*/ 1812 w 4560"/>
                <a:gd name="T33" fmla="*/ 72 h 858"/>
                <a:gd name="T34" fmla="*/ 1920 w 4560"/>
                <a:gd name="T35" fmla="*/ 84 h 858"/>
                <a:gd name="T36" fmla="*/ 2028 w 4560"/>
                <a:gd name="T37" fmla="*/ 636 h 858"/>
                <a:gd name="T38" fmla="*/ 2142 w 4560"/>
                <a:gd name="T39" fmla="*/ 786 h 858"/>
                <a:gd name="T40" fmla="*/ 2250 w 4560"/>
                <a:gd name="T41" fmla="*/ 768 h 858"/>
                <a:gd name="T42" fmla="*/ 2358 w 4560"/>
                <a:gd name="T43" fmla="*/ 174 h 858"/>
                <a:gd name="T44" fmla="*/ 2472 w 4560"/>
                <a:gd name="T45" fmla="*/ 72 h 858"/>
                <a:gd name="T46" fmla="*/ 2580 w 4560"/>
                <a:gd name="T47" fmla="*/ 84 h 858"/>
                <a:gd name="T48" fmla="*/ 2688 w 4560"/>
                <a:gd name="T49" fmla="*/ 636 h 858"/>
                <a:gd name="T50" fmla="*/ 2802 w 4560"/>
                <a:gd name="T51" fmla="*/ 786 h 858"/>
                <a:gd name="T52" fmla="*/ 2910 w 4560"/>
                <a:gd name="T53" fmla="*/ 768 h 858"/>
                <a:gd name="T54" fmla="*/ 3018 w 4560"/>
                <a:gd name="T55" fmla="*/ 174 h 858"/>
                <a:gd name="T56" fmla="*/ 3132 w 4560"/>
                <a:gd name="T57" fmla="*/ 72 h 858"/>
                <a:gd name="T58" fmla="*/ 3240 w 4560"/>
                <a:gd name="T59" fmla="*/ 84 h 858"/>
                <a:gd name="T60" fmla="*/ 3348 w 4560"/>
                <a:gd name="T61" fmla="*/ 636 h 858"/>
                <a:gd name="T62" fmla="*/ 3456 w 4560"/>
                <a:gd name="T63" fmla="*/ 786 h 858"/>
                <a:gd name="T64" fmla="*/ 3570 w 4560"/>
                <a:gd name="T65" fmla="*/ 768 h 858"/>
                <a:gd name="T66" fmla="*/ 3678 w 4560"/>
                <a:gd name="T67" fmla="*/ 174 h 858"/>
                <a:gd name="T68" fmla="*/ 3786 w 4560"/>
                <a:gd name="T69" fmla="*/ 72 h 858"/>
                <a:gd name="T70" fmla="*/ 3900 w 4560"/>
                <a:gd name="T71" fmla="*/ 84 h 858"/>
                <a:gd name="T72" fmla="*/ 4008 w 4560"/>
                <a:gd name="T73" fmla="*/ 636 h 858"/>
                <a:gd name="T74" fmla="*/ 4116 w 4560"/>
                <a:gd name="T75" fmla="*/ 786 h 858"/>
                <a:gd name="T76" fmla="*/ 4230 w 4560"/>
                <a:gd name="T77" fmla="*/ 768 h 858"/>
                <a:gd name="T78" fmla="*/ 4338 w 4560"/>
                <a:gd name="T79" fmla="*/ 174 h 858"/>
                <a:gd name="T80" fmla="*/ 4446 w 4560"/>
                <a:gd name="T81" fmla="*/ 72 h 858"/>
                <a:gd name="T82" fmla="*/ 4560 w 4560"/>
                <a:gd name="T83" fmla="*/ 8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858">
                  <a:moveTo>
                    <a:pt x="0" y="768"/>
                  </a:moveTo>
                  <a:lnTo>
                    <a:pt x="54" y="768"/>
                  </a:lnTo>
                  <a:lnTo>
                    <a:pt x="108" y="768"/>
                  </a:lnTo>
                  <a:lnTo>
                    <a:pt x="162" y="768"/>
                  </a:lnTo>
                  <a:lnTo>
                    <a:pt x="216" y="768"/>
                  </a:lnTo>
                  <a:lnTo>
                    <a:pt x="270" y="768"/>
                  </a:lnTo>
                  <a:lnTo>
                    <a:pt x="330" y="768"/>
                  </a:lnTo>
                  <a:lnTo>
                    <a:pt x="384" y="174"/>
                  </a:lnTo>
                  <a:lnTo>
                    <a:pt x="438" y="0"/>
                  </a:lnTo>
                  <a:lnTo>
                    <a:pt x="492" y="72"/>
                  </a:lnTo>
                  <a:lnTo>
                    <a:pt x="546" y="84"/>
                  </a:lnTo>
                  <a:lnTo>
                    <a:pt x="600" y="84"/>
                  </a:lnTo>
                  <a:lnTo>
                    <a:pt x="660" y="84"/>
                  </a:lnTo>
                  <a:lnTo>
                    <a:pt x="714" y="636"/>
                  </a:lnTo>
                  <a:lnTo>
                    <a:pt x="768" y="858"/>
                  </a:lnTo>
                  <a:lnTo>
                    <a:pt x="822" y="786"/>
                  </a:lnTo>
                  <a:lnTo>
                    <a:pt x="876" y="768"/>
                  </a:lnTo>
                  <a:lnTo>
                    <a:pt x="930" y="768"/>
                  </a:lnTo>
                  <a:lnTo>
                    <a:pt x="984" y="768"/>
                  </a:lnTo>
                  <a:lnTo>
                    <a:pt x="1044" y="174"/>
                  </a:lnTo>
                  <a:lnTo>
                    <a:pt x="1098" y="0"/>
                  </a:lnTo>
                  <a:lnTo>
                    <a:pt x="1152" y="72"/>
                  </a:lnTo>
                  <a:lnTo>
                    <a:pt x="1206" y="84"/>
                  </a:lnTo>
                  <a:lnTo>
                    <a:pt x="1260" y="84"/>
                  </a:lnTo>
                  <a:lnTo>
                    <a:pt x="1314" y="84"/>
                  </a:lnTo>
                  <a:lnTo>
                    <a:pt x="1374" y="636"/>
                  </a:lnTo>
                  <a:lnTo>
                    <a:pt x="1428" y="858"/>
                  </a:lnTo>
                  <a:lnTo>
                    <a:pt x="1482" y="786"/>
                  </a:lnTo>
                  <a:lnTo>
                    <a:pt x="1536" y="768"/>
                  </a:lnTo>
                  <a:lnTo>
                    <a:pt x="1590" y="768"/>
                  </a:lnTo>
                  <a:lnTo>
                    <a:pt x="1644" y="768"/>
                  </a:lnTo>
                  <a:lnTo>
                    <a:pt x="1698" y="174"/>
                  </a:lnTo>
                  <a:lnTo>
                    <a:pt x="1758" y="0"/>
                  </a:lnTo>
                  <a:lnTo>
                    <a:pt x="1812" y="72"/>
                  </a:lnTo>
                  <a:lnTo>
                    <a:pt x="1866" y="84"/>
                  </a:lnTo>
                  <a:lnTo>
                    <a:pt x="1920" y="84"/>
                  </a:lnTo>
                  <a:lnTo>
                    <a:pt x="1974" y="84"/>
                  </a:lnTo>
                  <a:lnTo>
                    <a:pt x="2028" y="636"/>
                  </a:lnTo>
                  <a:lnTo>
                    <a:pt x="2088" y="858"/>
                  </a:lnTo>
                  <a:lnTo>
                    <a:pt x="2142" y="786"/>
                  </a:lnTo>
                  <a:lnTo>
                    <a:pt x="2196" y="768"/>
                  </a:lnTo>
                  <a:lnTo>
                    <a:pt x="2250" y="768"/>
                  </a:lnTo>
                  <a:lnTo>
                    <a:pt x="2304" y="768"/>
                  </a:lnTo>
                  <a:lnTo>
                    <a:pt x="2358" y="174"/>
                  </a:lnTo>
                  <a:lnTo>
                    <a:pt x="2418" y="0"/>
                  </a:lnTo>
                  <a:lnTo>
                    <a:pt x="2472" y="72"/>
                  </a:lnTo>
                  <a:lnTo>
                    <a:pt x="2526" y="84"/>
                  </a:lnTo>
                  <a:lnTo>
                    <a:pt x="2580" y="84"/>
                  </a:lnTo>
                  <a:lnTo>
                    <a:pt x="2634" y="84"/>
                  </a:lnTo>
                  <a:lnTo>
                    <a:pt x="2688" y="636"/>
                  </a:lnTo>
                  <a:lnTo>
                    <a:pt x="2742" y="858"/>
                  </a:lnTo>
                  <a:lnTo>
                    <a:pt x="2802" y="786"/>
                  </a:lnTo>
                  <a:lnTo>
                    <a:pt x="2856" y="768"/>
                  </a:lnTo>
                  <a:lnTo>
                    <a:pt x="2910" y="768"/>
                  </a:lnTo>
                  <a:lnTo>
                    <a:pt x="2964" y="768"/>
                  </a:lnTo>
                  <a:lnTo>
                    <a:pt x="3018" y="174"/>
                  </a:lnTo>
                  <a:lnTo>
                    <a:pt x="3072" y="0"/>
                  </a:lnTo>
                  <a:lnTo>
                    <a:pt x="3132" y="72"/>
                  </a:lnTo>
                  <a:lnTo>
                    <a:pt x="3186" y="84"/>
                  </a:lnTo>
                  <a:lnTo>
                    <a:pt x="3240" y="84"/>
                  </a:lnTo>
                  <a:lnTo>
                    <a:pt x="3294" y="84"/>
                  </a:lnTo>
                  <a:lnTo>
                    <a:pt x="3348" y="636"/>
                  </a:lnTo>
                  <a:lnTo>
                    <a:pt x="3402" y="858"/>
                  </a:lnTo>
                  <a:lnTo>
                    <a:pt x="3456" y="786"/>
                  </a:lnTo>
                  <a:lnTo>
                    <a:pt x="3516" y="768"/>
                  </a:lnTo>
                  <a:lnTo>
                    <a:pt x="3570" y="768"/>
                  </a:lnTo>
                  <a:lnTo>
                    <a:pt x="3624" y="768"/>
                  </a:lnTo>
                  <a:lnTo>
                    <a:pt x="3678" y="174"/>
                  </a:lnTo>
                  <a:lnTo>
                    <a:pt x="3732" y="0"/>
                  </a:lnTo>
                  <a:lnTo>
                    <a:pt x="3786" y="72"/>
                  </a:lnTo>
                  <a:lnTo>
                    <a:pt x="3846" y="84"/>
                  </a:lnTo>
                  <a:lnTo>
                    <a:pt x="3900" y="84"/>
                  </a:lnTo>
                  <a:lnTo>
                    <a:pt x="3954" y="84"/>
                  </a:lnTo>
                  <a:lnTo>
                    <a:pt x="4008" y="636"/>
                  </a:lnTo>
                  <a:lnTo>
                    <a:pt x="4062" y="858"/>
                  </a:lnTo>
                  <a:lnTo>
                    <a:pt x="4116" y="786"/>
                  </a:lnTo>
                  <a:lnTo>
                    <a:pt x="4170" y="768"/>
                  </a:lnTo>
                  <a:lnTo>
                    <a:pt x="4230" y="768"/>
                  </a:lnTo>
                  <a:lnTo>
                    <a:pt x="4284" y="768"/>
                  </a:lnTo>
                  <a:lnTo>
                    <a:pt x="4338" y="174"/>
                  </a:lnTo>
                  <a:lnTo>
                    <a:pt x="4392" y="0"/>
                  </a:lnTo>
                  <a:lnTo>
                    <a:pt x="4446" y="72"/>
                  </a:lnTo>
                  <a:lnTo>
                    <a:pt x="4500" y="84"/>
                  </a:lnTo>
                  <a:lnTo>
                    <a:pt x="4560" y="84"/>
                  </a:lnTo>
                </a:path>
              </a:pathLst>
            </a:custGeom>
            <a:noFill/>
            <a:ln w="3810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Estimation of the parameters</a:t>
            </a:r>
            <a:endParaRPr lang="en-GB" b="1" dirty="0"/>
          </a:p>
        </p:txBody>
      </p:sp>
      <p:grpSp>
        <p:nvGrpSpPr>
          <p:cNvPr id="2150" name="Group 2149"/>
          <p:cNvGrpSpPr/>
          <p:nvPr/>
        </p:nvGrpSpPr>
        <p:grpSpPr>
          <a:xfrm>
            <a:off x="1114536" y="3537012"/>
            <a:ext cx="1944216" cy="2808312"/>
            <a:chOff x="4206875" y="1087438"/>
            <a:chExt cx="5353050" cy="5581650"/>
          </a:xfrm>
        </p:grpSpPr>
        <p:sp>
          <p:nvSpPr>
            <p:cNvPr id="2135" name="Rectangle 114"/>
            <p:cNvSpPr>
              <a:spLocks noChangeArrowheads="1"/>
            </p:cNvSpPr>
            <p:nvPr/>
          </p:nvSpPr>
          <p:spPr bwMode="auto">
            <a:xfrm>
              <a:off x="4206875" y="1087438"/>
              <a:ext cx="5353050" cy="5581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6" name="Rectangle 115"/>
            <p:cNvSpPr>
              <a:spLocks noChangeArrowheads="1"/>
            </p:cNvSpPr>
            <p:nvPr/>
          </p:nvSpPr>
          <p:spPr bwMode="auto">
            <a:xfrm>
              <a:off x="4206875" y="1087438"/>
              <a:ext cx="5353050" cy="55816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2164" name="Picture 1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6875" y="1087438"/>
              <a:ext cx="5353050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37" name="Line 117"/>
            <p:cNvSpPr>
              <a:spLocks noChangeShapeType="1"/>
            </p:cNvSpPr>
            <p:nvPr/>
          </p:nvSpPr>
          <p:spPr bwMode="auto">
            <a:xfrm>
              <a:off x="4206875" y="666908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8" name="Line 118"/>
            <p:cNvSpPr>
              <a:spLocks noChangeShapeType="1"/>
            </p:cNvSpPr>
            <p:nvPr/>
          </p:nvSpPr>
          <p:spPr bwMode="auto">
            <a:xfrm>
              <a:off x="4206875" y="108743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9" name="Line 119"/>
            <p:cNvSpPr>
              <a:spLocks noChangeShapeType="1"/>
            </p:cNvSpPr>
            <p:nvPr/>
          </p:nvSpPr>
          <p:spPr bwMode="auto">
            <a:xfrm>
              <a:off x="9559925" y="1087438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0" name="Line 120"/>
            <p:cNvSpPr>
              <a:spLocks noChangeShapeType="1"/>
            </p:cNvSpPr>
            <p:nvPr/>
          </p:nvSpPr>
          <p:spPr bwMode="auto">
            <a:xfrm>
              <a:off x="4206875" y="1087438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1" name="Line 121"/>
            <p:cNvSpPr>
              <a:spLocks noChangeShapeType="1"/>
            </p:cNvSpPr>
            <p:nvPr/>
          </p:nvSpPr>
          <p:spPr bwMode="auto">
            <a:xfrm>
              <a:off x="4206875" y="666908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2" name="Line 122"/>
            <p:cNvSpPr>
              <a:spLocks noChangeShapeType="1"/>
            </p:cNvSpPr>
            <p:nvPr/>
          </p:nvSpPr>
          <p:spPr bwMode="auto">
            <a:xfrm>
              <a:off x="4206875" y="1087438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5" name="Line 123"/>
            <p:cNvSpPr>
              <a:spLocks noChangeShapeType="1"/>
            </p:cNvSpPr>
            <p:nvPr/>
          </p:nvSpPr>
          <p:spPr bwMode="auto">
            <a:xfrm>
              <a:off x="4206875" y="666908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6" name="Line 124"/>
            <p:cNvSpPr>
              <a:spLocks noChangeShapeType="1"/>
            </p:cNvSpPr>
            <p:nvPr/>
          </p:nvSpPr>
          <p:spPr bwMode="auto">
            <a:xfrm>
              <a:off x="4206875" y="108743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7" name="Line 125"/>
            <p:cNvSpPr>
              <a:spLocks noChangeShapeType="1"/>
            </p:cNvSpPr>
            <p:nvPr/>
          </p:nvSpPr>
          <p:spPr bwMode="auto">
            <a:xfrm>
              <a:off x="9559925" y="1087438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/>
              <p:cNvSpPr txBox="1"/>
              <p:nvPr/>
            </p:nvSpPr>
            <p:spPr>
              <a:xfrm>
                <a:off x="179512" y="4655479"/>
                <a:ext cx="9361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/>
                      </a:rPr>
                      <m:t>𝑦</m:t>
                    </m:r>
                    <m:r>
                      <m:rPr>
                        <m:nor/>
                      </m:rPr>
                      <a:rPr lang="en-GB" sz="32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GB" sz="3200" dirty="0" smtClean="0"/>
                  <a:t>=</a:t>
                </a:r>
                <a:endParaRPr lang="en-GB" sz="3200" dirty="0"/>
              </a:p>
            </p:txBody>
          </p:sp>
        </mc:Choice>
        <mc:Fallback xmlns="">
          <p:sp>
            <p:nvSpPr>
              <p:cNvPr id="332" name="TextBox 3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655479"/>
                <a:ext cx="936105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3542" r="-4545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/>
              <p:cNvSpPr txBox="1"/>
              <p:nvPr/>
            </p:nvSpPr>
            <p:spPr>
              <a:xfrm>
                <a:off x="3454796" y="4689140"/>
                <a:ext cx="10441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sz="3200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33" name="TextBox 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796" y="4689140"/>
                <a:ext cx="1044116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2" name="Rectangle 2151"/>
          <p:cNvSpPr/>
          <p:nvPr/>
        </p:nvSpPr>
        <p:spPr>
          <a:xfrm>
            <a:off x="3130760" y="3537012"/>
            <a:ext cx="360040" cy="181728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3094756" y="4104365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756" y="4104365"/>
                <a:ext cx="360040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Freeform 94"/>
          <p:cNvSpPr>
            <a:spLocks/>
          </p:cNvSpPr>
          <p:nvPr/>
        </p:nvSpPr>
        <p:spPr bwMode="auto">
          <a:xfrm>
            <a:off x="4604084" y="2954561"/>
            <a:ext cx="4036368" cy="793750"/>
          </a:xfrm>
          <a:custGeom>
            <a:avLst/>
            <a:gdLst>
              <a:gd name="T0" fmla="*/ 31 w 2653"/>
              <a:gd name="T1" fmla="*/ 447 h 500"/>
              <a:gd name="T2" fmla="*/ 94 w 2653"/>
              <a:gd name="T3" fmla="*/ 447 h 500"/>
              <a:gd name="T4" fmla="*/ 157 w 2653"/>
              <a:gd name="T5" fmla="*/ 447 h 500"/>
              <a:gd name="T6" fmla="*/ 223 w 2653"/>
              <a:gd name="T7" fmla="*/ 102 h 500"/>
              <a:gd name="T8" fmla="*/ 286 w 2653"/>
              <a:gd name="T9" fmla="*/ 42 h 500"/>
              <a:gd name="T10" fmla="*/ 349 w 2653"/>
              <a:gd name="T11" fmla="*/ 49 h 500"/>
              <a:gd name="T12" fmla="*/ 415 w 2653"/>
              <a:gd name="T13" fmla="*/ 370 h 500"/>
              <a:gd name="T14" fmla="*/ 478 w 2653"/>
              <a:gd name="T15" fmla="*/ 458 h 500"/>
              <a:gd name="T16" fmla="*/ 541 w 2653"/>
              <a:gd name="T17" fmla="*/ 447 h 500"/>
              <a:gd name="T18" fmla="*/ 607 w 2653"/>
              <a:gd name="T19" fmla="*/ 102 h 500"/>
              <a:gd name="T20" fmla="*/ 670 w 2653"/>
              <a:gd name="T21" fmla="*/ 42 h 500"/>
              <a:gd name="T22" fmla="*/ 733 w 2653"/>
              <a:gd name="T23" fmla="*/ 49 h 500"/>
              <a:gd name="T24" fmla="*/ 799 w 2653"/>
              <a:gd name="T25" fmla="*/ 370 h 500"/>
              <a:gd name="T26" fmla="*/ 862 w 2653"/>
              <a:gd name="T27" fmla="*/ 458 h 500"/>
              <a:gd name="T28" fmla="*/ 925 w 2653"/>
              <a:gd name="T29" fmla="*/ 447 h 500"/>
              <a:gd name="T30" fmla="*/ 988 w 2653"/>
              <a:gd name="T31" fmla="*/ 102 h 500"/>
              <a:gd name="T32" fmla="*/ 1054 w 2653"/>
              <a:gd name="T33" fmla="*/ 42 h 500"/>
              <a:gd name="T34" fmla="*/ 1117 w 2653"/>
              <a:gd name="T35" fmla="*/ 49 h 500"/>
              <a:gd name="T36" fmla="*/ 1180 w 2653"/>
              <a:gd name="T37" fmla="*/ 370 h 500"/>
              <a:gd name="T38" fmla="*/ 1246 w 2653"/>
              <a:gd name="T39" fmla="*/ 458 h 500"/>
              <a:gd name="T40" fmla="*/ 1309 w 2653"/>
              <a:gd name="T41" fmla="*/ 447 h 500"/>
              <a:gd name="T42" fmla="*/ 1372 w 2653"/>
              <a:gd name="T43" fmla="*/ 102 h 500"/>
              <a:gd name="T44" fmla="*/ 1438 w 2653"/>
              <a:gd name="T45" fmla="*/ 42 h 500"/>
              <a:gd name="T46" fmla="*/ 1501 w 2653"/>
              <a:gd name="T47" fmla="*/ 49 h 500"/>
              <a:gd name="T48" fmla="*/ 1564 w 2653"/>
              <a:gd name="T49" fmla="*/ 370 h 500"/>
              <a:gd name="T50" fmla="*/ 1630 w 2653"/>
              <a:gd name="T51" fmla="*/ 458 h 500"/>
              <a:gd name="T52" fmla="*/ 1693 w 2653"/>
              <a:gd name="T53" fmla="*/ 447 h 500"/>
              <a:gd name="T54" fmla="*/ 1756 w 2653"/>
              <a:gd name="T55" fmla="*/ 102 h 500"/>
              <a:gd name="T56" fmla="*/ 1822 w 2653"/>
              <a:gd name="T57" fmla="*/ 42 h 500"/>
              <a:gd name="T58" fmla="*/ 1885 w 2653"/>
              <a:gd name="T59" fmla="*/ 49 h 500"/>
              <a:gd name="T60" fmla="*/ 1948 w 2653"/>
              <a:gd name="T61" fmla="*/ 370 h 500"/>
              <a:gd name="T62" fmla="*/ 2010 w 2653"/>
              <a:gd name="T63" fmla="*/ 458 h 500"/>
              <a:gd name="T64" fmla="*/ 2077 w 2653"/>
              <a:gd name="T65" fmla="*/ 447 h 500"/>
              <a:gd name="T66" fmla="*/ 2139 w 2653"/>
              <a:gd name="T67" fmla="*/ 102 h 500"/>
              <a:gd name="T68" fmla="*/ 2202 w 2653"/>
              <a:gd name="T69" fmla="*/ 42 h 500"/>
              <a:gd name="T70" fmla="*/ 2269 w 2653"/>
              <a:gd name="T71" fmla="*/ 49 h 500"/>
              <a:gd name="T72" fmla="*/ 2331 w 2653"/>
              <a:gd name="T73" fmla="*/ 370 h 500"/>
              <a:gd name="T74" fmla="*/ 2394 w 2653"/>
              <a:gd name="T75" fmla="*/ 458 h 500"/>
              <a:gd name="T76" fmla="*/ 2461 w 2653"/>
              <a:gd name="T77" fmla="*/ 447 h 500"/>
              <a:gd name="T78" fmla="*/ 2523 w 2653"/>
              <a:gd name="T79" fmla="*/ 102 h 500"/>
              <a:gd name="T80" fmla="*/ 2586 w 2653"/>
              <a:gd name="T81" fmla="*/ 42 h 500"/>
              <a:gd name="T82" fmla="*/ 2653 w 2653"/>
              <a:gd name="T83" fmla="*/ 4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653" h="500">
                <a:moveTo>
                  <a:pt x="0" y="447"/>
                </a:moveTo>
                <a:lnTo>
                  <a:pt x="31" y="447"/>
                </a:lnTo>
                <a:lnTo>
                  <a:pt x="63" y="447"/>
                </a:lnTo>
                <a:lnTo>
                  <a:pt x="94" y="447"/>
                </a:lnTo>
                <a:lnTo>
                  <a:pt x="126" y="447"/>
                </a:lnTo>
                <a:lnTo>
                  <a:pt x="157" y="447"/>
                </a:lnTo>
                <a:lnTo>
                  <a:pt x="192" y="447"/>
                </a:lnTo>
                <a:lnTo>
                  <a:pt x="223" y="102"/>
                </a:lnTo>
                <a:lnTo>
                  <a:pt x="255" y="0"/>
                </a:lnTo>
                <a:lnTo>
                  <a:pt x="286" y="42"/>
                </a:lnTo>
                <a:lnTo>
                  <a:pt x="318" y="49"/>
                </a:lnTo>
                <a:lnTo>
                  <a:pt x="349" y="49"/>
                </a:lnTo>
                <a:lnTo>
                  <a:pt x="384" y="49"/>
                </a:lnTo>
                <a:lnTo>
                  <a:pt x="415" y="370"/>
                </a:lnTo>
                <a:lnTo>
                  <a:pt x="447" y="500"/>
                </a:lnTo>
                <a:lnTo>
                  <a:pt x="478" y="458"/>
                </a:lnTo>
                <a:lnTo>
                  <a:pt x="510" y="447"/>
                </a:lnTo>
                <a:lnTo>
                  <a:pt x="541" y="447"/>
                </a:lnTo>
                <a:lnTo>
                  <a:pt x="572" y="447"/>
                </a:lnTo>
                <a:lnTo>
                  <a:pt x="607" y="102"/>
                </a:lnTo>
                <a:lnTo>
                  <a:pt x="639" y="0"/>
                </a:lnTo>
                <a:lnTo>
                  <a:pt x="670" y="42"/>
                </a:lnTo>
                <a:lnTo>
                  <a:pt x="702" y="49"/>
                </a:lnTo>
                <a:lnTo>
                  <a:pt x="733" y="49"/>
                </a:lnTo>
                <a:lnTo>
                  <a:pt x="764" y="49"/>
                </a:lnTo>
                <a:lnTo>
                  <a:pt x="799" y="370"/>
                </a:lnTo>
                <a:lnTo>
                  <a:pt x="831" y="500"/>
                </a:lnTo>
                <a:lnTo>
                  <a:pt x="862" y="458"/>
                </a:lnTo>
                <a:lnTo>
                  <a:pt x="894" y="447"/>
                </a:lnTo>
                <a:lnTo>
                  <a:pt x="925" y="447"/>
                </a:lnTo>
                <a:lnTo>
                  <a:pt x="956" y="447"/>
                </a:lnTo>
                <a:lnTo>
                  <a:pt x="988" y="102"/>
                </a:lnTo>
                <a:lnTo>
                  <a:pt x="1023" y="0"/>
                </a:lnTo>
                <a:lnTo>
                  <a:pt x="1054" y="42"/>
                </a:lnTo>
                <a:lnTo>
                  <a:pt x="1085" y="49"/>
                </a:lnTo>
                <a:lnTo>
                  <a:pt x="1117" y="49"/>
                </a:lnTo>
                <a:lnTo>
                  <a:pt x="1148" y="49"/>
                </a:lnTo>
                <a:lnTo>
                  <a:pt x="1180" y="370"/>
                </a:lnTo>
                <a:lnTo>
                  <a:pt x="1215" y="500"/>
                </a:lnTo>
                <a:lnTo>
                  <a:pt x="1246" y="458"/>
                </a:lnTo>
                <a:lnTo>
                  <a:pt x="1277" y="447"/>
                </a:lnTo>
                <a:lnTo>
                  <a:pt x="1309" y="447"/>
                </a:lnTo>
                <a:lnTo>
                  <a:pt x="1340" y="447"/>
                </a:lnTo>
                <a:lnTo>
                  <a:pt x="1372" y="102"/>
                </a:lnTo>
                <a:lnTo>
                  <a:pt x="1407" y="0"/>
                </a:lnTo>
                <a:lnTo>
                  <a:pt x="1438" y="42"/>
                </a:lnTo>
                <a:lnTo>
                  <a:pt x="1469" y="49"/>
                </a:lnTo>
                <a:lnTo>
                  <a:pt x="1501" y="49"/>
                </a:lnTo>
                <a:lnTo>
                  <a:pt x="1532" y="49"/>
                </a:lnTo>
                <a:lnTo>
                  <a:pt x="1564" y="370"/>
                </a:lnTo>
                <a:lnTo>
                  <a:pt x="1595" y="500"/>
                </a:lnTo>
                <a:lnTo>
                  <a:pt x="1630" y="458"/>
                </a:lnTo>
                <a:lnTo>
                  <a:pt x="1661" y="447"/>
                </a:lnTo>
                <a:lnTo>
                  <a:pt x="1693" y="447"/>
                </a:lnTo>
                <a:lnTo>
                  <a:pt x="1724" y="447"/>
                </a:lnTo>
                <a:lnTo>
                  <a:pt x="1756" y="102"/>
                </a:lnTo>
                <a:lnTo>
                  <a:pt x="1787" y="0"/>
                </a:lnTo>
                <a:lnTo>
                  <a:pt x="1822" y="42"/>
                </a:lnTo>
                <a:lnTo>
                  <a:pt x="1853" y="49"/>
                </a:lnTo>
                <a:lnTo>
                  <a:pt x="1885" y="49"/>
                </a:lnTo>
                <a:lnTo>
                  <a:pt x="1916" y="49"/>
                </a:lnTo>
                <a:lnTo>
                  <a:pt x="1948" y="370"/>
                </a:lnTo>
                <a:lnTo>
                  <a:pt x="1979" y="500"/>
                </a:lnTo>
                <a:lnTo>
                  <a:pt x="2010" y="458"/>
                </a:lnTo>
                <a:lnTo>
                  <a:pt x="2045" y="447"/>
                </a:lnTo>
                <a:lnTo>
                  <a:pt x="2077" y="447"/>
                </a:lnTo>
                <a:lnTo>
                  <a:pt x="2108" y="447"/>
                </a:lnTo>
                <a:lnTo>
                  <a:pt x="2139" y="102"/>
                </a:lnTo>
                <a:lnTo>
                  <a:pt x="2171" y="0"/>
                </a:lnTo>
                <a:lnTo>
                  <a:pt x="2202" y="42"/>
                </a:lnTo>
                <a:lnTo>
                  <a:pt x="2237" y="49"/>
                </a:lnTo>
                <a:lnTo>
                  <a:pt x="2269" y="49"/>
                </a:lnTo>
                <a:lnTo>
                  <a:pt x="2300" y="49"/>
                </a:lnTo>
                <a:lnTo>
                  <a:pt x="2331" y="370"/>
                </a:lnTo>
                <a:lnTo>
                  <a:pt x="2363" y="500"/>
                </a:lnTo>
                <a:lnTo>
                  <a:pt x="2394" y="458"/>
                </a:lnTo>
                <a:lnTo>
                  <a:pt x="2426" y="447"/>
                </a:lnTo>
                <a:lnTo>
                  <a:pt x="2461" y="447"/>
                </a:lnTo>
                <a:lnTo>
                  <a:pt x="2492" y="447"/>
                </a:lnTo>
                <a:lnTo>
                  <a:pt x="2523" y="102"/>
                </a:lnTo>
                <a:lnTo>
                  <a:pt x="2555" y="0"/>
                </a:lnTo>
                <a:lnTo>
                  <a:pt x="2586" y="42"/>
                </a:lnTo>
                <a:lnTo>
                  <a:pt x="2618" y="49"/>
                </a:lnTo>
                <a:lnTo>
                  <a:pt x="2653" y="49"/>
                </a:lnTo>
              </a:path>
            </a:pathLst>
          </a:custGeom>
          <a:noFill/>
          <a:ln w="19050" cap="flat">
            <a:solidFill>
              <a:srgbClr val="00206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Freeform 100"/>
          <p:cNvSpPr>
            <a:spLocks/>
          </p:cNvSpPr>
          <p:nvPr/>
        </p:nvSpPr>
        <p:spPr bwMode="auto">
          <a:xfrm>
            <a:off x="4604084" y="5436513"/>
            <a:ext cx="4036367" cy="432048"/>
          </a:xfrm>
          <a:custGeom>
            <a:avLst/>
            <a:gdLst>
              <a:gd name="T0" fmla="*/ 54 w 4560"/>
              <a:gd name="T1" fmla="*/ 318 h 1050"/>
              <a:gd name="T2" fmla="*/ 162 w 4560"/>
              <a:gd name="T3" fmla="*/ 594 h 1050"/>
              <a:gd name="T4" fmla="*/ 270 w 4560"/>
              <a:gd name="T5" fmla="*/ 588 h 1050"/>
              <a:gd name="T6" fmla="*/ 384 w 4560"/>
              <a:gd name="T7" fmla="*/ 72 h 1050"/>
              <a:gd name="T8" fmla="*/ 492 w 4560"/>
              <a:gd name="T9" fmla="*/ 570 h 1050"/>
              <a:gd name="T10" fmla="*/ 600 w 4560"/>
              <a:gd name="T11" fmla="*/ 714 h 1050"/>
              <a:gd name="T12" fmla="*/ 714 w 4560"/>
              <a:gd name="T13" fmla="*/ 906 h 1050"/>
              <a:gd name="T14" fmla="*/ 822 w 4560"/>
              <a:gd name="T15" fmla="*/ 720 h 1050"/>
              <a:gd name="T16" fmla="*/ 930 w 4560"/>
              <a:gd name="T17" fmla="*/ 426 h 1050"/>
              <a:gd name="T18" fmla="*/ 1044 w 4560"/>
              <a:gd name="T19" fmla="*/ 0 h 1050"/>
              <a:gd name="T20" fmla="*/ 1152 w 4560"/>
              <a:gd name="T21" fmla="*/ 612 h 1050"/>
              <a:gd name="T22" fmla="*/ 1260 w 4560"/>
              <a:gd name="T23" fmla="*/ 372 h 1050"/>
              <a:gd name="T24" fmla="*/ 1374 w 4560"/>
              <a:gd name="T25" fmla="*/ 924 h 1050"/>
              <a:gd name="T26" fmla="*/ 1482 w 4560"/>
              <a:gd name="T27" fmla="*/ 792 h 1050"/>
              <a:gd name="T28" fmla="*/ 1590 w 4560"/>
              <a:gd name="T29" fmla="*/ 270 h 1050"/>
              <a:gd name="T30" fmla="*/ 1698 w 4560"/>
              <a:gd name="T31" fmla="*/ 312 h 1050"/>
              <a:gd name="T32" fmla="*/ 1812 w 4560"/>
              <a:gd name="T33" fmla="*/ 678 h 1050"/>
              <a:gd name="T34" fmla="*/ 1920 w 4560"/>
              <a:gd name="T35" fmla="*/ 492 h 1050"/>
              <a:gd name="T36" fmla="*/ 2028 w 4560"/>
              <a:gd name="T37" fmla="*/ 732 h 1050"/>
              <a:gd name="T38" fmla="*/ 2142 w 4560"/>
              <a:gd name="T39" fmla="*/ 486 h 1050"/>
              <a:gd name="T40" fmla="*/ 2250 w 4560"/>
              <a:gd name="T41" fmla="*/ 444 h 1050"/>
              <a:gd name="T42" fmla="*/ 2358 w 4560"/>
              <a:gd name="T43" fmla="*/ 156 h 1050"/>
              <a:gd name="T44" fmla="*/ 2472 w 4560"/>
              <a:gd name="T45" fmla="*/ 660 h 1050"/>
              <a:gd name="T46" fmla="*/ 2580 w 4560"/>
              <a:gd name="T47" fmla="*/ 582 h 1050"/>
              <a:gd name="T48" fmla="*/ 2688 w 4560"/>
              <a:gd name="T49" fmla="*/ 642 h 1050"/>
              <a:gd name="T50" fmla="*/ 2802 w 4560"/>
              <a:gd name="T51" fmla="*/ 678 h 1050"/>
              <a:gd name="T52" fmla="*/ 2910 w 4560"/>
              <a:gd name="T53" fmla="*/ 612 h 1050"/>
              <a:gd name="T54" fmla="*/ 3018 w 4560"/>
              <a:gd name="T55" fmla="*/ 42 h 1050"/>
              <a:gd name="T56" fmla="*/ 3132 w 4560"/>
              <a:gd name="T57" fmla="*/ 480 h 1050"/>
              <a:gd name="T58" fmla="*/ 3240 w 4560"/>
              <a:gd name="T59" fmla="*/ 576 h 1050"/>
              <a:gd name="T60" fmla="*/ 3348 w 4560"/>
              <a:gd name="T61" fmla="*/ 582 h 1050"/>
              <a:gd name="T62" fmla="*/ 3456 w 4560"/>
              <a:gd name="T63" fmla="*/ 834 h 1050"/>
              <a:gd name="T64" fmla="*/ 3570 w 4560"/>
              <a:gd name="T65" fmla="*/ 558 h 1050"/>
              <a:gd name="T66" fmla="*/ 3678 w 4560"/>
              <a:gd name="T67" fmla="*/ 174 h 1050"/>
              <a:gd name="T68" fmla="*/ 3786 w 4560"/>
              <a:gd name="T69" fmla="*/ 558 h 1050"/>
              <a:gd name="T70" fmla="*/ 3900 w 4560"/>
              <a:gd name="T71" fmla="*/ 474 h 1050"/>
              <a:gd name="T72" fmla="*/ 4008 w 4560"/>
              <a:gd name="T73" fmla="*/ 756 h 1050"/>
              <a:gd name="T74" fmla="*/ 4116 w 4560"/>
              <a:gd name="T75" fmla="*/ 642 h 1050"/>
              <a:gd name="T76" fmla="*/ 4230 w 4560"/>
              <a:gd name="T77" fmla="*/ 378 h 1050"/>
              <a:gd name="T78" fmla="*/ 4338 w 4560"/>
              <a:gd name="T79" fmla="*/ 426 h 1050"/>
              <a:gd name="T80" fmla="*/ 4446 w 4560"/>
              <a:gd name="T81" fmla="*/ 864 h 1050"/>
              <a:gd name="T82" fmla="*/ 4560 w 4560"/>
              <a:gd name="T83" fmla="*/ 105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60" h="1050">
                <a:moveTo>
                  <a:pt x="0" y="312"/>
                </a:moveTo>
                <a:lnTo>
                  <a:pt x="54" y="318"/>
                </a:lnTo>
                <a:lnTo>
                  <a:pt x="108" y="192"/>
                </a:lnTo>
                <a:lnTo>
                  <a:pt x="162" y="594"/>
                </a:lnTo>
                <a:lnTo>
                  <a:pt x="216" y="432"/>
                </a:lnTo>
                <a:lnTo>
                  <a:pt x="270" y="588"/>
                </a:lnTo>
                <a:lnTo>
                  <a:pt x="330" y="696"/>
                </a:lnTo>
                <a:lnTo>
                  <a:pt x="384" y="72"/>
                </a:lnTo>
                <a:lnTo>
                  <a:pt x="438" y="672"/>
                </a:lnTo>
                <a:lnTo>
                  <a:pt x="492" y="570"/>
                </a:lnTo>
                <a:lnTo>
                  <a:pt x="546" y="696"/>
                </a:lnTo>
                <a:lnTo>
                  <a:pt x="600" y="714"/>
                </a:lnTo>
                <a:lnTo>
                  <a:pt x="660" y="714"/>
                </a:lnTo>
                <a:lnTo>
                  <a:pt x="714" y="906"/>
                </a:lnTo>
                <a:lnTo>
                  <a:pt x="768" y="732"/>
                </a:lnTo>
                <a:lnTo>
                  <a:pt x="822" y="720"/>
                </a:lnTo>
                <a:lnTo>
                  <a:pt x="876" y="864"/>
                </a:lnTo>
                <a:lnTo>
                  <a:pt x="930" y="426"/>
                </a:lnTo>
                <a:lnTo>
                  <a:pt x="984" y="714"/>
                </a:lnTo>
                <a:lnTo>
                  <a:pt x="1044" y="0"/>
                </a:lnTo>
                <a:lnTo>
                  <a:pt x="1098" y="396"/>
                </a:lnTo>
                <a:lnTo>
                  <a:pt x="1152" y="612"/>
                </a:lnTo>
                <a:lnTo>
                  <a:pt x="1206" y="444"/>
                </a:lnTo>
                <a:lnTo>
                  <a:pt x="1260" y="372"/>
                </a:lnTo>
                <a:lnTo>
                  <a:pt x="1314" y="840"/>
                </a:lnTo>
                <a:lnTo>
                  <a:pt x="1374" y="924"/>
                </a:lnTo>
                <a:lnTo>
                  <a:pt x="1428" y="732"/>
                </a:lnTo>
                <a:lnTo>
                  <a:pt x="1482" y="792"/>
                </a:lnTo>
                <a:lnTo>
                  <a:pt x="1536" y="582"/>
                </a:lnTo>
                <a:lnTo>
                  <a:pt x="1590" y="270"/>
                </a:lnTo>
                <a:lnTo>
                  <a:pt x="1644" y="504"/>
                </a:lnTo>
                <a:lnTo>
                  <a:pt x="1698" y="312"/>
                </a:lnTo>
                <a:lnTo>
                  <a:pt x="1758" y="828"/>
                </a:lnTo>
                <a:lnTo>
                  <a:pt x="1812" y="678"/>
                </a:lnTo>
                <a:lnTo>
                  <a:pt x="1866" y="618"/>
                </a:lnTo>
                <a:lnTo>
                  <a:pt x="1920" y="492"/>
                </a:lnTo>
                <a:lnTo>
                  <a:pt x="1974" y="654"/>
                </a:lnTo>
                <a:lnTo>
                  <a:pt x="2028" y="732"/>
                </a:lnTo>
                <a:lnTo>
                  <a:pt x="2088" y="522"/>
                </a:lnTo>
                <a:lnTo>
                  <a:pt x="2142" y="486"/>
                </a:lnTo>
                <a:lnTo>
                  <a:pt x="2196" y="504"/>
                </a:lnTo>
                <a:lnTo>
                  <a:pt x="2250" y="444"/>
                </a:lnTo>
                <a:lnTo>
                  <a:pt x="2304" y="744"/>
                </a:lnTo>
                <a:lnTo>
                  <a:pt x="2358" y="156"/>
                </a:lnTo>
                <a:lnTo>
                  <a:pt x="2418" y="498"/>
                </a:lnTo>
                <a:lnTo>
                  <a:pt x="2472" y="660"/>
                </a:lnTo>
                <a:lnTo>
                  <a:pt x="2526" y="522"/>
                </a:lnTo>
                <a:lnTo>
                  <a:pt x="2580" y="582"/>
                </a:lnTo>
                <a:lnTo>
                  <a:pt x="2634" y="624"/>
                </a:lnTo>
                <a:lnTo>
                  <a:pt x="2688" y="642"/>
                </a:lnTo>
                <a:lnTo>
                  <a:pt x="2742" y="582"/>
                </a:lnTo>
                <a:lnTo>
                  <a:pt x="2802" y="678"/>
                </a:lnTo>
                <a:lnTo>
                  <a:pt x="2856" y="534"/>
                </a:lnTo>
                <a:lnTo>
                  <a:pt x="2910" y="612"/>
                </a:lnTo>
                <a:lnTo>
                  <a:pt x="2964" y="396"/>
                </a:lnTo>
                <a:lnTo>
                  <a:pt x="3018" y="42"/>
                </a:lnTo>
                <a:lnTo>
                  <a:pt x="3072" y="408"/>
                </a:lnTo>
                <a:lnTo>
                  <a:pt x="3132" y="480"/>
                </a:lnTo>
                <a:lnTo>
                  <a:pt x="3186" y="678"/>
                </a:lnTo>
                <a:lnTo>
                  <a:pt x="3240" y="576"/>
                </a:lnTo>
                <a:lnTo>
                  <a:pt x="3294" y="864"/>
                </a:lnTo>
                <a:lnTo>
                  <a:pt x="3348" y="582"/>
                </a:lnTo>
                <a:lnTo>
                  <a:pt x="3402" y="618"/>
                </a:lnTo>
                <a:lnTo>
                  <a:pt x="3456" y="834"/>
                </a:lnTo>
                <a:lnTo>
                  <a:pt x="3516" y="426"/>
                </a:lnTo>
                <a:lnTo>
                  <a:pt x="3570" y="558"/>
                </a:lnTo>
                <a:lnTo>
                  <a:pt x="3624" y="510"/>
                </a:lnTo>
                <a:lnTo>
                  <a:pt x="3678" y="174"/>
                </a:lnTo>
                <a:lnTo>
                  <a:pt x="3732" y="372"/>
                </a:lnTo>
                <a:lnTo>
                  <a:pt x="3786" y="558"/>
                </a:lnTo>
                <a:lnTo>
                  <a:pt x="3846" y="714"/>
                </a:lnTo>
                <a:lnTo>
                  <a:pt x="3900" y="474"/>
                </a:lnTo>
                <a:lnTo>
                  <a:pt x="3954" y="642"/>
                </a:lnTo>
                <a:lnTo>
                  <a:pt x="4008" y="756"/>
                </a:lnTo>
                <a:lnTo>
                  <a:pt x="4062" y="582"/>
                </a:lnTo>
                <a:lnTo>
                  <a:pt x="4116" y="642"/>
                </a:lnTo>
                <a:lnTo>
                  <a:pt x="4170" y="78"/>
                </a:lnTo>
                <a:lnTo>
                  <a:pt x="4230" y="378"/>
                </a:lnTo>
                <a:lnTo>
                  <a:pt x="4284" y="486"/>
                </a:lnTo>
                <a:lnTo>
                  <a:pt x="4338" y="426"/>
                </a:lnTo>
                <a:lnTo>
                  <a:pt x="4392" y="606"/>
                </a:lnTo>
                <a:lnTo>
                  <a:pt x="4446" y="864"/>
                </a:lnTo>
                <a:lnTo>
                  <a:pt x="4500" y="852"/>
                </a:lnTo>
                <a:lnTo>
                  <a:pt x="4560" y="1050"/>
                </a:lnTo>
              </a:path>
            </a:pathLst>
          </a:custGeom>
          <a:noFill/>
          <a:ln w="19050" cap="flat">
            <a:solidFill>
              <a:srgbClr val="00206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" name="Freeform 104"/>
          <p:cNvSpPr>
            <a:spLocks/>
          </p:cNvSpPr>
          <p:nvPr/>
        </p:nvSpPr>
        <p:spPr bwMode="auto">
          <a:xfrm>
            <a:off x="4604084" y="4181776"/>
            <a:ext cx="4036368" cy="320957"/>
          </a:xfrm>
          <a:custGeom>
            <a:avLst/>
            <a:gdLst>
              <a:gd name="T0" fmla="*/ 54 w 4560"/>
              <a:gd name="T1" fmla="*/ 24 h 180"/>
              <a:gd name="T2" fmla="*/ 162 w 4560"/>
              <a:gd name="T3" fmla="*/ 18 h 180"/>
              <a:gd name="T4" fmla="*/ 270 w 4560"/>
              <a:gd name="T5" fmla="*/ 18 h 180"/>
              <a:gd name="T6" fmla="*/ 384 w 4560"/>
              <a:gd name="T7" fmla="*/ 30 h 180"/>
              <a:gd name="T8" fmla="*/ 492 w 4560"/>
              <a:gd name="T9" fmla="*/ 36 h 180"/>
              <a:gd name="T10" fmla="*/ 600 w 4560"/>
              <a:gd name="T11" fmla="*/ 72 h 180"/>
              <a:gd name="T12" fmla="*/ 714 w 4560"/>
              <a:gd name="T13" fmla="*/ 60 h 180"/>
              <a:gd name="T14" fmla="*/ 822 w 4560"/>
              <a:gd name="T15" fmla="*/ 36 h 180"/>
              <a:gd name="T16" fmla="*/ 930 w 4560"/>
              <a:gd name="T17" fmla="*/ 60 h 180"/>
              <a:gd name="T18" fmla="*/ 1044 w 4560"/>
              <a:gd name="T19" fmla="*/ 84 h 180"/>
              <a:gd name="T20" fmla="*/ 1152 w 4560"/>
              <a:gd name="T21" fmla="*/ 78 h 180"/>
              <a:gd name="T22" fmla="*/ 1260 w 4560"/>
              <a:gd name="T23" fmla="*/ 84 h 180"/>
              <a:gd name="T24" fmla="*/ 1374 w 4560"/>
              <a:gd name="T25" fmla="*/ 66 h 180"/>
              <a:gd name="T26" fmla="*/ 1482 w 4560"/>
              <a:gd name="T27" fmla="*/ 30 h 180"/>
              <a:gd name="T28" fmla="*/ 1590 w 4560"/>
              <a:gd name="T29" fmla="*/ 78 h 180"/>
              <a:gd name="T30" fmla="*/ 1698 w 4560"/>
              <a:gd name="T31" fmla="*/ 72 h 180"/>
              <a:gd name="T32" fmla="*/ 1812 w 4560"/>
              <a:gd name="T33" fmla="*/ 84 h 180"/>
              <a:gd name="T34" fmla="*/ 1920 w 4560"/>
              <a:gd name="T35" fmla="*/ 108 h 180"/>
              <a:gd name="T36" fmla="*/ 2028 w 4560"/>
              <a:gd name="T37" fmla="*/ 84 h 180"/>
              <a:gd name="T38" fmla="*/ 2142 w 4560"/>
              <a:gd name="T39" fmla="*/ 102 h 180"/>
              <a:gd name="T40" fmla="*/ 2250 w 4560"/>
              <a:gd name="T41" fmla="*/ 60 h 180"/>
              <a:gd name="T42" fmla="*/ 2358 w 4560"/>
              <a:gd name="T43" fmla="*/ 96 h 180"/>
              <a:gd name="T44" fmla="*/ 2472 w 4560"/>
              <a:gd name="T45" fmla="*/ 150 h 180"/>
              <a:gd name="T46" fmla="*/ 2580 w 4560"/>
              <a:gd name="T47" fmla="*/ 180 h 180"/>
              <a:gd name="T48" fmla="*/ 2688 w 4560"/>
              <a:gd name="T49" fmla="*/ 114 h 180"/>
              <a:gd name="T50" fmla="*/ 2802 w 4560"/>
              <a:gd name="T51" fmla="*/ 126 h 180"/>
              <a:gd name="T52" fmla="*/ 2910 w 4560"/>
              <a:gd name="T53" fmla="*/ 126 h 180"/>
              <a:gd name="T54" fmla="*/ 3018 w 4560"/>
              <a:gd name="T55" fmla="*/ 90 h 180"/>
              <a:gd name="T56" fmla="*/ 3132 w 4560"/>
              <a:gd name="T57" fmla="*/ 108 h 180"/>
              <a:gd name="T58" fmla="*/ 3240 w 4560"/>
              <a:gd name="T59" fmla="*/ 114 h 180"/>
              <a:gd name="T60" fmla="*/ 3348 w 4560"/>
              <a:gd name="T61" fmla="*/ 90 h 180"/>
              <a:gd name="T62" fmla="*/ 3456 w 4560"/>
              <a:gd name="T63" fmla="*/ 120 h 180"/>
              <a:gd name="T64" fmla="*/ 3570 w 4560"/>
              <a:gd name="T65" fmla="*/ 102 h 180"/>
              <a:gd name="T66" fmla="*/ 3678 w 4560"/>
              <a:gd name="T67" fmla="*/ 120 h 180"/>
              <a:gd name="T68" fmla="*/ 3786 w 4560"/>
              <a:gd name="T69" fmla="*/ 144 h 180"/>
              <a:gd name="T70" fmla="*/ 3900 w 4560"/>
              <a:gd name="T71" fmla="*/ 126 h 180"/>
              <a:gd name="T72" fmla="*/ 4008 w 4560"/>
              <a:gd name="T73" fmla="*/ 108 h 180"/>
              <a:gd name="T74" fmla="*/ 4116 w 4560"/>
              <a:gd name="T75" fmla="*/ 120 h 180"/>
              <a:gd name="T76" fmla="*/ 4230 w 4560"/>
              <a:gd name="T77" fmla="*/ 108 h 180"/>
              <a:gd name="T78" fmla="*/ 4338 w 4560"/>
              <a:gd name="T79" fmla="*/ 120 h 180"/>
              <a:gd name="T80" fmla="*/ 4446 w 4560"/>
              <a:gd name="T81" fmla="*/ 114 h 180"/>
              <a:gd name="T82" fmla="*/ 4560 w 4560"/>
              <a:gd name="T83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60" h="180">
                <a:moveTo>
                  <a:pt x="0" y="36"/>
                </a:moveTo>
                <a:lnTo>
                  <a:pt x="54" y="24"/>
                </a:lnTo>
                <a:lnTo>
                  <a:pt x="108" y="24"/>
                </a:lnTo>
                <a:lnTo>
                  <a:pt x="162" y="18"/>
                </a:lnTo>
                <a:lnTo>
                  <a:pt x="216" y="0"/>
                </a:lnTo>
                <a:lnTo>
                  <a:pt x="270" y="18"/>
                </a:lnTo>
                <a:lnTo>
                  <a:pt x="330" y="18"/>
                </a:lnTo>
                <a:lnTo>
                  <a:pt x="384" y="30"/>
                </a:lnTo>
                <a:lnTo>
                  <a:pt x="438" y="42"/>
                </a:lnTo>
                <a:lnTo>
                  <a:pt x="492" y="36"/>
                </a:lnTo>
                <a:lnTo>
                  <a:pt x="546" y="48"/>
                </a:lnTo>
                <a:lnTo>
                  <a:pt x="600" y="72"/>
                </a:lnTo>
                <a:lnTo>
                  <a:pt x="660" y="66"/>
                </a:lnTo>
                <a:lnTo>
                  <a:pt x="714" y="60"/>
                </a:lnTo>
                <a:lnTo>
                  <a:pt x="768" y="48"/>
                </a:lnTo>
                <a:lnTo>
                  <a:pt x="822" y="36"/>
                </a:lnTo>
                <a:lnTo>
                  <a:pt x="876" y="36"/>
                </a:lnTo>
                <a:lnTo>
                  <a:pt x="930" y="60"/>
                </a:lnTo>
                <a:lnTo>
                  <a:pt x="984" y="84"/>
                </a:lnTo>
                <a:lnTo>
                  <a:pt x="1044" y="84"/>
                </a:lnTo>
                <a:lnTo>
                  <a:pt x="1098" y="72"/>
                </a:lnTo>
                <a:lnTo>
                  <a:pt x="1152" y="78"/>
                </a:lnTo>
                <a:lnTo>
                  <a:pt x="1206" y="60"/>
                </a:lnTo>
                <a:lnTo>
                  <a:pt x="1260" y="84"/>
                </a:lnTo>
                <a:lnTo>
                  <a:pt x="1314" y="72"/>
                </a:lnTo>
                <a:lnTo>
                  <a:pt x="1374" y="66"/>
                </a:lnTo>
                <a:lnTo>
                  <a:pt x="1428" y="60"/>
                </a:lnTo>
                <a:lnTo>
                  <a:pt x="1482" y="30"/>
                </a:lnTo>
                <a:lnTo>
                  <a:pt x="1536" y="48"/>
                </a:lnTo>
                <a:lnTo>
                  <a:pt x="1590" y="78"/>
                </a:lnTo>
                <a:lnTo>
                  <a:pt x="1644" y="90"/>
                </a:lnTo>
                <a:lnTo>
                  <a:pt x="1698" y="72"/>
                </a:lnTo>
                <a:lnTo>
                  <a:pt x="1758" y="72"/>
                </a:lnTo>
                <a:lnTo>
                  <a:pt x="1812" y="84"/>
                </a:lnTo>
                <a:lnTo>
                  <a:pt x="1866" y="132"/>
                </a:lnTo>
                <a:lnTo>
                  <a:pt x="1920" y="108"/>
                </a:lnTo>
                <a:lnTo>
                  <a:pt x="1974" y="78"/>
                </a:lnTo>
                <a:lnTo>
                  <a:pt x="2028" y="84"/>
                </a:lnTo>
                <a:lnTo>
                  <a:pt x="2088" y="72"/>
                </a:lnTo>
                <a:lnTo>
                  <a:pt x="2142" y="102"/>
                </a:lnTo>
                <a:lnTo>
                  <a:pt x="2196" y="96"/>
                </a:lnTo>
                <a:lnTo>
                  <a:pt x="2250" y="60"/>
                </a:lnTo>
                <a:lnTo>
                  <a:pt x="2304" y="84"/>
                </a:lnTo>
                <a:lnTo>
                  <a:pt x="2358" y="96"/>
                </a:lnTo>
                <a:lnTo>
                  <a:pt x="2418" y="120"/>
                </a:lnTo>
                <a:lnTo>
                  <a:pt x="2472" y="150"/>
                </a:lnTo>
                <a:lnTo>
                  <a:pt x="2526" y="174"/>
                </a:lnTo>
                <a:lnTo>
                  <a:pt x="2580" y="180"/>
                </a:lnTo>
                <a:lnTo>
                  <a:pt x="2634" y="162"/>
                </a:lnTo>
                <a:lnTo>
                  <a:pt x="2688" y="114"/>
                </a:lnTo>
                <a:lnTo>
                  <a:pt x="2742" y="126"/>
                </a:lnTo>
                <a:lnTo>
                  <a:pt x="2802" y="126"/>
                </a:lnTo>
                <a:lnTo>
                  <a:pt x="2856" y="132"/>
                </a:lnTo>
                <a:lnTo>
                  <a:pt x="2910" y="126"/>
                </a:lnTo>
                <a:lnTo>
                  <a:pt x="2964" y="120"/>
                </a:lnTo>
                <a:lnTo>
                  <a:pt x="3018" y="90"/>
                </a:lnTo>
                <a:lnTo>
                  <a:pt x="3072" y="90"/>
                </a:lnTo>
                <a:lnTo>
                  <a:pt x="3132" y="108"/>
                </a:lnTo>
                <a:lnTo>
                  <a:pt x="3186" y="96"/>
                </a:lnTo>
                <a:lnTo>
                  <a:pt x="3240" y="114"/>
                </a:lnTo>
                <a:lnTo>
                  <a:pt x="3294" y="108"/>
                </a:lnTo>
                <a:lnTo>
                  <a:pt x="3348" y="90"/>
                </a:lnTo>
                <a:lnTo>
                  <a:pt x="3402" y="108"/>
                </a:lnTo>
                <a:lnTo>
                  <a:pt x="3456" y="120"/>
                </a:lnTo>
                <a:lnTo>
                  <a:pt x="3516" y="114"/>
                </a:lnTo>
                <a:lnTo>
                  <a:pt x="3570" y="102"/>
                </a:lnTo>
                <a:lnTo>
                  <a:pt x="3624" y="120"/>
                </a:lnTo>
                <a:lnTo>
                  <a:pt x="3678" y="120"/>
                </a:lnTo>
                <a:lnTo>
                  <a:pt x="3732" y="150"/>
                </a:lnTo>
                <a:lnTo>
                  <a:pt x="3786" y="144"/>
                </a:lnTo>
                <a:lnTo>
                  <a:pt x="3846" y="144"/>
                </a:lnTo>
                <a:lnTo>
                  <a:pt x="3900" y="126"/>
                </a:lnTo>
                <a:lnTo>
                  <a:pt x="3954" y="114"/>
                </a:lnTo>
                <a:lnTo>
                  <a:pt x="4008" y="108"/>
                </a:lnTo>
                <a:lnTo>
                  <a:pt x="4062" y="114"/>
                </a:lnTo>
                <a:lnTo>
                  <a:pt x="4116" y="120"/>
                </a:lnTo>
                <a:lnTo>
                  <a:pt x="4170" y="114"/>
                </a:lnTo>
                <a:lnTo>
                  <a:pt x="4230" y="108"/>
                </a:lnTo>
                <a:lnTo>
                  <a:pt x="4284" y="96"/>
                </a:lnTo>
                <a:lnTo>
                  <a:pt x="4338" y="120"/>
                </a:lnTo>
                <a:lnTo>
                  <a:pt x="4392" y="120"/>
                </a:lnTo>
                <a:lnTo>
                  <a:pt x="4446" y="114"/>
                </a:lnTo>
                <a:lnTo>
                  <a:pt x="4500" y="96"/>
                </a:lnTo>
                <a:lnTo>
                  <a:pt x="4560" y="90"/>
                </a:lnTo>
              </a:path>
            </a:pathLst>
          </a:custGeom>
          <a:noFill/>
          <a:ln w="19050" cap="flat">
            <a:solidFill>
              <a:srgbClr val="00206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" name="Freeform 109"/>
          <p:cNvSpPr>
            <a:spLocks/>
          </p:cNvSpPr>
          <p:nvPr/>
        </p:nvSpPr>
        <p:spPr bwMode="auto">
          <a:xfrm>
            <a:off x="4604084" y="4900433"/>
            <a:ext cx="4036368" cy="70352"/>
          </a:xfrm>
          <a:custGeom>
            <a:avLst/>
            <a:gdLst>
              <a:gd name="T0" fmla="*/ 54 w 4560"/>
              <a:gd name="T1" fmla="*/ 162 w 4560"/>
              <a:gd name="T2" fmla="*/ 270 w 4560"/>
              <a:gd name="T3" fmla="*/ 384 w 4560"/>
              <a:gd name="T4" fmla="*/ 492 w 4560"/>
              <a:gd name="T5" fmla="*/ 600 w 4560"/>
              <a:gd name="T6" fmla="*/ 714 w 4560"/>
              <a:gd name="T7" fmla="*/ 822 w 4560"/>
              <a:gd name="T8" fmla="*/ 930 w 4560"/>
              <a:gd name="T9" fmla="*/ 1044 w 4560"/>
              <a:gd name="T10" fmla="*/ 1152 w 4560"/>
              <a:gd name="T11" fmla="*/ 1260 w 4560"/>
              <a:gd name="T12" fmla="*/ 1374 w 4560"/>
              <a:gd name="T13" fmla="*/ 1482 w 4560"/>
              <a:gd name="T14" fmla="*/ 1590 w 4560"/>
              <a:gd name="T15" fmla="*/ 1698 w 4560"/>
              <a:gd name="T16" fmla="*/ 1812 w 4560"/>
              <a:gd name="T17" fmla="*/ 1920 w 4560"/>
              <a:gd name="T18" fmla="*/ 2028 w 4560"/>
              <a:gd name="T19" fmla="*/ 2142 w 4560"/>
              <a:gd name="T20" fmla="*/ 2250 w 4560"/>
              <a:gd name="T21" fmla="*/ 2358 w 4560"/>
              <a:gd name="T22" fmla="*/ 2472 w 4560"/>
              <a:gd name="T23" fmla="*/ 2580 w 4560"/>
              <a:gd name="T24" fmla="*/ 2688 w 4560"/>
              <a:gd name="T25" fmla="*/ 2802 w 4560"/>
              <a:gd name="T26" fmla="*/ 2910 w 4560"/>
              <a:gd name="T27" fmla="*/ 3018 w 4560"/>
              <a:gd name="T28" fmla="*/ 3132 w 4560"/>
              <a:gd name="T29" fmla="*/ 3240 w 4560"/>
              <a:gd name="T30" fmla="*/ 3348 w 4560"/>
              <a:gd name="T31" fmla="*/ 3456 w 4560"/>
              <a:gd name="T32" fmla="*/ 3570 w 4560"/>
              <a:gd name="T33" fmla="*/ 3678 w 4560"/>
              <a:gd name="T34" fmla="*/ 3786 w 4560"/>
              <a:gd name="T35" fmla="*/ 3900 w 4560"/>
              <a:gd name="T36" fmla="*/ 4008 w 4560"/>
              <a:gd name="T37" fmla="*/ 4116 w 4560"/>
              <a:gd name="T38" fmla="*/ 4230 w 4560"/>
              <a:gd name="T39" fmla="*/ 4338 w 4560"/>
              <a:gd name="T40" fmla="*/ 4446 w 4560"/>
              <a:gd name="T41" fmla="*/ 4560 w 456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</a:cxnLst>
            <a:rect l="0" t="0" r="r" b="b"/>
            <a:pathLst>
              <a:path w="4560">
                <a:moveTo>
                  <a:pt x="0" y="0"/>
                </a:moveTo>
                <a:lnTo>
                  <a:pt x="54" y="0"/>
                </a:lnTo>
                <a:lnTo>
                  <a:pt x="108" y="0"/>
                </a:lnTo>
                <a:lnTo>
                  <a:pt x="162" y="0"/>
                </a:lnTo>
                <a:lnTo>
                  <a:pt x="216" y="0"/>
                </a:lnTo>
                <a:lnTo>
                  <a:pt x="270" y="0"/>
                </a:lnTo>
                <a:lnTo>
                  <a:pt x="330" y="0"/>
                </a:lnTo>
                <a:lnTo>
                  <a:pt x="384" y="0"/>
                </a:lnTo>
                <a:lnTo>
                  <a:pt x="438" y="0"/>
                </a:lnTo>
                <a:lnTo>
                  <a:pt x="492" y="0"/>
                </a:lnTo>
                <a:lnTo>
                  <a:pt x="546" y="0"/>
                </a:lnTo>
                <a:lnTo>
                  <a:pt x="600" y="0"/>
                </a:lnTo>
                <a:lnTo>
                  <a:pt x="660" y="0"/>
                </a:lnTo>
                <a:lnTo>
                  <a:pt x="714" y="0"/>
                </a:lnTo>
                <a:lnTo>
                  <a:pt x="768" y="0"/>
                </a:lnTo>
                <a:lnTo>
                  <a:pt x="822" y="0"/>
                </a:lnTo>
                <a:lnTo>
                  <a:pt x="876" y="0"/>
                </a:lnTo>
                <a:lnTo>
                  <a:pt x="930" y="0"/>
                </a:lnTo>
                <a:lnTo>
                  <a:pt x="984" y="0"/>
                </a:lnTo>
                <a:lnTo>
                  <a:pt x="1044" y="0"/>
                </a:lnTo>
                <a:lnTo>
                  <a:pt x="1098" y="0"/>
                </a:lnTo>
                <a:lnTo>
                  <a:pt x="1152" y="0"/>
                </a:lnTo>
                <a:lnTo>
                  <a:pt x="1206" y="0"/>
                </a:lnTo>
                <a:lnTo>
                  <a:pt x="1260" y="0"/>
                </a:lnTo>
                <a:lnTo>
                  <a:pt x="1314" y="0"/>
                </a:lnTo>
                <a:lnTo>
                  <a:pt x="1374" y="0"/>
                </a:lnTo>
                <a:lnTo>
                  <a:pt x="1428" y="0"/>
                </a:lnTo>
                <a:lnTo>
                  <a:pt x="1482" y="0"/>
                </a:lnTo>
                <a:lnTo>
                  <a:pt x="1536" y="0"/>
                </a:lnTo>
                <a:lnTo>
                  <a:pt x="1590" y="0"/>
                </a:lnTo>
                <a:lnTo>
                  <a:pt x="1644" y="0"/>
                </a:lnTo>
                <a:lnTo>
                  <a:pt x="1698" y="0"/>
                </a:lnTo>
                <a:lnTo>
                  <a:pt x="1758" y="0"/>
                </a:lnTo>
                <a:lnTo>
                  <a:pt x="1812" y="0"/>
                </a:lnTo>
                <a:lnTo>
                  <a:pt x="1866" y="0"/>
                </a:lnTo>
                <a:lnTo>
                  <a:pt x="1920" y="0"/>
                </a:lnTo>
                <a:lnTo>
                  <a:pt x="1974" y="0"/>
                </a:lnTo>
                <a:lnTo>
                  <a:pt x="2028" y="0"/>
                </a:lnTo>
                <a:lnTo>
                  <a:pt x="2088" y="0"/>
                </a:lnTo>
                <a:lnTo>
                  <a:pt x="2142" y="0"/>
                </a:lnTo>
                <a:lnTo>
                  <a:pt x="2196" y="0"/>
                </a:lnTo>
                <a:lnTo>
                  <a:pt x="2250" y="0"/>
                </a:lnTo>
                <a:lnTo>
                  <a:pt x="2304" y="0"/>
                </a:lnTo>
                <a:lnTo>
                  <a:pt x="2358" y="0"/>
                </a:lnTo>
                <a:lnTo>
                  <a:pt x="2418" y="0"/>
                </a:lnTo>
                <a:lnTo>
                  <a:pt x="2472" y="0"/>
                </a:lnTo>
                <a:lnTo>
                  <a:pt x="2526" y="0"/>
                </a:lnTo>
                <a:lnTo>
                  <a:pt x="2580" y="0"/>
                </a:lnTo>
                <a:lnTo>
                  <a:pt x="2634" y="0"/>
                </a:lnTo>
                <a:lnTo>
                  <a:pt x="2688" y="0"/>
                </a:lnTo>
                <a:lnTo>
                  <a:pt x="2742" y="0"/>
                </a:lnTo>
                <a:lnTo>
                  <a:pt x="2802" y="0"/>
                </a:lnTo>
                <a:lnTo>
                  <a:pt x="2856" y="0"/>
                </a:lnTo>
                <a:lnTo>
                  <a:pt x="2910" y="0"/>
                </a:lnTo>
                <a:lnTo>
                  <a:pt x="2964" y="0"/>
                </a:lnTo>
                <a:lnTo>
                  <a:pt x="3018" y="0"/>
                </a:lnTo>
                <a:lnTo>
                  <a:pt x="3072" y="0"/>
                </a:lnTo>
                <a:lnTo>
                  <a:pt x="3132" y="0"/>
                </a:lnTo>
                <a:lnTo>
                  <a:pt x="3186" y="0"/>
                </a:lnTo>
                <a:lnTo>
                  <a:pt x="3240" y="0"/>
                </a:lnTo>
                <a:lnTo>
                  <a:pt x="3294" y="0"/>
                </a:lnTo>
                <a:lnTo>
                  <a:pt x="3348" y="0"/>
                </a:lnTo>
                <a:lnTo>
                  <a:pt x="3402" y="0"/>
                </a:lnTo>
                <a:lnTo>
                  <a:pt x="3456" y="0"/>
                </a:lnTo>
                <a:lnTo>
                  <a:pt x="3516" y="0"/>
                </a:lnTo>
                <a:lnTo>
                  <a:pt x="3570" y="0"/>
                </a:lnTo>
                <a:lnTo>
                  <a:pt x="3624" y="0"/>
                </a:lnTo>
                <a:lnTo>
                  <a:pt x="3678" y="0"/>
                </a:lnTo>
                <a:lnTo>
                  <a:pt x="3732" y="0"/>
                </a:lnTo>
                <a:lnTo>
                  <a:pt x="3786" y="0"/>
                </a:lnTo>
                <a:lnTo>
                  <a:pt x="3846" y="0"/>
                </a:lnTo>
                <a:lnTo>
                  <a:pt x="3900" y="0"/>
                </a:lnTo>
                <a:lnTo>
                  <a:pt x="3954" y="0"/>
                </a:lnTo>
                <a:lnTo>
                  <a:pt x="4008" y="0"/>
                </a:lnTo>
                <a:lnTo>
                  <a:pt x="4062" y="0"/>
                </a:lnTo>
                <a:lnTo>
                  <a:pt x="4116" y="0"/>
                </a:lnTo>
                <a:lnTo>
                  <a:pt x="4170" y="0"/>
                </a:lnTo>
                <a:lnTo>
                  <a:pt x="4230" y="0"/>
                </a:lnTo>
                <a:lnTo>
                  <a:pt x="4284" y="0"/>
                </a:lnTo>
                <a:lnTo>
                  <a:pt x="4338" y="0"/>
                </a:lnTo>
                <a:lnTo>
                  <a:pt x="4392" y="0"/>
                </a:lnTo>
                <a:lnTo>
                  <a:pt x="4446" y="0"/>
                </a:lnTo>
                <a:lnTo>
                  <a:pt x="4500" y="0"/>
                </a:lnTo>
                <a:lnTo>
                  <a:pt x="4560" y="0"/>
                </a:lnTo>
              </a:path>
            </a:pathLst>
          </a:custGeom>
          <a:noFill/>
          <a:ln w="19050" cap="flat">
            <a:solidFill>
              <a:srgbClr val="00206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9" name="TextBox 2148"/>
              <p:cNvSpPr txBox="1"/>
              <p:nvPr/>
            </p:nvSpPr>
            <p:spPr>
              <a:xfrm>
                <a:off x="6624229" y="1340768"/>
                <a:ext cx="2124235" cy="4616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(0,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𝐼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149" name="TextBox 2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29" y="1340768"/>
                <a:ext cx="212423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" name="TextBox 2150"/>
              <p:cNvSpPr txBox="1"/>
              <p:nvPr/>
            </p:nvSpPr>
            <p:spPr>
              <a:xfrm>
                <a:off x="6444208" y="1968835"/>
                <a:ext cx="2552558" cy="48167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GB" sz="24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2400" i="1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51" name="TextBox 2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968835"/>
                <a:ext cx="2552558" cy="4816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3" name="TextBox 2152"/>
          <p:cNvSpPr txBox="1"/>
          <p:nvPr/>
        </p:nvSpPr>
        <p:spPr>
          <a:xfrm>
            <a:off x="4644008" y="139709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i.i.d. assumptions:</a:t>
            </a:r>
            <a:endParaRPr lang="en-GB" b="1" dirty="0"/>
          </a:p>
        </p:txBody>
      </p:sp>
      <p:sp>
        <p:nvSpPr>
          <p:cNvPr id="2154" name="TextBox 2153"/>
          <p:cNvSpPr txBox="1"/>
          <p:nvPr/>
        </p:nvSpPr>
        <p:spPr>
          <a:xfrm>
            <a:off x="4655063" y="204579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OLS estimates: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6" name="TextBox 2155"/>
              <p:cNvSpPr txBox="1"/>
              <p:nvPr/>
            </p:nvSpPr>
            <p:spPr>
              <a:xfrm>
                <a:off x="4473917" y="2630525"/>
                <a:ext cx="1178784" cy="319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=3.9831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56" name="TextBox 2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917" y="2630525"/>
                <a:ext cx="1178784" cy="319446"/>
              </a:xfrm>
              <a:prstGeom prst="rect">
                <a:avLst/>
              </a:prstGeom>
              <a:blipFill rotWithShape="1">
                <a:blip r:embed="rId8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/>
              <p:cNvSpPr txBox="1"/>
              <p:nvPr/>
            </p:nvSpPr>
            <p:spPr>
              <a:xfrm>
                <a:off x="4463988" y="3865694"/>
                <a:ext cx="4034181" cy="287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sz="1200" b="0" i="1" smtClean="0">
                              <a:latin typeface="Cambria Math"/>
                              <a:ea typeface="Cambria Math"/>
                            </a:rPr>
                            <m:t>2−7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={0.6871, 1.9598, 1.3902, 166.1007, 76.4770, −64.8189}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01" name="TextBox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3865694"/>
                <a:ext cx="4034181" cy="287002"/>
              </a:xfrm>
              <a:prstGeom prst="rect">
                <a:avLst/>
              </a:prstGeom>
              <a:blipFill rotWithShape="1">
                <a:blip r:embed="rId9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/>
              <p:cNvSpPr txBox="1"/>
              <p:nvPr/>
            </p:nvSpPr>
            <p:spPr>
              <a:xfrm>
                <a:off x="4486420" y="4502733"/>
                <a:ext cx="1426608" cy="319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=131.0040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20" y="4502733"/>
                <a:ext cx="1426608" cy="319446"/>
              </a:xfrm>
              <a:prstGeom prst="rect">
                <a:avLst/>
              </a:prstGeom>
              <a:blipFill rotWithShape="1">
                <a:blip r:embed="rId10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3891649" y="5328501"/>
                <a:ext cx="6443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2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GB" sz="3200" dirty="0" smtClean="0"/>
                  <a:t>=</a:t>
                </a:r>
                <a:endParaRPr lang="en-GB" sz="3200" dirty="0"/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649" y="5328501"/>
                <a:ext cx="644347" cy="584775"/>
              </a:xfrm>
              <a:prstGeom prst="rect">
                <a:avLst/>
              </a:prstGeom>
              <a:blipFill rotWithShape="1">
                <a:blip r:embed="rId11"/>
                <a:stretch>
                  <a:fillRect t="-13542" r="-20755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7" name="TextBox 2156"/>
              <p:cNvSpPr txBox="1"/>
              <p:nvPr/>
            </p:nvSpPr>
            <p:spPr>
              <a:xfrm>
                <a:off x="7056276" y="5986577"/>
                <a:ext cx="1787146" cy="7187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0" i="1" smtClean="0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GB" sz="28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157" name="TextBox 2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5986577"/>
                <a:ext cx="1787146" cy="71878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8" name="TextBox 2157"/>
              <p:cNvSpPr txBox="1"/>
              <p:nvPr/>
            </p:nvSpPr>
            <p:spPr>
              <a:xfrm>
                <a:off x="3887924" y="6129300"/>
                <a:ext cx="2962478" cy="4816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n-GB" sz="2400" b="0" i="1" smtClean="0">
                          <a:latin typeface="Cambria Math"/>
                        </a:rPr>
                        <m:t>~</m:t>
                      </m:r>
                      <m:r>
                        <a:rPr lang="en-GB" sz="24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158" name="TextBox 2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924" y="6129300"/>
                <a:ext cx="2962478" cy="48167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81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2149" grpId="0"/>
      <p:bldP spid="2151" grpId="0"/>
      <p:bldP spid="2153" grpId="0"/>
      <p:bldP spid="2154" grpId="0"/>
      <p:bldP spid="2156" grpId="0"/>
      <p:bldP spid="301" grpId="0"/>
      <p:bldP spid="302" grpId="0"/>
      <p:bldP spid="303" grpId="0"/>
      <p:bldP spid="2157" grpId="0" animBg="1"/>
      <p:bldP spid="21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77787" y="2636912"/>
            <a:ext cx="1944216" cy="2808312"/>
            <a:chOff x="4206875" y="1087438"/>
            <a:chExt cx="5353050" cy="5581650"/>
          </a:xfrm>
        </p:grpSpPr>
        <p:sp>
          <p:nvSpPr>
            <p:cNvPr id="23" name="Rectangle 114"/>
            <p:cNvSpPr>
              <a:spLocks noChangeArrowheads="1"/>
            </p:cNvSpPr>
            <p:nvPr/>
          </p:nvSpPr>
          <p:spPr bwMode="auto">
            <a:xfrm>
              <a:off x="4206875" y="1087438"/>
              <a:ext cx="5353050" cy="5581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115"/>
            <p:cNvSpPr>
              <a:spLocks noChangeArrowheads="1"/>
            </p:cNvSpPr>
            <p:nvPr/>
          </p:nvSpPr>
          <p:spPr bwMode="auto">
            <a:xfrm>
              <a:off x="4206875" y="1087438"/>
              <a:ext cx="5353050" cy="55816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25" name="Picture 1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6875" y="1087438"/>
              <a:ext cx="5353050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Line 117"/>
            <p:cNvSpPr>
              <a:spLocks noChangeShapeType="1"/>
            </p:cNvSpPr>
            <p:nvPr/>
          </p:nvSpPr>
          <p:spPr bwMode="auto">
            <a:xfrm>
              <a:off x="4206875" y="666908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Line 118"/>
            <p:cNvSpPr>
              <a:spLocks noChangeShapeType="1"/>
            </p:cNvSpPr>
            <p:nvPr/>
          </p:nvSpPr>
          <p:spPr bwMode="auto">
            <a:xfrm>
              <a:off x="4206875" y="108743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Line 119"/>
            <p:cNvSpPr>
              <a:spLocks noChangeShapeType="1"/>
            </p:cNvSpPr>
            <p:nvPr/>
          </p:nvSpPr>
          <p:spPr bwMode="auto">
            <a:xfrm>
              <a:off x="9559925" y="1087438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Line 120"/>
            <p:cNvSpPr>
              <a:spLocks noChangeShapeType="1"/>
            </p:cNvSpPr>
            <p:nvPr/>
          </p:nvSpPr>
          <p:spPr bwMode="auto">
            <a:xfrm>
              <a:off x="4206875" y="1087438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Line 121"/>
            <p:cNvSpPr>
              <a:spLocks noChangeShapeType="1"/>
            </p:cNvSpPr>
            <p:nvPr/>
          </p:nvSpPr>
          <p:spPr bwMode="auto">
            <a:xfrm>
              <a:off x="4206875" y="666908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Line 122"/>
            <p:cNvSpPr>
              <a:spLocks noChangeShapeType="1"/>
            </p:cNvSpPr>
            <p:nvPr/>
          </p:nvSpPr>
          <p:spPr bwMode="auto">
            <a:xfrm>
              <a:off x="4206875" y="1087438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Line 123"/>
            <p:cNvSpPr>
              <a:spLocks noChangeShapeType="1"/>
            </p:cNvSpPr>
            <p:nvPr/>
          </p:nvSpPr>
          <p:spPr bwMode="auto">
            <a:xfrm>
              <a:off x="4206875" y="666908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Line 124"/>
            <p:cNvSpPr>
              <a:spLocks noChangeShapeType="1"/>
            </p:cNvSpPr>
            <p:nvPr/>
          </p:nvSpPr>
          <p:spPr bwMode="auto">
            <a:xfrm>
              <a:off x="4206875" y="108743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Line 125"/>
            <p:cNvSpPr>
              <a:spLocks noChangeShapeType="1"/>
            </p:cNvSpPr>
            <p:nvPr/>
          </p:nvSpPr>
          <p:spPr bwMode="auto">
            <a:xfrm>
              <a:off x="9559925" y="1087438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Contrasts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02732" y="836712"/>
                <a:ext cx="55697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GB" dirty="0" smtClean="0"/>
                  <a:t>A contrast selects a specific effect of interest.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GB" dirty="0"/>
              </a:p>
              <a:p>
                <a:pPr marL="742950" lvl="1" indent="-285750">
                  <a:buFont typeface="Wingdings" pitchFamily="2" charset="2"/>
                  <a:buChar char=""/>
                </a:pPr>
                <a:r>
                  <a:rPr lang="en-GB" dirty="0" smtClean="0"/>
                  <a:t>A contrast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GB" dirty="0" smtClean="0"/>
                  <a:t> is a vector of length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pPr marL="742950" lvl="1" indent="-285750">
                  <a:buFont typeface="Wingdings" pitchFamily="2" charset="2"/>
                  <a:buChar char=""/>
                </a:pPr>
                <a:endParaRPr lang="en-GB" dirty="0"/>
              </a:p>
              <a:p>
                <a:pPr marL="742950" lvl="1" indent="-28575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GB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dirty="0" smtClean="0"/>
                  <a:t> is a linear combination of regression coefficients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732" y="836712"/>
                <a:ext cx="5569768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767" t="-1736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35896" y="2744924"/>
                <a:ext cx="538974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𝑐</m:t>
                      </m:r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/>
                            </a:rPr>
                            <m:t>[1 0 0 0 …]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2000" i="1" dirty="0" smtClean="0">
                  <a:latin typeface="Cambria Math"/>
                </a:endParaRPr>
              </a:p>
              <a:p>
                <a:endParaRPr lang="en-GB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GB" sz="200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GB" sz="20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GB" sz="20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GB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GB" sz="20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GB" sz="2000" b="0" i="0" smtClean="0">
                          <a:latin typeface="Cambria Math"/>
                          <a:ea typeface="Cambria Math"/>
                        </a:rPr>
                        <m:t>+…</m:t>
                      </m:r>
                    </m:oMath>
                  </m:oMathPara>
                </a14:m>
                <a:endParaRPr lang="en-GB" dirty="0" smtClean="0"/>
              </a:p>
              <a:p>
                <a:endParaRPr lang="en-GB" sz="800" dirty="0" smtClean="0"/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  <m:sub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744924"/>
                <a:ext cx="5389748" cy="1446550"/>
              </a:xfrm>
              <a:prstGeom prst="rect">
                <a:avLst/>
              </a:prstGeom>
              <a:blipFill rotWithShape="1">
                <a:blip r:embed="rId4"/>
                <a:stretch>
                  <a:fillRect b="-4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35896" y="4353488"/>
                <a:ext cx="5508104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𝑐</m:t>
                      </m:r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/>
                            </a:rPr>
                            <m:t>[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0 </m:t>
                          </m:r>
                          <m:r>
                            <a:rPr lang="en-GB" sz="2000" i="1">
                              <a:latin typeface="Cambria Math"/>
                            </a:rPr>
                            <m:t>1 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−1</m:t>
                          </m:r>
                          <m:r>
                            <a:rPr lang="en-GB" sz="2000" i="1">
                              <a:latin typeface="Cambria Math"/>
                            </a:rPr>
                            <m:t> 0 …]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2000" i="1" dirty="0" smtClean="0">
                  <a:latin typeface="Cambria Math"/>
                </a:endParaRPr>
              </a:p>
              <a:p>
                <a:endParaRPr lang="en-GB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GB" sz="200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GB" sz="20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GB" sz="20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GB" sz="20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GB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GB" sz="20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GB" sz="2000" b="0" i="0" smtClean="0">
                          <a:latin typeface="Cambria Math"/>
                          <a:ea typeface="Cambria Math"/>
                        </a:rPr>
                        <m:t>+…</m:t>
                      </m:r>
                    </m:oMath>
                  </m:oMathPara>
                </a14:m>
                <a:endParaRPr lang="en-GB" sz="2000" b="0" dirty="0" smtClean="0">
                  <a:ea typeface="Cambria Math"/>
                </a:endParaRPr>
              </a:p>
              <a:p>
                <a:endParaRPr lang="en-GB" sz="8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        =  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GB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353488"/>
                <a:ext cx="5508104" cy="1415772"/>
              </a:xfrm>
              <a:prstGeom prst="rect">
                <a:avLst/>
              </a:prstGeom>
              <a:blipFill rotWithShape="1">
                <a:blip r:embed="rId5"/>
                <a:stretch>
                  <a:fillRect b="-3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251520" y="1520788"/>
            <a:ext cx="3401893" cy="811542"/>
            <a:chOff x="251520" y="1520788"/>
            <a:chExt cx="3401893" cy="811542"/>
          </a:xfrm>
        </p:grpSpPr>
        <p:grpSp>
          <p:nvGrpSpPr>
            <p:cNvPr id="40" name="Group 39"/>
            <p:cNvGrpSpPr/>
            <p:nvPr/>
          </p:nvGrpSpPr>
          <p:grpSpPr>
            <a:xfrm>
              <a:off x="251520" y="1520788"/>
              <a:ext cx="3401893" cy="811542"/>
              <a:chOff x="251520" y="1520788"/>
              <a:chExt cx="3401893" cy="81154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51520" y="1916832"/>
                <a:ext cx="340189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60" dirty="0" smtClean="0"/>
                  <a:t>[1 0 0 0 0 0 0 0 0 0 0 0 0 0]</a:t>
                </a:r>
                <a:endParaRPr lang="en-GB" sz="2060" dirty="0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359532" y="1772816"/>
                <a:ext cx="30963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359532" y="1520788"/>
                <a:ext cx="252028" cy="25202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5" name="Straight Connector 44"/>
            <p:cNvCxnSpPr/>
            <p:nvPr/>
          </p:nvCxnSpPr>
          <p:spPr>
            <a:xfrm>
              <a:off x="359532" y="1772816"/>
              <a:ext cx="3096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59532" y="1520788"/>
              <a:ext cx="252028" cy="25202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5516" y="1430132"/>
            <a:ext cx="3443571" cy="918748"/>
            <a:chOff x="3887924" y="579335"/>
            <a:chExt cx="3443571" cy="918748"/>
          </a:xfrm>
        </p:grpSpPr>
        <p:sp>
          <p:nvSpPr>
            <p:cNvPr id="44" name="TextBox 43"/>
            <p:cNvSpPr txBox="1"/>
            <p:nvPr/>
          </p:nvSpPr>
          <p:spPr>
            <a:xfrm>
              <a:off x="3887924" y="1088740"/>
              <a:ext cx="3443571" cy="409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60" dirty="0" smtClean="0"/>
                <a:t>[0 </a:t>
              </a:r>
              <a:r>
                <a:rPr lang="en-GB" sz="2060" dirty="0"/>
                <a:t>1</a:t>
              </a:r>
              <a:r>
                <a:rPr lang="en-GB" sz="2060" dirty="0" smtClean="0"/>
                <a:t> -1 0 0 0 0 0 0 0 0 0 0 0]</a:t>
              </a:r>
              <a:endParaRPr lang="en-GB" sz="206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995936" y="831363"/>
              <a:ext cx="3096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247964" y="579335"/>
              <a:ext cx="252028" cy="25202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499992" y="836712"/>
              <a:ext cx="252028" cy="25202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9532" y="2348880"/>
            <a:ext cx="3096344" cy="3384376"/>
            <a:chOff x="2836912" y="952500"/>
            <a:chExt cx="5353050" cy="558165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836912" y="952500"/>
              <a:ext cx="5353050" cy="5581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836912" y="952500"/>
              <a:ext cx="5353050" cy="55816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912" y="952500"/>
              <a:ext cx="5353050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836912" y="6534150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836912" y="952500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8189962" y="952500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836912" y="952500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836912" y="6534150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836912" y="952500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836912" y="6534150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836912" y="952500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8189962" y="952500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298682" y="6057292"/>
                <a:ext cx="4053738" cy="4816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n-GB" sz="2400" b="0" i="1" smtClean="0">
                          <a:latin typeface="Cambria Math"/>
                        </a:rPr>
                        <m:t>~</m:t>
                      </m:r>
                      <m:r>
                        <a:rPr lang="en-GB" sz="24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682" y="6057292"/>
                <a:ext cx="4053738" cy="4816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69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7" grpId="0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/>
              <a:t>Hypothesis Testing</a:t>
            </a:r>
            <a:endParaRPr lang="en-US" sz="2800" b="1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27238"/>
            <a:ext cx="8229600" cy="1173162"/>
          </a:xfrm>
        </p:spPr>
        <p:txBody>
          <a:bodyPr/>
          <a:lstStyle/>
          <a:p>
            <a:r>
              <a:rPr lang="en-GB" sz="2000" b="1" dirty="0" smtClean="0"/>
              <a:t>Null </a:t>
            </a:r>
            <a:r>
              <a:rPr lang="en-GB" sz="2000" b="1" dirty="0"/>
              <a:t>Hypothesis H</a:t>
            </a:r>
            <a:r>
              <a:rPr lang="en-GB" sz="2000" b="1" baseline="-25000" dirty="0"/>
              <a:t>0</a:t>
            </a:r>
          </a:p>
          <a:p>
            <a:pPr>
              <a:buFont typeface="Wingdings" pitchFamily="2" charset="2"/>
              <a:buNone/>
            </a:pPr>
            <a:r>
              <a:rPr lang="en-GB" sz="2000" dirty="0">
                <a:sym typeface="Wingdings" pitchFamily="2" charset="2"/>
              </a:rPr>
              <a:t>     Typically what we want to disprove (no effect).</a:t>
            </a:r>
          </a:p>
          <a:p>
            <a:pPr>
              <a:buFont typeface="Wingdings" pitchFamily="2" charset="2"/>
              <a:buNone/>
            </a:pPr>
            <a:r>
              <a:rPr lang="en-GB" sz="2000" dirty="0">
                <a:sym typeface="Wingdings" pitchFamily="2" charset="2"/>
              </a:rPr>
              <a:t>      </a:t>
            </a:r>
            <a:r>
              <a:rPr lang="en-GB" sz="2000" dirty="0"/>
              <a:t>The Alternative Hypothesis H</a:t>
            </a:r>
            <a:r>
              <a:rPr lang="en-GB" sz="2000" baseline="-25000" dirty="0"/>
              <a:t>A</a:t>
            </a:r>
            <a:r>
              <a:rPr lang="en-GB" sz="2000" dirty="0"/>
              <a:t> expresses outcome of interest.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04800" y="1355725"/>
            <a:ext cx="591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To test </a:t>
            </a:r>
            <a:r>
              <a:rPr lang="en-GB" sz="2000" smtClean="0"/>
              <a:t>a </a:t>
            </a:r>
            <a:r>
              <a:rPr lang="en-GB" sz="2000"/>
              <a:t>hypothesis, we construct “test statistics”.</a:t>
            </a:r>
            <a:endParaRPr lang="en-US" sz="2000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81000" y="3627438"/>
            <a:ext cx="5257800" cy="292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r>
              <a:rPr lang="en-GB" sz="2000" b="1" dirty="0" smtClean="0"/>
              <a:t>Test </a:t>
            </a:r>
            <a:r>
              <a:rPr lang="en-GB" sz="2000" b="1" dirty="0"/>
              <a:t>Statistic 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None/>
            </a:pPr>
            <a:r>
              <a:rPr lang="en-GB" sz="2000" dirty="0"/>
              <a:t>     The test statistic summarises evidence about H</a:t>
            </a:r>
            <a:r>
              <a:rPr lang="en-GB" sz="2000" baseline="-25000" dirty="0"/>
              <a:t>0</a:t>
            </a:r>
            <a:r>
              <a:rPr lang="en-GB" sz="2000" dirty="0"/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None/>
            </a:pPr>
            <a:r>
              <a:rPr lang="en-GB" sz="2000" dirty="0"/>
              <a:t>     Typically, test statistic is small in magnitude when the hypothesis H</a:t>
            </a:r>
            <a:r>
              <a:rPr lang="en-GB" sz="2000" baseline="-25000" dirty="0"/>
              <a:t>0</a:t>
            </a:r>
            <a:r>
              <a:rPr lang="en-GB" sz="2000" dirty="0"/>
              <a:t> is true and large when false.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None/>
            </a:pPr>
            <a:r>
              <a:rPr lang="en-GB" sz="2000" dirty="0"/>
              <a:t>     </a:t>
            </a:r>
            <a:r>
              <a:rPr lang="en-GB" sz="2000" dirty="0">
                <a:sym typeface="Wingdings" pitchFamily="2" charset="2"/>
              </a:rPr>
              <a:t> We need to know the distribution of T under the null hypothesis.</a:t>
            </a:r>
          </a:p>
        </p:txBody>
      </p:sp>
      <p:grpSp>
        <p:nvGrpSpPr>
          <p:cNvPr id="47127" name="Group 23"/>
          <p:cNvGrpSpPr>
            <a:grpSpLocks/>
          </p:cNvGrpSpPr>
          <p:nvPr/>
        </p:nvGrpSpPr>
        <p:grpSpPr bwMode="auto">
          <a:xfrm>
            <a:off x="5578475" y="4235450"/>
            <a:ext cx="3489325" cy="2012950"/>
            <a:chOff x="1920" y="3024"/>
            <a:chExt cx="2198" cy="1268"/>
          </a:xfrm>
        </p:grpSpPr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2220" y="3024"/>
              <a:ext cx="1551" cy="10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2" name="Freeform 18"/>
            <p:cNvSpPr>
              <a:spLocks/>
            </p:cNvSpPr>
            <p:nvPr/>
          </p:nvSpPr>
          <p:spPr bwMode="auto">
            <a:xfrm>
              <a:off x="2228" y="3175"/>
              <a:ext cx="1536" cy="885"/>
            </a:xfrm>
            <a:custGeom>
              <a:avLst/>
              <a:gdLst>
                <a:gd name="T0" fmla="*/ 0 w 1536"/>
                <a:gd name="T1" fmla="*/ 885 h 885"/>
                <a:gd name="T2" fmla="*/ 52 w 1536"/>
                <a:gd name="T3" fmla="*/ 869 h 885"/>
                <a:gd name="T4" fmla="*/ 104 w 1536"/>
                <a:gd name="T5" fmla="*/ 857 h 885"/>
                <a:gd name="T6" fmla="*/ 153 w 1536"/>
                <a:gd name="T7" fmla="*/ 837 h 885"/>
                <a:gd name="T8" fmla="*/ 205 w 1536"/>
                <a:gd name="T9" fmla="*/ 809 h 885"/>
                <a:gd name="T10" fmla="*/ 257 w 1536"/>
                <a:gd name="T11" fmla="*/ 765 h 885"/>
                <a:gd name="T12" fmla="*/ 309 w 1536"/>
                <a:gd name="T13" fmla="*/ 709 h 885"/>
                <a:gd name="T14" fmla="*/ 357 w 1536"/>
                <a:gd name="T15" fmla="*/ 641 h 885"/>
                <a:gd name="T16" fmla="*/ 409 w 1536"/>
                <a:gd name="T17" fmla="*/ 553 h 885"/>
                <a:gd name="T18" fmla="*/ 461 w 1536"/>
                <a:gd name="T19" fmla="*/ 453 h 885"/>
                <a:gd name="T20" fmla="*/ 513 w 1536"/>
                <a:gd name="T21" fmla="*/ 348 h 885"/>
                <a:gd name="T22" fmla="*/ 562 w 1536"/>
                <a:gd name="T23" fmla="*/ 240 h 885"/>
                <a:gd name="T24" fmla="*/ 614 w 1536"/>
                <a:gd name="T25" fmla="*/ 144 h 885"/>
                <a:gd name="T26" fmla="*/ 666 w 1536"/>
                <a:gd name="T27" fmla="*/ 68 h 885"/>
                <a:gd name="T28" fmla="*/ 718 w 1536"/>
                <a:gd name="T29" fmla="*/ 16 h 885"/>
                <a:gd name="T30" fmla="*/ 770 w 1536"/>
                <a:gd name="T31" fmla="*/ 0 h 885"/>
                <a:gd name="T32" fmla="*/ 818 w 1536"/>
                <a:gd name="T33" fmla="*/ 16 h 885"/>
                <a:gd name="T34" fmla="*/ 870 w 1536"/>
                <a:gd name="T35" fmla="*/ 68 h 885"/>
                <a:gd name="T36" fmla="*/ 922 w 1536"/>
                <a:gd name="T37" fmla="*/ 144 h 885"/>
                <a:gd name="T38" fmla="*/ 974 w 1536"/>
                <a:gd name="T39" fmla="*/ 240 h 885"/>
                <a:gd name="T40" fmla="*/ 1023 w 1536"/>
                <a:gd name="T41" fmla="*/ 348 h 885"/>
                <a:gd name="T42" fmla="*/ 1075 w 1536"/>
                <a:gd name="T43" fmla="*/ 453 h 885"/>
                <a:gd name="T44" fmla="*/ 1127 w 1536"/>
                <a:gd name="T45" fmla="*/ 553 h 885"/>
                <a:gd name="T46" fmla="*/ 1179 w 1536"/>
                <a:gd name="T47" fmla="*/ 641 h 885"/>
                <a:gd name="T48" fmla="*/ 1227 w 1536"/>
                <a:gd name="T49" fmla="*/ 709 h 885"/>
                <a:gd name="T50" fmla="*/ 1279 w 1536"/>
                <a:gd name="T51" fmla="*/ 765 h 885"/>
                <a:gd name="T52" fmla="*/ 1331 w 1536"/>
                <a:gd name="T53" fmla="*/ 809 h 885"/>
                <a:gd name="T54" fmla="*/ 1383 w 1536"/>
                <a:gd name="T55" fmla="*/ 837 h 885"/>
                <a:gd name="T56" fmla="*/ 1432 w 1536"/>
                <a:gd name="T57" fmla="*/ 857 h 885"/>
                <a:gd name="T58" fmla="*/ 1484 w 1536"/>
                <a:gd name="T59" fmla="*/ 869 h 885"/>
                <a:gd name="T60" fmla="*/ 1536 w 1536"/>
                <a:gd name="T61" fmla="*/ 885 h 885"/>
                <a:gd name="T62" fmla="*/ 0 w 1536"/>
                <a:gd name="T63" fmla="*/ 885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36" h="885">
                  <a:moveTo>
                    <a:pt x="0" y="885"/>
                  </a:moveTo>
                  <a:lnTo>
                    <a:pt x="0" y="885"/>
                  </a:lnTo>
                  <a:lnTo>
                    <a:pt x="24" y="873"/>
                  </a:lnTo>
                  <a:lnTo>
                    <a:pt x="52" y="869"/>
                  </a:lnTo>
                  <a:lnTo>
                    <a:pt x="76" y="865"/>
                  </a:lnTo>
                  <a:lnTo>
                    <a:pt x="104" y="857"/>
                  </a:lnTo>
                  <a:lnTo>
                    <a:pt x="128" y="849"/>
                  </a:lnTo>
                  <a:lnTo>
                    <a:pt x="153" y="837"/>
                  </a:lnTo>
                  <a:lnTo>
                    <a:pt x="181" y="825"/>
                  </a:lnTo>
                  <a:lnTo>
                    <a:pt x="205" y="809"/>
                  </a:lnTo>
                  <a:lnTo>
                    <a:pt x="233" y="789"/>
                  </a:lnTo>
                  <a:lnTo>
                    <a:pt x="257" y="765"/>
                  </a:lnTo>
                  <a:lnTo>
                    <a:pt x="281" y="741"/>
                  </a:lnTo>
                  <a:lnTo>
                    <a:pt x="309" y="709"/>
                  </a:lnTo>
                  <a:lnTo>
                    <a:pt x="333" y="677"/>
                  </a:lnTo>
                  <a:lnTo>
                    <a:pt x="357" y="641"/>
                  </a:lnTo>
                  <a:lnTo>
                    <a:pt x="385" y="597"/>
                  </a:lnTo>
                  <a:lnTo>
                    <a:pt x="409" y="553"/>
                  </a:lnTo>
                  <a:lnTo>
                    <a:pt x="437" y="505"/>
                  </a:lnTo>
                  <a:lnTo>
                    <a:pt x="461" y="453"/>
                  </a:lnTo>
                  <a:lnTo>
                    <a:pt x="485" y="400"/>
                  </a:lnTo>
                  <a:lnTo>
                    <a:pt x="513" y="348"/>
                  </a:lnTo>
                  <a:lnTo>
                    <a:pt x="537" y="292"/>
                  </a:lnTo>
                  <a:lnTo>
                    <a:pt x="562" y="240"/>
                  </a:lnTo>
                  <a:lnTo>
                    <a:pt x="590" y="192"/>
                  </a:lnTo>
                  <a:lnTo>
                    <a:pt x="614" y="144"/>
                  </a:lnTo>
                  <a:lnTo>
                    <a:pt x="642" y="104"/>
                  </a:lnTo>
                  <a:lnTo>
                    <a:pt x="666" y="68"/>
                  </a:lnTo>
                  <a:lnTo>
                    <a:pt x="690" y="36"/>
                  </a:lnTo>
                  <a:lnTo>
                    <a:pt x="718" y="16"/>
                  </a:lnTo>
                  <a:lnTo>
                    <a:pt x="742" y="4"/>
                  </a:lnTo>
                  <a:lnTo>
                    <a:pt x="770" y="0"/>
                  </a:lnTo>
                  <a:lnTo>
                    <a:pt x="794" y="4"/>
                  </a:lnTo>
                  <a:lnTo>
                    <a:pt x="818" y="16"/>
                  </a:lnTo>
                  <a:lnTo>
                    <a:pt x="846" y="36"/>
                  </a:lnTo>
                  <a:lnTo>
                    <a:pt x="870" y="68"/>
                  </a:lnTo>
                  <a:lnTo>
                    <a:pt x="894" y="104"/>
                  </a:lnTo>
                  <a:lnTo>
                    <a:pt x="922" y="144"/>
                  </a:lnTo>
                  <a:lnTo>
                    <a:pt x="946" y="192"/>
                  </a:lnTo>
                  <a:lnTo>
                    <a:pt x="974" y="240"/>
                  </a:lnTo>
                  <a:lnTo>
                    <a:pt x="999" y="292"/>
                  </a:lnTo>
                  <a:lnTo>
                    <a:pt x="1023" y="348"/>
                  </a:lnTo>
                  <a:lnTo>
                    <a:pt x="1051" y="400"/>
                  </a:lnTo>
                  <a:lnTo>
                    <a:pt x="1075" y="453"/>
                  </a:lnTo>
                  <a:lnTo>
                    <a:pt x="1099" y="505"/>
                  </a:lnTo>
                  <a:lnTo>
                    <a:pt x="1127" y="553"/>
                  </a:lnTo>
                  <a:lnTo>
                    <a:pt x="1151" y="597"/>
                  </a:lnTo>
                  <a:lnTo>
                    <a:pt x="1179" y="641"/>
                  </a:lnTo>
                  <a:lnTo>
                    <a:pt x="1203" y="677"/>
                  </a:lnTo>
                  <a:lnTo>
                    <a:pt x="1227" y="709"/>
                  </a:lnTo>
                  <a:lnTo>
                    <a:pt x="1255" y="741"/>
                  </a:lnTo>
                  <a:lnTo>
                    <a:pt x="1279" y="765"/>
                  </a:lnTo>
                  <a:lnTo>
                    <a:pt x="1303" y="789"/>
                  </a:lnTo>
                  <a:lnTo>
                    <a:pt x="1331" y="809"/>
                  </a:lnTo>
                  <a:lnTo>
                    <a:pt x="1355" y="825"/>
                  </a:lnTo>
                  <a:lnTo>
                    <a:pt x="1383" y="837"/>
                  </a:lnTo>
                  <a:lnTo>
                    <a:pt x="1408" y="849"/>
                  </a:lnTo>
                  <a:lnTo>
                    <a:pt x="1432" y="857"/>
                  </a:lnTo>
                  <a:lnTo>
                    <a:pt x="1460" y="865"/>
                  </a:lnTo>
                  <a:lnTo>
                    <a:pt x="1484" y="869"/>
                  </a:lnTo>
                  <a:lnTo>
                    <a:pt x="1512" y="873"/>
                  </a:lnTo>
                  <a:lnTo>
                    <a:pt x="1536" y="885"/>
                  </a:lnTo>
                  <a:lnTo>
                    <a:pt x="1536" y="885"/>
                  </a:lnTo>
                  <a:lnTo>
                    <a:pt x="0" y="885"/>
                  </a:lnTo>
                  <a:close/>
                </a:path>
              </a:pathLst>
            </a:custGeom>
            <a:solidFill>
              <a:srgbClr val="973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123" name="Freeform 19"/>
            <p:cNvSpPr>
              <a:spLocks/>
            </p:cNvSpPr>
            <p:nvPr/>
          </p:nvSpPr>
          <p:spPr bwMode="auto">
            <a:xfrm>
              <a:off x="2228" y="3175"/>
              <a:ext cx="1536" cy="885"/>
            </a:xfrm>
            <a:custGeom>
              <a:avLst/>
              <a:gdLst>
                <a:gd name="T0" fmla="*/ 0 w 1536"/>
                <a:gd name="T1" fmla="*/ 885 h 885"/>
                <a:gd name="T2" fmla="*/ 52 w 1536"/>
                <a:gd name="T3" fmla="*/ 869 h 885"/>
                <a:gd name="T4" fmla="*/ 104 w 1536"/>
                <a:gd name="T5" fmla="*/ 857 h 885"/>
                <a:gd name="T6" fmla="*/ 153 w 1536"/>
                <a:gd name="T7" fmla="*/ 837 h 885"/>
                <a:gd name="T8" fmla="*/ 205 w 1536"/>
                <a:gd name="T9" fmla="*/ 809 h 885"/>
                <a:gd name="T10" fmla="*/ 257 w 1536"/>
                <a:gd name="T11" fmla="*/ 765 h 885"/>
                <a:gd name="T12" fmla="*/ 309 w 1536"/>
                <a:gd name="T13" fmla="*/ 709 h 885"/>
                <a:gd name="T14" fmla="*/ 357 w 1536"/>
                <a:gd name="T15" fmla="*/ 641 h 885"/>
                <a:gd name="T16" fmla="*/ 409 w 1536"/>
                <a:gd name="T17" fmla="*/ 553 h 885"/>
                <a:gd name="T18" fmla="*/ 461 w 1536"/>
                <a:gd name="T19" fmla="*/ 453 h 885"/>
                <a:gd name="T20" fmla="*/ 513 w 1536"/>
                <a:gd name="T21" fmla="*/ 348 h 885"/>
                <a:gd name="T22" fmla="*/ 562 w 1536"/>
                <a:gd name="T23" fmla="*/ 240 h 885"/>
                <a:gd name="T24" fmla="*/ 614 w 1536"/>
                <a:gd name="T25" fmla="*/ 144 h 885"/>
                <a:gd name="T26" fmla="*/ 666 w 1536"/>
                <a:gd name="T27" fmla="*/ 68 h 885"/>
                <a:gd name="T28" fmla="*/ 718 w 1536"/>
                <a:gd name="T29" fmla="*/ 16 h 885"/>
                <a:gd name="T30" fmla="*/ 770 w 1536"/>
                <a:gd name="T31" fmla="*/ 0 h 885"/>
                <a:gd name="T32" fmla="*/ 818 w 1536"/>
                <a:gd name="T33" fmla="*/ 16 h 885"/>
                <a:gd name="T34" fmla="*/ 870 w 1536"/>
                <a:gd name="T35" fmla="*/ 68 h 885"/>
                <a:gd name="T36" fmla="*/ 922 w 1536"/>
                <a:gd name="T37" fmla="*/ 144 h 885"/>
                <a:gd name="T38" fmla="*/ 974 w 1536"/>
                <a:gd name="T39" fmla="*/ 240 h 885"/>
                <a:gd name="T40" fmla="*/ 1023 w 1536"/>
                <a:gd name="T41" fmla="*/ 348 h 885"/>
                <a:gd name="T42" fmla="*/ 1075 w 1536"/>
                <a:gd name="T43" fmla="*/ 453 h 885"/>
                <a:gd name="T44" fmla="*/ 1127 w 1536"/>
                <a:gd name="T45" fmla="*/ 553 h 885"/>
                <a:gd name="T46" fmla="*/ 1179 w 1536"/>
                <a:gd name="T47" fmla="*/ 641 h 885"/>
                <a:gd name="T48" fmla="*/ 1227 w 1536"/>
                <a:gd name="T49" fmla="*/ 709 h 885"/>
                <a:gd name="T50" fmla="*/ 1279 w 1536"/>
                <a:gd name="T51" fmla="*/ 765 h 885"/>
                <a:gd name="T52" fmla="*/ 1331 w 1536"/>
                <a:gd name="T53" fmla="*/ 809 h 885"/>
                <a:gd name="T54" fmla="*/ 1383 w 1536"/>
                <a:gd name="T55" fmla="*/ 837 h 885"/>
                <a:gd name="T56" fmla="*/ 1432 w 1536"/>
                <a:gd name="T57" fmla="*/ 857 h 885"/>
                <a:gd name="T58" fmla="*/ 1484 w 1536"/>
                <a:gd name="T59" fmla="*/ 869 h 885"/>
                <a:gd name="T60" fmla="*/ 1536 w 1536"/>
                <a:gd name="T61" fmla="*/ 885 h 885"/>
                <a:gd name="T62" fmla="*/ 0 w 1536"/>
                <a:gd name="T63" fmla="*/ 885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36" h="885">
                  <a:moveTo>
                    <a:pt x="0" y="885"/>
                  </a:moveTo>
                  <a:lnTo>
                    <a:pt x="0" y="885"/>
                  </a:lnTo>
                  <a:lnTo>
                    <a:pt x="24" y="873"/>
                  </a:lnTo>
                  <a:lnTo>
                    <a:pt x="52" y="869"/>
                  </a:lnTo>
                  <a:lnTo>
                    <a:pt x="76" y="865"/>
                  </a:lnTo>
                  <a:lnTo>
                    <a:pt x="104" y="857"/>
                  </a:lnTo>
                  <a:lnTo>
                    <a:pt x="128" y="849"/>
                  </a:lnTo>
                  <a:lnTo>
                    <a:pt x="153" y="837"/>
                  </a:lnTo>
                  <a:lnTo>
                    <a:pt x="181" y="825"/>
                  </a:lnTo>
                  <a:lnTo>
                    <a:pt x="205" y="809"/>
                  </a:lnTo>
                  <a:lnTo>
                    <a:pt x="233" y="789"/>
                  </a:lnTo>
                  <a:lnTo>
                    <a:pt x="257" y="765"/>
                  </a:lnTo>
                  <a:lnTo>
                    <a:pt x="281" y="741"/>
                  </a:lnTo>
                  <a:lnTo>
                    <a:pt x="309" y="709"/>
                  </a:lnTo>
                  <a:lnTo>
                    <a:pt x="333" y="677"/>
                  </a:lnTo>
                  <a:lnTo>
                    <a:pt x="357" y="641"/>
                  </a:lnTo>
                  <a:lnTo>
                    <a:pt x="385" y="597"/>
                  </a:lnTo>
                  <a:lnTo>
                    <a:pt x="409" y="553"/>
                  </a:lnTo>
                  <a:lnTo>
                    <a:pt x="437" y="505"/>
                  </a:lnTo>
                  <a:lnTo>
                    <a:pt x="461" y="453"/>
                  </a:lnTo>
                  <a:lnTo>
                    <a:pt x="485" y="400"/>
                  </a:lnTo>
                  <a:lnTo>
                    <a:pt x="513" y="348"/>
                  </a:lnTo>
                  <a:lnTo>
                    <a:pt x="537" y="292"/>
                  </a:lnTo>
                  <a:lnTo>
                    <a:pt x="562" y="240"/>
                  </a:lnTo>
                  <a:lnTo>
                    <a:pt x="590" y="192"/>
                  </a:lnTo>
                  <a:lnTo>
                    <a:pt x="614" y="144"/>
                  </a:lnTo>
                  <a:lnTo>
                    <a:pt x="642" y="104"/>
                  </a:lnTo>
                  <a:lnTo>
                    <a:pt x="666" y="68"/>
                  </a:lnTo>
                  <a:lnTo>
                    <a:pt x="690" y="36"/>
                  </a:lnTo>
                  <a:lnTo>
                    <a:pt x="718" y="16"/>
                  </a:lnTo>
                  <a:lnTo>
                    <a:pt x="742" y="4"/>
                  </a:lnTo>
                  <a:lnTo>
                    <a:pt x="770" y="0"/>
                  </a:lnTo>
                  <a:lnTo>
                    <a:pt x="794" y="4"/>
                  </a:lnTo>
                  <a:lnTo>
                    <a:pt x="818" y="16"/>
                  </a:lnTo>
                  <a:lnTo>
                    <a:pt x="846" y="36"/>
                  </a:lnTo>
                  <a:lnTo>
                    <a:pt x="870" y="68"/>
                  </a:lnTo>
                  <a:lnTo>
                    <a:pt x="894" y="104"/>
                  </a:lnTo>
                  <a:lnTo>
                    <a:pt x="922" y="144"/>
                  </a:lnTo>
                  <a:lnTo>
                    <a:pt x="946" y="192"/>
                  </a:lnTo>
                  <a:lnTo>
                    <a:pt x="974" y="240"/>
                  </a:lnTo>
                  <a:lnTo>
                    <a:pt x="999" y="292"/>
                  </a:lnTo>
                  <a:lnTo>
                    <a:pt x="1023" y="348"/>
                  </a:lnTo>
                  <a:lnTo>
                    <a:pt x="1051" y="400"/>
                  </a:lnTo>
                  <a:lnTo>
                    <a:pt x="1075" y="453"/>
                  </a:lnTo>
                  <a:lnTo>
                    <a:pt x="1099" y="505"/>
                  </a:lnTo>
                  <a:lnTo>
                    <a:pt x="1127" y="553"/>
                  </a:lnTo>
                  <a:lnTo>
                    <a:pt x="1151" y="597"/>
                  </a:lnTo>
                  <a:lnTo>
                    <a:pt x="1179" y="641"/>
                  </a:lnTo>
                  <a:lnTo>
                    <a:pt x="1203" y="677"/>
                  </a:lnTo>
                  <a:lnTo>
                    <a:pt x="1227" y="709"/>
                  </a:lnTo>
                  <a:lnTo>
                    <a:pt x="1255" y="741"/>
                  </a:lnTo>
                  <a:lnTo>
                    <a:pt x="1279" y="765"/>
                  </a:lnTo>
                  <a:lnTo>
                    <a:pt x="1303" y="789"/>
                  </a:lnTo>
                  <a:lnTo>
                    <a:pt x="1331" y="809"/>
                  </a:lnTo>
                  <a:lnTo>
                    <a:pt x="1355" y="825"/>
                  </a:lnTo>
                  <a:lnTo>
                    <a:pt x="1383" y="837"/>
                  </a:lnTo>
                  <a:lnTo>
                    <a:pt x="1408" y="849"/>
                  </a:lnTo>
                  <a:lnTo>
                    <a:pt x="1432" y="857"/>
                  </a:lnTo>
                  <a:lnTo>
                    <a:pt x="1460" y="865"/>
                  </a:lnTo>
                  <a:lnTo>
                    <a:pt x="1484" y="869"/>
                  </a:lnTo>
                  <a:lnTo>
                    <a:pt x="1512" y="873"/>
                  </a:lnTo>
                  <a:lnTo>
                    <a:pt x="1536" y="885"/>
                  </a:lnTo>
                  <a:lnTo>
                    <a:pt x="1536" y="885"/>
                  </a:lnTo>
                  <a:lnTo>
                    <a:pt x="0" y="885"/>
                  </a:lnTo>
                </a:path>
              </a:pathLst>
            </a:custGeom>
            <a:noFill/>
            <a:ln w="25400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126" name="Text Box 22"/>
            <p:cNvSpPr txBox="1">
              <a:spLocks noChangeArrowheads="1"/>
            </p:cNvSpPr>
            <p:nvPr/>
          </p:nvSpPr>
          <p:spPr bwMode="auto">
            <a:xfrm>
              <a:off x="1920" y="4080"/>
              <a:ext cx="21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Null Distribution of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51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7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/>
              <a:t>Hypothesis Testing</a:t>
            </a:r>
            <a:endParaRPr lang="en-US" sz="2800" b="1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373063" y="4653136"/>
            <a:ext cx="586740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r>
              <a:rPr lang="en-GB" sz="2000" b="1" i="1" dirty="0" smtClean="0"/>
              <a:t>p-value</a:t>
            </a:r>
            <a:r>
              <a:rPr lang="en-GB" sz="2000" b="1" dirty="0"/>
              <a:t>: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None/>
            </a:pPr>
            <a:r>
              <a:rPr lang="en-GB" sz="2000" dirty="0"/>
              <a:t>     A </a:t>
            </a:r>
            <a:r>
              <a:rPr lang="en-GB" sz="2000" i="1" dirty="0"/>
              <a:t>p-value</a:t>
            </a:r>
            <a:r>
              <a:rPr lang="en-GB" sz="2000" dirty="0"/>
              <a:t> summarises evidence against H</a:t>
            </a:r>
            <a:r>
              <a:rPr lang="en-GB" sz="2000" baseline="-25000" dirty="0"/>
              <a:t>0</a:t>
            </a:r>
            <a:r>
              <a:rPr lang="en-GB" sz="2000" dirty="0"/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None/>
            </a:pPr>
            <a:r>
              <a:rPr lang="en-GB" sz="2000" dirty="0"/>
              <a:t>     This is the chance of observing value more extreme than </a:t>
            </a:r>
            <a:r>
              <a:rPr lang="en-GB" sz="2000" i="1" dirty="0"/>
              <a:t>t</a:t>
            </a:r>
            <a:r>
              <a:rPr lang="en-GB" sz="2000" dirty="0"/>
              <a:t> under the null hypothesis.</a:t>
            </a:r>
            <a:endParaRPr lang="en-GB" sz="2000" i="1" dirty="0"/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6281738" y="1290638"/>
            <a:ext cx="2462212" cy="1954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167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1644650"/>
            <a:ext cx="266065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746" name="Line 10"/>
          <p:cNvSpPr>
            <a:spLocks noChangeShapeType="1"/>
          </p:cNvSpPr>
          <p:nvPr/>
        </p:nvSpPr>
        <p:spPr bwMode="auto">
          <a:xfrm flipV="1">
            <a:off x="8178800" y="1284288"/>
            <a:ext cx="0" cy="1954212"/>
          </a:xfrm>
          <a:prstGeom prst="line">
            <a:avLst/>
          </a:prstGeom>
          <a:noFill/>
          <a:ln w="25400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6302375" y="3287713"/>
            <a:ext cx="2438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/>
              <a:t>Null Distribution of T</a:t>
            </a:r>
          </a:p>
        </p:txBody>
      </p:sp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303213" y="1306513"/>
            <a:ext cx="6248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r>
              <a:rPr lang="en-GB" sz="2000" b="1" i="1"/>
              <a:t>Significance level </a:t>
            </a:r>
            <a:r>
              <a:rPr lang="el-GR" sz="2000" b="1" i="1">
                <a:latin typeface=""/>
              </a:rPr>
              <a:t>α</a:t>
            </a:r>
            <a:r>
              <a:rPr lang="en-GB" sz="2000" b="1" i="1"/>
              <a:t>:</a:t>
            </a:r>
            <a:endParaRPr lang="en-GB" sz="2000"/>
          </a:p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None/>
            </a:pPr>
            <a:r>
              <a:rPr lang="en-GB" sz="2000"/>
              <a:t>     Acceptable </a:t>
            </a:r>
            <a:r>
              <a:rPr lang="en-GB" sz="2000" i="1"/>
              <a:t>false positive rate </a:t>
            </a:r>
            <a:r>
              <a:rPr lang="el-GR" sz="2000" i="1">
                <a:latin typeface=""/>
              </a:rPr>
              <a:t>α</a:t>
            </a:r>
            <a:r>
              <a:rPr lang="en-GB" sz="2000">
                <a:latin typeface="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None/>
            </a:pPr>
            <a:r>
              <a:rPr lang="en-GB" sz="2000">
                <a:latin typeface=""/>
              </a:rPr>
              <a:t>                                                   </a:t>
            </a:r>
            <a:r>
              <a:rPr lang="en-GB" sz="2000">
                <a:sym typeface="Wingdings" pitchFamily="2" charset="2"/>
              </a:rPr>
              <a:t> threshold </a:t>
            </a:r>
            <a:r>
              <a:rPr lang="en-GB" sz="2000" i="1">
                <a:sym typeface="Wingdings" pitchFamily="2" charset="2"/>
              </a:rPr>
              <a:t>u</a:t>
            </a:r>
            <a:r>
              <a:rPr lang="el-GR" sz="2000" i="1" baseline="-25000">
                <a:latin typeface=""/>
              </a:rPr>
              <a:t>α</a:t>
            </a:r>
            <a:endParaRPr lang="en-GB" sz="2000">
              <a:latin typeface="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None/>
            </a:pPr>
            <a:r>
              <a:rPr lang="en-GB" sz="2000">
                <a:latin typeface=""/>
              </a:rPr>
              <a:t>     Threshold </a:t>
            </a:r>
            <a:r>
              <a:rPr lang="en-GB" sz="2000" i="1">
                <a:sym typeface="Wingdings" pitchFamily="2" charset="2"/>
              </a:rPr>
              <a:t>u</a:t>
            </a:r>
            <a:r>
              <a:rPr lang="el-GR" sz="2000" i="1" baseline="-25000">
                <a:latin typeface=""/>
              </a:rPr>
              <a:t>α</a:t>
            </a:r>
            <a:r>
              <a:rPr lang="en-GB" sz="2000">
                <a:latin typeface=""/>
              </a:rPr>
              <a:t> controls the false positive rate </a:t>
            </a:r>
            <a:endParaRPr lang="el-GR" sz="2000">
              <a:latin typeface=""/>
            </a:endParaRPr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6267450" y="4171950"/>
            <a:ext cx="2462213" cy="1954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16754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4541838"/>
            <a:ext cx="2681288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7793038" y="4110038"/>
            <a:ext cx="50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i="1">
                <a:latin typeface="Times New Roman" pitchFamily="18" charset="0"/>
              </a:rPr>
              <a:t>t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8064388" y="5229200"/>
            <a:ext cx="944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 i="1" dirty="0" smtClean="0"/>
              <a:t>p-value  </a:t>
            </a:r>
            <a:endParaRPr lang="en-US" b="1" i="1" dirty="0"/>
          </a:p>
        </p:txBody>
      </p:sp>
      <p:sp>
        <p:nvSpPr>
          <p:cNvPr id="116757" name="Line 21"/>
          <p:cNvSpPr>
            <a:spLocks noChangeShapeType="1"/>
          </p:cNvSpPr>
          <p:nvPr/>
        </p:nvSpPr>
        <p:spPr bwMode="auto">
          <a:xfrm flipV="1">
            <a:off x="7921625" y="4165600"/>
            <a:ext cx="0" cy="1954213"/>
          </a:xfrm>
          <a:prstGeom prst="line">
            <a:avLst/>
          </a:prstGeom>
          <a:noFill/>
          <a:ln w="25400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6267450" y="6097588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/>
              <a:t>Null Distribution of T</a:t>
            </a:r>
          </a:p>
        </p:txBody>
      </p:sp>
      <p:sp>
        <p:nvSpPr>
          <p:cNvPr id="116759" name="Text Box 23"/>
          <p:cNvSpPr txBox="1">
            <a:spLocks noChangeArrowheads="1"/>
          </p:cNvSpPr>
          <p:nvPr/>
        </p:nvSpPr>
        <p:spPr bwMode="auto">
          <a:xfrm>
            <a:off x="8378825" y="2655888"/>
            <a:ext cx="239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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186738" y="1208088"/>
            <a:ext cx="50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i="1">
                <a:latin typeface="Times New Roman" pitchFamily="18" charset="0"/>
              </a:rPr>
              <a:t>u</a:t>
            </a:r>
            <a:r>
              <a:rPr lang="en-US" sz="2400" baseline="-25000">
                <a:latin typeface="Times New Roman" pitchFamily="18" charset="0"/>
                <a:sym typeface="Symbol" pitchFamily="18" charset="2"/>
              </a:rPr>
              <a:t></a:t>
            </a: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419100" y="3573016"/>
            <a:ext cx="56388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Char char="q"/>
            </a:pPr>
            <a:r>
              <a:rPr lang="en-GB" sz="2000" b="1" dirty="0" smtClean="0"/>
              <a:t>Conclusion </a:t>
            </a:r>
            <a:r>
              <a:rPr lang="en-GB" sz="2000" b="1" dirty="0"/>
              <a:t>about the hypothesis: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None/>
            </a:pPr>
            <a:r>
              <a:rPr lang="en-GB" sz="2000" dirty="0"/>
              <a:t>     We reject the null hypothesis in favour of the alternative hypothesis if </a:t>
            </a:r>
            <a:r>
              <a:rPr lang="en-GB" sz="2000" i="1" dirty="0"/>
              <a:t>t </a:t>
            </a:r>
            <a:r>
              <a:rPr lang="en-GB" sz="2000" dirty="0"/>
              <a:t>&gt; </a:t>
            </a:r>
            <a:r>
              <a:rPr lang="en-GB" sz="2000" i="1" dirty="0">
                <a:sym typeface="Wingdings" pitchFamily="2" charset="2"/>
              </a:rPr>
              <a:t>u</a:t>
            </a:r>
            <a:r>
              <a:rPr lang="el-GR" sz="2000" i="1" baseline="-25000" dirty="0">
                <a:latin typeface=""/>
              </a:rPr>
              <a:t>α</a:t>
            </a:r>
            <a:endParaRPr lang="en-GB" sz="2000" dirty="0"/>
          </a:p>
        </p:txBody>
      </p:sp>
      <p:graphicFrame>
        <p:nvGraphicFramePr>
          <p:cNvPr id="116762" name="Object 26"/>
          <p:cNvGraphicFramePr>
            <a:graphicFrameLocks noChangeAspect="1"/>
          </p:cNvGraphicFramePr>
          <p:nvPr/>
        </p:nvGraphicFramePr>
        <p:xfrm>
          <a:off x="2146300" y="2806700"/>
          <a:ext cx="2209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1180800" imgH="241200" progId="Equation.3">
                  <p:embed/>
                </p:oleObj>
              </mc:Choice>
              <mc:Fallback>
                <p:oleObj name="Equation" r:id="rId5" imgW="1180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806700"/>
                        <a:ext cx="2209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47764" y="6207695"/>
                <a:ext cx="18362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6207695"/>
                <a:ext cx="183620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92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4" grpId="0" animBg="1"/>
      <p:bldP spid="116746" grpId="0" animBg="1"/>
      <p:bldP spid="116747" grpId="0"/>
      <p:bldP spid="116749" grpId="0"/>
      <p:bldP spid="116753" grpId="0" animBg="1"/>
      <p:bldP spid="116755" grpId="0"/>
      <p:bldP spid="116756" grpId="0"/>
      <p:bldP spid="116757" grpId="0" animBg="1"/>
      <p:bldP spid="116758" grpId="0"/>
      <p:bldP spid="116759" grpId="0"/>
      <p:bldP spid="116760" grpId="0"/>
      <p:bldP spid="116761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62" name="Picture 1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4" t="15111" r="15741" b="19371"/>
          <a:stretch>
            <a:fillRect/>
          </a:stretch>
        </p:blipFill>
        <p:spPr bwMode="auto">
          <a:xfrm>
            <a:off x="769938" y="3141663"/>
            <a:ext cx="2087562" cy="313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6363" name="Group 107"/>
          <p:cNvGrpSpPr>
            <a:grpSpLocks/>
          </p:cNvGrpSpPr>
          <p:nvPr/>
        </p:nvGrpSpPr>
        <p:grpSpPr bwMode="auto">
          <a:xfrm>
            <a:off x="271463" y="1708151"/>
            <a:ext cx="2644776" cy="954088"/>
            <a:chOff x="171" y="1076"/>
            <a:chExt cx="1666" cy="601"/>
          </a:xfrm>
        </p:grpSpPr>
        <p:sp>
          <p:nvSpPr>
            <p:cNvPr id="96261" name="Rectangle 5"/>
            <p:cNvSpPr>
              <a:spLocks noChangeArrowheads="1"/>
            </p:cNvSpPr>
            <p:nvPr/>
          </p:nvSpPr>
          <p:spPr bwMode="auto">
            <a:xfrm>
              <a:off x="487" y="1457"/>
              <a:ext cx="182" cy="219"/>
            </a:xfrm>
            <a:prstGeom prst="rect">
              <a:avLst/>
            </a:prstGeom>
            <a:solidFill>
              <a:srgbClr val="99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487" y="1677"/>
              <a:ext cx="13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171" y="1076"/>
              <a:ext cx="1666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2200" b="1" i="1" dirty="0"/>
                <a:t>c</a:t>
              </a:r>
              <a:r>
                <a:rPr lang="en-GB" sz="2200" b="1" i="1" baseline="30000" dirty="0"/>
                <a:t>T</a:t>
              </a:r>
              <a:r>
                <a:rPr lang="en-GB" sz="2200" b="1" dirty="0"/>
                <a:t> = </a:t>
              </a:r>
              <a:r>
                <a:rPr lang="en-GB" sz="2300" b="1" dirty="0">
                  <a:solidFill>
                    <a:srgbClr val="990099"/>
                  </a:solidFill>
                </a:rPr>
                <a:t>1</a:t>
              </a:r>
              <a:r>
                <a:rPr lang="en-GB" sz="2300" b="1" dirty="0"/>
                <a:t> 0 0 0 0 0 0 0</a:t>
              </a:r>
            </a:p>
          </p:txBody>
        </p:sp>
      </p:grpSp>
      <p:grpSp>
        <p:nvGrpSpPr>
          <p:cNvPr id="96293" name="Group 37"/>
          <p:cNvGrpSpPr>
            <a:grpSpLocks/>
          </p:cNvGrpSpPr>
          <p:nvPr/>
        </p:nvGrpSpPr>
        <p:grpSpPr bwMode="auto">
          <a:xfrm>
            <a:off x="5820990" y="3581400"/>
            <a:ext cx="1949450" cy="1714500"/>
            <a:chOff x="1409" y="3010"/>
            <a:chExt cx="1228" cy="1080"/>
          </a:xfrm>
        </p:grpSpPr>
        <p:sp>
          <p:nvSpPr>
            <p:cNvPr id="96271" name="Rectangle 15"/>
            <p:cNvSpPr>
              <a:spLocks noChangeArrowheads="1"/>
            </p:cNvSpPr>
            <p:nvPr/>
          </p:nvSpPr>
          <p:spPr bwMode="auto">
            <a:xfrm>
              <a:off x="1409" y="3543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2000" i="1">
                  <a:latin typeface="Times New Roman" pitchFamily="18" charset="0"/>
                </a:rPr>
                <a:t>T</a:t>
              </a:r>
              <a:r>
                <a:rPr lang="en-GB" sz="2000" b="1"/>
                <a:t> = </a:t>
              </a:r>
            </a:p>
          </p:txBody>
        </p:sp>
        <p:sp>
          <p:nvSpPr>
            <p:cNvPr id="96272" name="Rectangle 16"/>
            <p:cNvSpPr>
              <a:spLocks noChangeArrowheads="1"/>
            </p:cNvSpPr>
            <p:nvPr/>
          </p:nvSpPr>
          <p:spPr bwMode="auto">
            <a:xfrm>
              <a:off x="1707" y="3010"/>
              <a:ext cx="890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GB" b="1" i="1" dirty="0"/>
                <a:t>contrast</a:t>
              </a:r>
              <a:r>
                <a:rPr lang="en-GB" b="1" dirty="0"/>
                <a:t> of</a:t>
              </a:r>
              <a:br>
                <a:rPr lang="en-GB" b="1" dirty="0"/>
              </a:br>
              <a:r>
                <a:rPr lang="en-GB" b="1" dirty="0"/>
                <a:t>estimated</a:t>
              </a:r>
              <a:br>
                <a:rPr lang="en-GB" b="1" dirty="0"/>
              </a:br>
              <a:r>
                <a:rPr lang="en-GB" b="1" dirty="0"/>
                <a:t>parameters</a:t>
              </a:r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1833" y="3688"/>
              <a:ext cx="698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GB" b="1"/>
                <a:t>variance</a:t>
              </a:r>
              <a:br>
                <a:rPr lang="en-GB" b="1"/>
              </a:br>
              <a:r>
                <a:rPr lang="en-GB" b="1"/>
                <a:t>estimate</a:t>
              </a:r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 flipV="1">
              <a:off x="1763" y="3648"/>
              <a:ext cx="816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6275" name="Freeform 19"/>
            <p:cNvSpPr>
              <a:spLocks/>
            </p:cNvSpPr>
            <p:nvPr/>
          </p:nvSpPr>
          <p:spPr bwMode="auto">
            <a:xfrm>
              <a:off x="1649" y="3724"/>
              <a:ext cx="988" cy="364"/>
            </a:xfrm>
            <a:custGeom>
              <a:avLst/>
              <a:gdLst>
                <a:gd name="T0" fmla="*/ 0 w 1070"/>
                <a:gd name="T1" fmla="*/ 245 h 364"/>
                <a:gd name="T2" fmla="*/ 114 w 1070"/>
                <a:gd name="T3" fmla="*/ 363 h 364"/>
                <a:gd name="T4" fmla="*/ 114 w 1070"/>
                <a:gd name="T5" fmla="*/ 0 h 364"/>
                <a:gd name="T6" fmla="*/ 1017 w 1070"/>
                <a:gd name="T7" fmla="*/ 0 h 364"/>
                <a:gd name="T8" fmla="*/ 1069 w 1070"/>
                <a:gd name="T9" fmla="*/ 5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364">
                  <a:moveTo>
                    <a:pt x="0" y="245"/>
                  </a:moveTo>
                  <a:lnTo>
                    <a:pt x="114" y="363"/>
                  </a:lnTo>
                  <a:lnTo>
                    <a:pt x="114" y="0"/>
                  </a:lnTo>
                  <a:lnTo>
                    <a:pt x="1017" y="0"/>
                  </a:lnTo>
                  <a:lnTo>
                    <a:pt x="1069" y="5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6929065" y="4778375"/>
            <a:ext cx="1682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endParaRPr lang="en-GB" sz="2000" b="1"/>
          </a:p>
        </p:txBody>
      </p:sp>
      <p:sp>
        <p:nvSpPr>
          <p:cNvPr id="96282" name="Rectangle 26"/>
          <p:cNvSpPr>
            <a:spLocks noChangeArrowheads="1"/>
          </p:cNvSpPr>
          <p:nvPr/>
        </p:nvSpPr>
        <p:spPr bwMode="auto">
          <a:xfrm>
            <a:off x="5422528" y="1524000"/>
            <a:ext cx="2841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2000"/>
              <a:t>box-car amplitude &gt; 0 ?</a:t>
            </a:r>
          </a:p>
          <a:p>
            <a:pPr algn="ctr"/>
            <a:r>
              <a:rPr lang="en-GB" sz="2000"/>
              <a:t>=</a:t>
            </a:r>
          </a:p>
          <a:p>
            <a:pPr algn="ctr"/>
            <a:r>
              <a:rPr lang="en-GB" sz="2000" i="1">
                <a:latin typeface="Symbol" pitchFamily="18" charset="2"/>
              </a:rPr>
              <a:t>b</a:t>
            </a:r>
            <a:r>
              <a:rPr lang="en-GB" sz="2000" baseline="-25000"/>
              <a:t>1</a:t>
            </a:r>
            <a:r>
              <a:rPr lang="en-GB" sz="2000"/>
              <a:t> = </a:t>
            </a:r>
            <a:r>
              <a:rPr lang="en-GB" sz="2000" i="1"/>
              <a:t>c</a:t>
            </a:r>
            <a:r>
              <a:rPr lang="en-GB" sz="2000" baseline="30000"/>
              <a:t>T</a:t>
            </a:r>
            <a:r>
              <a:rPr lang="en-GB" sz="2000" i="1">
                <a:latin typeface="Symbol" pitchFamily="18" charset="2"/>
              </a:rPr>
              <a:t>b</a:t>
            </a:r>
            <a:r>
              <a:rPr lang="en-GB" sz="2000"/>
              <a:t>&gt; 0 ?</a:t>
            </a:r>
          </a:p>
        </p:txBody>
      </p:sp>
      <p:sp>
        <p:nvSpPr>
          <p:cNvPr id="96285" name="Rectangle 29"/>
          <p:cNvSpPr>
            <a:spLocks noChangeArrowheads="1"/>
          </p:cNvSpPr>
          <p:nvPr/>
        </p:nvSpPr>
        <p:spPr bwMode="auto">
          <a:xfrm>
            <a:off x="773113" y="2790825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 i="1">
                <a:latin typeface="Symbol" pitchFamily="18" charset="2"/>
              </a:rPr>
              <a:t>b</a:t>
            </a:r>
            <a:r>
              <a:rPr lang="en-GB" sz="1600" b="1" baseline="-25000"/>
              <a:t>1</a:t>
            </a:r>
            <a:r>
              <a:rPr lang="en-GB" sz="1600" b="1"/>
              <a:t> </a:t>
            </a:r>
            <a:r>
              <a:rPr lang="en-GB" b="1" i="1">
                <a:latin typeface="Symbol" pitchFamily="18" charset="2"/>
              </a:rPr>
              <a:t>b</a:t>
            </a:r>
            <a:r>
              <a:rPr lang="en-GB" sz="1600" b="1" baseline="-25000"/>
              <a:t>2</a:t>
            </a:r>
            <a:r>
              <a:rPr lang="en-GB" sz="1600" b="1"/>
              <a:t> </a:t>
            </a:r>
            <a:r>
              <a:rPr lang="en-GB" b="1" i="1">
                <a:latin typeface="Symbol" pitchFamily="18" charset="2"/>
              </a:rPr>
              <a:t>b</a:t>
            </a:r>
            <a:r>
              <a:rPr lang="en-GB" sz="1600" b="1" baseline="-25000"/>
              <a:t>3</a:t>
            </a:r>
            <a:r>
              <a:rPr lang="en-GB" sz="1600" b="1"/>
              <a:t> </a:t>
            </a:r>
            <a:r>
              <a:rPr lang="en-GB" b="1" i="1">
                <a:latin typeface="Symbol" pitchFamily="18" charset="2"/>
              </a:rPr>
              <a:t>b</a:t>
            </a:r>
            <a:r>
              <a:rPr lang="en-GB" sz="1600" b="1" baseline="-25000"/>
              <a:t>4</a:t>
            </a:r>
            <a:r>
              <a:rPr lang="en-GB" sz="1600" b="1"/>
              <a:t> </a:t>
            </a:r>
            <a:r>
              <a:rPr lang="en-GB" b="1" i="1">
                <a:latin typeface="Symbol" pitchFamily="18" charset="2"/>
              </a:rPr>
              <a:t>b</a:t>
            </a:r>
            <a:r>
              <a:rPr lang="en-GB" sz="1600" b="1" baseline="-25000"/>
              <a:t>5</a:t>
            </a:r>
            <a:r>
              <a:rPr lang="en-GB" sz="1600" b="1"/>
              <a:t> ...</a:t>
            </a:r>
          </a:p>
        </p:txBody>
      </p:sp>
      <p:sp>
        <p:nvSpPr>
          <p:cNvPr id="9628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i="1">
                <a:solidFill>
                  <a:schemeClr val="tx1"/>
                </a:solidFill>
              </a:rPr>
              <a:t>T</a:t>
            </a:r>
            <a:r>
              <a:rPr lang="en-GB" sz="2800" b="1">
                <a:solidFill>
                  <a:schemeClr val="tx1"/>
                </a:solidFill>
              </a:rPr>
              <a:t>-test</a:t>
            </a:r>
            <a:r>
              <a:rPr lang="en-GB" sz="2800">
                <a:solidFill>
                  <a:schemeClr val="tx1"/>
                </a:solidFill>
              </a:rPr>
              <a:t> - one dimensional contrasts – SPM{</a:t>
            </a:r>
            <a:r>
              <a:rPr lang="en-GB" sz="2800" i="1">
                <a:solidFill>
                  <a:schemeClr val="tx1"/>
                </a:solidFill>
              </a:rPr>
              <a:t>t</a:t>
            </a:r>
            <a:r>
              <a:rPr lang="en-GB" sz="2800">
                <a:solidFill>
                  <a:schemeClr val="tx1"/>
                </a:solidFill>
              </a:rPr>
              <a:t>}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6289" name="Text Box 33"/>
          <p:cNvSpPr txBox="1">
            <a:spLocks noChangeArrowheads="1"/>
          </p:cNvSpPr>
          <p:nvPr/>
        </p:nvSpPr>
        <p:spPr bwMode="auto">
          <a:xfrm>
            <a:off x="3715965" y="153828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/>
              <a:t>Question:</a:t>
            </a:r>
            <a:endParaRPr lang="en-US" b="1"/>
          </a:p>
        </p:txBody>
      </p:sp>
      <p:sp>
        <p:nvSpPr>
          <p:cNvPr id="96290" name="Text Box 34"/>
          <p:cNvSpPr txBox="1">
            <a:spLocks noChangeArrowheads="1"/>
          </p:cNvSpPr>
          <p:nvPr/>
        </p:nvSpPr>
        <p:spPr bwMode="auto">
          <a:xfrm>
            <a:off x="3655640" y="2909888"/>
            <a:ext cx="196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/>
              <a:t>Null hypothesis:</a:t>
            </a:r>
            <a:endParaRPr lang="en-US" b="1"/>
          </a:p>
        </p:txBody>
      </p:sp>
      <p:sp>
        <p:nvSpPr>
          <p:cNvPr id="96291" name="Text Box 35"/>
          <p:cNvSpPr txBox="1">
            <a:spLocks noChangeArrowheads="1"/>
          </p:cNvSpPr>
          <p:nvPr/>
        </p:nvSpPr>
        <p:spPr bwMode="auto">
          <a:xfrm>
            <a:off x="6246440" y="2879725"/>
            <a:ext cx="1316038" cy="425450"/>
          </a:xfrm>
          <a:prstGeom prst="rect">
            <a:avLst/>
          </a:prstGeom>
          <a:solidFill>
            <a:srgbClr val="FFF3FF"/>
          </a:solidFill>
          <a:ln w="28575">
            <a:solidFill>
              <a:srgbClr val="990099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GB"/>
              <a:t>H</a:t>
            </a:r>
            <a:r>
              <a:rPr lang="en-GB" baseline="-25000"/>
              <a:t>0</a:t>
            </a:r>
            <a:r>
              <a:rPr lang="en-GB"/>
              <a:t>: </a:t>
            </a:r>
            <a:r>
              <a:rPr lang="en-GB" sz="2000" i="1"/>
              <a:t>c</a:t>
            </a:r>
            <a:r>
              <a:rPr lang="en-GB" sz="2000" i="1" baseline="30000"/>
              <a:t>T</a:t>
            </a:r>
            <a:r>
              <a:rPr lang="en-GB" sz="2000" i="1">
                <a:latin typeface="Symbol" pitchFamily="18" charset="2"/>
              </a:rPr>
              <a:t>b</a:t>
            </a:r>
            <a:r>
              <a:rPr lang="en-GB" sz="2000" i="1"/>
              <a:t>=0 </a:t>
            </a:r>
            <a:endParaRPr lang="en-US" sz="2000" i="1"/>
          </a:p>
        </p:txBody>
      </p:sp>
      <p:sp>
        <p:nvSpPr>
          <p:cNvPr id="96292" name="Text Box 36"/>
          <p:cNvSpPr txBox="1">
            <a:spLocks noChangeArrowheads="1"/>
          </p:cNvSpPr>
          <p:nvPr/>
        </p:nvSpPr>
        <p:spPr bwMode="auto">
          <a:xfrm>
            <a:off x="3674690" y="4437112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 dirty="0"/>
              <a:t>Test statistic:</a:t>
            </a:r>
            <a:endParaRPr lang="en-US" b="1" dirty="0"/>
          </a:p>
        </p:txBody>
      </p:sp>
      <p:graphicFrame>
        <p:nvGraphicFramePr>
          <p:cNvPr id="9629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686788"/>
              </p:ext>
            </p:extLst>
          </p:nvPr>
        </p:nvGraphicFramePr>
        <p:xfrm>
          <a:off x="3452440" y="5562600"/>
          <a:ext cx="50800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5" imgW="2565360" imgH="533160" progId="Equation.3">
                  <p:embed/>
                </p:oleObj>
              </mc:Choice>
              <mc:Fallback>
                <p:oleObj name="Equation" r:id="rId5" imgW="2565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440" y="5562600"/>
                        <a:ext cx="5080000" cy="1055688"/>
                      </a:xfrm>
                      <a:prstGeom prst="rect">
                        <a:avLst/>
                      </a:prstGeom>
                      <a:solidFill>
                        <a:srgbClr val="FFF3FF"/>
                      </a:solidFill>
                      <a:ln w="28575">
                        <a:solidFill>
                          <a:srgbClr val="990099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748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7" grpId="0"/>
      <p:bldP spid="96282" grpId="0"/>
      <p:bldP spid="96289" grpId="0"/>
      <p:bldP spid="96290" grpId="0"/>
      <p:bldP spid="96291" grpId="0" animBg="1"/>
      <p:bldP spid="962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826250" cy="555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C1CEFF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GB" sz="2800" b="1" i="1">
                <a:solidFill>
                  <a:schemeClr val="tx1"/>
                </a:solidFill>
              </a:rPr>
              <a:t>T</a:t>
            </a:r>
            <a:r>
              <a:rPr lang="en-GB" sz="2800" b="1">
                <a:solidFill>
                  <a:schemeClr val="tx1"/>
                </a:solidFill>
              </a:rPr>
              <a:t>-contrast in SPM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" y="4267200"/>
            <a:ext cx="4495800" cy="2438400"/>
            <a:chOff x="152400" y="4267200"/>
            <a:chExt cx="4495800" cy="2438400"/>
          </a:xfrm>
        </p:grpSpPr>
        <p:sp>
          <p:nvSpPr>
            <p:cNvPr id="98614" name="Rectangle 310"/>
            <p:cNvSpPr>
              <a:spLocks noChangeArrowheads="1"/>
            </p:cNvSpPr>
            <p:nvPr/>
          </p:nvSpPr>
          <p:spPr bwMode="auto">
            <a:xfrm>
              <a:off x="152400" y="4267200"/>
              <a:ext cx="4495800" cy="2438400"/>
            </a:xfrm>
            <a:prstGeom prst="rect">
              <a:avLst/>
            </a:prstGeom>
            <a:solidFill>
              <a:srgbClr val="FFF3FF"/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98598" name="Picture 29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514850"/>
              <a:ext cx="1530350" cy="1809750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601" name="Text Box 297"/>
            <p:cNvSpPr txBox="1">
              <a:spLocks noChangeArrowheads="1"/>
            </p:cNvSpPr>
            <p:nvPr/>
          </p:nvSpPr>
          <p:spPr bwMode="auto">
            <a:xfrm>
              <a:off x="2355850" y="4891088"/>
              <a:ext cx="187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con_???? image</a:t>
              </a:r>
              <a:endParaRPr lang="en-US"/>
            </a:p>
          </p:txBody>
        </p:sp>
        <p:graphicFrame>
          <p:nvGraphicFramePr>
            <p:cNvPr id="98602" name="Object 2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1501837"/>
                </p:ext>
              </p:extLst>
            </p:nvPr>
          </p:nvGraphicFramePr>
          <p:xfrm>
            <a:off x="3054350" y="5410200"/>
            <a:ext cx="60325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6" name="Equation" r:id="rId4" imgW="291960" imgH="241200" progId="Equation.3">
                    <p:embed/>
                  </p:oleObj>
                </mc:Choice>
                <mc:Fallback>
                  <p:oleObj name="Equation" r:id="rId4" imgW="291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4350" y="5410200"/>
                          <a:ext cx="603250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E5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99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53882" dir="2700000" algn="ctr" rotWithShape="0">
                                  <a:srgbClr val="808080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4800600" y="1676400"/>
            <a:ext cx="4191000" cy="2438400"/>
            <a:chOff x="4800600" y="1676400"/>
            <a:chExt cx="4191000" cy="2438400"/>
          </a:xfrm>
        </p:grpSpPr>
        <p:sp>
          <p:nvSpPr>
            <p:cNvPr id="98613" name="Rectangle 309"/>
            <p:cNvSpPr>
              <a:spLocks noChangeArrowheads="1"/>
            </p:cNvSpPr>
            <p:nvPr/>
          </p:nvSpPr>
          <p:spPr bwMode="auto">
            <a:xfrm>
              <a:off x="4800600" y="1676400"/>
              <a:ext cx="4191000" cy="2438400"/>
            </a:xfrm>
            <a:prstGeom prst="rect">
              <a:avLst/>
            </a:prstGeom>
            <a:solidFill>
              <a:srgbClr val="FFF3FF"/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98514" name="Picture 2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6650" y="1981200"/>
              <a:ext cx="1530350" cy="1809750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599" name="Text Box 295"/>
            <p:cNvSpPr txBox="1">
              <a:spLocks noChangeArrowheads="1"/>
            </p:cNvSpPr>
            <p:nvPr/>
          </p:nvSpPr>
          <p:spPr bwMode="auto">
            <a:xfrm>
              <a:off x="6991350" y="2224088"/>
              <a:ext cx="1619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ResMS image</a:t>
              </a:r>
              <a:endParaRPr lang="en-US"/>
            </a:p>
          </p:txBody>
        </p:sp>
        <p:graphicFrame>
          <p:nvGraphicFramePr>
            <p:cNvPr id="98603" name="Object 2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5653345"/>
                </p:ext>
              </p:extLst>
            </p:nvPr>
          </p:nvGraphicFramePr>
          <p:xfrm>
            <a:off x="6934200" y="2670175"/>
            <a:ext cx="1600200" cy="98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7" name="Equation" r:id="rId7" imgW="761760" imgH="444240" progId="Equation.3">
                    <p:embed/>
                  </p:oleObj>
                </mc:Choice>
                <mc:Fallback>
                  <p:oleObj name="Equation" r:id="rId7" imgW="7617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2670175"/>
                          <a:ext cx="1600200" cy="987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E5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99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63500" dir="2212194" algn="ctr" rotWithShape="0">
                                  <a:schemeClr val="bg2">
                                    <a:alpha val="50000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4800600" y="4267200"/>
            <a:ext cx="4191000" cy="2438400"/>
            <a:chOff x="4800600" y="4267200"/>
            <a:chExt cx="4191000" cy="2438400"/>
          </a:xfrm>
        </p:grpSpPr>
        <p:sp>
          <p:nvSpPr>
            <p:cNvPr id="98615" name="Rectangle 311"/>
            <p:cNvSpPr>
              <a:spLocks noChangeArrowheads="1"/>
            </p:cNvSpPr>
            <p:nvPr/>
          </p:nvSpPr>
          <p:spPr bwMode="auto">
            <a:xfrm>
              <a:off x="4800600" y="4267200"/>
              <a:ext cx="4191000" cy="2438400"/>
            </a:xfrm>
            <a:prstGeom prst="rect">
              <a:avLst/>
            </a:prstGeom>
            <a:solidFill>
              <a:srgbClr val="FFF3FF"/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98424" name="Picture 12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450" y="4514850"/>
              <a:ext cx="1530350" cy="1809750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605" name="Text Box 301"/>
            <p:cNvSpPr txBox="1">
              <a:spLocks noChangeArrowheads="1"/>
            </p:cNvSpPr>
            <p:nvPr/>
          </p:nvSpPr>
          <p:spPr bwMode="auto">
            <a:xfrm>
              <a:off x="6648450" y="4876800"/>
              <a:ext cx="2076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spmT_???? image</a:t>
              </a:r>
              <a:endParaRPr lang="en-US"/>
            </a:p>
          </p:txBody>
        </p:sp>
        <p:sp>
          <p:nvSpPr>
            <p:cNvPr id="98606" name="Text Box 302"/>
            <p:cNvSpPr txBox="1">
              <a:spLocks noChangeArrowheads="1"/>
            </p:cNvSpPr>
            <p:nvPr/>
          </p:nvSpPr>
          <p:spPr bwMode="auto">
            <a:xfrm>
              <a:off x="7315200" y="5486400"/>
              <a:ext cx="895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SPM{</a:t>
              </a:r>
              <a:r>
                <a:rPr lang="en-GB" i="1"/>
                <a:t>t</a:t>
              </a:r>
              <a:r>
                <a:rPr lang="en-GB"/>
                <a:t>}</a:t>
              </a:r>
              <a:endParaRPr lang="en-US"/>
            </a:p>
          </p:txBody>
        </p:sp>
      </p:grpSp>
      <p:sp>
        <p:nvSpPr>
          <p:cNvPr id="98607" name="Text Box 303"/>
          <p:cNvSpPr txBox="1">
            <a:spLocks noChangeArrowheads="1"/>
          </p:cNvSpPr>
          <p:nvPr/>
        </p:nvSpPr>
        <p:spPr bwMode="auto">
          <a:xfrm>
            <a:off x="304800" y="1157288"/>
            <a:ext cx="8550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990099"/>
              </a:buClr>
              <a:buFont typeface="Wingdings" pitchFamily="2" charset="2"/>
              <a:buChar char="q"/>
            </a:pPr>
            <a:r>
              <a:rPr lang="en-GB"/>
              <a:t> For a given contrast </a:t>
            </a:r>
            <a:r>
              <a:rPr lang="en-GB" i="1"/>
              <a:t>c</a:t>
            </a:r>
            <a:r>
              <a:rPr lang="en-GB"/>
              <a:t>: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2400" y="1676400"/>
            <a:ext cx="4495800" cy="2438400"/>
            <a:chOff x="152400" y="1676400"/>
            <a:chExt cx="4495800" cy="2438400"/>
          </a:xfrm>
        </p:grpSpPr>
        <p:sp>
          <p:nvSpPr>
            <p:cNvPr id="98612" name="Rectangle 308"/>
            <p:cNvSpPr>
              <a:spLocks noChangeArrowheads="1"/>
            </p:cNvSpPr>
            <p:nvPr/>
          </p:nvSpPr>
          <p:spPr bwMode="auto">
            <a:xfrm>
              <a:off x="152400" y="1676400"/>
              <a:ext cx="4495800" cy="2438400"/>
            </a:xfrm>
            <a:prstGeom prst="rect">
              <a:avLst/>
            </a:prstGeom>
            <a:solidFill>
              <a:srgbClr val="FFF3FF"/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98335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28800"/>
              <a:ext cx="1530350" cy="1809750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8600" name="Object 2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1280378"/>
                </p:ext>
              </p:extLst>
            </p:nvPr>
          </p:nvGraphicFramePr>
          <p:xfrm>
            <a:off x="2209800" y="2930525"/>
            <a:ext cx="236220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8" name="Equation" r:id="rId10" imgW="1143000" imgH="241200" progId="Equation.3">
                    <p:embed/>
                  </p:oleObj>
                </mc:Choice>
                <mc:Fallback>
                  <p:oleObj name="Equation" r:id="rId10" imgW="11430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2930525"/>
                          <a:ext cx="2362200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E5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99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53882" dir="2700000" algn="ctr" rotWithShape="0">
                                  <a:srgbClr val="808080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604" name="Text Box 300"/>
            <p:cNvSpPr txBox="1">
              <a:spLocks noChangeArrowheads="1"/>
            </p:cNvSpPr>
            <p:nvPr/>
          </p:nvSpPr>
          <p:spPr bwMode="auto">
            <a:xfrm>
              <a:off x="2432050" y="2514600"/>
              <a:ext cx="2063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beta_???? images</a:t>
              </a:r>
              <a:endParaRPr lang="en-US"/>
            </a:p>
          </p:txBody>
        </p:sp>
        <p:pic>
          <p:nvPicPr>
            <p:cNvPr id="98608" name="Picture 30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905000"/>
              <a:ext cx="1530350" cy="1809750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609" name="Picture 30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981200"/>
              <a:ext cx="1530350" cy="1809750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610" name="Picture 30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133600"/>
              <a:ext cx="1530350" cy="1809750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611" name="Picture 30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057400"/>
              <a:ext cx="1530350" cy="1809750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20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7047</TotalTime>
  <Words>1950</Words>
  <Application>Microsoft Office PowerPoint</Application>
  <PresentationFormat>On-screen Show (4:3)</PresentationFormat>
  <Paragraphs>330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Narrow</vt:lpstr>
      <vt:lpstr>Arial Unicode MS</vt:lpstr>
      <vt:lpstr>Calibri</vt:lpstr>
      <vt:lpstr>Cambria Math</vt:lpstr>
      <vt:lpstr>Courier New</vt:lpstr>
      <vt:lpstr>Symbol</vt:lpstr>
      <vt:lpstr>Times New Roman</vt:lpstr>
      <vt:lpstr>Wingdings</vt:lpstr>
      <vt:lpstr>1_Default Design</vt:lpstr>
      <vt:lpstr>Equation</vt:lpstr>
      <vt:lpstr>Contrasts &amp; Statistical Inference</vt:lpstr>
      <vt:lpstr>PowerPoint Presentation</vt:lpstr>
      <vt:lpstr>A mass-univariate approach</vt:lpstr>
      <vt:lpstr>Estimation of the parameters</vt:lpstr>
      <vt:lpstr>Contrasts</vt:lpstr>
      <vt:lpstr>Hypothesis Testing</vt:lpstr>
      <vt:lpstr>Hypothesis Testing</vt:lpstr>
      <vt:lpstr>T-test - one dimensional contrasts – SPM{t}</vt:lpstr>
      <vt:lpstr>T-contrast in SPM</vt:lpstr>
      <vt:lpstr>T-test: a simple example</vt:lpstr>
      <vt:lpstr>T-test: summary</vt:lpstr>
      <vt:lpstr>Scaling issue</vt:lpstr>
      <vt:lpstr>F-test - the extra-sum-of-squares principle</vt:lpstr>
      <vt:lpstr>F-test - multidimensional contrasts – SPM{F}</vt:lpstr>
      <vt:lpstr>F-contrast in SPM</vt:lpstr>
      <vt:lpstr>F-test example: movement related effects</vt:lpstr>
      <vt:lpstr>F-test: summary</vt:lpstr>
      <vt:lpstr>Orthogonal regressors</vt:lpstr>
      <vt:lpstr>Correlated regressors</vt:lpstr>
      <vt:lpstr>Correlated regressors</vt:lpstr>
      <vt:lpstr>Correlated regressors</vt:lpstr>
      <vt:lpstr>Correlated regressors</vt:lpstr>
      <vt:lpstr>Correlated regressors</vt:lpstr>
      <vt:lpstr>Correlated regressors</vt:lpstr>
      <vt:lpstr>Correlated regressors</vt:lpstr>
      <vt:lpstr>Design orthogonality</vt:lpstr>
      <vt:lpstr>Correlated regressors: summary</vt:lpstr>
      <vt:lpstr>Bibliography: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Guillaume Flandin</dc:creator>
  <cp:lastModifiedBy>Guillaume Flandin</cp:lastModifiedBy>
  <cp:revision>78</cp:revision>
  <dcterms:created xsi:type="dcterms:W3CDTF">2010-04-21T14:36:54Z</dcterms:created>
  <dcterms:modified xsi:type="dcterms:W3CDTF">2021-05-13T15:31:58Z</dcterms:modified>
</cp:coreProperties>
</file>