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41"/>
  </p:notesMasterIdLst>
  <p:sldIdLst>
    <p:sldId id="338" r:id="rId2"/>
    <p:sldId id="339" r:id="rId3"/>
    <p:sldId id="344" r:id="rId4"/>
    <p:sldId id="343" r:id="rId5"/>
    <p:sldId id="627" r:id="rId6"/>
    <p:sldId id="628" r:id="rId7"/>
    <p:sldId id="629" r:id="rId8"/>
    <p:sldId id="630" r:id="rId9"/>
    <p:sldId id="626" r:id="rId10"/>
    <p:sldId id="341" r:id="rId11"/>
    <p:sldId id="632" r:id="rId12"/>
    <p:sldId id="635" r:id="rId13"/>
    <p:sldId id="636" r:id="rId14"/>
    <p:sldId id="346" r:id="rId15"/>
    <p:sldId id="332" r:id="rId16"/>
    <p:sldId id="264" r:id="rId17"/>
    <p:sldId id="351" r:id="rId18"/>
    <p:sldId id="352" r:id="rId19"/>
    <p:sldId id="353" r:id="rId20"/>
    <p:sldId id="354" r:id="rId21"/>
    <p:sldId id="355" r:id="rId22"/>
    <p:sldId id="356" r:id="rId23"/>
    <p:sldId id="358" r:id="rId24"/>
    <p:sldId id="360" r:id="rId25"/>
    <p:sldId id="361" r:id="rId26"/>
    <p:sldId id="362" r:id="rId27"/>
    <p:sldId id="637" r:id="rId28"/>
    <p:sldId id="639" r:id="rId29"/>
    <p:sldId id="350" r:id="rId30"/>
    <p:sldId id="363" r:id="rId31"/>
    <p:sldId id="519" r:id="rId32"/>
    <p:sldId id="367" r:id="rId33"/>
    <p:sldId id="347" r:id="rId34"/>
    <p:sldId id="323" r:id="rId35"/>
    <p:sldId id="296" r:id="rId36"/>
    <p:sldId id="334" r:id="rId37"/>
    <p:sldId id="294" r:id="rId38"/>
    <p:sldId id="330" r:id="rId39"/>
    <p:sldId id="348" r:id="rId4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Times New Roman" pitchFamily="18" charset="0"/>
      </a:defRPr>
    </a:lvl1pPr>
    <a:lvl2pPr marL="457200" algn="l" rtl="0" fontAlgn="base">
      <a:spcBef>
        <a:spcPct val="0"/>
      </a:spcBef>
      <a:spcAft>
        <a:spcPct val="0"/>
      </a:spcAft>
      <a:defRPr kern="1200">
        <a:solidFill>
          <a:schemeClr val="tx1"/>
        </a:solidFill>
        <a:latin typeface="Arial" charset="0"/>
        <a:ea typeface="+mn-ea"/>
        <a:cs typeface="Times New Roman" pitchFamily="18" charset="0"/>
      </a:defRPr>
    </a:lvl2pPr>
    <a:lvl3pPr marL="914400" algn="l" rtl="0" fontAlgn="base">
      <a:spcBef>
        <a:spcPct val="0"/>
      </a:spcBef>
      <a:spcAft>
        <a:spcPct val="0"/>
      </a:spcAft>
      <a:defRPr kern="1200">
        <a:solidFill>
          <a:schemeClr val="tx1"/>
        </a:solidFill>
        <a:latin typeface="Arial" charset="0"/>
        <a:ea typeface="+mn-ea"/>
        <a:cs typeface="Times New Roman" pitchFamily="18" charset="0"/>
      </a:defRPr>
    </a:lvl3pPr>
    <a:lvl4pPr marL="1371600" algn="l" rtl="0" fontAlgn="base">
      <a:spcBef>
        <a:spcPct val="0"/>
      </a:spcBef>
      <a:spcAft>
        <a:spcPct val="0"/>
      </a:spcAft>
      <a:defRPr kern="1200">
        <a:solidFill>
          <a:schemeClr val="tx1"/>
        </a:solidFill>
        <a:latin typeface="Arial" charset="0"/>
        <a:ea typeface="+mn-ea"/>
        <a:cs typeface="Times New Roman" pitchFamily="18" charset="0"/>
      </a:defRPr>
    </a:lvl4pPr>
    <a:lvl5pPr marL="1828800" algn="l" rtl="0" fontAlgn="base">
      <a:spcBef>
        <a:spcPct val="0"/>
      </a:spcBef>
      <a:spcAft>
        <a:spcPct val="0"/>
      </a:spcAft>
      <a:defRPr kern="1200">
        <a:solidFill>
          <a:schemeClr val="tx1"/>
        </a:solidFill>
        <a:latin typeface="Arial" charset="0"/>
        <a:ea typeface="+mn-ea"/>
        <a:cs typeface="Times New Roman" pitchFamily="18" charset="0"/>
      </a:defRPr>
    </a:lvl5pPr>
    <a:lvl6pPr marL="2286000" algn="l" defTabSz="914400" rtl="0" eaLnBrk="1" latinLnBrk="0" hangingPunct="1">
      <a:defRPr kern="1200">
        <a:solidFill>
          <a:schemeClr val="tx1"/>
        </a:solidFill>
        <a:latin typeface="Arial" charset="0"/>
        <a:ea typeface="+mn-ea"/>
        <a:cs typeface="Times New Roman" pitchFamily="18" charset="0"/>
      </a:defRPr>
    </a:lvl6pPr>
    <a:lvl7pPr marL="2743200" algn="l" defTabSz="914400" rtl="0" eaLnBrk="1" latinLnBrk="0" hangingPunct="1">
      <a:defRPr kern="1200">
        <a:solidFill>
          <a:schemeClr val="tx1"/>
        </a:solidFill>
        <a:latin typeface="Arial" charset="0"/>
        <a:ea typeface="+mn-ea"/>
        <a:cs typeface="Times New Roman" pitchFamily="18" charset="0"/>
      </a:defRPr>
    </a:lvl7pPr>
    <a:lvl8pPr marL="3200400" algn="l" defTabSz="914400" rtl="0" eaLnBrk="1" latinLnBrk="0" hangingPunct="1">
      <a:defRPr kern="1200">
        <a:solidFill>
          <a:schemeClr val="tx1"/>
        </a:solidFill>
        <a:latin typeface="Arial" charset="0"/>
        <a:ea typeface="+mn-ea"/>
        <a:cs typeface="Times New Roman" pitchFamily="18" charset="0"/>
      </a:defRPr>
    </a:lvl8pPr>
    <a:lvl9pPr marL="3657600" algn="l" defTabSz="914400" rtl="0" eaLnBrk="1" latinLnBrk="0" hangingPunct="1">
      <a:defRPr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3792">
          <p15:clr>
            <a:srgbClr val="A4A3A4"/>
          </p15:clr>
        </p15:guide>
        <p15:guide id="2" pos="3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B2B2B2"/>
    <a:srgbClr val="CC6600"/>
    <a:srgbClr val="D4D3D4"/>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44" autoAdjust="0"/>
    <p:restoredTop sz="50000" autoAdjust="0"/>
  </p:normalViewPr>
  <p:slideViewPr>
    <p:cSldViewPr snapToGrid="0">
      <p:cViewPr varScale="1">
        <p:scale>
          <a:sx n="119" d="100"/>
          <a:sy n="119" d="100"/>
        </p:scale>
        <p:origin x="1256" y="192"/>
      </p:cViewPr>
      <p:guideLst>
        <p:guide orient="horz" pos="3792"/>
        <p:guide pos="3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9"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225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225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71F42F28-9B04-4FE1-91A0-F7ED670E4ED6}" type="slidenum">
              <a:rPr lang="en-US"/>
              <a:pPr>
                <a:defRPr/>
              </a:pPr>
              <a:t>‹#›</a:t>
            </a:fld>
            <a:endParaRPr lang="en-US"/>
          </a:p>
        </p:txBody>
      </p:sp>
    </p:spTree>
    <p:extLst>
      <p:ext uri="{BB962C8B-B14F-4D97-AF65-F5344CB8AC3E}">
        <p14:creationId xmlns:p14="http://schemas.microsoft.com/office/powerpoint/2010/main" val="4124209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1</a:t>
            </a:fld>
            <a:endParaRPr lang="de-CH"/>
          </a:p>
        </p:txBody>
      </p:sp>
    </p:spTree>
    <p:extLst>
      <p:ext uri="{BB962C8B-B14F-4D97-AF65-F5344CB8AC3E}">
        <p14:creationId xmlns:p14="http://schemas.microsoft.com/office/powerpoint/2010/main" val="139920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10</a:t>
            </a:fld>
            <a:endParaRPr lang="de-CH"/>
          </a:p>
        </p:txBody>
      </p:sp>
    </p:spTree>
    <p:extLst>
      <p:ext uri="{BB962C8B-B14F-4D97-AF65-F5344CB8AC3E}">
        <p14:creationId xmlns:p14="http://schemas.microsoft.com/office/powerpoint/2010/main" val="3141438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11</a:t>
            </a:fld>
            <a:endParaRPr lang="de-CH"/>
          </a:p>
        </p:txBody>
      </p:sp>
    </p:spTree>
    <p:extLst>
      <p:ext uri="{BB962C8B-B14F-4D97-AF65-F5344CB8AC3E}">
        <p14:creationId xmlns:p14="http://schemas.microsoft.com/office/powerpoint/2010/main" val="206357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12</a:t>
            </a:fld>
            <a:endParaRPr lang="de-CH"/>
          </a:p>
        </p:txBody>
      </p:sp>
    </p:spTree>
    <p:extLst>
      <p:ext uri="{BB962C8B-B14F-4D97-AF65-F5344CB8AC3E}">
        <p14:creationId xmlns:p14="http://schemas.microsoft.com/office/powerpoint/2010/main" val="3223846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13</a:t>
            </a:fld>
            <a:endParaRPr lang="de-CH"/>
          </a:p>
        </p:txBody>
      </p:sp>
    </p:spTree>
    <p:extLst>
      <p:ext uri="{BB962C8B-B14F-4D97-AF65-F5344CB8AC3E}">
        <p14:creationId xmlns:p14="http://schemas.microsoft.com/office/powerpoint/2010/main" val="2653840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14</a:t>
            </a:fld>
            <a:endParaRPr lang="de-CH"/>
          </a:p>
        </p:txBody>
      </p:sp>
    </p:spTree>
    <p:extLst>
      <p:ext uri="{BB962C8B-B14F-4D97-AF65-F5344CB8AC3E}">
        <p14:creationId xmlns:p14="http://schemas.microsoft.com/office/powerpoint/2010/main" val="4278474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863B9A5A-8AAD-4B46-8853-FE7B6B334DBA}" type="slidenum">
              <a:rPr lang="en-US" smtClean="0"/>
              <a:pPr eaLnBrk="1" hangingPunct="1"/>
              <a:t>15</a:t>
            </a:fld>
            <a:endParaRPr lang="en-US"/>
          </a:p>
        </p:txBody>
      </p:sp>
      <p:sp>
        <p:nvSpPr>
          <p:cNvPr id="35843"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r" eaLnBrk="1" hangingPunct="1"/>
            <a:fld id="{69D20258-F83E-4816-B3AC-2E813F3CAC33}" type="slidenum">
              <a:rPr lang="fr-FR" sz="1200">
                <a:cs typeface="Arial" charset="0"/>
              </a:rPr>
              <a:pPr algn="r" eaLnBrk="1" hangingPunct="1"/>
              <a:t>15</a:t>
            </a:fld>
            <a:endParaRPr lang="fr-FR" sz="1200">
              <a:cs typeface="Arial" charset="0"/>
            </a:endParaRPr>
          </a:p>
        </p:txBody>
      </p:sp>
      <p:sp>
        <p:nvSpPr>
          <p:cNvPr id="35844" name="Rectangle 2"/>
          <p:cNvSpPr>
            <a:spLocks noGrp="1" noRot="1" noChangeAspect="1" noChangeArrowheads="1" noTextEdit="1"/>
          </p:cNvSpPr>
          <p:nvPr>
            <p:ph type="sldImg"/>
          </p:nvPr>
        </p:nvSpPr>
        <p:spPr>
          <a:solidFill>
            <a:srgbClr val="FFFFFF"/>
          </a:solidFill>
          <a:ln/>
        </p:spPr>
      </p:sp>
      <p:sp>
        <p:nvSpPr>
          <p:cNvPr id="3584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p>
        </p:txBody>
      </p:sp>
    </p:spTree>
    <p:extLst>
      <p:ext uri="{BB962C8B-B14F-4D97-AF65-F5344CB8AC3E}">
        <p14:creationId xmlns:p14="http://schemas.microsoft.com/office/powerpoint/2010/main" val="1233199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3A014AD6-B30D-442B-92F4-5930769E2A7F}" type="slidenum">
              <a:rPr lang="en-US" smtClean="0"/>
              <a:pPr eaLnBrk="1" hangingPunct="1"/>
              <a:t>16</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22479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3A014AD6-B30D-442B-92F4-5930769E2A7F}" type="slidenum">
              <a:rPr lang="en-US" smtClean="0"/>
              <a:pPr eaLnBrk="1" hangingPunct="1"/>
              <a:t>17</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83192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3A014AD6-B30D-442B-92F4-5930769E2A7F}" type="slidenum">
              <a:rPr lang="en-US" smtClean="0"/>
              <a:pPr eaLnBrk="1" hangingPunct="1"/>
              <a:t>18</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95961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3A014AD6-B30D-442B-92F4-5930769E2A7F}" type="slidenum">
              <a:rPr lang="en-US" smtClean="0"/>
              <a:pPr eaLnBrk="1" hangingPunct="1"/>
              <a:t>19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6109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2</a:t>
            </a:fld>
            <a:endParaRPr lang="de-CH"/>
          </a:p>
        </p:txBody>
      </p:sp>
    </p:spTree>
    <p:extLst>
      <p:ext uri="{BB962C8B-B14F-4D97-AF65-F5344CB8AC3E}">
        <p14:creationId xmlns:p14="http://schemas.microsoft.com/office/powerpoint/2010/main" val="4278474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3A014AD6-B30D-442B-92F4-5930769E2A7F}" type="slidenum">
              <a:rPr lang="en-US" smtClean="0"/>
              <a:pPr eaLnBrk="1" hangingPunct="1"/>
              <a:t>20</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96574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3A014AD6-B30D-442B-92F4-5930769E2A7F}" type="slidenum">
              <a:rPr lang="en-US" smtClean="0"/>
              <a:pPr eaLnBrk="1" hangingPunct="1"/>
              <a:t>21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12428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3A014AD6-B30D-442B-92F4-5930769E2A7F}" type="slidenum">
              <a:rPr lang="en-US" smtClean="0"/>
              <a:pPr eaLnBrk="1" hangingPunct="1"/>
              <a:t>22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67024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3A014AD6-B30D-442B-92F4-5930769E2A7F}" type="slidenum">
              <a:rPr lang="en-US" smtClean="0"/>
              <a:pPr eaLnBrk="1" hangingPunct="1"/>
              <a:t>23</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1704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3A014AD6-B30D-442B-92F4-5930769E2A7F}" type="slidenum">
              <a:rPr lang="en-US" smtClean="0"/>
              <a:pPr eaLnBrk="1" hangingPunct="1"/>
              <a:t>24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90470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3A014AD6-B30D-442B-92F4-5930769E2A7F}" type="slidenum">
              <a:rPr lang="en-US" smtClean="0"/>
              <a:pPr eaLnBrk="1" hangingPunct="1"/>
              <a:t>25</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647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6CD4F660-1818-4288-B58E-BDB32846AC1A}" type="slidenum">
              <a:rPr lang="en-US" smtClean="0"/>
              <a:pPr eaLnBrk="1" hangingPunct="1"/>
              <a:t>26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796936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27</a:t>
            </a:fld>
            <a:endParaRPr lang="de-CH"/>
          </a:p>
        </p:txBody>
      </p:sp>
    </p:spTree>
    <p:extLst>
      <p:ext uri="{BB962C8B-B14F-4D97-AF65-F5344CB8AC3E}">
        <p14:creationId xmlns:p14="http://schemas.microsoft.com/office/powerpoint/2010/main" val="2325428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28</a:t>
            </a:fld>
            <a:endParaRPr lang="de-CH"/>
          </a:p>
        </p:txBody>
      </p:sp>
    </p:spTree>
    <p:extLst>
      <p:ext uri="{BB962C8B-B14F-4D97-AF65-F5344CB8AC3E}">
        <p14:creationId xmlns:p14="http://schemas.microsoft.com/office/powerpoint/2010/main" val="2510546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52F1D13D-9E93-4C03-B3ED-59B19ADCC203}" type="slidenum">
              <a:rPr lang="en-US" smtClean="0"/>
              <a:pPr eaLnBrk="1" hangingPunct="1"/>
              <a:t>29</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52299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3</a:t>
            </a:fld>
            <a:endParaRPr lang="de-CH"/>
          </a:p>
        </p:txBody>
      </p:sp>
    </p:spTree>
    <p:extLst>
      <p:ext uri="{BB962C8B-B14F-4D97-AF65-F5344CB8AC3E}">
        <p14:creationId xmlns:p14="http://schemas.microsoft.com/office/powerpoint/2010/main" val="4278474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52F1D13D-9E93-4C03-B3ED-59B19ADCC203}" type="slidenum">
              <a:rPr lang="en-US" smtClean="0"/>
              <a:pPr eaLnBrk="1" hangingPunct="1"/>
              <a:t>30</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265246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52F1D13D-9E93-4C03-B3ED-59B19ADCC203}" type="slidenum">
              <a:rPr lang="en-US" smtClean="0"/>
              <a:pPr eaLnBrk="1" hangingPunct="1"/>
              <a:t>32</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880782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6DC681C7-B857-4FD6-B222-46A6C8A866C5}" type="slidenum">
              <a:rPr lang="en-US" smtClean="0"/>
              <a:pPr eaLnBrk="1" hangingPunct="1"/>
              <a:t>33</a:t>
            </a:fld>
            <a:endParaRPr lang="en-US"/>
          </a:p>
        </p:txBody>
      </p:sp>
    </p:spTree>
    <p:extLst>
      <p:ext uri="{BB962C8B-B14F-4D97-AF65-F5344CB8AC3E}">
        <p14:creationId xmlns:p14="http://schemas.microsoft.com/office/powerpoint/2010/main" val="1576963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B5B629C2-036D-4033-A590-567C268E5505}" type="slidenum">
              <a:rPr lang="en-US" smtClean="0"/>
              <a:pPr eaLnBrk="1" hangingPunct="1"/>
              <a:t>34</a:t>
            </a:fld>
            <a:endParaRPr lang="en-US"/>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a:p>
        </p:txBody>
      </p:sp>
    </p:spTree>
    <p:extLst>
      <p:ext uri="{BB962C8B-B14F-4D97-AF65-F5344CB8AC3E}">
        <p14:creationId xmlns:p14="http://schemas.microsoft.com/office/powerpoint/2010/main" val="1935571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16BA4AFE-184C-4EAA-B69D-1B87D2EED3CE}" type="slidenum">
              <a:rPr lang="en-US" smtClean="0"/>
              <a:pPr eaLnBrk="1" hangingPunct="1"/>
              <a:t>35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063764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25D2424D-9A92-41EC-8E48-A1CB0B40D6DD}" type="slidenum">
              <a:rPr lang="en-US" smtClean="0"/>
              <a:pPr eaLnBrk="1" hangingPunct="1"/>
              <a:t>36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6174353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297F844E-8933-4EB7-8F75-BAC2938E91E8}" type="slidenum">
              <a:rPr lang="en-US" smtClean="0"/>
              <a:pPr eaLnBrk="1" hangingPunct="1"/>
              <a:t>37</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387923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E80693E0-2D9B-4248-926E-1409C5ABF320}" type="slidenum">
              <a:rPr lang="en-US" smtClean="0"/>
              <a:pPr eaLnBrk="1" hangingPunct="1"/>
              <a:t>38</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866655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A07ABADB-2A74-4393-87E0-ED9ECC27AB32}" type="slidenum">
              <a:rPr lang="en-US" smtClean="0"/>
              <a:pPr eaLnBrk="1" hangingPunct="1"/>
              <a:t>39</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64580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F90109-4F21-4BBC-B978-135A6ECFD136}" type="slidenum">
              <a:rPr lang="de-CH" smtClean="0"/>
              <a:pPr/>
              <a:t>4</a:t>
            </a:fld>
            <a:endParaRPr lang="de-CH"/>
          </a:p>
        </p:txBody>
      </p:sp>
    </p:spTree>
    <p:extLst>
      <p:ext uri="{BB962C8B-B14F-4D97-AF65-F5344CB8AC3E}">
        <p14:creationId xmlns:p14="http://schemas.microsoft.com/office/powerpoint/2010/main" val="4278474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52F1D13D-9E93-4C03-B3ED-59B19ADCC203}" type="slidenum">
              <a:rPr lang="en-US" smtClean="0"/>
              <a:pPr eaLnBrk="1" hangingPunct="1"/>
              <a:t>5</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22455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52F1D13D-9E93-4C03-B3ED-59B19ADCC203}" type="slidenum">
              <a:rPr lang="en-US" smtClean="0"/>
              <a:pPr eaLnBrk="1" hangingPunct="1"/>
              <a:t>6</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849928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52F1D13D-9E93-4C03-B3ED-59B19ADCC203}" type="slidenum">
              <a:rPr lang="en-US" smtClean="0"/>
              <a:pPr eaLnBrk="1" hangingPunct="1"/>
              <a:t>7</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519071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52F1D13D-9E93-4C03-B3ED-59B19ADCC203}" type="slidenum">
              <a:rPr lang="en-US" smtClean="0"/>
              <a:pPr eaLnBrk="1" hangingPunct="1"/>
              <a:t>8</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68236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Times New Roman" pitchFamily="18" charset="0"/>
              </a:defRPr>
            </a:lvl1pPr>
            <a:lvl2pPr marL="742950" indent="-285750" defTabSz="966788" eaLnBrk="0" hangingPunct="0">
              <a:defRPr>
                <a:solidFill>
                  <a:schemeClr val="tx1"/>
                </a:solidFill>
                <a:latin typeface="Arial" charset="0"/>
                <a:cs typeface="Times New Roman" pitchFamily="18" charset="0"/>
              </a:defRPr>
            </a:lvl2pPr>
            <a:lvl3pPr marL="1143000" indent="-228600" defTabSz="966788" eaLnBrk="0" hangingPunct="0">
              <a:defRPr>
                <a:solidFill>
                  <a:schemeClr val="tx1"/>
                </a:solidFill>
                <a:latin typeface="Arial" charset="0"/>
                <a:cs typeface="Times New Roman" pitchFamily="18" charset="0"/>
              </a:defRPr>
            </a:lvl3pPr>
            <a:lvl4pPr marL="1600200" indent="-228600" defTabSz="966788" eaLnBrk="0" hangingPunct="0">
              <a:defRPr>
                <a:solidFill>
                  <a:schemeClr val="tx1"/>
                </a:solidFill>
                <a:latin typeface="Arial" charset="0"/>
                <a:cs typeface="Times New Roman" pitchFamily="18" charset="0"/>
              </a:defRPr>
            </a:lvl4pPr>
            <a:lvl5pPr marL="2057400" indent="-228600" defTabSz="966788" eaLnBrk="0" hangingPunct="0">
              <a:defRPr>
                <a:solidFill>
                  <a:schemeClr val="tx1"/>
                </a:solidFill>
                <a:latin typeface="Arial" charset="0"/>
                <a:cs typeface="Times New Roman" pitchFamily="18" charset="0"/>
              </a:defRPr>
            </a:lvl5pPr>
            <a:lvl6pPr marL="2514600" indent="-228600" defTabSz="966788" eaLnBrk="0" fontAlgn="base" hangingPunct="0">
              <a:spcBef>
                <a:spcPct val="0"/>
              </a:spcBef>
              <a:spcAft>
                <a:spcPct val="0"/>
              </a:spcAft>
              <a:defRPr>
                <a:solidFill>
                  <a:schemeClr val="tx1"/>
                </a:solidFill>
                <a:latin typeface="Arial" charset="0"/>
                <a:cs typeface="Times New Roman" pitchFamily="18" charset="0"/>
              </a:defRPr>
            </a:lvl6pPr>
            <a:lvl7pPr marL="2971800" indent="-228600" defTabSz="966788" eaLnBrk="0" fontAlgn="base" hangingPunct="0">
              <a:spcBef>
                <a:spcPct val="0"/>
              </a:spcBef>
              <a:spcAft>
                <a:spcPct val="0"/>
              </a:spcAft>
              <a:defRPr>
                <a:solidFill>
                  <a:schemeClr val="tx1"/>
                </a:solidFill>
                <a:latin typeface="Arial" charset="0"/>
                <a:cs typeface="Times New Roman" pitchFamily="18" charset="0"/>
              </a:defRPr>
            </a:lvl7pPr>
            <a:lvl8pPr marL="3429000" indent="-228600" defTabSz="966788" eaLnBrk="0" fontAlgn="base" hangingPunct="0">
              <a:spcBef>
                <a:spcPct val="0"/>
              </a:spcBef>
              <a:spcAft>
                <a:spcPct val="0"/>
              </a:spcAft>
              <a:defRPr>
                <a:solidFill>
                  <a:schemeClr val="tx1"/>
                </a:solidFill>
                <a:latin typeface="Arial" charset="0"/>
                <a:cs typeface="Times New Roman" pitchFamily="18" charset="0"/>
              </a:defRPr>
            </a:lvl8pPr>
            <a:lvl9pPr marL="3886200" indent="-228600" defTabSz="966788"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fld id="{52F1D13D-9E93-4C03-B3ED-59B19ADCC203}" type="slidenum">
              <a:rPr lang="en-US" smtClean="0"/>
              <a:pPr eaLnBrk="1" hangingPunct="1"/>
              <a:t>9</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430010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989138"/>
            <a:ext cx="7343775" cy="1295400"/>
          </a:xfrm>
        </p:spPr>
        <p:txBody>
          <a:bodyPr/>
          <a:lstStyle>
            <a:lvl1pPr>
              <a:defRPr sz="3900">
                <a:solidFill>
                  <a:schemeClr val="tx2"/>
                </a:solidFill>
              </a:defRPr>
            </a:lvl1pPr>
          </a:lstStyle>
          <a:p>
            <a:r>
              <a:rPr lang="en-US" noProof="0"/>
              <a:t>Click to edit Master title style</a:t>
            </a:r>
            <a:endParaRPr lang="en-US" noProof="0" dirty="0"/>
          </a:p>
        </p:txBody>
      </p:sp>
      <p:sp>
        <p:nvSpPr>
          <p:cNvPr id="4099" name="Rectangle 3"/>
          <p:cNvSpPr>
            <a:spLocks noGrp="1" noChangeArrowheads="1"/>
          </p:cNvSpPr>
          <p:nvPr>
            <p:ph type="subTitle" idx="1"/>
          </p:nvPr>
        </p:nvSpPr>
        <p:spPr>
          <a:xfrm>
            <a:off x="900113" y="3429000"/>
            <a:ext cx="7343775" cy="1752600"/>
          </a:xfrm>
        </p:spPr>
        <p:txBody>
          <a:bodyPr/>
          <a:lstStyle>
            <a:lvl1pPr>
              <a:defRPr/>
            </a:lvl1pPr>
          </a:lstStyle>
          <a:p>
            <a:r>
              <a:rPr lang="en-US" noProof="0"/>
              <a:t>Click to edit Master subtitle style</a:t>
            </a:r>
            <a:endParaRPr lang="en-US" noProof="0" dirty="0"/>
          </a:p>
        </p:txBody>
      </p:sp>
      <p:sp>
        <p:nvSpPr>
          <p:cNvPr id="4102" name="Rectangle 6"/>
          <p:cNvSpPr>
            <a:spLocks noGrp="1" noChangeArrowheads="1"/>
          </p:cNvSpPr>
          <p:nvPr>
            <p:ph type="sldNum" sz="quarter" idx="4"/>
          </p:nvPr>
        </p:nvSpPr>
        <p:spPr>
          <a:xfrm>
            <a:off x="6399213" y="6524625"/>
            <a:ext cx="1844675" cy="215900"/>
          </a:xfrm>
        </p:spPr>
        <p:txBody>
          <a:bodyPr/>
          <a:lstStyle>
            <a:lvl1pPr>
              <a:defRPr/>
            </a:lvl1pPr>
          </a:lstStyle>
          <a:p>
            <a:pPr>
              <a:defRPr/>
            </a:pPr>
            <a:fld id="{C9D60223-0653-49FD-856D-E442484557A6}" type="slidenum">
              <a:rPr lang="en-US" smtClean="0"/>
              <a:pPr>
                <a:defRPr/>
              </a:pPr>
              <a:t>‹#›</a:t>
            </a:fld>
            <a:endParaRPr lang="en-US"/>
          </a:p>
        </p:txBody>
      </p:sp>
      <p:sp>
        <p:nvSpPr>
          <p:cNvPr id="4104" name="Line 8"/>
          <p:cNvSpPr>
            <a:spLocks noChangeShapeType="1"/>
          </p:cNvSpPr>
          <p:nvPr/>
        </p:nvSpPr>
        <p:spPr bwMode="auto">
          <a:xfrm>
            <a:off x="0" y="1066800"/>
            <a:ext cx="9144000" cy="0"/>
          </a:xfrm>
          <a:prstGeom prst="line">
            <a:avLst/>
          </a:prstGeom>
          <a:noFill/>
          <a:ln w="15875">
            <a:solidFill>
              <a:schemeClr val="accent2"/>
            </a:solidFill>
            <a:round/>
            <a:headEnd/>
            <a:tailEnd/>
          </a:ln>
          <a:effectLst/>
        </p:spPr>
        <p:txBody>
          <a:bodyPr/>
          <a:lstStyle/>
          <a:p>
            <a:endParaRPr lang="en-US" noProof="0"/>
          </a:p>
        </p:txBody>
      </p:sp>
      <p:pic>
        <p:nvPicPr>
          <p:cNvPr id="1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513" y="116181"/>
            <a:ext cx="677470" cy="82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7" name="Rechteck 6"/>
          <p:cNvSpPr/>
          <p:nvPr/>
        </p:nvSpPr>
        <p:spPr bwMode="gray">
          <a:xfrm>
            <a:off x="0" y="0"/>
            <a:ext cx="9144000" cy="6858000"/>
          </a:xfrm>
          <a:prstGeom prst="rect">
            <a:avLst/>
          </a:prstGeom>
          <a:solidFill>
            <a:schemeClr val="accent2"/>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noProof="0">
              <a:ln>
                <a:noFill/>
              </a:ln>
              <a:solidFill>
                <a:schemeClr val="tx1"/>
              </a:solidFill>
              <a:effectLst/>
              <a:latin typeface="Arial" charset="0"/>
              <a:cs typeface="Arial" charset="0"/>
            </a:endParaRPr>
          </a:p>
        </p:txBody>
      </p:sp>
      <p:sp>
        <p:nvSpPr>
          <p:cNvPr id="2" name="Titel 1"/>
          <p:cNvSpPr>
            <a:spLocks noGrp="1"/>
          </p:cNvSpPr>
          <p:nvPr>
            <p:ph type="title"/>
          </p:nvPr>
        </p:nvSpPr>
        <p:spPr bwMode="gray">
          <a:solidFill>
            <a:schemeClr val="accent2"/>
          </a:solidFill>
        </p:spPr>
        <p:txBody>
          <a:bodyPr/>
          <a:lstStyle>
            <a:lvl1pPr>
              <a:defRPr>
                <a:solidFill>
                  <a:schemeClr val="bg1"/>
                </a:solidFill>
              </a:defRPr>
            </a:lvl1pPr>
          </a:lstStyle>
          <a:p>
            <a:r>
              <a:rPr lang="en-US" noProof="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mbria" pitchFamily="18" charset="0"/>
              </a:defRPr>
            </a:lvl1pPr>
          </a:lstStyle>
          <a:p>
            <a:r>
              <a:rPr lang="en-US" noProof="0" dirty="0"/>
              <a:t>Click to edit Master title style</a:t>
            </a:r>
          </a:p>
        </p:txBody>
      </p:sp>
      <p:sp>
        <p:nvSpPr>
          <p:cNvPr id="3" name="Inhaltsplatzhalter 2"/>
          <p:cNvSpPr>
            <a:spLocks noGrp="1"/>
          </p:cNvSpPr>
          <p:nvPr>
            <p:ph idx="1"/>
          </p:nvPr>
        </p:nvSpPr>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liennummernplatzhalter 5"/>
          <p:cNvSpPr>
            <a:spLocks noGrp="1"/>
          </p:cNvSpPr>
          <p:nvPr>
            <p:ph type="sldNum" sz="quarter" idx="12"/>
          </p:nvPr>
        </p:nvSpPr>
        <p:spPr/>
        <p:txBody>
          <a:bodyPr/>
          <a:lstStyle>
            <a:lvl1pPr>
              <a:defRPr/>
            </a:lvl1pPr>
          </a:lstStyle>
          <a:p>
            <a:pPr>
              <a:defRPr/>
            </a:pPr>
            <a:fld id="{C9D60223-0653-49FD-856D-E442484557A6}"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2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p>
        </p:txBody>
      </p:sp>
      <p:sp>
        <p:nvSpPr>
          <p:cNvPr id="3" name="Inhaltsplatzhalter 2"/>
          <p:cNvSpPr>
            <a:spLocks noGrp="1"/>
          </p:cNvSpPr>
          <p:nvPr>
            <p:ph idx="1"/>
          </p:nvPr>
        </p:nvSpPr>
        <p:spPr>
          <a:xfrm>
            <a:off x="900113" y="1125538"/>
            <a:ext cx="3527425" cy="496728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liennummernplatzhalter 5"/>
          <p:cNvSpPr>
            <a:spLocks noGrp="1"/>
          </p:cNvSpPr>
          <p:nvPr>
            <p:ph type="sldNum" sz="quarter" idx="12"/>
          </p:nvPr>
        </p:nvSpPr>
        <p:spPr/>
        <p:txBody>
          <a:bodyPr/>
          <a:lstStyle>
            <a:lvl1pPr>
              <a:defRPr/>
            </a:lvl1pPr>
          </a:lstStyle>
          <a:p>
            <a:pPr>
              <a:defRPr/>
            </a:pPr>
            <a:fld id="{C9D60223-0653-49FD-856D-E442484557A6}" type="slidenum">
              <a:rPr lang="en-US" smtClean="0"/>
              <a:pPr>
                <a:defRPr/>
              </a:pPr>
              <a:t>‹#›</a:t>
            </a:fld>
            <a:endParaRPr lang="en-US" dirty="0"/>
          </a:p>
        </p:txBody>
      </p:sp>
      <p:sp>
        <p:nvSpPr>
          <p:cNvPr id="8" name="Inhaltsplatzhalter 7"/>
          <p:cNvSpPr>
            <a:spLocks noGrp="1"/>
          </p:cNvSpPr>
          <p:nvPr>
            <p:ph sz="quarter" idx="13"/>
          </p:nvPr>
        </p:nvSpPr>
        <p:spPr>
          <a:xfrm>
            <a:off x="4716463" y="1125538"/>
            <a:ext cx="3527425"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37816F2-E6F5-4959-A70F-0F96F337B0F5}" type="slidenum">
              <a:rPr lang="en-US"/>
              <a:pPr>
                <a:defRPr/>
              </a:pPr>
              <a:t>‹#›</a:t>
            </a:fld>
            <a:endParaRPr lang="en-US"/>
          </a:p>
        </p:txBody>
      </p:sp>
    </p:spTree>
    <p:extLst>
      <p:ext uri="{BB962C8B-B14F-4D97-AF65-F5344CB8AC3E}">
        <p14:creationId xmlns:p14="http://schemas.microsoft.com/office/powerpoint/2010/main" val="15443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ED0B2D0-5B09-4B9C-A710-0CDC74530640}" type="slidenum">
              <a:rPr lang="en-US"/>
              <a:pPr>
                <a:defRPr/>
              </a:pPr>
              <a:t>‹#›</a:t>
            </a:fld>
            <a:endParaRPr lang="en-US"/>
          </a:p>
        </p:txBody>
      </p:sp>
    </p:spTree>
    <p:extLst>
      <p:ext uri="{BB962C8B-B14F-4D97-AF65-F5344CB8AC3E}">
        <p14:creationId xmlns:p14="http://schemas.microsoft.com/office/powerpoint/2010/main" val="14332031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88913"/>
            <a:ext cx="7343775" cy="503237"/>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p>
            <a:pPr lvl="0"/>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027" name="Rectangle 3"/>
          <p:cNvSpPr>
            <a:spLocks noGrp="1" noChangeArrowheads="1"/>
          </p:cNvSpPr>
          <p:nvPr>
            <p:ph type="body" idx="1"/>
          </p:nvPr>
        </p:nvSpPr>
        <p:spPr bwMode="auto">
          <a:xfrm>
            <a:off x="900113" y="1125538"/>
            <a:ext cx="7343775" cy="49672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1029" name="Rectangle 5"/>
          <p:cNvSpPr>
            <a:spLocks noGrp="1" noChangeArrowheads="1"/>
          </p:cNvSpPr>
          <p:nvPr>
            <p:ph type="ftr" sz="quarter" idx="3"/>
          </p:nvPr>
        </p:nvSpPr>
        <p:spPr bwMode="auto">
          <a:xfrm>
            <a:off x="1908175" y="6524625"/>
            <a:ext cx="525621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Cambria" pitchFamily="18" charset="0"/>
              </a:defRPr>
            </a:lvl1pPr>
          </a:lstStyle>
          <a:p>
            <a:pPr>
              <a:defRPr/>
            </a:pPr>
            <a:endParaRPr lang="en-US" dirty="0"/>
          </a:p>
        </p:txBody>
      </p:sp>
      <p:sp>
        <p:nvSpPr>
          <p:cNvPr id="1030" name="Rectangle 6"/>
          <p:cNvSpPr>
            <a:spLocks noGrp="1" noChangeArrowheads="1"/>
          </p:cNvSpPr>
          <p:nvPr>
            <p:ph type="sldNum" sz="quarter" idx="4"/>
          </p:nvPr>
        </p:nvSpPr>
        <p:spPr bwMode="auto">
          <a:xfrm>
            <a:off x="7451725" y="6524625"/>
            <a:ext cx="79216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latin typeface="Cambria" pitchFamily="18" charset="0"/>
              </a:defRPr>
            </a:lvl1pPr>
          </a:lstStyle>
          <a:p>
            <a:pPr>
              <a:defRPr/>
            </a:pPr>
            <a:fld id="{C9D60223-0653-49FD-856D-E442484557A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p:titleStyle>
    <p:body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190.png"/><Relationship Id="rId3" Type="http://schemas.openxmlformats.org/officeDocument/2006/relationships/notesSlide" Target="../notesSlides/notesSlide16.xml"/><Relationship Id="rId7" Type="http://schemas.openxmlformats.org/officeDocument/2006/relationships/image" Target="../media/image15.wmf"/><Relationship Id="rId12" Type="http://schemas.openxmlformats.org/officeDocument/2006/relationships/image" Target="../media/image180.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1.png"/><Relationship Id="rId11" Type="http://schemas.openxmlformats.org/officeDocument/2006/relationships/image" Target="../media/image170.png"/><Relationship Id="rId5" Type="http://schemas.openxmlformats.org/officeDocument/2006/relationships/image" Target="../media/image12.jpeg"/><Relationship Id="rId10" Type="http://schemas.openxmlformats.org/officeDocument/2006/relationships/image" Target="../media/image160.png"/><Relationship Id="rId4" Type="http://schemas.openxmlformats.org/officeDocument/2006/relationships/image" Target="../media/image14.jpeg"/><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6.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320.png"/><Relationship Id="rId26" Type="http://schemas.openxmlformats.org/officeDocument/2006/relationships/image" Target="../media/image410.png"/><Relationship Id="rId3" Type="http://schemas.openxmlformats.org/officeDocument/2006/relationships/image" Target="../media/image35.png"/><Relationship Id="rId7" Type="http://schemas.openxmlformats.org/officeDocument/2006/relationships/image" Target="../media/image370.png"/><Relationship Id="rId25" Type="http://schemas.openxmlformats.org/officeDocument/2006/relationships/image" Target="../media/image380.png"/><Relationship Id="rId2" Type="http://schemas.openxmlformats.org/officeDocument/2006/relationships/notesSlide" Target="../notesSlides/notesSlide26.xml"/><Relationship Id="rId20" Type="http://schemas.openxmlformats.org/officeDocument/2006/relationships/image" Target="../media/image420.png"/><Relationship Id="rId1" Type="http://schemas.openxmlformats.org/officeDocument/2006/relationships/slideLayout" Target="../slideLayouts/slideLayout6.xml"/><Relationship Id="rId6" Type="http://schemas.openxmlformats.org/officeDocument/2006/relationships/image" Target="../media/image360.png"/><Relationship Id="rId11" Type="http://schemas.openxmlformats.org/officeDocument/2006/relationships/image" Target="../media/image36.png"/><Relationship Id="rId24" Type="http://schemas.openxmlformats.org/officeDocument/2006/relationships/image" Target="../media/image381.png"/><Relationship Id="rId5" Type="http://schemas.openxmlformats.org/officeDocument/2006/relationships/image" Target="../media/image350.png"/><Relationship Id="rId23" Type="http://schemas.openxmlformats.org/officeDocument/2006/relationships/image" Target="../media/image45.png"/><Relationship Id="rId10" Type="http://schemas.openxmlformats.org/officeDocument/2006/relationships/image" Target="../media/image400.png"/><Relationship Id="rId4" Type="http://schemas.openxmlformats.org/officeDocument/2006/relationships/image" Target="../media/image321.png"/><Relationship Id="rId9" Type="http://schemas.openxmlformats.org/officeDocument/2006/relationships/image" Target="../media/image390.png"/><Relationship Id="rId22" Type="http://schemas.openxmlformats.org/officeDocument/2006/relationships/image" Target="../media/image340.png"/></Relationships>
</file>

<file path=ppt/slides/_rels/slide27.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notesSlide" Target="../notesSlides/notesSlide33.xml"/><Relationship Id="rId7" Type="http://schemas.openxmlformats.org/officeDocument/2006/relationships/image" Target="../media/image44.wmf"/><Relationship Id="rId2" Type="http://schemas.openxmlformats.org/officeDocument/2006/relationships/slideLayout" Target="../slideLayouts/slideLayout5.xml"/><Relationship Id="rId1" Type="http://schemas.openxmlformats.org/officeDocument/2006/relationships/tags" Target="../tags/tag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6.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0.wmf"/><Relationship Id="rId18" Type="http://schemas.openxmlformats.org/officeDocument/2006/relationships/oleObject" Target="../embeddings/oleObject8.bin"/><Relationship Id="rId3" Type="http://schemas.openxmlformats.org/officeDocument/2006/relationships/notesSlide" Target="../notesSlides/notesSlide34.xml"/><Relationship Id="rId21" Type="http://schemas.openxmlformats.org/officeDocument/2006/relationships/image" Target="../media/image54.wmf"/><Relationship Id="rId7" Type="http://schemas.openxmlformats.org/officeDocument/2006/relationships/image" Target="../media/image47.wmf"/><Relationship Id="rId12" Type="http://schemas.openxmlformats.org/officeDocument/2006/relationships/oleObject" Target="../embeddings/oleObject5.bin"/><Relationship Id="rId17" Type="http://schemas.openxmlformats.org/officeDocument/2006/relationships/image" Target="../media/image52.wmf"/><Relationship Id="rId2" Type="http://schemas.openxmlformats.org/officeDocument/2006/relationships/slideLayout" Target="../slideLayouts/slideLayout5.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49.wmf"/><Relationship Id="rId5" Type="http://schemas.openxmlformats.org/officeDocument/2006/relationships/image" Target="../media/image57.png"/><Relationship Id="rId15" Type="http://schemas.openxmlformats.org/officeDocument/2006/relationships/image" Target="../media/image51.wmf"/><Relationship Id="rId23" Type="http://schemas.openxmlformats.org/officeDocument/2006/relationships/image" Target="../media/image55.wmf"/><Relationship Id="rId10" Type="http://schemas.openxmlformats.org/officeDocument/2006/relationships/oleObject" Target="../embeddings/oleObject4.bin"/><Relationship Id="rId19" Type="http://schemas.openxmlformats.org/officeDocument/2006/relationships/image" Target="../media/image53.wmf"/><Relationship Id="rId4" Type="http://schemas.openxmlformats.org/officeDocument/2006/relationships/image" Target="../media/image56.png"/><Relationship Id="rId9" Type="http://schemas.openxmlformats.org/officeDocument/2006/relationships/image" Target="../media/image48.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3" Type="http://schemas.openxmlformats.org/officeDocument/2006/relationships/image" Target="../media/image58.jpeg"/><Relationship Id="rId7" Type="http://schemas.openxmlformats.org/officeDocument/2006/relationships/image" Target="../media/image62.jpe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61.jpeg"/><Relationship Id="rId5" Type="http://schemas.openxmlformats.org/officeDocument/2006/relationships/image" Target="../media/image60.png"/><Relationship Id="rId4" Type="http://schemas.openxmlformats.org/officeDocument/2006/relationships/image" Target="../media/image59.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63.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65.png"/><Relationship Id="rId4" Type="http://schemas.openxmlformats.org/officeDocument/2006/relationships/image" Target="../media/image64.jpeg"/></Relationships>
</file>

<file path=ppt/slides/_rels/slide3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notesSlide" Target="../notesSlides/notesSlide37.xml"/><Relationship Id="rId7" Type="http://schemas.openxmlformats.org/officeDocument/2006/relationships/image" Target="../media/image68.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66.wmf"/><Relationship Id="rId5" Type="http://schemas.openxmlformats.org/officeDocument/2006/relationships/oleObject" Target="../embeddings/oleObject12.bin"/><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99592" y="1844824"/>
            <a:ext cx="7343775" cy="467239"/>
          </a:xfrm>
        </p:spPr>
        <p:txBody>
          <a:bodyPr>
            <a:spAutoFit/>
          </a:bodyPr>
          <a:lstStyle/>
          <a:p>
            <a:pPr algn="ctr"/>
            <a:r>
              <a:rPr lang="de-CH" sz="2800" dirty="0"/>
              <a:t>Bayesian Inference</a:t>
            </a:r>
            <a:endParaRPr lang="en-US" sz="1800" dirty="0">
              <a:solidFill>
                <a:schemeClr val="tx2"/>
              </a:solidFill>
            </a:endParaRPr>
          </a:p>
        </p:txBody>
      </p:sp>
      <p:sp>
        <p:nvSpPr>
          <p:cNvPr id="2051" name="Rectangle 3"/>
          <p:cNvSpPr>
            <a:spLocks noGrp="1" noChangeArrowheads="1"/>
          </p:cNvSpPr>
          <p:nvPr>
            <p:ph type="subTitle" idx="1"/>
          </p:nvPr>
        </p:nvSpPr>
        <p:spPr>
          <a:xfrm>
            <a:off x="2411760" y="2852936"/>
            <a:ext cx="4267200" cy="923330"/>
          </a:xfrm>
        </p:spPr>
        <p:txBody>
          <a:bodyPr wrap="square">
            <a:spAutoFit/>
          </a:bodyPr>
          <a:lstStyle/>
          <a:p>
            <a:pPr algn="ctr"/>
            <a:r>
              <a:rPr lang="en-US" sz="1800" b="1" dirty="0"/>
              <a:t>Chris Mathys</a:t>
            </a:r>
          </a:p>
          <a:p>
            <a:pPr algn="ctr"/>
            <a:endParaRPr lang="de-CH" sz="1500" b="1" dirty="0"/>
          </a:p>
          <a:p>
            <a:pPr algn="ctr"/>
            <a:r>
              <a:rPr lang="de-CH" sz="1500" b="1" dirty="0"/>
              <a:t>London SPM Course</a:t>
            </a:r>
            <a:endParaRPr lang="en-US" sz="1500" b="1" dirty="0"/>
          </a:p>
        </p:txBody>
      </p:sp>
      <p:sp>
        <p:nvSpPr>
          <p:cNvPr id="4" name="Rectangle 3"/>
          <p:cNvSpPr txBox="1">
            <a:spLocks noChangeArrowheads="1"/>
          </p:cNvSpPr>
          <p:nvPr/>
        </p:nvSpPr>
        <p:spPr bwMode="auto">
          <a:xfrm>
            <a:off x="4697760" y="5805264"/>
            <a:ext cx="4267200" cy="43088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eaLnBrk="1" fontAlgn="base" hangingPunct="1">
              <a:spcBef>
                <a:spcPct val="40000"/>
              </a:spcBef>
              <a:spcAft>
                <a:spcPct val="0"/>
              </a:spcAft>
              <a:buFont typeface="Arial" charset="0"/>
              <a:defRPr sz="1700">
                <a:solidFill>
                  <a:schemeClr val="tx1"/>
                </a:solidFill>
                <a:latin typeface="+mn-lt"/>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mn-lt"/>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mn-lt"/>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mn-lt"/>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mn-lt"/>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r>
              <a:rPr lang="en-US" sz="1400" b="1" dirty="0">
                <a:latin typeface="Cambria" pitchFamily="18" charset="0"/>
              </a:rPr>
              <a:t>Thanks to Jean </a:t>
            </a:r>
            <a:r>
              <a:rPr lang="en-US" sz="1400" b="1" dirty="0" err="1">
                <a:latin typeface="Cambria" pitchFamily="18" charset="0"/>
              </a:rPr>
              <a:t>Daunizeau</a:t>
            </a:r>
            <a:r>
              <a:rPr lang="en-US" sz="1400" b="1" dirty="0">
                <a:latin typeface="Cambria" pitchFamily="18" charset="0"/>
              </a:rPr>
              <a:t> and </a:t>
            </a:r>
            <a:r>
              <a:rPr lang="en-US" sz="1400" b="1" dirty="0" err="1">
                <a:latin typeface="Cambria" pitchFamily="18" charset="0"/>
              </a:rPr>
              <a:t>Jérémie</a:t>
            </a:r>
            <a:r>
              <a:rPr lang="en-US" sz="1400" b="1" dirty="0">
                <a:latin typeface="Cambria" pitchFamily="18" charset="0"/>
              </a:rPr>
              <a:t> </a:t>
            </a:r>
            <a:r>
              <a:rPr lang="en-US" sz="1400" b="1" dirty="0" err="1">
                <a:latin typeface="Cambria" pitchFamily="18" charset="0"/>
              </a:rPr>
              <a:t>Mattout</a:t>
            </a:r>
            <a:r>
              <a:rPr lang="en-US" sz="1400" b="1" dirty="0">
                <a:latin typeface="Cambria" pitchFamily="18" charset="0"/>
              </a:rPr>
              <a:t> for previous versions of this talk</a:t>
            </a:r>
          </a:p>
        </p:txBody>
      </p:sp>
    </p:spTree>
    <p:extLst>
      <p:ext uri="{BB962C8B-B14F-4D97-AF65-F5344CB8AC3E}">
        <p14:creationId xmlns:p14="http://schemas.microsoft.com/office/powerpoint/2010/main" val="17519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 name="Content Placeholder 2"/>
              <p:cNvSpPr>
                <a:spLocks noGrp="1"/>
              </p:cNvSpPr>
              <p:nvPr>
                <p:ph idx="1"/>
              </p:nvPr>
            </p:nvSpPr>
            <p:spPr>
              <a:xfrm>
                <a:off x="394584" y="1099230"/>
                <a:ext cx="8330962" cy="3847207"/>
              </a:xfrm>
            </p:spPr>
            <p:txBody>
              <a:bodyPr wrap="square">
                <a:spAutoFit/>
              </a:bodyPr>
              <a:lstStyle/>
              <a:p>
                <a:r>
                  <a:rPr lang="en-GB" sz="2000" dirty="0"/>
                  <a:t>Considerations like the ones above led to the following definition of the </a:t>
                </a:r>
                <a:r>
                  <a:rPr lang="en-GB" sz="2000" b="1" dirty="0"/>
                  <a:t>rules of probability:</a:t>
                </a:r>
                <a:r>
                  <a:rPr lang="en-GB" sz="2000" dirty="0"/>
                  <a:t> </a:t>
                </a:r>
              </a:p>
              <a:p>
                <a:pPr marL="342900" indent="-342900">
                  <a:lnSpc>
                    <a:spcPct val="150000"/>
                  </a:lnSpc>
                  <a:buFont typeface="+mj-lt"/>
                  <a:buAutoNum type="arabicPeriod"/>
                </a:pPr>
                <a:r>
                  <a:rPr lang="en-GB" sz="2000" dirty="0"/>
                  <a:t> </a:t>
                </a:r>
                <a14:m>
                  <m:oMath xmlns:m="http://schemas.openxmlformats.org/officeDocument/2006/math">
                    <m:nary>
                      <m:naryPr>
                        <m:chr m:val="∑"/>
                        <m:supHide m:val="on"/>
                        <m:ctrlPr>
                          <a:rPr lang="en-GB" sz="2000" i="1" smtClean="0">
                            <a:latin typeface="Cambria Math" panose="02040503050406030204" pitchFamily="18" charset="0"/>
                          </a:rPr>
                        </m:ctrlPr>
                      </m:naryPr>
                      <m:sub>
                        <m:r>
                          <m:rPr>
                            <m:brk m:alnAt="7"/>
                          </m:rPr>
                          <a:rPr lang="en-GB" sz="2000" b="0" i="1" smtClean="0">
                            <a:latin typeface="Cambria Math"/>
                          </a:rPr>
                          <m:t>𝑎</m:t>
                        </m:r>
                      </m:sub>
                      <m:sup/>
                      <m:e>
                        <m:r>
                          <a:rPr lang="en-GB" sz="2000" b="0" i="1" smtClean="0">
                            <a:latin typeface="Cambria Math"/>
                          </a:rPr>
                          <m:t>𝑝</m:t>
                        </m:r>
                        <m:d>
                          <m:dPr>
                            <m:ctrlPr>
                              <a:rPr lang="en-GB" sz="2000" b="0" i="1" smtClean="0">
                                <a:latin typeface="Cambria Math" panose="02040503050406030204" pitchFamily="18" charset="0"/>
                              </a:rPr>
                            </m:ctrlPr>
                          </m:dPr>
                          <m:e>
                            <m:r>
                              <a:rPr lang="en-US" sz="2000" b="0" i="1" smtClean="0">
                                <a:latin typeface="Cambria Math" panose="02040503050406030204" pitchFamily="18" charset="0"/>
                              </a:rPr>
                              <m:t>𝑎</m:t>
                            </m:r>
                          </m:e>
                        </m:d>
                        <m:r>
                          <a:rPr lang="en-GB" sz="2000" b="0" i="1" smtClean="0">
                            <a:latin typeface="Cambria Math"/>
                          </a:rPr>
                          <m:t>=1</m:t>
                        </m:r>
                      </m:e>
                    </m:nary>
                  </m:oMath>
                </a14:m>
                <a:r>
                  <a:rPr lang="en-GB" sz="2000" dirty="0"/>
                  <a:t>                           		(</a:t>
                </a:r>
                <a:r>
                  <a:rPr lang="en-GB" sz="2000" i="1" dirty="0"/>
                  <a:t>Normalization</a:t>
                </a:r>
                <a:r>
                  <a:rPr lang="en-GB" sz="2000" dirty="0"/>
                  <a:t>)</a:t>
                </a:r>
              </a:p>
              <a:p>
                <a:pPr marL="342900" indent="-342900">
                  <a:lnSpc>
                    <a:spcPct val="150000"/>
                  </a:lnSpc>
                  <a:buFont typeface="+mj-lt"/>
                  <a:buAutoNum type="arabicPeriod"/>
                </a:pPr>
                <a:r>
                  <a:rPr lang="en-GB" sz="2000" b="0" dirty="0"/>
                  <a:t> </a:t>
                </a:r>
                <a14:m>
                  <m:oMath xmlns:m="http://schemas.openxmlformats.org/officeDocument/2006/math">
                    <m:r>
                      <a:rPr lang="en-GB" sz="2000" b="0" i="1" smtClean="0">
                        <a:latin typeface="Cambria Math"/>
                      </a:rPr>
                      <m:t>𝑝</m:t>
                    </m:r>
                    <m:d>
                      <m:dPr>
                        <m:ctrlPr>
                          <a:rPr lang="en-GB" sz="2000" b="0" i="1" smtClean="0">
                            <a:latin typeface="Cambria Math" panose="02040503050406030204" pitchFamily="18" charset="0"/>
                          </a:rPr>
                        </m:ctrlPr>
                      </m:dPr>
                      <m:e>
                        <m:r>
                          <a:rPr lang="en-US" sz="2000" b="0" i="1" smtClean="0">
                            <a:latin typeface="Cambria Math" panose="02040503050406030204" pitchFamily="18" charset="0"/>
                          </a:rPr>
                          <m:t>𝐵</m:t>
                        </m:r>
                      </m:e>
                    </m:d>
                    <m:r>
                      <a:rPr lang="en-GB" sz="2000" b="0" i="1" smtClean="0">
                        <a:latin typeface="Cambria Math"/>
                      </a:rPr>
                      <m:t>=</m:t>
                    </m:r>
                    <m:nary>
                      <m:naryPr>
                        <m:chr m:val="∑"/>
                        <m:supHide m:val="on"/>
                        <m:ctrlPr>
                          <a:rPr lang="en-GB" sz="2000" i="1" smtClean="0">
                            <a:latin typeface="Cambria Math" panose="02040503050406030204" pitchFamily="18" charset="0"/>
                          </a:rPr>
                        </m:ctrlPr>
                      </m:naryPr>
                      <m:sub>
                        <m:r>
                          <m:rPr>
                            <m:brk m:alnAt="7"/>
                          </m:rPr>
                          <a:rPr lang="en-GB" sz="2000" i="1" smtClean="0">
                            <a:latin typeface="Cambria Math"/>
                          </a:rPr>
                          <m:t>𝑎</m:t>
                        </m:r>
                      </m:sub>
                      <m:sup/>
                      <m:e>
                        <m:r>
                          <a:rPr lang="en-GB" sz="2000" b="0" i="1" smtClean="0">
                            <a:latin typeface="Cambria Math"/>
                          </a:rPr>
                          <m:t>𝑝</m:t>
                        </m:r>
                        <m:d>
                          <m:dPr>
                            <m:ctrlPr>
                              <a:rPr lang="en-GB" sz="2000" i="1" smtClean="0">
                                <a:latin typeface="Cambria Math" panose="02040503050406030204" pitchFamily="18" charset="0"/>
                              </a:rPr>
                            </m:ctrlPr>
                          </m:dPr>
                          <m:e>
                            <m:r>
                              <a:rPr lang="en-GB" sz="2000" i="1" smtClean="0">
                                <a:latin typeface="Cambria Math"/>
                              </a:rPr>
                              <m:t>𝑎</m:t>
                            </m:r>
                            <m:r>
                              <a:rPr lang="en-GB" sz="2000" b="0" i="1" smtClean="0">
                                <a:latin typeface="Cambria Math"/>
                              </a:rPr>
                              <m:t>,</m:t>
                            </m:r>
                            <m:r>
                              <a:rPr lang="en-US" sz="2000" b="0" i="1" smtClean="0">
                                <a:latin typeface="Cambria Math" panose="02040503050406030204" pitchFamily="18" charset="0"/>
                              </a:rPr>
                              <m:t>𝐵</m:t>
                            </m:r>
                          </m:e>
                        </m:d>
                      </m:e>
                    </m:nary>
                  </m:oMath>
                </a14:m>
                <a:r>
                  <a:rPr lang="en-GB" sz="2000" dirty="0"/>
                  <a:t>              		(</a:t>
                </a:r>
                <a:r>
                  <a:rPr lang="en-GB" sz="2000" i="1" dirty="0"/>
                  <a:t>Marginalization</a:t>
                </a:r>
                <a:r>
                  <a:rPr lang="en-GB" sz="2000" dirty="0"/>
                  <a:t> – the </a:t>
                </a:r>
                <a:r>
                  <a:rPr lang="en-GB" sz="2000" b="1" dirty="0"/>
                  <a:t>sum rule</a:t>
                </a:r>
                <a:r>
                  <a:rPr lang="en-GB" sz="2000" dirty="0"/>
                  <a:t>)</a:t>
                </a:r>
              </a:p>
              <a:p>
                <a:pPr marL="342900" indent="-342900">
                  <a:lnSpc>
                    <a:spcPct val="150000"/>
                  </a:lnSpc>
                  <a:buFont typeface="+mj-lt"/>
                  <a:buAutoNum type="arabicPeriod"/>
                </a:pPr>
                <a:r>
                  <a:rPr lang="en-GB" sz="2000" dirty="0"/>
                  <a:t> </a:t>
                </a:r>
                <a14:m>
                  <m:oMath xmlns:m="http://schemas.openxmlformats.org/officeDocument/2006/math">
                    <m:r>
                      <a:rPr lang="en-GB" sz="2000" b="0" i="1" smtClean="0">
                        <a:latin typeface="Cambria Math"/>
                      </a:rPr>
                      <m:t>𝑝</m:t>
                    </m:r>
                    <m:d>
                      <m:dPr>
                        <m:ctrlPr>
                          <a:rPr lang="en-GB" sz="2000" i="1" smtClean="0">
                            <a:latin typeface="Cambria Math" panose="02040503050406030204" pitchFamily="18" charset="0"/>
                          </a:rPr>
                        </m:ctrlPr>
                      </m:dPr>
                      <m:e>
                        <m:r>
                          <a:rPr lang="en-US" sz="2000" b="0" i="1" smtClean="0">
                            <a:latin typeface="Cambria Math" panose="02040503050406030204" pitchFamily="18" charset="0"/>
                          </a:rPr>
                          <m:t>𝐴</m:t>
                        </m:r>
                        <m:r>
                          <a:rPr lang="en-GB" sz="2000" b="0" i="1" smtClean="0">
                            <a:latin typeface="Cambria Math"/>
                          </a:rPr>
                          <m:t>,</m:t>
                        </m:r>
                        <m:r>
                          <a:rPr lang="en-US" sz="2000" b="0" i="1" smtClean="0">
                            <a:latin typeface="Cambria Math" panose="02040503050406030204" pitchFamily="18" charset="0"/>
                          </a:rPr>
                          <m:t>𝐵</m:t>
                        </m:r>
                      </m:e>
                    </m:d>
                    <m:r>
                      <a:rPr lang="en-GB" sz="2000" i="1" smtClean="0">
                        <a:latin typeface="Cambria Math"/>
                      </a:rPr>
                      <m:t>=</m:t>
                    </m:r>
                    <m:r>
                      <a:rPr lang="en-GB" sz="2000" b="0" i="1" smtClean="0">
                        <a:latin typeface="Cambria Math"/>
                      </a:rPr>
                      <m:t>𝑝</m:t>
                    </m:r>
                    <m:d>
                      <m:dPr>
                        <m:ctrlPr>
                          <a:rPr lang="en-GB" sz="2000" b="0" i="1" smtClean="0">
                            <a:latin typeface="Cambria Math" panose="02040503050406030204" pitchFamily="18" charset="0"/>
                          </a:rPr>
                        </m:ctrlPr>
                      </m:dPr>
                      <m:e>
                        <m:r>
                          <a:rPr lang="en-US" sz="2000" b="0" i="1" smtClean="0">
                            <a:latin typeface="Cambria Math" panose="02040503050406030204" pitchFamily="18" charset="0"/>
                          </a:rPr>
                          <m:t>𝐴</m:t>
                        </m:r>
                      </m:e>
                      <m:e>
                        <m:r>
                          <a:rPr lang="en-US" sz="2000" b="0" i="1" smtClean="0">
                            <a:latin typeface="Cambria Math" panose="02040503050406030204" pitchFamily="18" charset="0"/>
                          </a:rPr>
                          <m:t>𝐵</m:t>
                        </m:r>
                      </m:e>
                    </m:d>
                    <m:r>
                      <a:rPr lang="en-GB" sz="2000" b="0" i="1" smtClean="0">
                        <a:latin typeface="Cambria Math"/>
                      </a:rPr>
                      <m:t>𝑝</m:t>
                    </m:r>
                    <m:d>
                      <m:dPr>
                        <m:ctrlPr>
                          <a:rPr lang="en-GB" sz="2000" b="0" i="1" smtClean="0">
                            <a:latin typeface="Cambria Math" panose="02040503050406030204" pitchFamily="18" charset="0"/>
                          </a:rPr>
                        </m:ctrlPr>
                      </m:dPr>
                      <m:e>
                        <m:r>
                          <a:rPr lang="en-US" sz="2000" b="0" i="1" smtClean="0">
                            <a:latin typeface="Cambria Math" panose="02040503050406030204" pitchFamily="18" charset="0"/>
                          </a:rPr>
                          <m:t>𝐵</m:t>
                        </m:r>
                      </m:e>
                    </m:d>
                    <m:r>
                      <a:rPr lang="en-GB" sz="2000" i="1" smtClean="0">
                        <a:latin typeface="Cambria Math"/>
                      </a:rPr>
                      <m:t>=</m:t>
                    </m:r>
                    <m:r>
                      <a:rPr lang="en-GB" sz="2000" b="0" i="1" smtClean="0">
                        <a:latin typeface="Cambria Math"/>
                      </a:rPr>
                      <m:t>𝑝</m:t>
                    </m:r>
                    <m:d>
                      <m:dPr>
                        <m:ctrlPr>
                          <a:rPr lang="en-GB" sz="2000" i="1" smtClean="0">
                            <a:latin typeface="Cambria Math" panose="02040503050406030204" pitchFamily="18" charset="0"/>
                          </a:rPr>
                        </m:ctrlPr>
                      </m:dPr>
                      <m:e>
                        <m:r>
                          <a:rPr lang="en-US" sz="2000" b="0" i="1" smtClean="0">
                            <a:latin typeface="Cambria Math" panose="02040503050406030204" pitchFamily="18" charset="0"/>
                          </a:rPr>
                          <m:t>𝐵</m:t>
                        </m:r>
                      </m:e>
                      <m:e>
                        <m:r>
                          <a:rPr lang="en-US" sz="2000" b="0" i="1" smtClean="0">
                            <a:latin typeface="Cambria Math" panose="02040503050406030204" pitchFamily="18" charset="0"/>
                          </a:rPr>
                          <m:t>𝐴</m:t>
                        </m:r>
                      </m:e>
                    </m:d>
                    <m:r>
                      <a:rPr lang="en-GB" sz="2000" b="0" i="1" smtClean="0">
                        <a:latin typeface="Cambria Math"/>
                      </a:rPr>
                      <m:t>𝑝</m:t>
                    </m:r>
                    <m:d>
                      <m:dPr>
                        <m:ctrlPr>
                          <a:rPr lang="en-GB" sz="2000" i="1" smtClean="0">
                            <a:latin typeface="Cambria Math" panose="02040503050406030204" pitchFamily="18" charset="0"/>
                          </a:rPr>
                        </m:ctrlPr>
                      </m:dPr>
                      <m:e>
                        <m:r>
                          <a:rPr lang="en-US" sz="2000" b="0" i="1" smtClean="0">
                            <a:latin typeface="Cambria Math" panose="02040503050406030204" pitchFamily="18" charset="0"/>
                          </a:rPr>
                          <m:t>𝐴</m:t>
                        </m:r>
                      </m:e>
                    </m:d>
                  </m:oMath>
                </a14:m>
                <a:r>
                  <a:rPr lang="en-GB" sz="2000" dirty="0"/>
                  <a:t>	(</a:t>
                </a:r>
                <a:r>
                  <a:rPr lang="en-GB" sz="2000" i="1" dirty="0"/>
                  <a:t>Conditioning</a:t>
                </a:r>
                <a:r>
                  <a:rPr lang="en-GB" sz="2000" dirty="0"/>
                  <a:t> – the </a:t>
                </a:r>
                <a:r>
                  <a:rPr lang="en-GB" sz="2000" b="1" dirty="0"/>
                  <a:t>product rule</a:t>
                </a:r>
                <a:r>
                  <a:rPr lang="en-GB" sz="2000" dirty="0"/>
                  <a:t>)</a:t>
                </a:r>
              </a:p>
              <a:p>
                <a:endParaRPr lang="en-GB" sz="2000" dirty="0"/>
              </a:p>
              <a:p>
                <a:r>
                  <a:rPr lang="en-GB" sz="2000" dirty="0"/>
                  <a:t>These are </a:t>
                </a:r>
                <a:r>
                  <a:rPr lang="en-GB" sz="2000" b="1" dirty="0"/>
                  <a:t>axioms</a:t>
                </a:r>
                <a:r>
                  <a:rPr lang="en-GB" sz="2000" dirty="0"/>
                  <a:t>, </a:t>
                </a:r>
                <a:r>
                  <a:rPr lang="en-GB" sz="2000" dirty="0" err="1"/>
                  <a:t>ie</a:t>
                </a:r>
                <a:r>
                  <a:rPr lang="en-GB" sz="2000" dirty="0"/>
                  <a:t> they are assumed to be true. Therefore, we cannot test them the way we could test a theory. However, we can see if they turn out to be useful.</a:t>
                </a:r>
              </a:p>
            </p:txBody>
          </p:sp>
        </mc:Choice>
        <mc:Fallback xmlns="">
          <p:sp>
            <p:nvSpPr>
              <p:cNvPr id="68" name="Content Placeholder 2"/>
              <p:cNvSpPr>
                <a:spLocks noGrp="1" noRot="1" noChangeAspect="1" noMove="1" noResize="1" noEditPoints="1" noAdjustHandles="1" noChangeArrowheads="1" noChangeShapeType="1" noTextEdit="1"/>
              </p:cNvSpPr>
              <p:nvPr>
                <p:ph idx="1"/>
              </p:nvPr>
            </p:nvSpPr>
            <p:spPr>
              <a:xfrm>
                <a:off x="394584" y="1099230"/>
                <a:ext cx="8330962" cy="3847207"/>
              </a:xfrm>
              <a:blipFill>
                <a:blip r:embed="rId3"/>
                <a:stretch>
                  <a:fillRect l="-1985" t="-1980" r="-1527" b="-2970"/>
                </a:stretch>
              </a:blipFill>
            </p:spPr>
            <p:txBody>
              <a:bodyPr/>
              <a:lstStyle/>
              <a:p>
                <a:r>
                  <a:rPr lang="en-GB">
                    <a:noFill/>
                  </a:rPr>
                  <a:t> </a:t>
                </a:r>
              </a:p>
            </p:txBody>
          </p:sp>
        </mc:Fallback>
      </mc:AlternateContent>
      <p:sp>
        <p:nvSpPr>
          <p:cNvPr id="2" name="Title 1"/>
          <p:cNvSpPr>
            <a:spLocks noGrp="1"/>
          </p:cNvSpPr>
          <p:nvPr>
            <p:ph type="title"/>
          </p:nvPr>
        </p:nvSpPr>
        <p:spPr>
          <a:xfrm>
            <a:off x="394584" y="331487"/>
            <a:ext cx="7343775" cy="405683"/>
          </a:xfrm>
        </p:spPr>
        <p:txBody>
          <a:bodyPr>
            <a:spAutoFit/>
          </a:bodyPr>
          <a:lstStyle/>
          <a:p>
            <a:r>
              <a:rPr lang="en-GB" dirty="0"/>
              <a:t>The rules of probability</a:t>
            </a:r>
            <a:endParaRPr lang="en-GB" dirty="0">
              <a:latin typeface="Cambria" pitchFamily="18" charset="0"/>
            </a:endParaRPr>
          </a:p>
        </p:txBody>
      </p:sp>
      <p:sp>
        <p:nvSpPr>
          <p:cNvPr id="4" name="Slide Number Placeholder 3"/>
          <p:cNvSpPr>
            <a:spLocks noGrp="1"/>
          </p:cNvSpPr>
          <p:nvPr>
            <p:ph type="sldNum" sz="quarter" idx="12"/>
          </p:nvPr>
        </p:nvSpPr>
        <p:spPr/>
        <p:txBody>
          <a:bodyPr/>
          <a:lstStyle/>
          <a:p>
            <a:pPr>
              <a:defRPr/>
            </a:pPr>
            <a:fld id="{C9D60223-0653-49FD-856D-E442484557A6}" type="slidenum">
              <a:rPr lang="en-US" smtClean="0"/>
              <a:pPr>
                <a:defRPr/>
              </a:pPr>
              <a:t>10</a:t>
            </a:fld>
            <a:endParaRPr lang="en-US"/>
          </a:p>
        </p:txBody>
      </p:sp>
    </p:spTree>
    <p:extLst>
      <p:ext uri="{BB962C8B-B14F-4D97-AF65-F5344CB8AC3E}">
        <p14:creationId xmlns:p14="http://schemas.microsoft.com/office/powerpoint/2010/main" val="106466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5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5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fade">
                                      <p:cBhvr>
                                        <p:cTn id="17" dur="500"/>
                                        <p:tgtEl>
                                          <p:spTgt spid="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3" end="3"/>
                                            </p:txEl>
                                          </p:spTgt>
                                        </p:tgtEl>
                                        <p:attrNameLst>
                                          <p:attrName>style.visibility</p:attrName>
                                        </p:attrNameLst>
                                      </p:cBhvr>
                                      <p:to>
                                        <p:strVal val="visible"/>
                                      </p:to>
                                    </p:set>
                                    <p:animEffect transition="in" filter="fade">
                                      <p:cBhvr>
                                        <p:cTn id="22" dur="500"/>
                                        <p:tgtEl>
                                          <p:spTgt spid="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
                                            <p:txEl>
                                              <p:pRg st="5" end="5"/>
                                            </p:txEl>
                                          </p:spTgt>
                                        </p:tgtEl>
                                        <p:attrNameLst>
                                          <p:attrName>style.visibility</p:attrName>
                                        </p:attrNameLst>
                                      </p:cBhvr>
                                      <p:to>
                                        <p:strVal val="visible"/>
                                      </p:to>
                                    </p:set>
                                    <p:animEffect transition="in" filter="fade">
                                      <p:cBhvr>
                                        <p:cTn id="27" dur="500"/>
                                        <p:tgtEl>
                                          <p:spTgt spid="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2"/>
          <p:cNvSpPr>
            <a:spLocks noGrp="1"/>
          </p:cNvSpPr>
          <p:nvPr>
            <p:ph idx="1"/>
          </p:nvPr>
        </p:nvSpPr>
        <p:spPr>
          <a:xfrm>
            <a:off x="735546" y="1111691"/>
            <a:ext cx="8064896" cy="5124480"/>
          </a:xfrm>
        </p:spPr>
        <p:txBody>
          <a:bodyPr wrap="square">
            <a:spAutoFit/>
          </a:bodyPr>
          <a:lstStyle/>
          <a:p>
            <a:pPr algn="just"/>
            <a:r>
              <a:rPr lang="en-GB" sz="1800" dirty="0"/>
              <a:t>R. T. Cox showed in 1946 that the rules of probability theory can be derived from </a:t>
            </a:r>
            <a:r>
              <a:rPr lang="en-GB" sz="1800" i="1" dirty="0"/>
              <a:t>three basic desiderata</a:t>
            </a:r>
            <a:r>
              <a:rPr lang="en-GB" sz="1800" dirty="0"/>
              <a:t>:</a:t>
            </a:r>
          </a:p>
          <a:p>
            <a:pPr marL="342900" indent="-342900" algn="just">
              <a:buFont typeface="+mj-lt"/>
              <a:buAutoNum type="arabicPeriod"/>
            </a:pPr>
            <a:r>
              <a:rPr lang="en-GB" sz="1800" dirty="0"/>
              <a:t>Representation of degrees of plausibility by real numbers</a:t>
            </a:r>
          </a:p>
          <a:p>
            <a:pPr marL="342900" indent="-342900" algn="just">
              <a:buFont typeface="+mj-lt"/>
              <a:buAutoNum type="arabicPeriod"/>
            </a:pPr>
            <a:r>
              <a:rPr lang="en-GB" sz="1800" dirty="0"/>
              <a:t>Qualitative correspondence with common sense (in a well-defined sense)</a:t>
            </a:r>
          </a:p>
          <a:p>
            <a:pPr marL="342900" indent="-342900" algn="just">
              <a:buFont typeface="+mj-lt"/>
              <a:buAutoNum type="arabicPeriod"/>
            </a:pPr>
            <a:r>
              <a:rPr lang="en-GB" sz="1800" dirty="0"/>
              <a:t>Consistency</a:t>
            </a:r>
          </a:p>
          <a:p>
            <a:pPr algn="just"/>
            <a:endParaRPr lang="en-GB" sz="1800" dirty="0"/>
          </a:p>
          <a:p>
            <a:pPr algn="just"/>
            <a:r>
              <a:rPr lang="en-GB" sz="1800" dirty="0"/>
              <a:t>By mathematical proof (i.e., by </a:t>
            </a:r>
            <a:r>
              <a:rPr lang="en-GB" sz="1800" i="1" dirty="0"/>
              <a:t>deductive</a:t>
            </a:r>
            <a:r>
              <a:rPr lang="en-GB" sz="1800" dirty="0"/>
              <a:t> reasoning) the three desiderata as set out by Cox imply the rules of probability (i.e., the rules of </a:t>
            </a:r>
            <a:r>
              <a:rPr lang="en-GB" sz="1800" i="1" dirty="0"/>
              <a:t>inductive</a:t>
            </a:r>
            <a:r>
              <a:rPr lang="en-GB" sz="1800" dirty="0"/>
              <a:t> reasoning).</a:t>
            </a:r>
          </a:p>
          <a:p>
            <a:pPr algn="just"/>
            <a:endParaRPr lang="en-GB" sz="1800" dirty="0"/>
          </a:p>
          <a:p>
            <a:pPr algn="just"/>
            <a:r>
              <a:rPr lang="en-GB" sz="1800" i="1" dirty="0"/>
              <a:t>This means that anyone who accepts the desiderata must accept the rules of probability.</a:t>
            </a:r>
          </a:p>
          <a:p>
            <a:pPr algn="just">
              <a:lnSpc>
                <a:spcPct val="150000"/>
              </a:lnSpc>
            </a:pPr>
            <a:endParaRPr lang="en-GB" sz="1800" dirty="0"/>
          </a:p>
          <a:p>
            <a:r>
              <a:rPr lang="en-GB" sz="1800" dirty="0"/>
              <a:t>«Probability theory is nothing but common sense reduced to calculation.»</a:t>
            </a:r>
          </a:p>
          <a:p>
            <a:pPr algn="r"/>
            <a:r>
              <a:rPr lang="en-GB" sz="1800" dirty="0"/>
              <a:t>— Pierre-Simon Laplace, 1819</a:t>
            </a:r>
          </a:p>
        </p:txBody>
      </p:sp>
      <p:sp>
        <p:nvSpPr>
          <p:cNvPr id="2" name="Title 1"/>
          <p:cNvSpPr>
            <a:spLocks noGrp="1"/>
          </p:cNvSpPr>
          <p:nvPr>
            <p:ph type="title"/>
          </p:nvPr>
        </p:nvSpPr>
        <p:spPr>
          <a:xfrm>
            <a:off x="611560" y="315989"/>
            <a:ext cx="7343775" cy="405683"/>
          </a:xfrm>
        </p:spPr>
        <p:txBody>
          <a:bodyPr>
            <a:spAutoFit/>
          </a:bodyPr>
          <a:lstStyle/>
          <a:p>
            <a:r>
              <a:rPr lang="en-GB" dirty="0"/>
              <a:t>The rules of probability</a:t>
            </a:r>
            <a:endParaRPr lang="en-GB" dirty="0">
              <a:latin typeface="Cambria" pitchFamily="18" charset="0"/>
            </a:endParaRPr>
          </a:p>
        </p:txBody>
      </p:sp>
      <p:sp>
        <p:nvSpPr>
          <p:cNvPr id="4" name="Slide Number Placeholder 3"/>
          <p:cNvSpPr>
            <a:spLocks noGrp="1"/>
          </p:cNvSpPr>
          <p:nvPr>
            <p:ph type="sldNum" sz="quarter" idx="12"/>
          </p:nvPr>
        </p:nvSpPr>
        <p:spPr/>
        <p:txBody>
          <a:bodyPr/>
          <a:lstStyle/>
          <a:p>
            <a:pPr>
              <a:defRPr/>
            </a:pPr>
            <a:fld id="{C9D60223-0653-49FD-856D-E442484557A6}" type="slidenum">
              <a:rPr lang="en-US" smtClean="0"/>
              <a:pPr>
                <a:defRPr/>
              </a:pPr>
              <a:t>11</a:t>
            </a:fld>
            <a:endParaRPr lang="en-US"/>
          </a:p>
        </p:txBody>
      </p:sp>
    </p:spTree>
    <p:extLst>
      <p:ext uri="{BB962C8B-B14F-4D97-AF65-F5344CB8AC3E}">
        <p14:creationId xmlns:p14="http://schemas.microsoft.com/office/powerpoint/2010/main" val="331396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5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5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fade">
                                      <p:cBhvr>
                                        <p:cTn id="17" dur="500"/>
                                        <p:tgtEl>
                                          <p:spTgt spid="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3" end="3"/>
                                            </p:txEl>
                                          </p:spTgt>
                                        </p:tgtEl>
                                        <p:attrNameLst>
                                          <p:attrName>style.visibility</p:attrName>
                                        </p:attrNameLst>
                                      </p:cBhvr>
                                      <p:to>
                                        <p:strVal val="visible"/>
                                      </p:to>
                                    </p:set>
                                    <p:animEffect transition="in" filter="fade">
                                      <p:cBhvr>
                                        <p:cTn id="22" dur="500"/>
                                        <p:tgtEl>
                                          <p:spTgt spid="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
                                            <p:txEl>
                                              <p:pRg st="5" end="5"/>
                                            </p:txEl>
                                          </p:spTgt>
                                        </p:tgtEl>
                                        <p:attrNameLst>
                                          <p:attrName>style.visibility</p:attrName>
                                        </p:attrNameLst>
                                      </p:cBhvr>
                                      <p:to>
                                        <p:strVal val="visible"/>
                                      </p:to>
                                    </p:set>
                                    <p:animEffect transition="in" filter="fade">
                                      <p:cBhvr>
                                        <p:cTn id="27" dur="500"/>
                                        <p:tgtEl>
                                          <p:spTgt spid="6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xEl>
                                              <p:pRg st="7" end="7"/>
                                            </p:txEl>
                                          </p:spTgt>
                                        </p:tgtEl>
                                        <p:attrNameLst>
                                          <p:attrName>style.visibility</p:attrName>
                                        </p:attrNameLst>
                                      </p:cBhvr>
                                      <p:to>
                                        <p:strVal val="visible"/>
                                      </p:to>
                                    </p:set>
                                    <p:animEffect transition="in" filter="fade">
                                      <p:cBhvr>
                                        <p:cTn id="32" dur="500"/>
                                        <p:tgtEl>
                                          <p:spTgt spid="6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xEl>
                                              <p:pRg st="9" end="9"/>
                                            </p:txEl>
                                          </p:spTgt>
                                        </p:tgtEl>
                                        <p:attrNameLst>
                                          <p:attrName>style.visibility</p:attrName>
                                        </p:attrNameLst>
                                      </p:cBhvr>
                                      <p:to>
                                        <p:strVal val="visible"/>
                                      </p:to>
                                    </p:set>
                                    <p:animEffect transition="in" filter="fade">
                                      <p:cBhvr>
                                        <p:cTn id="37" dur="500"/>
                                        <p:tgtEl>
                                          <p:spTgt spid="68">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8">
                                            <p:txEl>
                                              <p:pRg st="10" end="10"/>
                                            </p:txEl>
                                          </p:spTgt>
                                        </p:tgtEl>
                                        <p:attrNameLst>
                                          <p:attrName>style.visibility</p:attrName>
                                        </p:attrNameLst>
                                      </p:cBhvr>
                                      <p:to>
                                        <p:strVal val="visible"/>
                                      </p:to>
                                    </p:set>
                                    <p:animEffect transition="in" filter="fade">
                                      <p:cBhvr>
                                        <p:cTn id="40" dur="500"/>
                                        <p:tgtEl>
                                          <p:spTgt spid="6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 name="Content Placeholder 2"/>
              <p:cNvSpPr>
                <a:spLocks noGrp="1"/>
              </p:cNvSpPr>
              <p:nvPr>
                <p:ph idx="1"/>
              </p:nvPr>
            </p:nvSpPr>
            <p:spPr>
              <a:xfrm>
                <a:off x="735546" y="1111691"/>
                <a:ext cx="8064896" cy="5192255"/>
              </a:xfrm>
            </p:spPr>
            <p:txBody>
              <a:bodyPr wrap="square">
                <a:spAutoFit/>
              </a:bodyPr>
              <a:lstStyle/>
              <a:p>
                <a:pPr marL="285750" indent="-285750" algn="just">
                  <a:buFont typeface="Arial" panose="020B0604020202020204" pitchFamily="34" charset="0"/>
                  <a:buChar char="•"/>
                </a:pPr>
                <a:r>
                  <a:rPr lang="en-GB" sz="1800" dirty="0"/>
                  <a:t>The product rule of probability states that</a:t>
                </a:r>
              </a:p>
              <a:p>
                <a:pPr marL="285750" indent="-285750" algn="just">
                  <a:buFont typeface="Arial" panose="020B0604020202020204" pitchFamily="34" charset="0"/>
                  <a:buChar char="•"/>
                </a:pPr>
                <a:endParaRPr lang="en-GB" sz="1800" dirty="0"/>
              </a:p>
              <a:p>
                <a:pPr algn="just"/>
                <a14:m>
                  <m:oMathPara xmlns:m="http://schemas.openxmlformats.org/officeDocument/2006/math">
                    <m:oMathParaPr>
                      <m:jc m:val="centerGroup"/>
                    </m:oMathParaPr>
                    <m:oMath xmlns:m="http://schemas.openxmlformats.org/officeDocument/2006/math">
                      <m:r>
                        <a:rPr lang="en-GB" sz="1800" i="1" smtClean="0">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𝐴</m:t>
                          </m:r>
                        </m:e>
                        <m:e>
                          <m:r>
                            <a:rPr lang="en-US" sz="1800" i="1">
                              <a:latin typeface="Cambria Math" panose="02040503050406030204" pitchFamily="18" charset="0"/>
                            </a:rPr>
                            <m:t>𝐵</m:t>
                          </m:r>
                        </m:e>
                      </m:d>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e>
                      </m:d>
                      <m:r>
                        <a:rPr lang="en-GB" sz="1800" i="1">
                          <a:latin typeface="Cambria Math"/>
                        </a:rPr>
                        <m:t>=</m:t>
                      </m:r>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e>
                        <m:e>
                          <m:r>
                            <a:rPr lang="en-US" sz="1800" i="1">
                              <a:latin typeface="Cambria Math" panose="02040503050406030204" pitchFamily="18" charset="0"/>
                            </a:rPr>
                            <m:t>𝐴</m:t>
                          </m:r>
                        </m:e>
                      </m:d>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𝐴</m:t>
                          </m:r>
                        </m:e>
                      </m:d>
                    </m:oMath>
                  </m:oMathPara>
                </a14:m>
                <a:endParaRPr lang="en-GB" sz="1800" dirty="0"/>
              </a:p>
              <a:p>
                <a:pPr algn="just"/>
                <a:endParaRPr lang="en-GB" sz="1800" dirty="0"/>
              </a:p>
              <a:p>
                <a:pPr marL="285750" indent="-285750" algn="just">
                  <a:buFont typeface="Arial" panose="020B0604020202020204" pitchFamily="34" charset="0"/>
                  <a:buChar char="•"/>
                </a:pPr>
                <a:r>
                  <a:rPr lang="en-GB" sz="1800" dirty="0"/>
                  <a:t>If we divide by </a:t>
                </a:r>
                <a14:m>
                  <m:oMath xmlns:m="http://schemas.openxmlformats.org/officeDocument/2006/math">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e>
                    </m:d>
                  </m:oMath>
                </a14:m>
                <a:r>
                  <a:rPr lang="en-GB" sz="1800" dirty="0"/>
                  <a:t>, we get </a:t>
                </a:r>
                <a:r>
                  <a:rPr lang="en-GB" sz="1800" b="1" dirty="0"/>
                  <a:t>Bayes’ rule:</a:t>
                </a:r>
              </a:p>
              <a:p>
                <a:pPr marL="285750" indent="-285750" algn="just">
                  <a:buFont typeface="Arial" panose="020B0604020202020204" pitchFamily="34" charset="0"/>
                  <a:buChar char="•"/>
                </a:pPr>
                <a:endParaRPr lang="en-GB" sz="1800" dirty="0"/>
              </a:p>
              <a:p>
                <a:pPr algn="just"/>
                <a14:m>
                  <m:oMathPara xmlns:m="http://schemas.openxmlformats.org/officeDocument/2006/math">
                    <m:oMathParaPr>
                      <m:jc m:val="centerGroup"/>
                    </m:oMathParaPr>
                    <m:oMath xmlns:m="http://schemas.openxmlformats.org/officeDocument/2006/math">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𝐴</m:t>
                          </m:r>
                        </m:e>
                        <m:e>
                          <m:r>
                            <a:rPr lang="en-US" sz="1800" i="1">
                              <a:latin typeface="Cambria Math" panose="02040503050406030204" pitchFamily="18" charset="0"/>
                            </a:rPr>
                            <m:t>𝐵</m:t>
                          </m:r>
                        </m:e>
                      </m:d>
                      <m:r>
                        <a:rPr lang="en-GB" sz="1800" i="1">
                          <a:latin typeface="Cambria Math"/>
                        </a:rPr>
                        <m:t>=</m:t>
                      </m:r>
                      <m:f>
                        <m:fPr>
                          <m:ctrlPr>
                            <a:rPr lang="en-GB" sz="1800" i="1" smtClean="0">
                              <a:latin typeface="Cambria Math" panose="02040503050406030204" pitchFamily="18" charset="0"/>
                            </a:rPr>
                          </m:ctrlPr>
                        </m:fPr>
                        <m:num>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e>
                            <m:e>
                              <m:r>
                                <a:rPr lang="en-US" sz="1800" i="1">
                                  <a:latin typeface="Cambria Math" panose="02040503050406030204" pitchFamily="18" charset="0"/>
                                </a:rPr>
                                <m:t>𝐴</m:t>
                              </m:r>
                            </m:e>
                          </m:d>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𝐴</m:t>
                              </m:r>
                            </m:e>
                          </m:d>
                        </m:num>
                        <m:den>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e>
                          </m:d>
                        </m:den>
                      </m:f>
                      <m:r>
                        <a:rPr lang="en-US" sz="1800" b="0" i="1" smtClean="0">
                          <a:latin typeface="Cambria Math" panose="02040503050406030204" pitchFamily="18" charset="0"/>
                        </a:rPr>
                        <m:t>=</m:t>
                      </m:r>
                      <m:f>
                        <m:fPr>
                          <m:ctrlPr>
                            <a:rPr lang="en-GB" sz="1800" i="1">
                              <a:latin typeface="Cambria Math" panose="02040503050406030204" pitchFamily="18" charset="0"/>
                            </a:rPr>
                          </m:ctrlPr>
                        </m:fPr>
                        <m:num>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e>
                            <m:e>
                              <m:r>
                                <a:rPr lang="en-US" sz="1800" i="1">
                                  <a:latin typeface="Cambria Math" panose="02040503050406030204" pitchFamily="18" charset="0"/>
                                </a:rPr>
                                <m:t>𝐴</m:t>
                              </m:r>
                            </m:e>
                          </m:d>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𝐴</m:t>
                              </m:r>
                            </m:e>
                          </m:d>
                        </m:num>
                        <m:den>
                          <m:nary>
                            <m:naryPr>
                              <m:chr m:val="∑"/>
                              <m:supHide m:val="on"/>
                              <m:ctrlPr>
                                <a:rPr lang="en-GB" sz="1800" i="1">
                                  <a:latin typeface="Cambria Math" panose="02040503050406030204" pitchFamily="18" charset="0"/>
                                </a:rPr>
                              </m:ctrlPr>
                            </m:naryPr>
                            <m:sub>
                              <m:r>
                                <m:rPr>
                                  <m:brk m:alnAt="7"/>
                                </m:rPr>
                                <a:rPr lang="en-GB" sz="1800" i="1">
                                  <a:latin typeface="Cambria Math"/>
                                </a:rPr>
                                <m:t>𝑎</m:t>
                              </m:r>
                            </m:sub>
                            <m:sup/>
                            <m:e>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r>
                                    <a:rPr lang="en-US" sz="1800" i="1">
                                      <a:latin typeface="Cambria Math" panose="02040503050406030204" pitchFamily="18" charset="0"/>
                                    </a:rPr>
                                    <m:t>|</m:t>
                                  </m:r>
                                  <m:r>
                                    <a:rPr lang="en-US" sz="1800" i="1">
                                      <a:latin typeface="Cambria Math" panose="02040503050406030204" pitchFamily="18" charset="0"/>
                                    </a:rPr>
                                    <m:t>𝑎</m:t>
                                  </m:r>
                                </m:e>
                              </m:d>
                              <m:r>
                                <a:rPr lang="en-US" sz="1800" i="1">
                                  <a:latin typeface="Cambria Math" panose="02040503050406030204" pitchFamily="18" charset="0"/>
                                </a:rPr>
                                <m:t>𝑝</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den>
                      </m:f>
                    </m:oMath>
                  </m:oMathPara>
                </a14:m>
                <a:endParaRPr lang="en-GB" sz="1800" dirty="0"/>
              </a:p>
              <a:p>
                <a:pPr algn="just"/>
                <a:endParaRPr lang="en-GB" sz="1800" dirty="0"/>
              </a:p>
              <a:p>
                <a:pPr marL="285750" indent="-285750" algn="just">
                  <a:buFont typeface="Arial" panose="020B0604020202020204" pitchFamily="34" charset="0"/>
                  <a:buChar char="•"/>
                </a:pPr>
                <a:r>
                  <a:rPr lang="en-GB" sz="1800" dirty="0"/>
                  <a:t>The last equality comes from unpacking </a:t>
                </a:r>
                <a14:m>
                  <m:oMath xmlns:m="http://schemas.openxmlformats.org/officeDocument/2006/math">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e>
                    </m:d>
                  </m:oMath>
                </a14:m>
                <a:r>
                  <a:rPr lang="en-GB" sz="1800" dirty="0"/>
                  <a:t> according to the product and sum rules:</a:t>
                </a:r>
              </a:p>
              <a:p>
                <a:pPr marL="285750" indent="-285750" algn="just">
                  <a:buFont typeface="Arial" panose="020B0604020202020204" pitchFamily="34" charset="0"/>
                  <a:buChar char="•"/>
                </a:pPr>
                <a:endParaRPr lang="en-GB" sz="1800" dirty="0"/>
              </a:p>
              <a:p>
                <a:pPr algn="just"/>
                <a14:m>
                  <m:oMathPara xmlns:m="http://schemas.openxmlformats.org/officeDocument/2006/math">
                    <m:oMathParaPr>
                      <m:jc m:val="centerGroup"/>
                    </m:oMathParaPr>
                    <m:oMath xmlns:m="http://schemas.openxmlformats.org/officeDocument/2006/math">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e>
                      </m:d>
                      <m:r>
                        <a:rPr lang="en-GB" sz="1800" i="1">
                          <a:latin typeface="Cambria Math"/>
                        </a:rPr>
                        <m:t>=</m:t>
                      </m:r>
                      <m:nary>
                        <m:naryPr>
                          <m:chr m:val="∑"/>
                          <m:supHide m:val="on"/>
                          <m:ctrlPr>
                            <a:rPr lang="en-GB" sz="1800" i="1">
                              <a:latin typeface="Cambria Math" panose="02040503050406030204" pitchFamily="18" charset="0"/>
                            </a:rPr>
                          </m:ctrlPr>
                        </m:naryPr>
                        <m:sub>
                          <m:r>
                            <m:rPr>
                              <m:brk m:alnAt="7"/>
                            </m:rPr>
                            <a:rPr lang="en-GB" sz="1800" i="1">
                              <a:latin typeface="Cambria Math"/>
                            </a:rPr>
                            <m:t>𝑎</m:t>
                          </m:r>
                        </m:sub>
                        <m:sup/>
                        <m:e>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𝐵</m:t>
                              </m:r>
                              <m:r>
                                <a:rPr lang="en-GB" sz="1800" i="1">
                                  <a:latin typeface="Cambria Math"/>
                                </a:rPr>
                                <m:t>,</m:t>
                              </m:r>
                              <m:r>
                                <a:rPr lang="en-US" sz="1800" b="0" i="1" smtClean="0">
                                  <a:latin typeface="Cambria Math" panose="02040503050406030204" pitchFamily="18" charset="0"/>
                                </a:rPr>
                                <m:t>𝑎</m:t>
                              </m:r>
                            </m:e>
                          </m:d>
                          <m:r>
                            <a:rPr lang="en-US" sz="1800" b="0" i="1" smtClean="0">
                              <a:latin typeface="Cambria Math" panose="02040503050406030204" pitchFamily="18" charset="0"/>
                            </a:rPr>
                            <m:t>=</m:t>
                          </m:r>
                        </m:e>
                      </m:nary>
                      <m:nary>
                        <m:naryPr>
                          <m:chr m:val="∑"/>
                          <m:supHide m:val="on"/>
                          <m:ctrlPr>
                            <a:rPr lang="en-GB" sz="1800" i="1">
                              <a:latin typeface="Cambria Math" panose="02040503050406030204" pitchFamily="18" charset="0"/>
                            </a:rPr>
                          </m:ctrlPr>
                        </m:naryPr>
                        <m:sub>
                          <m:r>
                            <m:rPr>
                              <m:brk m:alnAt="7"/>
                            </m:rPr>
                            <a:rPr lang="en-GB" sz="1800" i="1">
                              <a:latin typeface="Cambria Math"/>
                            </a:rPr>
                            <m:t>𝑎</m:t>
                          </m:r>
                        </m:sub>
                        <m:sup/>
                        <m:e>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𝐵</m:t>
                              </m:r>
                              <m:r>
                                <a:rPr lang="en-US" sz="1800" b="0" i="1" smtClean="0">
                                  <a:latin typeface="Cambria Math" panose="02040503050406030204" pitchFamily="18" charset="0"/>
                                </a:rPr>
                                <m:t>|</m:t>
                              </m:r>
                              <m:r>
                                <a:rPr lang="en-US" sz="1800" b="0" i="1" smtClean="0">
                                  <a:latin typeface="Cambria Math" panose="02040503050406030204" pitchFamily="18" charset="0"/>
                                </a:rPr>
                                <m:t>𝑎</m:t>
                              </m:r>
                            </m:e>
                          </m:d>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𝑎</m:t>
                          </m:r>
                          <m:r>
                            <a:rPr lang="en-US" sz="1800" b="0" i="1" smtClean="0">
                              <a:latin typeface="Cambria Math" panose="02040503050406030204" pitchFamily="18" charset="0"/>
                            </a:rPr>
                            <m:t>)</m:t>
                          </m:r>
                        </m:e>
                      </m:nary>
                    </m:oMath>
                  </m:oMathPara>
                </a14:m>
                <a:endParaRPr lang="en-GB" sz="1800" dirty="0"/>
              </a:p>
              <a:p>
                <a:pPr marL="285750" indent="-285750" algn="just">
                  <a:buFont typeface="Arial" panose="020B0604020202020204" pitchFamily="34" charset="0"/>
                  <a:buChar char="•"/>
                </a:pPr>
                <a:endParaRPr lang="en-GB" sz="1800" dirty="0"/>
              </a:p>
            </p:txBody>
          </p:sp>
        </mc:Choice>
        <mc:Fallback xmlns="">
          <p:sp>
            <p:nvSpPr>
              <p:cNvPr id="68" name="Content Placeholder 2"/>
              <p:cNvSpPr>
                <a:spLocks noGrp="1" noRot="1" noChangeAspect="1" noMove="1" noResize="1" noEditPoints="1" noAdjustHandles="1" noChangeArrowheads="1" noChangeShapeType="1" noTextEdit="1"/>
              </p:cNvSpPr>
              <p:nvPr>
                <p:ph idx="1"/>
              </p:nvPr>
            </p:nvSpPr>
            <p:spPr>
              <a:xfrm>
                <a:off x="735546" y="1111691"/>
                <a:ext cx="8064896" cy="5192255"/>
              </a:xfrm>
              <a:blipFill>
                <a:blip r:embed="rId3"/>
                <a:stretch>
                  <a:fillRect l="-1732" t="-1467" r="-1732" b="-18093"/>
                </a:stretch>
              </a:blipFill>
            </p:spPr>
            <p:txBody>
              <a:bodyPr/>
              <a:lstStyle/>
              <a:p>
                <a:r>
                  <a:rPr lang="en-GB">
                    <a:noFill/>
                  </a:rPr>
                  <a:t> </a:t>
                </a:r>
              </a:p>
            </p:txBody>
          </p:sp>
        </mc:Fallback>
      </mc:AlternateContent>
      <p:sp>
        <p:nvSpPr>
          <p:cNvPr id="2" name="Title 1"/>
          <p:cNvSpPr>
            <a:spLocks noGrp="1"/>
          </p:cNvSpPr>
          <p:nvPr>
            <p:ph type="title"/>
          </p:nvPr>
        </p:nvSpPr>
        <p:spPr>
          <a:xfrm>
            <a:off x="611560" y="315989"/>
            <a:ext cx="7343775" cy="405683"/>
          </a:xfrm>
        </p:spPr>
        <p:txBody>
          <a:bodyPr>
            <a:spAutoFit/>
          </a:bodyPr>
          <a:lstStyle/>
          <a:p>
            <a:r>
              <a:rPr lang="en-GB" dirty="0">
                <a:latin typeface="Cambria" pitchFamily="18" charset="0"/>
              </a:rPr>
              <a:t>Bayes’ rule</a:t>
            </a:r>
          </a:p>
        </p:txBody>
      </p:sp>
      <p:sp>
        <p:nvSpPr>
          <p:cNvPr id="4" name="Slide Number Placeholder 3"/>
          <p:cNvSpPr>
            <a:spLocks noGrp="1"/>
          </p:cNvSpPr>
          <p:nvPr>
            <p:ph type="sldNum" sz="quarter" idx="12"/>
          </p:nvPr>
        </p:nvSpPr>
        <p:spPr/>
        <p:txBody>
          <a:bodyPr/>
          <a:lstStyle/>
          <a:p>
            <a:pPr>
              <a:defRPr/>
            </a:pPr>
            <a:fld id="{C9D60223-0653-49FD-856D-E442484557A6}" type="slidenum">
              <a:rPr lang="en-US" smtClean="0"/>
              <a:pPr>
                <a:defRPr/>
              </a:pPr>
              <a:t>12</a:t>
            </a:fld>
            <a:endParaRPr lang="en-US"/>
          </a:p>
        </p:txBody>
      </p:sp>
    </p:spTree>
    <p:extLst>
      <p:ext uri="{BB962C8B-B14F-4D97-AF65-F5344CB8AC3E}">
        <p14:creationId xmlns:p14="http://schemas.microsoft.com/office/powerpoint/2010/main" val="38350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500"/>
                                        <p:tgtEl>
                                          <p:spTgt spid="6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8">
                                            <p:txEl>
                                              <p:pRg st="2" end="2"/>
                                            </p:txEl>
                                          </p:spTgt>
                                        </p:tgtEl>
                                        <p:attrNameLst>
                                          <p:attrName>style.visibility</p:attrName>
                                        </p:attrNameLst>
                                      </p:cBhvr>
                                      <p:to>
                                        <p:strVal val="visible"/>
                                      </p:to>
                                    </p:set>
                                    <p:animEffect transition="in" filter="fade">
                                      <p:cBhvr>
                                        <p:cTn id="10" dur="500"/>
                                        <p:tgtEl>
                                          <p:spTgt spid="6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8">
                                            <p:txEl>
                                              <p:pRg st="4" end="4"/>
                                            </p:txEl>
                                          </p:spTgt>
                                        </p:tgtEl>
                                        <p:attrNameLst>
                                          <p:attrName>style.visibility</p:attrName>
                                        </p:attrNameLst>
                                      </p:cBhvr>
                                      <p:to>
                                        <p:strVal val="visible"/>
                                      </p:to>
                                    </p:set>
                                    <p:animEffect transition="in" filter="fade">
                                      <p:cBhvr>
                                        <p:cTn id="15" dur="500"/>
                                        <p:tgtEl>
                                          <p:spTgt spid="68">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8">
                                            <p:txEl>
                                              <p:pRg st="6" end="6"/>
                                            </p:txEl>
                                          </p:spTgt>
                                        </p:tgtEl>
                                        <p:attrNameLst>
                                          <p:attrName>style.visibility</p:attrName>
                                        </p:attrNameLst>
                                      </p:cBhvr>
                                      <p:to>
                                        <p:strVal val="visible"/>
                                      </p:to>
                                    </p:set>
                                    <p:animEffect transition="in" filter="fade">
                                      <p:cBhvr>
                                        <p:cTn id="18" dur="500"/>
                                        <p:tgtEl>
                                          <p:spTgt spid="68">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8">
                                            <p:txEl>
                                              <p:pRg st="8" end="8"/>
                                            </p:txEl>
                                          </p:spTgt>
                                        </p:tgtEl>
                                        <p:attrNameLst>
                                          <p:attrName>style.visibility</p:attrName>
                                        </p:attrNameLst>
                                      </p:cBhvr>
                                      <p:to>
                                        <p:strVal val="visible"/>
                                      </p:to>
                                    </p:set>
                                    <p:animEffect transition="in" filter="fade">
                                      <p:cBhvr>
                                        <p:cTn id="23" dur="500"/>
                                        <p:tgtEl>
                                          <p:spTgt spid="68">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xEl>
                                              <p:pRg st="10" end="10"/>
                                            </p:txEl>
                                          </p:spTgt>
                                        </p:tgtEl>
                                        <p:attrNameLst>
                                          <p:attrName>style.visibility</p:attrName>
                                        </p:attrNameLst>
                                      </p:cBhvr>
                                      <p:to>
                                        <p:strVal val="visible"/>
                                      </p:to>
                                    </p:set>
                                    <p:animEffect transition="in" filter="fade">
                                      <p:cBhvr>
                                        <p:cTn id="26" dur="500"/>
                                        <p:tgtEl>
                                          <p:spTgt spid="6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8" name="Content Placeholder 2"/>
              <p:cNvSpPr>
                <a:spLocks noGrp="1"/>
              </p:cNvSpPr>
              <p:nvPr>
                <p:ph idx="1"/>
              </p:nvPr>
            </p:nvSpPr>
            <p:spPr>
              <a:xfrm>
                <a:off x="522756" y="1101089"/>
                <a:ext cx="8269552" cy="2800190"/>
              </a:xfrm>
            </p:spPr>
            <p:txBody>
              <a:bodyPr wrap="square">
                <a:spAutoFit/>
              </a:bodyPr>
              <a:lstStyle/>
              <a:p>
                <a:pPr marL="285750" indent="-285750" algn="just">
                  <a:buFont typeface="Arial" panose="020B0604020202020204" pitchFamily="34" charset="0"/>
                  <a:buChar char="•"/>
                </a:pPr>
                <a:r>
                  <a:rPr lang="en-GB" sz="1800" dirty="0"/>
                  <a:t>Why is Bayes’ rule important?</a:t>
                </a:r>
              </a:p>
              <a:p>
                <a:pPr marL="285750" indent="-285750" algn="just">
                  <a:buFont typeface="Arial" panose="020B0604020202020204" pitchFamily="34" charset="0"/>
                  <a:buChar char="•"/>
                </a:pPr>
                <a:r>
                  <a:rPr lang="en-GB" sz="1800" dirty="0"/>
                  <a:t>It allows us to invert conditional probabilities, </a:t>
                </a:r>
                <a:r>
                  <a:rPr lang="en-GB" sz="1800" dirty="0" err="1"/>
                  <a:t>ie</a:t>
                </a:r>
                <a:r>
                  <a:rPr lang="en-GB" sz="1800" dirty="0"/>
                  <a:t> to pass from </a:t>
                </a:r>
                <a14:m>
                  <m:oMath xmlns:m="http://schemas.openxmlformats.org/officeDocument/2006/math">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e>
                      <m:e>
                        <m:r>
                          <a:rPr lang="en-US" sz="1800" i="1">
                            <a:latin typeface="Cambria Math" panose="02040503050406030204" pitchFamily="18" charset="0"/>
                          </a:rPr>
                          <m:t>𝐴</m:t>
                        </m:r>
                      </m:e>
                    </m:d>
                  </m:oMath>
                </a14:m>
                <a:r>
                  <a:rPr lang="en-GB" sz="1800" dirty="0"/>
                  <a:t> to </a:t>
                </a:r>
                <a14:m>
                  <m:oMath xmlns:m="http://schemas.openxmlformats.org/officeDocument/2006/math">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𝐴</m:t>
                        </m:r>
                      </m:e>
                      <m:e>
                        <m:r>
                          <a:rPr lang="en-US" sz="1800" b="0" i="1" smtClean="0">
                            <a:latin typeface="Cambria Math" panose="02040503050406030204" pitchFamily="18" charset="0"/>
                          </a:rPr>
                          <m:t>𝐵</m:t>
                        </m:r>
                      </m:e>
                    </m:d>
                    <m:r>
                      <a:rPr lang="en-US" sz="1800" b="0" i="1" smtClean="0">
                        <a:latin typeface="Cambria Math" panose="02040503050406030204" pitchFamily="18" charset="0"/>
                      </a:rPr>
                      <m:t>:</m:t>
                    </m:r>
                  </m:oMath>
                </a14:m>
                <a:endParaRPr lang="en-US" sz="1800" b="0" dirty="0"/>
              </a:p>
              <a:p>
                <a:pPr marL="285750" indent="-285750" algn="just">
                  <a:buFont typeface="Arial" panose="020B0604020202020204" pitchFamily="34" charset="0"/>
                  <a:buChar char="•"/>
                </a:pPr>
                <a:endParaRPr lang="en-US" sz="1800" b="0" dirty="0"/>
              </a:p>
              <a:p>
                <a:pPr algn="just"/>
                <a14:m>
                  <m:oMathPara xmlns:m="http://schemas.openxmlformats.org/officeDocument/2006/math">
                    <m:oMathParaPr>
                      <m:jc m:val="centerGroup"/>
                    </m:oMathParaPr>
                    <m:oMath xmlns:m="http://schemas.openxmlformats.org/officeDocument/2006/math">
                      <m:r>
                        <a:rPr lang="en-GB" sz="1800" i="1" smtClean="0">
                          <a:solidFill>
                            <a:srgbClr val="CC6600"/>
                          </a:solidFill>
                          <a:latin typeface="Cambria Math"/>
                        </a:rPr>
                        <m:t>𝑝</m:t>
                      </m:r>
                      <m:d>
                        <m:dPr>
                          <m:ctrlPr>
                            <a:rPr lang="en-GB" sz="1800" i="1">
                              <a:solidFill>
                                <a:srgbClr val="CC6600"/>
                              </a:solidFill>
                              <a:latin typeface="Cambria Math" panose="02040503050406030204" pitchFamily="18" charset="0"/>
                            </a:rPr>
                          </m:ctrlPr>
                        </m:dPr>
                        <m:e>
                          <m:r>
                            <a:rPr lang="en-US" sz="1800" i="1">
                              <a:solidFill>
                                <a:srgbClr val="CC6600"/>
                              </a:solidFill>
                              <a:latin typeface="Cambria Math" panose="02040503050406030204" pitchFamily="18" charset="0"/>
                            </a:rPr>
                            <m:t>𝐴</m:t>
                          </m:r>
                        </m:e>
                        <m:e>
                          <m:r>
                            <a:rPr lang="en-US" sz="1800" i="1">
                              <a:solidFill>
                                <a:srgbClr val="CC6600"/>
                              </a:solidFill>
                              <a:latin typeface="Cambria Math" panose="02040503050406030204" pitchFamily="18" charset="0"/>
                            </a:rPr>
                            <m:t>𝐵</m:t>
                          </m:r>
                        </m:e>
                      </m:d>
                      <m:r>
                        <a:rPr lang="en-GB" sz="1800" i="1">
                          <a:latin typeface="Cambria Math"/>
                        </a:rPr>
                        <m:t>=</m:t>
                      </m:r>
                      <m:f>
                        <m:fPr>
                          <m:ctrlPr>
                            <a:rPr lang="en-GB" sz="1800" i="1">
                              <a:latin typeface="Cambria Math" panose="02040503050406030204" pitchFamily="18" charset="0"/>
                            </a:rPr>
                          </m:ctrlPr>
                        </m:fPr>
                        <m:num>
                          <m:r>
                            <a:rPr lang="en-GB" sz="1800" i="1" smtClean="0">
                              <a:solidFill>
                                <a:srgbClr val="CC6600"/>
                              </a:solidFill>
                              <a:latin typeface="Cambria Math"/>
                            </a:rPr>
                            <m:t>𝑝</m:t>
                          </m:r>
                          <m:d>
                            <m:dPr>
                              <m:ctrlPr>
                                <a:rPr lang="en-GB" sz="1800" i="1">
                                  <a:solidFill>
                                    <a:srgbClr val="CC6600"/>
                                  </a:solidFill>
                                  <a:latin typeface="Cambria Math" panose="02040503050406030204" pitchFamily="18" charset="0"/>
                                </a:rPr>
                              </m:ctrlPr>
                            </m:dPr>
                            <m:e>
                              <m:r>
                                <a:rPr lang="en-US" sz="1800" i="1">
                                  <a:solidFill>
                                    <a:srgbClr val="CC6600"/>
                                  </a:solidFill>
                                  <a:latin typeface="Cambria Math" panose="02040503050406030204" pitchFamily="18" charset="0"/>
                                </a:rPr>
                                <m:t>𝐵</m:t>
                              </m:r>
                            </m:e>
                            <m:e>
                              <m:r>
                                <a:rPr lang="en-US" sz="1800" i="1">
                                  <a:solidFill>
                                    <a:srgbClr val="CC6600"/>
                                  </a:solidFill>
                                  <a:latin typeface="Cambria Math" panose="02040503050406030204" pitchFamily="18" charset="0"/>
                                </a:rPr>
                                <m:t>𝐴</m:t>
                              </m:r>
                            </m:e>
                          </m:d>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𝐴</m:t>
                              </m:r>
                            </m:e>
                          </m:d>
                        </m:num>
                        <m:den>
                          <m:r>
                            <a:rPr lang="en-GB" sz="1800" i="1">
                              <a:latin typeface="Cambria Math"/>
                            </a:rPr>
                            <m:t>𝑝</m:t>
                          </m:r>
                          <m:d>
                            <m:dPr>
                              <m:ctrlPr>
                                <a:rPr lang="en-GB" sz="1800" i="1">
                                  <a:latin typeface="Cambria Math" panose="02040503050406030204" pitchFamily="18" charset="0"/>
                                </a:rPr>
                              </m:ctrlPr>
                            </m:dPr>
                            <m:e>
                              <m:r>
                                <a:rPr lang="en-US" sz="1800" i="1">
                                  <a:latin typeface="Cambria Math" panose="02040503050406030204" pitchFamily="18" charset="0"/>
                                </a:rPr>
                                <m:t>𝐵</m:t>
                              </m:r>
                            </m:e>
                          </m:d>
                        </m:den>
                      </m:f>
                    </m:oMath>
                  </m:oMathPara>
                </a14:m>
                <a:endParaRPr lang="en-US" sz="1800" b="0" dirty="0"/>
              </a:p>
              <a:p>
                <a:pPr algn="just"/>
                <a:endParaRPr lang="en-US" sz="1800" dirty="0"/>
              </a:p>
              <a:p>
                <a:pPr marL="285750" indent="-285750" algn="just">
                  <a:buFont typeface="Arial" panose="020B0604020202020204" pitchFamily="34" charset="0"/>
                  <a:buChar char="•"/>
                </a:pPr>
                <a:r>
                  <a:rPr lang="en-US" sz="1800" b="0" dirty="0"/>
                  <a:t>In other words, it allows us to update our belief about </a:t>
                </a:r>
                <a14:m>
                  <m:oMath xmlns:m="http://schemas.openxmlformats.org/officeDocument/2006/math">
                    <m:r>
                      <a:rPr lang="en-US" sz="1800" b="0" i="1" smtClean="0">
                        <a:latin typeface="Cambria Math" panose="02040503050406030204" pitchFamily="18" charset="0"/>
                      </a:rPr>
                      <m:t>𝐴</m:t>
                    </m:r>
                  </m:oMath>
                </a14:m>
                <a:r>
                  <a:rPr lang="en-US" sz="1800" b="0" dirty="0"/>
                  <a:t> in light of observation </a:t>
                </a:r>
                <a14:m>
                  <m:oMath xmlns:m="http://schemas.openxmlformats.org/officeDocument/2006/math">
                    <m:r>
                      <a:rPr lang="en-US" sz="1800" b="0" i="1" smtClean="0">
                        <a:latin typeface="Cambria Math" panose="02040503050406030204" pitchFamily="18" charset="0"/>
                      </a:rPr>
                      <m:t>𝐵</m:t>
                    </m:r>
                  </m:oMath>
                </a14:m>
                <a:endParaRPr lang="en-US" sz="1800" b="0" dirty="0"/>
              </a:p>
              <a:p>
                <a:pPr marL="285750" indent="-285750" algn="just">
                  <a:buFont typeface="Arial" panose="020B0604020202020204" pitchFamily="34" charset="0"/>
                  <a:buChar char="•"/>
                </a:pPr>
                <a:endParaRPr lang="en-GB" sz="1800" dirty="0"/>
              </a:p>
            </p:txBody>
          </p:sp>
        </mc:Choice>
        <mc:Fallback>
          <p:sp>
            <p:nvSpPr>
              <p:cNvPr id="68" name="Content Placeholder 2"/>
              <p:cNvSpPr>
                <a:spLocks noGrp="1" noRot="1" noChangeAspect="1" noMove="1" noResize="1" noEditPoints="1" noAdjustHandles="1" noChangeArrowheads="1" noChangeShapeType="1" noTextEdit="1"/>
              </p:cNvSpPr>
              <p:nvPr>
                <p:ph idx="1"/>
              </p:nvPr>
            </p:nvSpPr>
            <p:spPr>
              <a:xfrm>
                <a:off x="522756" y="1101089"/>
                <a:ext cx="8269552" cy="2800190"/>
              </a:xfrm>
              <a:blipFill>
                <a:blip r:embed="rId3"/>
                <a:stretch>
                  <a:fillRect l="-1690" t="-2262"/>
                </a:stretch>
              </a:blipFill>
            </p:spPr>
            <p:txBody>
              <a:bodyPr/>
              <a:lstStyle/>
              <a:p>
                <a:r>
                  <a:rPr lang="en-GB">
                    <a:noFill/>
                  </a:rPr>
                  <a:t> </a:t>
                </a:r>
              </a:p>
            </p:txBody>
          </p:sp>
        </mc:Fallback>
      </mc:AlternateContent>
      <p:sp>
        <p:nvSpPr>
          <p:cNvPr id="2" name="Title 1"/>
          <p:cNvSpPr>
            <a:spLocks noGrp="1"/>
          </p:cNvSpPr>
          <p:nvPr>
            <p:ph type="title"/>
          </p:nvPr>
        </p:nvSpPr>
        <p:spPr>
          <a:xfrm>
            <a:off x="611560" y="315989"/>
            <a:ext cx="7343775" cy="405683"/>
          </a:xfrm>
        </p:spPr>
        <p:txBody>
          <a:bodyPr>
            <a:spAutoFit/>
          </a:bodyPr>
          <a:lstStyle/>
          <a:p>
            <a:r>
              <a:rPr lang="en-GB" dirty="0">
                <a:latin typeface="Cambria" pitchFamily="18" charset="0"/>
              </a:rPr>
              <a:t>Bayes’ rule: what problem does it solve?</a:t>
            </a:r>
          </a:p>
        </p:txBody>
      </p:sp>
      <p:sp>
        <p:nvSpPr>
          <p:cNvPr id="4" name="Slide Number Placeholder 3"/>
          <p:cNvSpPr>
            <a:spLocks noGrp="1"/>
          </p:cNvSpPr>
          <p:nvPr>
            <p:ph type="sldNum" sz="quarter" idx="12"/>
          </p:nvPr>
        </p:nvSpPr>
        <p:spPr/>
        <p:txBody>
          <a:bodyPr/>
          <a:lstStyle/>
          <a:p>
            <a:pPr>
              <a:defRPr/>
            </a:pPr>
            <a:fld id="{C9D60223-0653-49FD-856D-E442484557A6}" type="slidenum">
              <a:rPr lang="en-US" smtClean="0"/>
              <a:pPr>
                <a:defRPr/>
              </a:pPr>
              <a:t>13</a:t>
            </a:fld>
            <a:endParaRPr lang="en-US"/>
          </a:p>
        </p:txBody>
      </p:sp>
    </p:spTree>
    <p:extLst>
      <p:ext uri="{BB962C8B-B14F-4D97-AF65-F5344CB8AC3E}">
        <p14:creationId xmlns:p14="http://schemas.microsoft.com/office/powerpoint/2010/main" val="400298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5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5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3" end="3"/>
                                            </p:txEl>
                                          </p:spTgt>
                                        </p:tgtEl>
                                        <p:attrNameLst>
                                          <p:attrName>style.visibility</p:attrName>
                                        </p:attrNameLst>
                                      </p:cBhvr>
                                      <p:to>
                                        <p:strVal val="visible"/>
                                      </p:to>
                                    </p:set>
                                    <p:animEffect transition="in" filter="fade">
                                      <p:cBhvr>
                                        <p:cTn id="17" dur="500"/>
                                        <p:tgtEl>
                                          <p:spTgt spid="6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5" end="5"/>
                                            </p:txEl>
                                          </p:spTgt>
                                        </p:tgtEl>
                                        <p:attrNameLst>
                                          <p:attrName>style.visibility</p:attrName>
                                        </p:attrNameLst>
                                      </p:cBhvr>
                                      <p:to>
                                        <p:strVal val="visible"/>
                                      </p:to>
                                    </p:set>
                                    <p:animEffect transition="in" filter="fade">
                                      <p:cBhvr>
                                        <p:cTn id="22" dur="500"/>
                                        <p:tgtEl>
                                          <p:spTgt spid="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 name="Content Placeholder 2"/>
              <p:cNvSpPr>
                <a:spLocks noGrp="1"/>
              </p:cNvSpPr>
              <p:nvPr>
                <p:ph idx="1"/>
              </p:nvPr>
            </p:nvSpPr>
            <p:spPr>
              <a:xfrm>
                <a:off x="611560" y="1340768"/>
                <a:ext cx="8064896" cy="3783728"/>
              </a:xfrm>
            </p:spPr>
            <p:txBody>
              <a:bodyPr wrap="square">
                <a:spAutoFit/>
              </a:bodyPr>
              <a:lstStyle/>
              <a:p>
                <a:pPr algn="just">
                  <a:lnSpc>
                    <a:spcPct val="150000"/>
                  </a:lnSpc>
                </a:pPr>
                <a:r>
                  <a:rPr lang="en-US" dirty="0"/>
                  <a:t>In our example, it is immediately clear that </a:t>
                </a:r>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b="0" i="1" smtClean="0">
                            <a:latin typeface="Cambria Math"/>
                          </a:rPr>
                          <m:t>𝑁𝑜𝑏𝑒𝑙</m:t>
                        </m:r>
                      </m:e>
                      <m:e>
                        <m:r>
                          <a:rPr lang="en-US" b="0" i="1" smtClean="0">
                            <a:latin typeface="Cambria Math"/>
                          </a:rPr>
                          <m:t>𝑐h𝑜𝑐𝑜𝑙𝑎𝑡𝑒</m:t>
                        </m:r>
                      </m:e>
                    </m:d>
                  </m:oMath>
                </a14:m>
                <a:r>
                  <a:rPr lang="en-US" dirty="0"/>
                  <a:t> is very different from </a:t>
                </a:r>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b="0" i="1" smtClean="0">
                            <a:latin typeface="Cambria Math"/>
                          </a:rPr>
                          <m:t>𝑐h𝑜𝑐𝑜𝑙𝑎𝑡𝑒</m:t>
                        </m:r>
                      </m:e>
                      <m:e>
                        <m:r>
                          <a:rPr lang="en-US" b="0" i="1" smtClean="0">
                            <a:latin typeface="Cambria Math"/>
                          </a:rPr>
                          <m:t>𝑁𝑜𝑏𝑒𝑙</m:t>
                        </m:r>
                      </m:e>
                    </m:d>
                  </m:oMath>
                </a14:m>
                <a:r>
                  <a:rPr lang="en-US" dirty="0"/>
                  <a:t>. While the first is hopeless to determine directly, the second is much easier to find out: ask Nobel laureates how much chocolate they eat. Once we know that, we can use Bayes’ rule:</a:t>
                </a:r>
              </a:p>
              <a:p>
                <a:pPr algn="just">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i="1">
                              <a:latin typeface="Cambria Math" panose="02040503050406030204" pitchFamily="18" charset="0"/>
                            </a:rPr>
                          </m:ctrlPr>
                        </m:dPr>
                        <m:e>
                          <m:r>
                            <a:rPr lang="en-US" b="0" i="1" smtClean="0">
                              <a:latin typeface="Cambria Math"/>
                            </a:rPr>
                            <m:t>𝑁𝑜𝑏𝑒𝑙</m:t>
                          </m:r>
                        </m:e>
                        <m:e>
                          <m:r>
                            <a:rPr lang="en-US" b="0" i="1" smtClean="0">
                              <a:latin typeface="Cambria Math"/>
                            </a:rPr>
                            <m:t>𝑐h𝑜𝑐𝑜𝑙𝑎𝑡𝑒</m:t>
                          </m:r>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𝑝</m:t>
                          </m:r>
                          <m:d>
                            <m:dPr>
                              <m:ctrlPr>
                                <a:rPr lang="en-US" i="1">
                                  <a:latin typeface="Cambria Math" panose="02040503050406030204" pitchFamily="18" charset="0"/>
                                </a:rPr>
                              </m:ctrlPr>
                            </m:dPr>
                            <m:e>
                              <m:r>
                                <a:rPr lang="en-US" b="0" i="1" smtClean="0">
                                  <a:latin typeface="Cambria Math"/>
                                </a:rPr>
                                <m:t>𝑐h𝑜𝑐𝑜𝑙𝑎𝑡𝑒</m:t>
                              </m:r>
                            </m:e>
                            <m:e>
                              <m:r>
                                <a:rPr lang="en-US" b="0" i="1" smtClean="0">
                                  <a:latin typeface="Cambria Math"/>
                                </a:rPr>
                                <m:t>𝑁𝑜𝑏𝑒𝑙</m:t>
                              </m:r>
                            </m:e>
                          </m:d>
                          <m:r>
                            <a:rPr lang="en-US" i="1">
                              <a:latin typeface="Cambria Math"/>
                            </a:rPr>
                            <m:t>𝑃</m:t>
                          </m:r>
                          <m:d>
                            <m:dPr>
                              <m:ctrlPr>
                                <a:rPr lang="en-US" i="1">
                                  <a:latin typeface="Cambria Math" panose="02040503050406030204" pitchFamily="18" charset="0"/>
                                </a:rPr>
                              </m:ctrlPr>
                            </m:dPr>
                            <m:e>
                              <m:r>
                                <a:rPr lang="en-US" b="0" i="1" smtClean="0">
                                  <a:latin typeface="Cambria Math"/>
                                </a:rPr>
                                <m:t>𝑁𝑜𝑏𝑒𝑙</m:t>
                              </m:r>
                            </m:e>
                          </m:d>
                        </m:num>
                        <m:den>
                          <m:r>
                            <a:rPr lang="en-US" b="0" i="1" smtClean="0">
                              <a:latin typeface="Cambria Math"/>
                            </a:rPr>
                            <m:t>𝑝</m:t>
                          </m:r>
                          <m:d>
                            <m:dPr>
                              <m:ctrlPr>
                                <a:rPr lang="en-US" i="1">
                                  <a:latin typeface="Cambria Math" panose="02040503050406030204" pitchFamily="18" charset="0"/>
                                </a:rPr>
                              </m:ctrlPr>
                            </m:dPr>
                            <m:e>
                              <m:r>
                                <a:rPr lang="en-US" b="0" i="1" smtClean="0">
                                  <a:latin typeface="Cambria Math"/>
                                </a:rPr>
                                <m:t>𝑐h𝑜𝑐𝑜𝑙𝑎𝑡𝑒</m:t>
                              </m:r>
                            </m:e>
                          </m:d>
                        </m:den>
                      </m:f>
                    </m:oMath>
                  </m:oMathPara>
                </a14:m>
                <a:endParaRPr lang="en-US" dirty="0"/>
              </a:p>
              <a:p>
                <a:pPr algn="just">
                  <a:lnSpc>
                    <a:spcPct val="150000"/>
                  </a:lnSpc>
                </a:pPr>
                <a:endParaRPr lang="en-US" dirty="0"/>
              </a:p>
              <a:p>
                <a:pPr algn="just">
                  <a:lnSpc>
                    <a:spcPct val="150000"/>
                  </a:lnSpc>
                </a:pPr>
                <a:r>
                  <a:rPr lang="en-US" dirty="0"/>
                  <a:t>Inference on the quantities of interest in neuroimaging studies has exactly the same general structure.</a:t>
                </a:r>
              </a:p>
            </p:txBody>
          </p:sp>
        </mc:Choice>
        <mc:Fallback xmlns="">
          <p:sp>
            <p:nvSpPr>
              <p:cNvPr id="68" name="Content Placeholder 2"/>
              <p:cNvSpPr>
                <a:spLocks noGrp="1" noRot="1" noChangeAspect="1" noMove="1" noResize="1" noEditPoints="1" noAdjustHandles="1" noChangeArrowheads="1" noChangeShapeType="1" noTextEdit="1"/>
              </p:cNvSpPr>
              <p:nvPr>
                <p:ph idx="1"/>
              </p:nvPr>
            </p:nvSpPr>
            <p:spPr>
              <a:xfrm>
                <a:off x="611560" y="1340768"/>
                <a:ext cx="8064896" cy="3783728"/>
              </a:xfrm>
              <a:blipFill>
                <a:blip r:embed="rId3"/>
                <a:stretch>
                  <a:fillRect l="-1732" r="-1575" b="-1342"/>
                </a:stretch>
              </a:blipFill>
            </p:spPr>
            <p:txBody>
              <a:bodyPr/>
              <a:lstStyle/>
              <a:p>
                <a:r>
                  <a:rPr lang="en-GB">
                    <a:noFill/>
                  </a:rPr>
                  <a:t> </a:t>
                </a:r>
              </a:p>
            </p:txBody>
          </p:sp>
        </mc:Fallback>
      </mc:AlternateContent>
      <p:sp>
        <p:nvSpPr>
          <p:cNvPr id="2" name="Title 1"/>
          <p:cNvSpPr>
            <a:spLocks noGrp="1"/>
          </p:cNvSpPr>
          <p:nvPr>
            <p:ph type="title"/>
          </p:nvPr>
        </p:nvSpPr>
        <p:spPr>
          <a:xfrm>
            <a:off x="899592" y="332656"/>
            <a:ext cx="7343775" cy="405683"/>
          </a:xfrm>
        </p:spPr>
        <p:txBody>
          <a:bodyPr>
            <a:spAutoFit/>
          </a:bodyPr>
          <a:lstStyle/>
          <a:p>
            <a:r>
              <a:rPr lang="en-GB" dirty="0"/>
              <a:t>Bayes’ rule: the chocolate example</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pPr>
              <a:defRPr/>
            </a:pPr>
            <a:fld id="{C9D60223-0653-49FD-856D-E442484557A6}" type="slidenum">
              <a:rPr lang="en-US" smtClean="0"/>
              <a:pPr>
                <a:defRPr/>
              </a:pPr>
              <a:t>14</a:t>
            </a:fld>
            <a:endParaRPr lang="en-US"/>
          </a:p>
        </p:txBody>
      </p:sp>
      <p:sp>
        <p:nvSpPr>
          <p:cNvPr id="7" name="Oval 6"/>
          <p:cNvSpPr/>
          <p:nvPr/>
        </p:nvSpPr>
        <p:spPr bwMode="auto">
          <a:xfrm>
            <a:off x="4211960" y="2917502"/>
            <a:ext cx="2016224" cy="576064"/>
          </a:xfrm>
          <a:prstGeom prst="ellipse">
            <a:avLst/>
          </a:prstGeom>
          <a:noFill/>
          <a:ln w="28575" cap="flat" cmpd="sng" algn="ctr">
            <a:solidFill>
              <a:srgbClr val="FF0000"/>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p:txBody>
      </p:sp>
      <p:sp>
        <p:nvSpPr>
          <p:cNvPr id="9" name="Oval 8"/>
          <p:cNvSpPr/>
          <p:nvPr/>
        </p:nvSpPr>
        <p:spPr bwMode="auto">
          <a:xfrm>
            <a:off x="5004048" y="3205534"/>
            <a:ext cx="1440160" cy="576064"/>
          </a:xfrm>
          <a:prstGeom prst="ellipse">
            <a:avLst/>
          </a:prstGeom>
          <a:noFill/>
          <a:ln w="28575" cap="flat" cmpd="sng" algn="ctr">
            <a:solidFill>
              <a:srgbClr val="0070C0"/>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p:txBody>
      </p:sp>
      <p:sp>
        <p:nvSpPr>
          <p:cNvPr id="10" name="Oval 9"/>
          <p:cNvSpPr/>
          <p:nvPr/>
        </p:nvSpPr>
        <p:spPr bwMode="auto">
          <a:xfrm>
            <a:off x="6156176" y="2959422"/>
            <a:ext cx="1008112" cy="576064"/>
          </a:xfrm>
          <a:prstGeom prst="ellipse">
            <a:avLst/>
          </a:prstGeom>
          <a:noFill/>
          <a:ln w="28575" cap="flat" cmpd="sng" algn="ctr">
            <a:solidFill>
              <a:srgbClr val="008000"/>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p:txBody>
      </p:sp>
      <p:sp>
        <p:nvSpPr>
          <p:cNvPr id="11" name="Oval 10"/>
          <p:cNvSpPr/>
          <p:nvPr/>
        </p:nvSpPr>
        <p:spPr bwMode="auto">
          <a:xfrm>
            <a:off x="2051720" y="3069902"/>
            <a:ext cx="2088232" cy="576064"/>
          </a:xfrm>
          <a:prstGeom prst="ellipse">
            <a:avLst/>
          </a:prstGeom>
          <a:noFill/>
          <a:ln w="28575" cap="flat" cmpd="sng" algn="ctr">
            <a:solidFill>
              <a:srgbClr val="008000"/>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p:txBody>
      </p:sp>
      <p:sp>
        <p:nvSpPr>
          <p:cNvPr id="8" name="TextBox 7"/>
          <p:cNvSpPr txBox="1"/>
          <p:nvPr/>
        </p:nvSpPr>
        <p:spPr>
          <a:xfrm>
            <a:off x="7164288" y="2959422"/>
            <a:ext cx="691215" cy="369332"/>
          </a:xfrm>
          <a:prstGeom prst="rect">
            <a:avLst/>
          </a:prstGeom>
          <a:noFill/>
        </p:spPr>
        <p:txBody>
          <a:bodyPr wrap="none" rtlCol="0">
            <a:spAutoFit/>
          </a:bodyPr>
          <a:lstStyle/>
          <a:p>
            <a:r>
              <a:rPr lang="de-CH" dirty="0">
                <a:solidFill>
                  <a:srgbClr val="008000"/>
                </a:solidFill>
                <a:latin typeface="Cambria" pitchFamily="18" charset="0"/>
              </a:rPr>
              <a:t>prior</a:t>
            </a:r>
            <a:endParaRPr lang="en-US" dirty="0">
              <a:solidFill>
                <a:srgbClr val="008000"/>
              </a:solidFill>
              <a:latin typeface="Cambria" pitchFamily="18" charset="0"/>
            </a:endParaRPr>
          </a:p>
        </p:txBody>
      </p:sp>
      <p:sp>
        <p:nvSpPr>
          <p:cNvPr id="13" name="TextBox 12"/>
          <p:cNvSpPr txBox="1"/>
          <p:nvPr/>
        </p:nvSpPr>
        <p:spPr>
          <a:xfrm>
            <a:off x="1115616" y="3494326"/>
            <a:ext cx="1101135" cy="369332"/>
          </a:xfrm>
          <a:prstGeom prst="rect">
            <a:avLst/>
          </a:prstGeom>
          <a:noFill/>
        </p:spPr>
        <p:txBody>
          <a:bodyPr wrap="none" rtlCol="0">
            <a:spAutoFit/>
          </a:bodyPr>
          <a:lstStyle/>
          <a:p>
            <a:r>
              <a:rPr lang="de-CH" dirty="0">
                <a:solidFill>
                  <a:srgbClr val="008000"/>
                </a:solidFill>
                <a:latin typeface="Cambria" pitchFamily="18" charset="0"/>
              </a:rPr>
              <a:t>posterior</a:t>
            </a:r>
            <a:endParaRPr lang="en-US" dirty="0">
              <a:solidFill>
                <a:srgbClr val="008000"/>
              </a:solidFill>
              <a:latin typeface="Cambria" pitchFamily="18" charset="0"/>
            </a:endParaRPr>
          </a:p>
        </p:txBody>
      </p:sp>
      <p:sp>
        <p:nvSpPr>
          <p:cNvPr id="14" name="TextBox 13"/>
          <p:cNvSpPr txBox="1"/>
          <p:nvPr/>
        </p:nvSpPr>
        <p:spPr>
          <a:xfrm>
            <a:off x="4355976" y="2590090"/>
            <a:ext cx="1166538" cy="369332"/>
          </a:xfrm>
          <a:prstGeom prst="rect">
            <a:avLst/>
          </a:prstGeom>
          <a:noFill/>
        </p:spPr>
        <p:txBody>
          <a:bodyPr wrap="none" rtlCol="0">
            <a:spAutoFit/>
          </a:bodyPr>
          <a:lstStyle/>
          <a:p>
            <a:r>
              <a:rPr lang="de-CH" dirty="0">
                <a:solidFill>
                  <a:srgbClr val="FF0000"/>
                </a:solidFill>
                <a:latin typeface="Cambria" pitchFamily="18" charset="0"/>
              </a:rPr>
              <a:t>likelihood</a:t>
            </a:r>
            <a:endParaRPr lang="en-US" dirty="0">
              <a:solidFill>
                <a:srgbClr val="FF0000"/>
              </a:solidFill>
              <a:latin typeface="Cambria" pitchFamily="18" charset="0"/>
            </a:endParaRPr>
          </a:p>
        </p:txBody>
      </p:sp>
      <p:sp>
        <p:nvSpPr>
          <p:cNvPr id="15" name="TextBox 14"/>
          <p:cNvSpPr txBox="1"/>
          <p:nvPr/>
        </p:nvSpPr>
        <p:spPr>
          <a:xfrm>
            <a:off x="5122102" y="3781598"/>
            <a:ext cx="1057662" cy="369332"/>
          </a:xfrm>
          <a:prstGeom prst="rect">
            <a:avLst/>
          </a:prstGeom>
          <a:noFill/>
        </p:spPr>
        <p:txBody>
          <a:bodyPr wrap="none" rtlCol="0">
            <a:spAutoFit/>
          </a:bodyPr>
          <a:lstStyle/>
          <a:p>
            <a:r>
              <a:rPr lang="de-CH" dirty="0">
                <a:solidFill>
                  <a:srgbClr val="0070C0"/>
                </a:solidFill>
                <a:latin typeface="Cambria" pitchFamily="18" charset="0"/>
              </a:rPr>
              <a:t>evidence</a:t>
            </a:r>
            <a:endParaRPr lang="en-US" dirty="0">
              <a:solidFill>
                <a:srgbClr val="0070C0"/>
              </a:solidFill>
              <a:latin typeface="Cambria" pitchFamily="18" charset="0"/>
            </a:endParaRPr>
          </a:p>
        </p:txBody>
      </p:sp>
      <p:sp>
        <p:nvSpPr>
          <p:cNvPr id="16" name="Oval 15"/>
          <p:cNvSpPr/>
          <p:nvPr/>
        </p:nvSpPr>
        <p:spPr bwMode="auto">
          <a:xfrm>
            <a:off x="4186124" y="2856056"/>
            <a:ext cx="2978163" cy="637510"/>
          </a:xfrm>
          <a:prstGeom prst="ellipse">
            <a:avLst/>
          </a:prstGeom>
          <a:noFill/>
          <a:ln w="28575" cap="flat" cmpd="sng" algn="ctr">
            <a:solidFill>
              <a:srgbClr val="FFC000"/>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p:txBody>
      </p:sp>
      <p:sp>
        <p:nvSpPr>
          <p:cNvPr id="17" name="TextBox 16"/>
          <p:cNvSpPr txBox="1"/>
          <p:nvPr/>
        </p:nvSpPr>
        <p:spPr>
          <a:xfrm>
            <a:off x="6362464" y="2557824"/>
            <a:ext cx="801823" cy="369332"/>
          </a:xfrm>
          <a:prstGeom prst="rect">
            <a:avLst/>
          </a:prstGeom>
          <a:noFill/>
        </p:spPr>
        <p:txBody>
          <a:bodyPr wrap="none" rtlCol="0">
            <a:spAutoFit/>
          </a:bodyPr>
          <a:lstStyle/>
          <a:p>
            <a:r>
              <a:rPr lang="de-CH" dirty="0">
                <a:solidFill>
                  <a:srgbClr val="FFC000"/>
                </a:solidFill>
                <a:latin typeface="Cambria" pitchFamily="18" charset="0"/>
              </a:rPr>
              <a:t>model</a:t>
            </a:r>
            <a:endParaRPr lang="en-US" dirty="0">
              <a:solidFill>
                <a:srgbClr val="FFC000"/>
              </a:solidFill>
              <a:latin typeface="Cambria" pitchFamily="18" charset="0"/>
            </a:endParaRPr>
          </a:p>
        </p:txBody>
      </p:sp>
    </p:spTree>
    <p:extLst>
      <p:ext uri="{BB962C8B-B14F-4D97-AF65-F5344CB8AC3E}">
        <p14:creationId xmlns:p14="http://schemas.microsoft.com/office/powerpoint/2010/main" val="415499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10" grpId="0" animBg="1"/>
      <p:bldP spid="10" grpId="1" animBg="1"/>
      <p:bldP spid="11" grpId="0" animBg="1"/>
      <p:bldP spid="8" grpId="0"/>
      <p:bldP spid="8" grpId="1"/>
      <p:bldP spid="13" grpId="0"/>
      <p:bldP spid="14" grpId="0"/>
      <p:bldP spid="14" grpId="1"/>
      <p:bldP spid="15" grpId="0"/>
      <p:bldP spid="16"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6" name="Group 20"/>
          <p:cNvGrpSpPr>
            <a:grpSpLocks/>
          </p:cNvGrpSpPr>
          <p:nvPr/>
        </p:nvGrpSpPr>
        <p:grpSpPr bwMode="auto">
          <a:xfrm>
            <a:off x="5916613" y="2895600"/>
            <a:ext cx="2160587" cy="1944688"/>
            <a:chOff x="3727" y="1824"/>
            <a:chExt cx="1361" cy="1225"/>
          </a:xfrm>
        </p:grpSpPr>
        <p:pic>
          <p:nvPicPr>
            <p:cNvPr id="3096" name="Picture 3" descr="tete_EEG"/>
            <p:cNvPicPr>
              <a:picLocks noChangeAspect="1" noChangeArrowheads="1"/>
            </p:cNvPicPr>
            <p:nvPr/>
          </p:nvPicPr>
          <p:blipFill>
            <a:blip r:embed="rId3">
              <a:clrChange>
                <a:clrFrom>
                  <a:srgbClr val="FBF9E7"/>
                </a:clrFrom>
                <a:clrTo>
                  <a:srgbClr val="FBF9E7">
                    <a:alpha val="0"/>
                  </a:srgbClr>
                </a:clrTo>
              </a:clrChange>
              <a:extLst>
                <a:ext uri="{28A0092B-C50C-407E-A947-70E740481C1C}">
                  <a14:useLocalDpi xmlns:a14="http://schemas.microsoft.com/office/drawing/2010/main" val="0"/>
                </a:ext>
              </a:extLst>
            </a:blip>
            <a:srcRect/>
            <a:stretch>
              <a:fillRect/>
            </a:stretch>
          </p:blipFill>
          <p:spPr bwMode="auto">
            <a:xfrm>
              <a:off x="3727" y="1870"/>
              <a:ext cx="1243" cy="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7" name="Freeform 4"/>
            <p:cNvSpPr>
              <a:spLocks/>
            </p:cNvSpPr>
            <p:nvPr/>
          </p:nvSpPr>
          <p:spPr bwMode="auto">
            <a:xfrm>
              <a:off x="4450" y="1824"/>
              <a:ext cx="638" cy="1011"/>
            </a:xfrm>
            <a:custGeom>
              <a:avLst/>
              <a:gdLst>
                <a:gd name="T0" fmla="*/ 0 w 2268"/>
                <a:gd name="T1" fmla="*/ 12 h 2562"/>
                <a:gd name="T2" fmla="*/ 0 w 2268"/>
                <a:gd name="T3" fmla="*/ 12 h 2562"/>
                <a:gd name="T4" fmla="*/ 1 w 2268"/>
                <a:gd name="T5" fmla="*/ 9 h 2562"/>
                <a:gd name="T6" fmla="*/ 1 w 2268"/>
                <a:gd name="T7" fmla="*/ 15 h 2562"/>
                <a:gd name="T8" fmla="*/ 1 w 2268"/>
                <a:gd name="T9" fmla="*/ 3 h 2562"/>
                <a:gd name="T10" fmla="*/ 1 w 2268"/>
                <a:gd name="T11" fmla="*/ 13 h 2562"/>
                <a:gd name="T12" fmla="*/ 1 w 2268"/>
                <a:gd name="T13" fmla="*/ 9 h 2562"/>
                <a:gd name="T14" fmla="*/ 1 w 2268"/>
                <a:gd name="T15" fmla="*/ 15 h 2562"/>
                <a:gd name="T16" fmla="*/ 1 w 2268"/>
                <a:gd name="T17" fmla="*/ 9 h 2562"/>
                <a:gd name="T18" fmla="*/ 1 w 2268"/>
                <a:gd name="T19" fmla="*/ 13 h 2562"/>
                <a:gd name="T20" fmla="*/ 2 w 2268"/>
                <a:gd name="T21" fmla="*/ 11 h 2562"/>
                <a:gd name="T22" fmla="*/ 2 w 2268"/>
                <a:gd name="T23" fmla="*/ 13 h 2562"/>
                <a:gd name="T24" fmla="*/ 2 w 2268"/>
                <a:gd name="T25" fmla="*/ 2 h 2562"/>
                <a:gd name="T26" fmla="*/ 3 w 2268"/>
                <a:gd name="T27" fmla="*/ 23 h 2562"/>
                <a:gd name="T28" fmla="*/ 3 w 2268"/>
                <a:gd name="T29" fmla="*/ 11 h 2562"/>
                <a:gd name="T30" fmla="*/ 3 w 2268"/>
                <a:gd name="T31" fmla="*/ 13 h 2562"/>
                <a:gd name="T32" fmla="*/ 3 w 2268"/>
                <a:gd name="T33" fmla="*/ 7 h 2562"/>
                <a:gd name="T34" fmla="*/ 3 w 2268"/>
                <a:gd name="T35" fmla="*/ 15 h 2562"/>
                <a:gd name="T36" fmla="*/ 3 w 2268"/>
                <a:gd name="T37" fmla="*/ 10 h 2562"/>
                <a:gd name="T38" fmla="*/ 3 w 2268"/>
                <a:gd name="T39" fmla="*/ 13 h 2562"/>
                <a:gd name="T40" fmla="*/ 3 w 2268"/>
                <a:gd name="T41" fmla="*/ 11 h 2562"/>
                <a:gd name="T42" fmla="*/ 4 w 2268"/>
                <a:gd name="T43" fmla="*/ 13 h 2562"/>
                <a:gd name="T44" fmla="*/ 4 w 2268"/>
                <a:gd name="T45" fmla="*/ 13 h 25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68"/>
                <a:gd name="T70" fmla="*/ 0 h 2562"/>
                <a:gd name="T71" fmla="*/ 2268 w 2268"/>
                <a:gd name="T72" fmla="*/ 2562 h 25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68" h="2562">
                  <a:moveTo>
                    <a:pt x="0" y="1254"/>
                  </a:moveTo>
                  <a:cubicBezTo>
                    <a:pt x="91" y="1276"/>
                    <a:pt x="182" y="1299"/>
                    <a:pt x="227" y="1254"/>
                  </a:cubicBezTo>
                  <a:cubicBezTo>
                    <a:pt x="272" y="1209"/>
                    <a:pt x="249" y="937"/>
                    <a:pt x="272" y="982"/>
                  </a:cubicBezTo>
                  <a:cubicBezTo>
                    <a:pt x="295" y="1027"/>
                    <a:pt x="340" y="1639"/>
                    <a:pt x="363" y="1526"/>
                  </a:cubicBezTo>
                  <a:cubicBezTo>
                    <a:pt x="386" y="1413"/>
                    <a:pt x="393" y="332"/>
                    <a:pt x="408" y="302"/>
                  </a:cubicBezTo>
                  <a:cubicBezTo>
                    <a:pt x="423" y="272"/>
                    <a:pt x="424" y="1232"/>
                    <a:pt x="454" y="1345"/>
                  </a:cubicBezTo>
                  <a:cubicBezTo>
                    <a:pt x="484" y="1458"/>
                    <a:pt x="552" y="952"/>
                    <a:pt x="590" y="982"/>
                  </a:cubicBezTo>
                  <a:cubicBezTo>
                    <a:pt x="628" y="1012"/>
                    <a:pt x="657" y="1541"/>
                    <a:pt x="680" y="1526"/>
                  </a:cubicBezTo>
                  <a:cubicBezTo>
                    <a:pt x="703" y="1511"/>
                    <a:pt x="703" y="914"/>
                    <a:pt x="726" y="891"/>
                  </a:cubicBezTo>
                  <a:cubicBezTo>
                    <a:pt x="749" y="868"/>
                    <a:pt x="779" y="1352"/>
                    <a:pt x="817" y="1390"/>
                  </a:cubicBezTo>
                  <a:cubicBezTo>
                    <a:pt x="855" y="1428"/>
                    <a:pt x="915" y="1118"/>
                    <a:pt x="953" y="1118"/>
                  </a:cubicBezTo>
                  <a:cubicBezTo>
                    <a:pt x="991" y="1118"/>
                    <a:pt x="990" y="1549"/>
                    <a:pt x="1043" y="1390"/>
                  </a:cubicBezTo>
                  <a:cubicBezTo>
                    <a:pt x="1096" y="1231"/>
                    <a:pt x="1209" y="0"/>
                    <a:pt x="1270" y="166"/>
                  </a:cubicBezTo>
                  <a:cubicBezTo>
                    <a:pt x="1331" y="332"/>
                    <a:pt x="1376" y="2214"/>
                    <a:pt x="1406" y="2388"/>
                  </a:cubicBezTo>
                  <a:cubicBezTo>
                    <a:pt x="1436" y="2562"/>
                    <a:pt x="1429" y="1375"/>
                    <a:pt x="1452" y="1209"/>
                  </a:cubicBezTo>
                  <a:cubicBezTo>
                    <a:pt x="1475" y="1043"/>
                    <a:pt x="1519" y="1458"/>
                    <a:pt x="1542" y="1390"/>
                  </a:cubicBezTo>
                  <a:cubicBezTo>
                    <a:pt x="1565" y="1322"/>
                    <a:pt x="1558" y="763"/>
                    <a:pt x="1588" y="801"/>
                  </a:cubicBezTo>
                  <a:cubicBezTo>
                    <a:pt x="1618" y="839"/>
                    <a:pt x="1694" y="1572"/>
                    <a:pt x="1724" y="1617"/>
                  </a:cubicBezTo>
                  <a:cubicBezTo>
                    <a:pt x="1754" y="1662"/>
                    <a:pt x="1739" y="1126"/>
                    <a:pt x="1769" y="1073"/>
                  </a:cubicBezTo>
                  <a:cubicBezTo>
                    <a:pt x="1799" y="1020"/>
                    <a:pt x="1867" y="1293"/>
                    <a:pt x="1905" y="1300"/>
                  </a:cubicBezTo>
                  <a:cubicBezTo>
                    <a:pt x="1943" y="1307"/>
                    <a:pt x="1966" y="1118"/>
                    <a:pt x="1996" y="1118"/>
                  </a:cubicBezTo>
                  <a:cubicBezTo>
                    <a:pt x="2026" y="1118"/>
                    <a:pt x="2042" y="1270"/>
                    <a:pt x="2087" y="1300"/>
                  </a:cubicBezTo>
                  <a:cubicBezTo>
                    <a:pt x="2132" y="1330"/>
                    <a:pt x="2200" y="1315"/>
                    <a:pt x="2268" y="130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77" name="Group 21"/>
          <p:cNvGrpSpPr>
            <a:grpSpLocks/>
          </p:cNvGrpSpPr>
          <p:nvPr/>
        </p:nvGrpSpPr>
        <p:grpSpPr bwMode="auto">
          <a:xfrm>
            <a:off x="1066800" y="2836863"/>
            <a:ext cx="2209800" cy="1963737"/>
            <a:chOff x="672" y="1787"/>
            <a:chExt cx="1392" cy="1237"/>
          </a:xfrm>
        </p:grpSpPr>
        <p:pic>
          <p:nvPicPr>
            <p:cNvPr id="3086" name="Picture 5" descr="cervo&amp;lobes"/>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787"/>
              <a:ext cx="1392" cy="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7" name="Oval 6"/>
            <p:cNvSpPr>
              <a:spLocks noChangeArrowheads="1"/>
            </p:cNvSpPr>
            <p:nvPr/>
          </p:nvSpPr>
          <p:spPr bwMode="auto">
            <a:xfrm>
              <a:off x="1824" y="2363"/>
              <a:ext cx="192" cy="192"/>
            </a:xfrm>
            <a:prstGeom prst="ellipse">
              <a:avLst/>
            </a:prstGeom>
            <a:solidFill>
              <a:schemeClr val="bg1">
                <a:alpha val="41176"/>
              </a:schemeClr>
            </a:solidFill>
            <a:ln w="12700">
              <a:solidFill>
                <a:srgbClr val="008000"/>
              </a:solidFill>
              <a:round/>
              <a:headEnd/>
              <a:tailEnd type="none" w="lg" len="lg"/>
            </a:ln>
          </p:spPr>
          <p:txBody>
            <a:bodyPr wrap="none" anchor="ctr"/>
            <a:lstStyle/>
            <a:p>
              <a:endParaRPr lang="en-GB">
                <a:cs typeface="Arial" charset="0"/>
              </a:endParaRPr>
            </a:p>
          </p:txBody>
        </p:sp>
        <p:sp>
          <p:nvSpPr>
            <p:cNvPr id="3088" name="Oval 7"/>
            <p:cNvSpPr>
              <a:spLocks noChangeArrowheads="1"/>
            </p:cNvSpPr>
            <p:nvPr/>
          </p:nvSpPr>
          <p:spPr bwMode="auto">
            <a:xfrm>
              <a:off x="816" y="2219"/>
              <a:ext cx="192" cy="192"/>
            </a:xfrm>
            <a:prstGeom prst="ellipse">
              <a:avLst/>
            </a:prstGeom>
            <a:solidFill>
              <a:schemeClr val="bg1">
                <a:alpha val="41176"/>
              </a:schemeClr>
            </a:solidFill>
            <a:ln w="12700">
              <a:solidFill>
                <a:srgbClr val="008000"/>
              </a:solidFill>
              <a:round/>
              <a:headEnd/>
              <a:tailEnd type="none" w="lg" len="lg"/>
            </a:ln>
          </p:spPr>
          <p:txBody>
            <a:bodyPr wrap="none" anchor="ctr"/>
            <a:lstStyle/>
            <a:p>
              <a:endParaRPr lang="en-GB">
                <a:cs typeface="Arial" charset="0"/>
              </a:endParaRPr>
            </a:p>
          </p:txBody>
        </p:sp>
        <p:sp>
          <p:nvSpPr>
            <p:cNvPr id="3089" name="Oval 8"/>
            <p:cNvSpPr>
              <a:spLocks noChangeArrowheads="1"/>
            </p:cNvSpPr>
            <p:nvPr/>
          </p:nvSpPr>
          <p:spPr bwMode="auto">
            <a:xfrm>
              <a:off x="1200" y="2411"/>
              <a:ext cx="192" cy="192"/>
            </a:xfrm>
            <a:prstGeom prst="ellipse">
              <a:avLst/>
            </a:prstGeom>
            <a:solidFill>
              <a:schemeClr val="bg1">
                <a:alpha val="41176"/>
              </a:schemeClr>
            </a:solidFill>
            <a:ln w="12700">
              <a:solidFill>
                <a:srgbClr val="008000"/>
              </a:solidFill>
              <a:round/>
              <a:headEnd/>
              <a:tailEnd type="none" w="lg" len="lg"/>
            </a:ln>
          </p:spPr>
          <p:txBody>
            <a:bodyPr wrap="none" anchor="ctr"/>
            <a:lstStyle/>
            <a:p>
              <a:endParaRPr lang="en-GB">
                <a:cs typeface="Arial" charset="0"/>
              </a:endParaRPr>
            </a:p>
          </p:txBody>
        </p:sp>
        <p:sp>
          <p:nvSpPr>
            <p:cNvPr id="3090" name="Oval 9"/>
            <p:cNvSpPr>
              <a:spLocks noChangeArrowheads="1"/>
            </p:cNvSpPr>
            <p:nvPr/>
          </p:nvSpPr>
          <p:spPr bwMode="auto">
            <a:xfrm>
              <a:off x="1536" y="1979"/>
              <a:ext cx="192" cy="192"/>
            </a:xfrm>
            <a:prstGeom prst="ellipse">
              <a:avLst/>
            </a:prstGeom>
            <a:solidFill>
              <a:schemeClr val="bg1">
                <a:alpha val="41176"/>
              </a:schemeClr>
            </a:solidFill>
            <a:ln w="12700">
              <a:solidFill>
                <a:srgbClr val="008000"/>
              </a:solidFill>
              <a:round/>
              <a:headEnd/>
              <a:tailEnd type="none" w="lg" len="lg"/>
            </a:ln>
          </p:spPr>
          <p:txBody>
            <a:bodyPr wrap="none" anchor="ctr"/>
            <a:lstStyle/>
            <a:p>
              <a:endParaRPr lang="en-GB">
                <a:cs typeface="Arial" charset="0"/>
              </a:endParaRPr>
            </a:p>
          </p:txBody>
        </p:sp>
        <p:cxnSp>
          <p:nvCxnSpPr>
            <p:cNvPr id="3091" name="AutoShape 10"/>
            <p:cNvCxnSpPr>
              <a:cxnSpLocks noChangeShapeType="1"/>
              <a:stCxn id="3087" idx="3"/>
              <a:endCxn id="3089" idx="5"/>
            </p:cNvCxnSpPr>
            <p:nvPr/>
          </p:nvCxnSpPr>
          <p:spPr bwMode="auto">
            <a:xfrm rot="5400000">
              <a:off x="1584" y="2307"/>
              <a:ext cx="48" cy="488"/>
            </a:xfrm>
            <a:prstGeom prst="curvedConnector3">
              <a:avLst>
                <a:gd name="adj1" fmla="val 370833"/>
              </a:avLst>
            </a:prstGeom>
            <a:noFill/>
            <a:ln w="12700">
              <a:solidFill>
                <a:srgbClr val="008000"/>
              </a:solidFill>
              <a:round/>
              <a:headEnd/>
              <a:tailEnd type="triangle" w="lg" len="lg"/>
            </a:ln>
            <a:extLst>
              <a:ext uri="{909E8E84-426E-40DD-AFC4-6F175D3DCCD1}">
                <a14:hiddenFill xmlns:a14="http://schemas.microsoft.com/office/drawing/2010/main">
                  <a:noFill/>
                </a14:hiddenFill>
              </a:ext>
            </a:extLst>
          </p:spPr>
        </p:cxnSp>
        <p:cxnSp>
          <p:nvCxnSpPr>
            <p:cNvPr id="3092" name="AutoShape 11"/>
            <p:cNvCxnSpPr>
              <a:cxnSpLocks noChangeShapeType="1"/>
              <a:stCxn id="3087" idx="0"/>
              <a:endCxn id="3090" idx="6"/>
            </p:cNvCxnSpPr>
            <p:nvPr/>
          </p:nvCxnSpPr>
          <p:spPr bwMode="auto">
            <a:xfrm rot="5400000" flipH="1">
              <a:off x="1680" y="2123"/>
              <a:ext cx="288" cy="192"/>
            </a:xfrm>
            <a:prstGeom prst="curvedConnector2">
              <a:avLst/>
            </a:prstGeom>
            <a:noFill/>
            <a:ln w="12700">
              <a:solidFill>
                <a:srgbClr val="008000"/>
              </a:solidFill>
              <a:round/>
              <a:headEnd/>
              <a:tailEnd type="triangle" w="lg" len="lg"/>
            </a:ln>
            <a:extLst>
              <a:ext uri="{909E8E84-426E-40DD-AFC4-6F175D3DCCD1}">
                <a14:hiddenFill xmlns:a14="http://schemas.microsoft.com/office/drawing/2010/main">
                  <a:noFill/>
                </a14:hiddenFill>
              </a:ext>
            </a:extLst>
          </p:spPr>
        </p:cxnSp>
        <p:cxnSp>
          <p:nvCxnSpPr>
            <p:cNvPr id="3093" name="AutoShape 12"/>
            <p:cNvCxnSpPr>
              <a:cxnSpLocks noChangeShapeType="1"/>
              <a:stCxn id="3090" idx="1"/>
              <a:endCxn id="3088" idx="0"/>
            </p:cNvCxnSpPr>
            <p:nvPr/>
          </p:nvCxnSpPr>
          <p:spPr bwMode="auto">
            <a:xfrm rot="-5400000" flipH="1" flipV="1">
              <a:off x="1132" y="1787"/>
              <a:ext cx="212" cy="652"/>
            </a:xfrm>
            <a:prstGeom prst="curvedConnector3">
              <a:avLst>
                <a:gd name="adj1" fmla="val -41042"/>
              </a:avLst>
            </a:prstGeom>
            <a:noFill/>
            <a:ln w="12700">
              <a:solidFill>
                <a:srgbClr val="008000"/>
              </a:solidFill>
              <a:round/>
              <a:headEnd/>
              <a:tailEnd type="triangle" w="lg" len="lg"/>
            </a:ln>
            <a:extLst>
              <a:ext uri="{909E8E84-426E-40DD-AFC4-6F175D3DCCD1}">
                <a14:hiddenFill xmlns:a14="http://schemas.microsoft.com/office/drawing/2010/main">
                  <a:noFill/>
                </a14:hiddenFill>
              </a:ext>
            </a:extLst>
          </p:spPr>
        </p:cxnSp>
        <p:cxnSp>
          <p:nvCxnSpPr>
            <p:cNvPr id="3094" name="AutoShape 13"/>
            <p:cNvCxnSpPr>
              <a:cxnSpLocks noChangeShapeType="1"/>
              <a:stCxn id="3089" idx="7"/>
              <a:endCxn id="3087" idx="1"/>
            </p:cNvCxnSpPr>
            <p:nvPr/>
          </p:nvCxnSpPr>
          <p:spPr bwMode="auto">
            <a:xfrm rot="-5400000">
              <a:off x="1584" y="2171"/>
              <a:ext cx="48" cy="488"/>
            </a:xfrm>
            <a:prstGeom prst="curvedConnector3">
              <a:avLst>
                <a:gd name="adj1" fmla="val 360417"/>
              </a:avLst>
            </a:prstGeom>
            <a:noFill/>
            <a:ln w="12700">
              <a:solidFill>
                <a:srgbClr val="008000"/>
              </a:solidFill>
              <a:round/>
              <a:headEnd/>
              <a:tailEnd type="triangle" w="lg" len="lg"/>
            </a:ln>
            <a:extLst>
              <a:ext uri="{909E8E84-426E-40DD-AFC4-6F175D3DCCD1}">
                <a14:hiddenFill xmlns:a14="http://schemas.microsoft.com/office/drawing/2010/main">
                  <a:noFill/>
                </a14:hiddenFill>
              </a:ext>
            </a:extLst>
          </p:spPr>
        </p:cxnSp>
        <p:cxnSp>
          <p:nvCxnSpPr>
            <p:cNvPr id="3095" name="AutoShape 14"/>
            <p:cNvCxnSpPr>
              <a:cxnSpLocks noChangeShapeType="1"/>
              <a:endCxn id="3090" idx="3"/>
            </p:cNvCxnSpPr>
            <p:nvPr/>
          </p:nvCxnSpPr>
          <p:spPr bwMode="auto">
            <a:xfrm flipV="1">
              <a:off x="1008" y="2143"/>
              <a:ext cx="556" cy="172"/>
            </a:xfrm>
            <a:prstGeom prst="curvedConnector2">
              <a:avLst/>
            </a:prstGeom>
            <a:noFill/>
            <a:ln w="12700">
              <a:solidFill>
                <a:srgbClr val="008000"/>
              </a:solidFill>
              <a:round/>
              <a:headEnd/>
              <a:tailEnd type="triangle" w="lg" len="lg"/>
            </a:ln>
            <a:extLst>
              <a:ext uri="{909E8E84-426E-40DD-AFC4-6F175D3DCCD1}">
                <a14:hiddenFill xmlns:a14="http://schemas.microsoft.com/office/drawing/2010/main">
                  <a:noFill/>
                </a14:hiddenFill>
              </a:ext>
            </a:extLst>
          </p:spPr>
        </p:cxnSp>
      </p:grpSp>
      <p:cxnSp>
        <p:nvCxnSpPr>
          <p:cNvPr id="3079" name="AutoShape 17"/>
          <p:cNvCxnSpPr>
            <a:cxnSpLocks noChangeShapeType="1"/>
          </p:cNvCxnSpPr>
          <p:nvPr/>
        </p:nvCxnSpPr>
        <p:spPr bwMode="auto">
          <a:xfrm rot="5400000" flipV="1">
            <a:off x="4471988" y="536575"/>
            <a:ext cx="131762" cy="4732338"/>
          </a:xfrm>
          <a:prstGeom prst="curvedConnector3">
            <a:avLst>
              <a:gd name="adj1" fmla="val -666269"/>
            </a:avLst>
          </a:prstGeom>
          <a:noFill/>
          <a:ln w="28575">
            <a:solidFill>
              <a:srgbClr val="CC6600"/>
            </a:solidFill>
            <a:prstDash val="dash"/>
            <a:round/>
            <a:headEnd/>
            <a:tailEnd type="triangle" w="lg" len="lg"/>
          </a:ln>
          <a:extLst>
            <a:ext uri="{909E8E84-426E-40DD-AFC4-6F175D3DCCD1}">
              <a14:hiddenFill xmlns:a14="http://schemas.microsoft.com/office/drawing/2010/main">
                <a:noFill/>
              </a14:hiddenFill>
            </a:ext>
          </a:extLst>
        </p:spPr>
      </p:cxnSp>
      <p:sp>
        <p:nvSpPr>
          <p:cNvPr id="3080" name="Text Box 24"/>
          <p:cNvSpPr txBox="1">
            <a:spLocks noChangeArrowheads="1"/>
          </p:cNvSpPr>
          <p:nvPr/>
        </p:nvSpPr>
        <p:spPr bwMode="auto">
          <a:xfrm>
            <a:off x="3591011" y="1524000"/>
            <a:ext cx="1866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GB" dirty="0">
                <a:solidFill>
                  <a:srgbClr val="CC6600"/>
                </a:solidFill>
                <a:latin typeface="Cambria" pitchFamily="18" charset="0"/>
                <a:ea typeface="MS PGothic" pitchFamily="34" charset="-128"/>
              </a:rPr>
              <a:t>forward problem</a:t>
            </a:r>
          </a:p>
        </p:txBody>
      </p:sp>
      <p:sp>
        <p:nvSpPr>
          <p:cNvPr id="3081" name="Text Box 26"/>
          <p:cNvSpPr txBox="1">
            <a:spLocks noChangeArrowheads="1"/>
          </p:cNvSpPr>
          <p:nvPr/>
        </p:nvSpPr>
        <p:spPr bwMode="auto">
          <a:xfrm>
            <a:off x="3997282" y="2667000"/>
            <a:ext cx="9478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GB" sz="1400" dirty="0">
                <a:latin typeface="Cambria" pitchFamily="18" charset="0"/>
                <a:ea typeface="MS PGothic" pitchFamily="34" charset="-128"/>
              </a:rPr>
              <a:t>likelihood</a:t>
            </a:r>
            <a:endParaRPr lang="en-GB" dirty="0">
              <a:solidFill>
                <a:srgbClr val="CC6600"/>
              </a:solidFill>
              <a:latin typeface="Cambria" pitchFamily="18" charset="0"/>
              <a:ea typeface="MS PGothic" pitchFamily="34" charset="-128"/>
            </a:endParaRPr>
          </a:p>
        </p:txBody>
      </p:sp>
      <p:grpSp>
        <p:nvGrpSpPr>
          <p:cNvPr id="3082" name="Group 21"/>
          <p:cNvGrpSpPr>
            <a:grpSpLocks/>
          </p:cNvGrpSpPr>
          <p:nvPr/>
        </p:nvGrpSpPr>
        <p:grpSpPr bwMode="auto">
          <a:xfrm>
            <a:off x="2171700" y="4648200"/>
            <a:ext cx="4732338" cy="1509713"/>
            <a:chOff x="1368" y="2928"/>
            <a:chExt cx="2981" cy="951"/>
          </a:xfrm>
        </p:grpSpPr>
        <p:cxnSp>
          <p:nvCxnSpPr>
            <p:cNvPr id="3083" name="AutoShape 19"/>
            <p:cNvCxnSpPr>
              <a:cxnSpLocks noChangeShapeType="1"/>
            </p:cNvCxnSpPr>
            <p:nvPr/>
          </p:nvCxnSpPr>
          <p:spPr bwMode="auto">
            <a:xfrm rot="16200000" flipV="1">
              <a:off x="2846" y="1546"/>
              <a:ext cx="25" cy="2981"/>
            </a:xfrm>
            <a:prstGeom prst="curvedConnector3">
              <a:avLst>
                <a:gd name="adj1" fmla="val -2148005"/>
              </a:avLst>
            </a:prstGeom>
            <a:noFill/>
            <a:ln w="28575">
              <a:solidFill>
                <a:srgbClr val="CC6600"/>
              </a:solidFill>
              <a:prstDash val="dash"/>
              <a:round/>
              <a:headEnd/>
              <a:tailEnd type="triangle" w="lg" len="lg"/>
            </a:ln>
            <a:extLst>
              <a:ext uri="{909E8E84-426E-40DD-AFC4-6F175D3DCCD1}">
                <a14:hiddenFill xmlns:a14="http://schemas.microsoft.com/office/drawing/2010/main">
                  <a:noFill/>
                </a14:hiddenFill>
              </a:ext>
            </a:extLst>
          </p:spPr>
        </p:cxnSp>
        <p:sp>
          <p:nvSpPr>
            <p:cNvPr id="3084" name="Text Box 25"/>
            <p:cNvSpPr txBox="1">
              <a:spLocks noChangeArrowheads="1"/>
            </p:cNvSpPr>
            <p:nvPr/>
          </p:nvSpPr>
          <p:spPr bwMode="auto">
            <a:xfrm>
              <a:off x="2239" y="3648"/>
              <a:ext cx="11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GB" dirty="0">
                  <a:solidFill>
                    <a:srgbClr val="CC6600"/>
                  </a:solidFill>
                  <a:latin typeface="Cambria" pitchFamily="18" charset="0"/>
                  <a:ea typeface="MS PGothic" pitchFamily="34" charset="-128"/>
                </a:rPr>
                <a:t>inverse problem</a:t>
              </a:r>
            </a:p>
          </p:txBody>
        </p:sp>
        <p:sp>
          <p:nvSpPr>
            <p:cNvPr id="3085" name="Text Box 27"/>
            <p:cNvSpPr txBox="1">
              <a:spLocks noChangeArrowheads="1"/>
            </p:cNvSpPr>
            <p:nvPr/>
          </p:nvSpPr>
          <p:spPr bwMode="auto">
            <a:xfrm>
              <a:off x="2263" y="2928"/>
              <a:ext cx="116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GB" sz="1400" dirty="0">
                  <a:latin typeface="Cambria" pitchFamily="18" charset="0"/>
                  <a:ea typeface="MS PGothic" pitchFamily="34" charset="-128"/>
                </a:rPr>
                <a:t>posterior distribution</a:t>
              </a:r>
              <a:endParaRPr lang="en-GB" dirty="0">
                <a:solidFill>
                  <a:srgbClr val="CC6600"/>
                </a:solidFill>
                <a:latin typeface="Cambria" pitchFamily="18" charset="0"/>
                <a:ea typeface="MS PGothic" pitchFamily="34" charset="-128"/>
              </a:endParaRPr>
            </a:p>
          </p:txBody>
        </p:sp>
      </p:grpSp>
      <p:sp>
        <p:nvSpPr>
          <p:cNvPr id="27" name="Title 1"/>
          <p:cNvSpPr txBox="1">
            <a:spLocks/>
          </p:cNvSpPr>
          <p:nvPr/>
        </p:nvSpPr>
        <p:spPr>
          <a:xfrm>
            <a:off x="865981" y="231030"/>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Inference in SPM</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3876351" y="5044534"/>
                <a:ext cx="11896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𝜗</m:t>
                          </m:r>
                        </m:e>
                        <m:e>
                          <m:r>
                            <a:rPr lang="de-CH" b="0" i="1" smtClean="0">
                              <a:latin typeface="Cambria Math"/>
                            </a:rPr>
                            <m:t>𝑦</m:t>
                          </m:r>
                          <m:r>
                            <a:rPr lang="de-CH" b="0" i="1" smtClean="0">
                              <a:latin typeface="Cambria Math"/>
                            </a:rPr>
                            <m:t>,</m:t>
                          </m:r>
                          <m:r>
                            <a:rPr lang="de-CH" b="0" i="1" smtClean="0">
                              <a:latin typeface="Cambria Math"/>
                            </a:rPr>
                            <m:t>𝑚</m:t>
                          </m:r>
                        </m:e>
                      </m:d>
                    </m:oMath>
                  </m:oMathPara>
                </a14:m>
                <a:endParaRPr lang="en-US" dirty="0">
                  <a:latin typeface="Cambria"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876351" y="5044534"/>
                <a:ext cx="1189685" cy="369332"/>
              </a:xfrm>
              <a:prstGeom prst="rect">
                <a:avLst/>
              </a:prstGeom>
              <a:blipFill rotWithShape="1">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864445" y="2132856"/>
                <a:ext cx="11896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𝑦</m:t>
                          </m:r>
                        </m:e>
                        <m:e>
                          <m:r>
                            <a:rPr lang="de-CH" b="0" i="1" smtClean="0">
                              <a:latin typeface="Cambria Math"/>
                            </a:rPr>
                            <m:t>𝜗</m:t>
                          </m:r>
                          <m:r>
                            <a:rPr lang="de-CH" b="0" i="1" smtClean="0">
                              <a:latin typeface="Cambria Math"/>
                            </a:rPr>
                            <m:t>,</m:t>
                          </m:r>
                          <m:r>
                            <a:rPr lang="de-CH" b="0" i="1" smtClean="0">
                              <a:latin typeface="Cambria Math"/>
                            </a:rPr>
                            <m:t>𝑚</m:t>
                          </m:r>
                        </m:e>
                      </m:d>
                    </m:oMath>
                  </m:oMathPara>
                </a14:m>
                <a:endParaRPr lang="en-US" dirty="0">
                  <a:latin typeface="Cambria"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3864445" y="2132856"/>
                <a:ext cx="1189685" cy="369332"/>
              </a:xfrm>
              <a:prstGeom prst="rect">
                <a:avLst/>
              </a:prstGeom>
              <a:blipFill rotWithShape="1">
                <a:blip r:embed="rId6"/>
                <a:stretch>
                  <a:fillRect b="-8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D37816F2-E6F5-4959-A70F-0F96F337B0F5}"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7"/>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pic>
        <p:nvPicPr>
          <p:cNvPr id="2053" name="Picture 31" descr="Untitled"/>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2925" y="4149725"/>
            <a:ext cx="3603625"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33"/>
          <p:cNvSpPr>
            <a:spLocks noChangeArrowheads="1"/>
          </p:cNvSpPr>
          <p:nvPr/>
        </p:nvSpPr>
        <p:spPr bwMode="auto">
          <a:xfrm>
            <a:off x="0" y="3036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2055" name="Rectangle 35"/>
          <p:cNvSpPr>
            <a:spLocks noChangeArrowheads="1"/>
          </p:cNvSpPr>
          <p:nvPr/>
        </p:nvSpPr>
        <p:spPr bwMode="auto">
          <a:xfrm>
            <a:off x="0" y="2963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2081" name="Text Box 18"/>
          <p:cNvSpPr txBox="1">
            <a:spLocks noChangeArrowheads="1"/>
          </p:cNvSpPr>
          <p:nvPr/>
        </p:nvSpPr>
        <p:spPr bwMode="auto">
          <a:xfrm>
            <a:off x="3729037" y="1557340"/>
            <a:ext cx="1277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dirty="0">
                <a:solidFill>
                  <a:srgbClr val="CC6600"/>
                </a:solidFill>
                <a:latin typeface="Cambria" pitchFamily="18" charset="0"/>
              </a:rPr>
              <a:t>Likelihood</a:t>
            </a:r>
            <a:r>
              <a:rPr lang="en-GB" dirty="0">
                <a:latin typeface="Cambria" pitchFamily="18" charset="0"/>
              </a:rPr>
              <a:t>:</a:t>
            </a:r>
            <a:endParaRPr lang="en-US" dirty="0">
              <a:latin typeface="Cambria" pitchFamily="18" charset="0"/>
            </a:endParaRPr>
          </a:p>
        </p:txBody>
      </p:sp>
      <p:sp>
        <p:nvSpPr>
          <p:cNvPr id="2079" name="Text Box 25"/>
          <p:cNvSpPr txBox="1">
            <a:spLocks noChangeArrowheads="1"/>
          </p:cNvSpPr>
          <p:nvPr/>
        </p:nvSpPr>
        <p:spPr bwMode="auto">
          <a:xfrm>
            <a:off x="3729038" y="2349501"/>
            <a:ext cx="755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dirty="0">
                <a:solidFill>
                  <a:srgbClr val="CC6600"/>
                </a:solidFill>
                <a:latin typeface="Cambria" pitchFamily="18" charset="0"/>
              </a:rPr>
              <a:t>Prior</a:t>
            </a:r>
            <a:r>
              <a:rPr lang="en-GB" dirty="0">
                <a:latin typeface="Cambria" pitchFamily="18" charset="0"/>
              </a:rPr>
              <a:t>:</a:t>
            </a:r>
            <a:endParaRPr lang="en-US" dirty="0">
              <a:latin typeface="Cambria" pitchFamily="18" charset="0"/>
            </a:endParaRPr>
          </a:p>
        </p:txBody>
      </p:sp>
      <p:sp>
        <p:nvSpPr>
          <p:cNvPr id="2077" name="Text Box 30"/>
          <p:cNvSpPr txBox="1">
            <a:spLocks noChangeArrowheads="1"/>
          </p:cNvSpPr>
          <p:nvPr/>
        </p:nvSpPr>
        <p:spPr bwMode="auto">
          <a:xfrm>
            <a:off x="3729037" y="3355973"/>
            <a:ext cx="1760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dirty="0">
                <a:latin typeface="Cambria" pitchFamily="18" charset="0"/>
              </a:rPr>
              <a:t>Bayes’ theorem:</a:t>
            </a:r>
            <a:endParaRPr lang="en-US" dirty="0">
              <a:latin typeface="Cambria" pitchFamily="18" charset="0"/>
            </a:endParaRPr>
          </a:p>
        </p:txBody>
      </p:sp>
      <p:grpSp>
        <p:nvGrpSpPr>
          <p:cNvPr id="2060" name="Group 21"/>
          <p:cNvGrpSpPr>
            <a:grpSpLocks/>
          </p:cNvGrpSpPr>
          <p:nvPr/>
        </p:nvGrpSpPr>
        <p:grpSpPr bwMode="auto">
          <a:xfrm>
            <a:off x="250825" y="1412875"/>
            <a:ext cx="2209800" cy="1963738"/>
            <a:chOff x="672" y="1787"/>
            <a:chExt cx="1392" cy="1237"/>
          </a:xfrm>
        </p:grpSpPr>
        <p:pic>
          <p:nvPicPr>
            <p:cNvPr id="2067" name="Picture 5" descr="cervo&amp;lobes"/>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787"/>
              <a:ext cx="1392" cy="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 name="Oval 6"/>
            <p:cNvSpPr>
              <a:spLocks noChangeArrowheads="1"/>
            </p:cNvSpPr>
            <p:nvPr/>
          </p:nvSpPr>
          <p:spPr bwMode="auto">
            <a:xfrm>
              <a:off x="1824" y="2363"/>
              <a:ext cx="192" cy="192"/>
            </a:xfrm>
            <a:prstGeom prst="ellipse">
              <a:avLst/>
            </a:prstGeom>
            <a:solidFill>
              <a:schemeClr val="bg1">
                <a:alpha val="41176"/>
              </a:schemeClr>
            </a:solidFill>
            <a:ln w="12700">
              <a:solidFill>
                <a:srgbClr val="008000"/>
              </a:solidFill>
              <a:round/>
              <a:headEnd/>
              <a:tailEnd type="none" w="lg" len="lg"/>
            </a:ln>
          </p:spPr>
          <p:txBody>
            <a:bodyPr wrap="none" anchor="ctr"/>
            <a:lstStyle/>
            <a:p>
              <a:endParaRPr lang="en-GB">
                <a:cs typeface="Arial" charset="0"/>
              </a:endParaRPr>
            </a:p>
          </p:txBody>
        </p:sp>
        <p:sp>
          <p:nvSpPr>
            <p:cNvPr id="2069" name="Oval 7"/>
            <p:cNvSpPr>
              <a:spLocks noChangeArrowheads="1"/>
            </p:cNvSpPr>
            <p:nvPr/>
          </p:nvSpPr>
          <p:spPr bwMode="auto">
            <a:xfrm>
              <a:off x="816" y="2219"/>
              <a:ext cx="192" cy="192"/>
            </a:xfrm>
            <a:prstGeom prst="ellipse">
              <a:avLst/>
            </a:prstGeom>
            <a:solidFill>
              <a:schemeClr val="bg1">
                <a:alpha val="41176"/>
              </a:schemeClr>
            </a:solidFill>
            <a:ln w="12700">
              <a:solidFill>
                <a:srgbClr val="008000"/>
              </a:solidFill>
              <a:round/>
              <a:headEnd/>
              <a:tailEnd type="none" w="lg" len="lg"/>
            </a:ln>
          </p:spPr>
          <p:txBody>
            <a:bodyPr wrap="none" anchor="ctr"/>
            <a:lstStyle/>
            <a:p>
              <a:endParaRPr lang="en-GB">
                <a:cs typeface="Arial" charset="0"/>
              </a:endParaRPr>
            </a:p>
          </p:txBody>
        </p:sp>
        <p:sp>
          <p:nvSpPr>
            <p:cNvPr id="2070" name="Oval 8"/>
            <p:cNvSpPr>
              <a:spLocks noChangeArrowheads="1"/>
            </p:cNvSpPr>
            <p:nvPr/>
          </p:nvSpPr>
          <p:spPr bwMode="auto">
            <a:xfrm>
              <a:off x="1200" y="2411"/>
              <a:ext cx="192" cy="192"/>
            </a:xfrm>
            <a:prstGeom prst="ellipse">
              <a:avLst/>
            </a:prstGeom>
            <a:solidFill>
              <a:schemeClr val="bg1">
                <a:alpha val="41176"/>
              </a:schemeClr>
            </a:solidFill>
            <a:ln w="12700">
              <a:solidFill>
                <a:srgbClr val="008000"/>
              </a:solidFill>
              <a:round/>
              <a:headEnd/>
              <a:tailEnd type="none" w="lg" len="lg"/>
            </a:ln>
          </p:spPr>
          <p:txBody>
            <a:bodyPr wrap="none" anchor="ctr"/>
            <a:lstStyle/>
            <a:p>
              <a:endParaRPr lang="en-GB">
                <a:cs typeface="Arial" charset="0"/>
              </a:endParaRPr>
            </a:p>
          </p:txBody>
        </p:sp>
        <p:sp>
          <p:nvSpPr>
            <p:cNvPr id="2071" name="Oval 9"/>
            <p:cNvSpPr>
              <a:spLocks noChangeArrowheads="1"/>
            </p:cNvSpPr>
            <p:nvPr/>
          </p:nvSpPr>
          <p:spPr bwMode="auto">
            <a:xfrm>
              <a:off x="1536" y="1979"/>
              <a:ext cx="192" cy="192"/>
            </a:xfrm>
            <a:prstGeom prst="ellipse">
              <a:avLst/>
            </a:prstGeom>
            <a:solidFill>
              <a:schemeClr val="bg1">
                <a:alpha val="41176"/>
              </a:schemeClr>
            </a:solidFill>
            <a:ln w="12700">
              <a:solidFill>
                <a:srgbClr val="008000"/>
              </a:solidFill>
              <a:round/>
              <a:headEnd/>
              <a:tailEnd type="none" w="lg" len="lg"/>
            </a:ln>
          </p:spPr>
          <p:txBody>
            <a:bodyPr wrap="none" anchor="ctr"/>
            <a:lstStyle/>
            <a:p>
              <a:endParaRPr lang="en-GB">
                <a:cs typeface="Arial" charset="0"/>
              </a:endParaRPr>
            </a:p>
          </p:txBody>
        </p:sp>
        <p:cxnSp>
          <p:nvCxnSpPr>
            <p:cNvPr id="2072" name="AutoShape 10"/>
            <p:cNvCxnSpPr>
              <a:cxnSpLocks noChangeShapeType="1"/>
              <a:stCxn id="2068" idx="3"/>
              <a:endCxn id="2070" idx="5"/>
            </p:cNvCxnSpPr>
            <p:nvPr/>
          </p:nvCxnSpPr>
          <p:spPr bwMode="auto">
            <a:xfrm rot="5400000">
              <a:off x="1584" y="2307"/>
              <a:ext cx="48" cy="488"/>
            </a:xfrm>
            <a:prstGeom prst="curvedConnector3">
              <a:avLst>
                <a:gd name="adj1" fmla="val 370833"/>
              </a:avLst>
            </a:prstGeom>
            <a:noFill/>
            <a:ln w="12700">
              <a:solidFill>
                <a:srgbClr val="008000"/>
              </a:solidFill>
              <a:round/>
              <a:headEnd/>
              <a:tailEnd type="triangle" w="lg" len="lg"/>
            </a:ln>
            <a:extLst>
              <a:ext uri="{909E8E84-426E-40DD-AFC4-6F175D3DCCD1}">
                <a14:hiddenFill xmlns:a14="http://schemas.microsoft.com/office/drawing/2010/main">
                  <a:noFill/>
                </a14:hiddenFill>
              </a:ext>
            </a:extLst>
          </p:spPr>
        </p:cxnSp>
        <p:cxnSp>
          <p:nvCxnSpPr>
            <p:cNvPr id="2073" name="AutoShape 11"/>
            <p:cNvCxnSpPr>
              <a:cxnSpLocks noChangeShapeType="1"/>
              <a:stCxn id="2068" idx="0"/>
              <a:endCxn id="2071" idx="6"/>
            </p:cNvCxnSpPr>
            <p:nvPr/>
          </p:nvCxnSpPr>
          <p:spPr bwMode="auto">
            <a:xfrm rot="5400000" flipH="1">
              <a:off x="1680" y="2123"/>
              <a:ext cx="288" cy="192"/>
            </a:xfrm>
            <a:prstGeom prst="curvedConnector2">
              <a:avLst/>
            </a:prstGeom>
            <a:noFill/>
            <a:ln w="12700">
              <a:solidFill>
                <a:srgbClr val="008000"/>
              </a:solidFill>
              <a:round/>
              <a:headEnd/>
              <a:tailEnd type="triangle" w="lg" len="lg"/>
            </a:ln>
            <a:extLst>
              <a:ext uri="{909E8E84-426E-40DD-AFC4-6F175D3DCCD1}">
                <a14:hiddenFill xmlns:a14="http://schemas.microsoft.com/office/drawing/2010/main">
                  <a:noFill/>
                </a14:hiddenFill>
              </a:ext>
            </a:extLst>
          </p:spPr>
        </p:cxnSp>
        <p:cxnSp>
          <p:nvCxnSpPr>
            <p:cNvPr id="2074" name="AutoShape 12"/>
            <p:cNvCxnSpPr>
              <a:cxnSpLocks noChangeShapeType="1"/>
              <a:stCxn id="2071" idx="1"/>
              <a:endCxn id="2069" idx="0"/>
            </p:cNvCxnSpPr>
            <p:nvPr/>
          </p:nvCxnSpPr>
          <p:spPr bwMode="auto">
            <a:xfrm rot="-5400000" flipH="1" flipV="1">
              <a:off x="1132" y="1787"/>
              <a:ext cx="212" cy="652"/>
            </a:xfrm>
            <a:prstGeom prst="curvedConnector3">
              <a:avLst>
                <a:gd name="adj1" fmla="val -41042"/>
              </a:avLst>
            </a:prstGeom>
            <a:noFill/>
            <a:ln w="12700">
              <a:solidFill>
                <a:srgbClr val="008000"/>
              </a:solidFill>
              <a:round/>
              <a:headEnd/>
              <a:tailEnd type="triangle" w="lg" len="lg"/>
            </a:ln>
            <a:extLst>
              <a:ext uri="{909E8E84-426E-40DD-AFC4-6F175D3DCCD1}">
                <a14:hiddenFill xmlns:a14="http://schemas.microsoft.com/office/drawing/2010/main">
                  <a:noFill/>
                </a14:hiddenFill>
              </a:ext>
            </a:extLst>
          </p:spPr>
        </p:cxnSp>
        <p:cxnSp>
          <p:nvCxnSpPr>
            <p:cNvPr id="2075" name="AutoShape 13"/>
            <p:cNvCxnSpPr>
              <a:cxnSpLocks noChangeShapeType="1"/>
              <a:stCxn id="2070" idx="7"/>
              <a:endCxn id="2068" idx="1"/>
            </p:cNvCxnSpPr>
            <p:nvPr/>
          </p:nvCxnSpPr>
          <p:spPr bwMode="auto">
            <a:xfrm rot="-5400000">
              <a:off x="1584" y="2171"/>
              <a:ext cx="48" cy="488"/>
            </a:xfrm>
            <a:prstGeom prst="curvedConnector3">
              <a:avLst>
                <a:gd name="adj1" fmla="val 360417"/>
              </a:avLst>
            </a:prstGeom>
            <a:noFill/>
            <a:ln w="12700">
              <a:solidFill>
                <a:srgbClr val="008000"/>
              </a:solidFill>
              <a:round/>
              <a:headEnd/>
              <a:tailEnd type="triangle" w="lg" len="lg"/>
            </a:ln>
            <a:extLst>
              <a:ext uri="{909E8E84-426E-40DD-AFC4-6F175D3DCCD1}">
                <a14:hiddenFill xmlns:a14="http://schemas.microsoft.com/office/drawing/2010/main">
                  <a:noFill/>
                </a14:hiddenFill>
              </a:ext>
            </a:extLst>
          </p:spPr>
        </p:cxnSp>
        <p:cxnSp>
          <p:nvCxnSpPr>
            <p:cNvPr id="2076" name="AutoShape 14"/>
            <p:cNvCxnSpPr>
              <a:cxnSpLocks noChangeShapeType="1"/>
              <a:endCxn id="2071" idx="3"/>
            </p:cNvCxnSpPr>
            <p:nvPr/>
          </p:nvCxnSpPr>
          <p:spPr bwMode="auto">
            <a:xfrm flipV="1">
              <a:off x="1008" y="2143"/>
              <a:ext cx="556" cy="172"/>
            </a:xfrm>
            <a:prstGeom prst="curvedConnector2">
              <a:avLst/>
            </a:prstGeom>
            <a:noFill/>
            <a:ln w="12700">
              <a:solidFill>
                <a:srgbClr val="008000"/>
              </a:solidFill>
              <a:round/>
              <a:headEnd/>
              <a:tailEnd type="triangle" w="lg" len="lg"/>
            </a:ln>
            <a:extLst>
              <a:ext uri="{909E8E84-426E-40DD-AFC4-6F175D3DCCD1}">
                <a14:hiddenFill xmlns:a14="http://schemas.microsoft.com/office/drawing/2010/main">
                  <a:noFill/>
                </a14:hiddenFill>
              </a:ext>
            </a:extLst>
          </p:spPr>
        </p:cxnSp>
      </p:grpSp>
      <p:grpSp>
        <p:nvGrpSpPr>
          <p:cNvPr id="2061" name="Group 20"/>
          <p:cNvGrpSpPr>
            <a:grpSpLocks/>
          </p:cNvGrpSpPr>
          <p:nvPr/>
        </p:nvGrpSpPr>
        <p:grpSpPr bwMode="auto">
          <a:xfrm>
            <a:off x="300038" y="4600575"/>
            <a:ext cx="2160587" cy="1944688"/>
            <a:chOff x="3727" y="1824"/>
            <a:chExt cx="1361" cy="1225"/>
          </a:xfrm>
        </p:grpSpPr>
        <p:pic>
          <p:nvPicPr>
            <p:cNvPr id="2065" name="Picture 3" descr="tete_EEG"/>
            <p:cNvPicPr>
              <a:picLocks noChangeAspect="1" noChangeArrowheads="1"/>
            </p:cNvPicPr>
            <p:nvPr/>
          </p:nvPicPr>
          <p:blipFill>
            <a:blip r:embed="rId6">
              <a:clrChange>
                <a:clrFrom>
                  <a:srgbClr val="FBF9E7"/>
                </a:clrFrom>
                <a:clrTo>
                  <a:srgbClr val="FBF9E7">
                    <a:alpha val="0"/>
                  </a:srgbClr>
                </a:clrTo>
              </a:clrChange>
              <a:extLst>
                <a:ext uri="{28A0092B-C50C-407E-A947-70E740481C1C}">
                  <a14:useLocalDpi xmlns:a14="http://schemas.microsoft.com/office/drawing/2010/main" val="0"/>
                </a:ext>
              </a:extLst>
            </a:blip>
            <a:srcRect/>
            <a:stretch>
              <a:fillRect/>
            </a:stretch>
          </p:blipFill>
          <p:spPr bwMode="auto">
            <a:xfrm>
              <a:off x="3727" y="1870"/>
              <a:ext cx="1243" cy="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6" name="Freeform 4"/>
            <p:cNvSpPr>
              <a:spLocks/>
            </p:cNvSpPr>
            <p:nvPr/>
          </p:nvSpPr>
          <p:spPr bwMode="auto">
            <a:xfrm>
              <a:off x="4450" y="1824"/>
              <a:ext cx="638" cy="1011"/>
            </a:xfrm>
            <a:custGeom>
              <a:avLst/>
              <a:gdLst>
                <a:gd name="T0" fmla="*/ 0 w 2268"/>
                <a:gd name="T1" fmla="*/ 12 h 2562"/>
                <a:gd name="T2" fmla="*/ 0 w 2268"/>
                <a:gd name="T3" fmla="*/ 12 h 2562"/>
                <a:gd name="T4" fmla="*/ 1 w 2268"/>
                <a:gd name="T5" fmla="*/ 9 h 2562"/>
                <a:gd name="T6" fmla="*/ 1 w 2268"/>
                <a:gd name="T7" fmla="*/ 15 h 2562"/>
                <a:gd name="T8" fmla="*/ 1 w 2268"/>
                <a:gd name="T9" fmla="*/ 3 h 2562"/>
                <a:gd name="T10" fmla="*/ 1 w 2268"/>
                <a:gd name="T11" fmla="*/ 13 h 2562"/>
                <a:gd name="T12" fmla="*/ 1 w 2268"/>
                <a:gd name="T13" fmla="*/ 9 h 2562"/>
                <a:gd name="T14" fmla="*/ 1 w 2268"/>
                <a:gd name="T15" fmla="*/ 15 h 2562"/>
                <a:gd name="T16" fmla="*/ 1 w 2268"/>
                <a:gd name="T17" fmla="*/ 9 h 2562"/>
                <a:gd name="T18" fmla="*/ 1 w 2268"/>
                <a:gd name="T19" fmla="*/ 13 h 2562"/>
                <a:gd name="T20" fmla="*/ 2 w 2268"/>
                <a:gd name="T21" fmla="*/ 11 h 2562"/>
                <a:gd name="T22" fmla="*/ 2 w 2268"/>
                <a:gd name="T23" fmla="*/ 13 h 2562"/>
                <a:gd name="T24" fmla="*/ 2 w 2268"/>
                <a:gd name="T25" fmla="*/ 2 h 2562"/>
                <a:gd name="T26" fmla="*/ 3 w 2268"/>
                <a:gd name="T27" fmla="*/ 23 h 2562"/>
                <a:gd name="T28" fmla="*/ 3 w 2268"/>
                <a:gd name="T29" fmla="*/ 11 h 2562"/>
                <a:gd name="T30" fmla="*/ 3 w 2268"/>
                <a:gd name="T31" fmla="*/ 13 h 2562"/>
                <a:gd name="T32" fmla="*/ 3 w 2268"/>
                <a:gd name="T33" fmla="*/ 7 h 2562"/>
                <a:gd name="T34" fmla="*/ 3 w 2268"/>
                <a:gd name="T35" fmla="*/ 15 h 2562"/>
                <a:gd name="T36" fmla="*/ 3 w 2268"/>
                <a:gd name="T37" fmla="*/ 10 h 2562"/>
                <a:gd name="T38" fmla="*/ 3 w 2268"/>
                <a:gd name="T39" fmla="*/ 13 h 2562"/>
                <a:gd name="T40" fmla="*/ 3 w 2268"/>
                <a:gd name="T41" fmla="*/ 11 h 2562"/>
                <a:gd name="T42" fmla="*/ 4 w 2268"/>
                <a:gd name="T43" fmla="*/ 13 h 2562"/>
                <a:gd name="T44" fmla="*/ 4 w 2268"/>
                <a:gd name="T45" fmla="*/ 13 h 25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68"/>
                <a:gd name="T70" fmla="*/ 0 h 2562"/>
                <a:gd name="T71" fmla="*/ 2268 w 2268"/>
                <a:gd name="T72" fmla="*/ 2562 h 25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68" h="2562">
                  <a:moveTo>
                    <a:pt x="0" y="1254"/>
                  </a:moveTo>
                  <a:cubicBezTo>
                    <a:pt x="91" y="1276"/>
                    <a:pt x="182" y="1299"/>
                    <a:pt x="227" y="1254"/>
                  </a:cubicBezTo>
                  <a:cubicBezTo>
                    <a:pt x="272" y="1209"/>
                    <a:pt x="249" y="937"/>
                    <a:pt x="272" y="982"/>
                  </a:cubicBezTo>
                  <a:cubicBezTo>
                    <a:pt x="295" y="1027"/>
                    <a:pt x="340" y="1639"/>
                    <a:pt x="363" y="1526"/>
                  </a:cubicBezTo>
                  <a:cubicBezTo>
                    <a:pt x="386" y="1413"/>
                    <a:pt x="393" y="332"/>
                    <a:pt x="408" y="302"/>
                  </a:cubicBezTo>
                  <a:cubicBezTo>
                    <a:pt x="423" y="272"/>
                    <a:pt x="424" y="1232"/>
                    <a:pt x="454" y="1345"/>
                  </a:cubicBezTo>
                  <a:cubicBezTo>
                    <a:pt x="484" y="1458"/>
                    <a:pt x="552" y="952"/>
                    <a:pt x="590" y="982"/>
                  </a:cubicBezTo>
                  <a:cubicBezTo>
                    <a:pt x="628" y="1012"/>
                    <a:pt x="657" y="1541"/>
                    <a:pt x="680" y="1526"/>
                  </a:cubicBezTo>
                  <a:cubicBezTo>
                    <a:pt x="703" y="1511"/>
                    <a:pt x="703" y="914"/>
                    <a:pt x="726" y="891"/>
                  </a:cubicBezTo>
                  <a:cubicBezTo>
                    <a:pt x="749" y="868"/>
                    <a:pt x="779" y="1352"/>
                    <a:pt x="817" y="1390"/>
                  </a:cubicBezTo>
                  <a:cubicBezTo>
                    <a:pt x="855" y="1428"/>
                    <a:pt x="915" y="1118"/>
                    <a:pt x="953" y="1118"/>
                  </a:cubicBezTo>
                  <a:cubicBezTo>
                    <a:pt x="991" y="1118"/>
                    <a:pt x="990" y="1549"/>
                    <a:pt x="1043" y="1390"/>
                  </a:cubicBezTo>
                  <a:cubicBezTo>
                    <a:pt x="1096" y="1231"/>
                    <a:pt x="1209" y="0"/>
                    <a:pt x="1270" y="166"/>
                  </a:cubicBezTo>
                  <a:cubicBezTo>
                    <a:pt x="1331" y="332"/>
                    <a:pt x="1376" y="2214"/>
                    <a:pt x="1406" y="2388"/>
                  </a:cubicBezTo>
                  <a:cubicBezTo>
                    <a:pt x="1436" y="2562"/>
                    <a:pt x="1429" y="1375"/>
                    <a:pt x="1452" y="1209"/>
                  </a:cubicBezTo>
                  <a:cubicBezTo>
                    <a:pt x="1475" y="1043"/>
                    <a:pt x="1519" y="1458"/>
                    <a:pt x="1542" y="1390"/>
                  </a:cubicBezTo>
                  <a:cubicBezTo>
                    <a:pt x="1565" y="1322"/>
                    <a:pt x="1558" y="763"/>
                    <a:pt x="1588" y="801"/>
                  </a:cubicBezTo>
                  <a:cubicBezTo>
                    <a:pt x="1618" y="839"/>
                    <a:pt x="1694" y="1572"/>
                    <a:pt x="1724" y="1617"/>
                  </a:cubicBezTo>
                  <a:cubicBezTo>
                    <a:pt x="1754" y="1662"/>
                    <a:pt x="1739" y="1126"/>
                    <a:pt x="1769" y="1073"/>
                  </a:cubicBezTo>
                  <a:cubicBezTo>
                    <a:pt x="1799" y="1020"/>
                    <a:pt x="1867" y="1293"/>
                    <a:pt x="1905" y="1300"/>
                  </a:cubicBezTo>
                  <a:cubicBezTo>
                    <a:pt x="1943" y="1307"/>
                    <a:pt x="1966" y="1118"/>
                    <a:pt x="1996" y="1118"/>
                  </a:cubicBezTo>
                  <a:cubicBezTo>
                    <a:pt x="2026" y="1118"/>
                    <a:pt x="2042" y="1270"/>
                    <a:pt x="2087" y="1300"/>
                  </a:cubicBezTo>
                  <a:cubicBezTo>
                    <a:pt x="2132" y="1330"/>
                    <a:pt x="2200" y="1315"/>
                    <a:pt x="2268" y="130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62" name="Line 21"/>
          <p:cNvSpPr>
            <a:spLocks noChangeShapeType="1"/>
          </p:cNvSpPr>
          <p:nvPr/>
        </p:nvSpPr>
        <p:spPr bwMode="auto">
          <a:xfrm>
            <a:off x="1362075" y="3376613"/>
            <a:ext cx="0" cy="1152525"/>
          </a:xfrm>
          <a:prstGeom prst="line">
            <a:avLst/>
          </a:prstGeom>
          <a:noFill/>
          <a:ln w="19050">
            <a:solidFill>
              <a:srgbClr val="CC66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pic>
        <p:nvPicPr>
          <p:cNvPr id="2063"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 y="5248275"/>
            <a:ext cx="32226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0" name="Object 36"/>
          <p:cNvGraphicFramePr>
            <a:graphicFrameLocks noChangeAspect="1"/>
          </p:cNvGraphicFramePr>
          <p:nvPr/>
        </p:nvGraphicFramePr>
        <p:xfrm>
          <a:off x="381000" y="2871788"/>
          <a:ext cx="207963" cy="293687"/>
        </p:xfrm>
        <a:graphic>
          <a:graphicData uri="http://schemas.openxmlformats.org/presentationml/2006/ole">
            <mc:AlternateContent xmlns:mc="http://schemas.openxmlformats.org/markup-compatibility/2006">
              <mc:Choice xmlns:v="urn:schemas-microsoft-com:vml" Requires="v">
                <p:oleObj spid="_x0000_s2243" name="Equation" r:id="rId8" imgW="126720" imgH="177480" progId="Equation.DSMT4">
                  <p:embed/>
                </p:oleObj>
              </mc:Choice>
              <mc:Fallback>
                <p:oleObj name="Equation" r:id="rId8" imgW="126720" imgH="177480" progId="Equation.DSMT4">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2871788"/>
                        <a:ext cx="207963" cy="29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064" name="Text Box 19"/>
              <p:cNvSpPr txBox="1">
                <a:spLocks noChangeArrowheads="1"/>
              </p:cNvSpPr>
              <p:nvPr/>
            </p:nvSpPr>
            <p:spPr bwMode="auto">
              <a:xfrm>
                <a:off x="269875" y="3690938"/>
                <a:ext cx="2136034" cy="369332"/>
              </a:xfrm>
              <a:prstGeom prst="rect">
                <a:avLst/>
              </a:prstGeom>
              <a:solidFill>
                <a:schemeClr val="bg1"/>
              </a:solidFill>
              <a:ln w="19050">
                <a:solidFill>
                  <a:srgbClr val="CC6600"/>
                </a:solidFill>
                <a:miter lim="800000"/>
                <a:headEnd/>
                <a:tailEnd/>
              </a:ln>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dirty="0">
                    <a:solidFill>
                      <a:srgbClr val="CC6600"/>
                    </a:solidFill>
                    <a:latin typeface="Cambria" pitchFamily="18" charset="0"/>
                  </a:rPr>
                  <a:t>generative model </a:t>
                </a:r>
                <a14:m>
                  <m:oMath xmlns:m="http://schemas.openxmlformats.org/officeDocument/2006/math">
                    <m:r>
                      <a:rPr lang="de-CH" b="0" i="1" smtClean="0">
                        <a:solidFill>
                          <a:schemeClr val="tx1"/>
                        </a:solidFill>
                        <a:latin typeface="Cambria Math"/>
                      </a:rPr>
                      <m:t>𝑚</m:t>
                    </m:r>
                  </m:oMath>
                </a14:m>
                <a:endParaRPr lang="en-US" dirty="0">
                  <a:solidFill>
                    <a:srgbClr val="A50021"/>
                  </a:solidFill>
                </a:endParaRPr>
              </a:p>
            </p:txBody>
          </p:sp>
        </mc:Choice>
        <mc:Fallback xmlns="">
          <p:sp>
            <p:nvSpPr>
              <p:cNvPr id="2064" name="Text Box 19"/>
              <p:cNvSpPr txBox="1">
                <a:spLocks noRot="1" noChangeAspect="1" noMove="1" noResize="1" noEditPoints="1" noAdjustHandles="1" noChangeArrowheads="1" noChangeShapeType="1" noTextEdit="1"/>
              </p:cNvSpPr>
              <p:nvPr/>
            </p:nvSpPr>
            <p:spPr bwMode="auto">
              <a:xfrm>
                <a:off x="269875" y="3690938"/>
                <a:ext cx="2136034" cy="369332"/>
              </a:xfrm>
              <a:prstGeom prst="rect">
                <a:avLst/>
              </a:prstGeom>
              <a:blipFill rotWithShape="1">
                <a:blip r:embed="rId10"/>
                <a:stretch>
                  <a:fillRect l="-1977" t="-7813" b="-18750"/>
                </a:stretch>
              </a:blipFill>
              <a:ln w="19050">
                <a:solidFill>
                  <a:srgbClr val="CC6600"/>
                </a:solidFill>
                <a:miter lim="800000"/>
                <a:headEnd/>
                <a:tailEnd/>
              </a:ln>
            </p:spPr>
            <p:txBody>
              <a:bodyPr/>
              <a:lstStyle/>
              <a:p>
                <a:r>
                  <a:rPr lang="en-US">
                    <a:noFill/>
                  </a:rPr>
                  <a:t> </a:t>
                </a:r>
              </a:p>
            </p:txBody>
          </p:sp>
        </mc:Fallback>
      </mc:AlternateContent>
      <p:sp>
        <p:nvSpPr>
          <p:cNvPr id="36" name="Title 1"/>
          <p:cNvSpPr txBox="1">
            <a:spLocks/>
          </p:cNvSpPr>
          <p:nvPr/>
        </p:nvSpPr>
        <p:spPr>
          <a:xfrm>
            <a:off x="865981" y="231030"/>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Inference in SPM</a:t>
            </a:r>
            <a:endParaRPr lang="en-US" dirty="0"/>
          </a:p>
        </p:txBody>
      </p:sp>
      <mc:AlternateContent xmlns:mc="http://schemas.openxmlformats.org/markup-compatibility/2006" xmlns:a14="http://schemas.microsoft.com/office/drawing/2010/main">
        <mc:Choice Requires="a14">
          <p:sp>
            <p:nvSpPr>
              <p:cNvPr id="38" name="TextBox 37"/>
              <p:cNvSpPr txBox="1"/>
              <p:nvPr/>
            </p:nvSpPr>
            <p:spPr>
              <a:xfrm>
                <a:off x="5435599" y="1561068"/>
                <a:ext cx="11896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𝑦</m:t>
                          </m:r>
                        </m:e>
                        <m:e>
                          <m:r>
                            <a:rPr lang="de-CH" b="0" i="1" smtClean="0">
                              <a:latin typeface="Cambria Math"/>
                            </a:rPr>
                            <m:t>𝜗</m:t>
                          </m:r>
                          <m:r>
                            <a:rPr lang="de-CH" b="0" i="1" smtClean="0">
                              <a:latin typeface="Cambria Math"/>
                            </a:rPr>
                            <m:t>,</m:t>
                          </m:r>
                          <m:r>
                            <a:rPr lang="de-CH" b="0" i="1" smtClean="0">
                              <a:latin typeface="Cambria Math"/>
                            </a:rPr>
                            <m:t>𝑚</m:t>
                          </m:r>
                        </m:e>
                      </m:d>
                    </m:oMath>
                  </m:oMathPara>
                </a14:m>
                <a:endParaRPr lang="en-US" dirty="0">
                  <a:latin typeface="Cambria" pitchFamily="18"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5435599" y="1561068"/>
                <a:ext cx="1189685" cy="369332"/>
              </a:xfrm>
              <a:prstGeom prst="rect">
                <a:avLst/>
              </a:prstGeom>
              <a:blipFill rotWithShape="1">
                <a:blip r:embed="rId11"/>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448300" y="2294493"/>
                <a:ext cx="9693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𝜗</m:t>
                          </m:r>
                        </m:e>
                        <m:e>
                          <m:r>
                            <a:rPr lang="de-CH" b="0" i="1" smtClean="0">
                              <a:latin typeface="Cambria Math"/>
                            </a:rPr>
                            <m:t>𝑚</m:t>
                          </m:r>
                        </m:e>
                      </m:d>
                    </m:oMath>
                  </m:oMathPara>
                </a14:m>
                <a:endParaRPr lang="en-US" dirty="0">
                  <a:latin typeface="Cambria" pitchFamily="18"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5448300" y="2294493"/>
                <a:ext cx="969304" cy="369332"/>
              </a:xfrm>
              <a:prstGeom prst="rect">
                <a:avLst/>
              </a:prstGeom>
              <a:blipFill rotWithShape="1">
                <a:blip r:embed="rId1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489904" y="3202373"/>
                <a:ext cx="3190938" cy="676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𝜗</m:t>
                          </m:r>
                        </m:e>
                        <m:e>
                          <m:r>
                            <a:rPr lang="de-CH" b="0" i="1" smtClean="0">
                              <a:latin typeface="Cambria Math"/>
                            </a:rPr>
                            <m:t>𝑦</m:t>
                          </m:r>
                          <m:r>
                            <a:rPr lang="de-CH" b="0" i="1" smtClean="0">
                              <a:latin typeface="Cambria Math"/>
                            </a:rPr>
                            <m:t>,</m:t>
                          </m:r>
                          <m:r>
                            <a:rPr lang="de-CH" b="0" i="1" smtClean="0">
                              <a:latin typeface="Cambria Math"/>
                            </a:rPr>
                            <m:t>𝑚</m:t>
                          </m:r>
                        </m:e>
                      </m:d>
                      <m:r>
                        <a:rPr lang="de-CH" b="0" i="1" smtClean="0">
                          <a:latin typeface="Cambria Math"/>
                        </a:rPr>
                        <m:t>=</m:t>
                      </m:r>
                      <m:f>
                        <m:fPr>
                          <m:ctrlPr>
                            <a:rPr lang="de-CH" b="0" i="1" smtClean="0">
                              <a:latin typeface="Cambria Math" panose="02040503050406030204" pitchFamily="18" charset="0"/>
                            </a:rPr>
                          </m:ctrlPr>
                        </m:fPr>
                        <m:num>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𝑦</m:t>
                              </m:r>
                            </m:e>
                            <m:e>
                              <m:r>
                                <a:rPr lang="de-CH" b="0" i="1" smtClean="0">
                                  <a:latin typeface="Cambria Math"/>
                                </a:rPr>
                                <m:t>𝜗</m:t>
                              </m:r>
                              <m:r>
                                <a:rPr lang="de-CH" b="0" i="1" smtClean="0">
                                  <a:latin typeface="Cambria Math"/>
                                </a:rPr>
                                <m:t>,</m:t>
                              </m:r>
                              <m:r>
                                <a:rPr lang="de-CH" b="0" i="1" smtClean="0">
                                  <a:latin typeface="Cambria Math"/>
                                </a:rPr>
                                <m:t>𝑚</m:t>
                              </m:r>
                            </m:e>
                          </m:d>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𝜗</m:t>
                              </m:r>
                            </m:e>
                            <m:e>
                              <m:r>
                                <a:rPr lang="de-CH" b="0" i="1" smtClean="0">
                                  <a:latin typeface="Cambria Math"/>
                                </a:rPr>
                                <m:t>𝑚</m:t>
                              </m:r>
                            </m:e>
                          </m:d>
                        </m:num>
                        <m:den>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𝑦</m:t>
                              </m:r>
                            </m:e>
                            <m:e>
                              <m:r>
                                <a:rPr lang="de-CH" b="0" i="1" smtClean="0">
                                  <a:latin typeface="Cambria Math"/>
                                </a:rPr>
                                <m:t>𝑚</m:t>
                              </m:r>
                            </m:e>
                          </m:d>
                        </m:den>
                      </m:f>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489904" y="3202373"/>
                <a:ext cx="3190938" cy="676532"/>
              </a:xfrm>
              <a:prstGeom prst="rect">
                <a:avLst/>
              </a:prstGeom>
              <a:blipFill rotWithShape="1">
                <a:blip r:embed="rId1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D37816F2-E6F5-4959-A70F-0F96F337B0F5}"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7"/>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2054" name="Rectangle 33"/>
          <p:cNvSpPr>
            <a:spLocks noChangeArrowheads="1"/>
          </p:cNvSpPr>
          <p:nvPr/>
        </p:nvSpPr>
        <p:spPr bwMode="auto">
          <a:xfrm>
            <a:off x="1159223" y="3050877"/>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36" name="Title 1"/>
          <p:cNvSpPr txBox="1">
            <a:spLocks/>
          </p:cNvSpPr>
          <p:nvPr/>
        </p:nvSpPr>
        <p:spPr>
          <a:xfrm>
            <a:off x="505420" y="248629"/>
            <a:ext cx="7343775" cy="677108"/>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A simple example of Bayesian inference</a:t>
            </a:r>
          </a:p>
          <a:p>
            <a:r>
              <a:rPr lang="de-CH" sz="1400" dirty="0"/>
              <a:t>(adapted from Jaynes (1976))</a:t>
            </a:r>
            <a:endParaRPr lang="en-US" sz="1400" dirty="0"/>
          </a:p>
        </p:txBody>
      </p:sp>
      <p:sp>
        <p:nvSpPr>
          <p:cNvPr id="33" name="Content Placeholder 2"/>
          <p:cNvSpPr txBox="1">
            <a:spLocks/>
          </p:cNvSpPr>
          <p:nvPr/>
        </p:nvSpPr>
        <p:spPr>
          <a:xfrm>
            <a:off x="505420" y="5301208"/>
            <a:ext cx="8064896" cy="436210"/>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50000"/>
              </a:lnSpc>
            </a:pPr>
            <a:r>
              <a:rPr lang="de-CH" dirty="0"/>
              <a:t>Assuming prices are comparable, from which manufacturer would you buy?</a:t>
            </a:r>
          </a:p>
        </p:txBody>
      </p:sp>
      <p:pic>
        <p:nvPicPr>
          <p:cNvPr id="696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794514"/>
            <a:ext cx="1051535" cy="220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Content Placeholder 2"/>
          <p:cNvSpPr txBox="1">
            <a:spLocks/>
          </p:cNvSpPr>
          <p:nvPr/>
        </p:nvSpPr>
        <p:spPr>
          <a:xfrm>
            <a:off x="808547" y="2794514"/>
            <a:ext cx="396552" cy="436210"/>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50000"/>
              </a:lnSpc>
            </a:pPr>
            <a:r>
              <a:rPr lang="de-CH" b="1" dirty="0"/>
              <a:t>A:</a:t>
            </a:r>
          </a:p>
        </p:txBody>
      </p:sp>
      <p:pic>
        <p:nvPicPr>
          <p:cNvPr id="696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918" y="2794514"/>
            <a:ext cx="1020117" cy="100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Content Placeholder 2"/>
          <p:cNvSpPr txBox="1">
            <a:spLocks/>
          </p:cNvSpPr>
          <p:nvPr/>
        </p:nvSpPr>
        <p:spPr>
          <a:xfrm>
            <a:off x="4175448" y="2726090"/>
            <a:ext cx="396552" cy="436210"/>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50000"/>
              </a:lnSpc>
            </a:pPr>
            <a:r>
              <a:rPr lang="de-CH" b="1" dirty="0"/>
              <a:t>B:</a:t>
            </a:r>
          </a:p>
        </p:txBody>
      </p:sp>
      <p:sp>
        <p:nvSpPr>
          <p:cNvPr id="41" name="Content Placeholder 2"/>
          <p:cNvSpPr txBox="1">
            <a:spLocks/>
          </p:cNvSpPr>
          <p:nvPr/>
        </p:nvSpPr>
        <p:spPr>
          <a:xfrm>
            <a:off x="505420" y="1509158"/>
            <a:ext cx="8064896" cy="828625"/>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50000"/>
              </a:lnSpc>
            </a:pPr>
            <a:r>
              <a:rPr lang="de-CH" dirty="0"/>
              <a:t>Two manufacturers, </a:t>
            </a:r>
            <a:r>
              <a:rPr lang="de-CH" i="1" dirty="0"/>
              <a:t>A</a:t>
            </a:r>
            <a:r>
              <a:rPr lang="de-CH" dirty="0"/>
              <a:t> and </a:t>
            </a:r>
            <a:r>
              <a:rPr lang="de-CH" i="1" dirty="0"/>
              <a:t>B</a:t>
            </a:r>
            <a:r>
              <a:rPr lang="de-CH" dirty="0"/>
              <a:t>, deliver the same kind of components that turn out to have the following lifetimes (in hours):</a:t>
            </a:r>
          </a:p>
        </p:txBody>
      </p:sp>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17</a:t>
            </a:fld>
            <a:endParaRPr lang="en-US"/>
          </a:p>
        </p:txBody>
      </p:sp>
    </p:spTree>
    <p:extLst>
      <p:ext uri="{BB962C8B-B14F-4D97-AF65-F5344CB8AC3E}">
        <p14:creationId xmlns:p14="http://schemas.microsoft.com/office/powerpoint/2010/main" val="98067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504031" y="231030"/>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A simple example of Bayesian inference</a:t>
            </a:r>
          </a:p>
        </p:txBody>
      </p:sp>
      <p:sp>
        <p:nvSpPr>
          <p:cNvPr id="33" name="Content Placeholder 2"/>
          <p:cNvSpPr txBox="1">
            <a:spLocks/>
          </p:cNvSpPr>
          <p:nvPr/>
        </p:nvSpPr>
        <p:spPr>
          <a:xfrm>
            <a:off x="505420" y="908720"/>
            <a:ext cx="8064896" cy="5010602"/>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50000"/>
              </a:lnSpc>
            </a:pPr>
            <a:r>
              <a:rPr lang="de-CH" sz="2400" dirty="0"/>
              <a:t>How do we compare such samples?</a:t>
            </a:r>
          </a:p>
          <a:p>
            <a:pPr marL="285750" indent="-285750" algn="just">
              <a:lnSpc>
                <a:spcPct val="150000"/>
              </a:lnSpc>
              <a:buFont typeface="Arial" pitchFamily="34" charset="0"/>
              <a:buChar char="•"/>
            </a:pPr>
            <a:r>
              <a:rPr lang="de-CH" dirty="0"/>
              <a:t>By comparing their arithmetic means</a:t>
            </a:r>
          </a:p>
          <a:p>
            <a:pPr marL="285750" indent="-285750" algn="just">
              <a:lnSpc>
                <a:spcPct val="150000"/>
              </a:lnSpc>
              <a:buFont typeface="Arial" pitchFamily="34" charset="0"/>
              <a:buChar char="•"/>
            </a:pPr>
            <a:endParaRPr lang="de-CH" dirty="0"/>
          </a:p>
          <a:p>
            <a:pPr algn="just">
              <a:lnSpc>
                <a:spcPct val="150000"/>
              </a:lnSpc>
            </a:pPr>
            <a:r>
              <a:rPr lang="de-CH" sz="2400" dirty="0"/>
              <a:t>Why do we take means?</a:t>
            </a:r>
          </a:p>
          <a:p>
            <a:pPr marL="285750" indent="-285750" algn="just">
              <a:lnSpc>
                <a:spcPct val="150000"/>
              </a:lnSpc>
              <a:buFont typeface="Arial" pitchFamily="34" charset="0"/>
              <a:buChar char="•"/>
            </a:pPr>
            <a:r>
              <a:rPr lang="de-CH" dirty="0"/>
              <a:t>If we take the mean as our estimate, the error in our estimate is the mean of the errors in the individual measurements</a:t>
            </a:r>
          </a:p>
          <a:p>
            <a:pPr marL="285750" indent="-285750" algn="just">
              <a:lnSpc>
                <a:spcPct val="150000"/>
              </a:lnSpc>
              <a:buFont typeface="Arial" pitchFamily="34" charset="0"/>
              <a:buChar char="•"/>
            </a:pPr>
            <a:r>
              <a:rPr lang="de-CH" dirty="0"/>
              <a:t>Taking the mean as maximum-likelihood estimate implies a </a:t>
            </a:r>
            <a:r>
              <a:rPr lang="de-CH" b="1" dirty="0"/>
              <a:t>Gaussian error distribution</a:t>
            </a:r>
          </a:p>
          <a:p>
            <a:pPr marL="285750" indent="-285750" algn="just">
              <a:lnSpc>
                <a:spcPct val="150000"/>
              </a:lnSpc>
              <a:buFont typeface="Arial" pitchFamily="34" charset="0"/>
              <a:buChar char="•"/>
            </a:pPr>
            <a:r>
              <a:rPr lang="de-CH" dirty="0"/>
              <a:t>A Gaussian error distribution appropriately reflects our </a:t>
            </a:r>
            <a:r>
              <a:rPr lang="de-CH" b="1" dirty="0"/>
              <a:t>prior</a:t>
            </a:r>
            <a:r>
              <a:rPr lang="de-CH" dirty="0"/>
              <a:t> knowledge about the errors whenever we know nothing about them except perhaps their variance</a:t>
            </a:r>
          </a:p>
        </p:txBody>
      </p:sp>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18</a:t>
            </a:fld>
            <a:endParaRPr lang="en-US"/>
          </a:p>
        </p:txBody>
      </p:sp>
    </p:spTree>
    <p:extLst>
      <p:ext uri="{BB962C8B-B14F-4D97-AF65-F5344CB8AC3E}">
        <p14:creationId xmlns:p14="http://schemas.microsoft.com/office/powerpoint/2010/main" val="153607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p:cNvSpPr txBox="1">
            <a:spLocks/>
          </p:cNvSpPr>
          <p:nvPr/>
        </p:nvSpPr>
        <p:spPr>
          <a:xfrm>
            <a:off x="665479" y="692695"/>
            <a:ext cx="7837389" cy="5629233"/>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50000"/>
              </a:lnSpc>
            </a:pPr>
            <a:r>
              <a:rPr lang="de-CH" sz="2400" dirty="0"/>
              <a:t>What next?</a:t>
            </a:r>
          </a:p>
          <a:p>
            <a:pPr marL="285750" indent="-285750" algn="just">
              <a:lnSpc>
                <a:spcPct val="150000"/>
              </a:lnSpc>
              <a:buFont typeface="Arial" pitchFamily="34" charset="0"/>
              <a:buChar char="•"/>
            </a:pPr>
            <a:r>
              <a:rPr lang="de-CH" dirty="0"/>
              <a:t>Let’s do a </a:t>
            </a:r>
            <a:r>
              <a:rPr lang="de-CH" i="1" dirty="0"/>
              <a:t>t</a:t>
            </a:r>
            <a:r>
              <a:rPr lang="de-CH" dirty="0"/>
              <a:t>-test (but first, let’s compare variances with an </a:t>
            </a:r>
            <a:r>
              <a:rPr lang="de-CH" i="1" dirty="0"/>
              <a:t>F</a:t>
            </a:r>
            <a:r>
              <a:rPr lang="de-CH" dirty="0"/>
              <a:t>-test):</a:t>
            </a:r>
          </a:p>
          <a:p>
            <a:pPr algn="just">
              <a:lnSpc>
                <a:spcPct val="150000"/>
              </a:lnSpc>
            </a:pPr>
            <a:endParaRPr lang="de-CH" dirty="0"/>
          </a:p>
          <a:p>
            <a:pPr algn="just">
              <a:lnSpc>
                <a:spcPct val="150000"/>
              </a:lnSpc>
            </a:pPr>
            <a:endParaRPr lang="de-CH" dirty="0"/>
          </a:p>
          <a:p>
            <a:pPr algn="just">
              <a:lnSpc>
                <a:spcPct val="150000"/>
              </a:lnSpc>
            </a:pPr>
            <a:endParaRPr lang="de-CH" dirty="0"/>
          </a:p>
          <a:p>
            <a:pPr algn="just">
              <a:lnSpc>
                <a:spcPct val="150000"/>
              </a:lnSpc>
            </a:pPr>
            <a:endParaRPr lang="de-CH" dirty="0"/>
          </a:p>
          <a:p>
            <a:pPr algn="just">
              <a:lnSpc>
                <a:spcPct val="150000"/>
              </a:lnSpc>
            </a:pPr>
            <a:endParaRPr lang="de-CH" sz="2400" dirty="0"/>
          </a:p>
          <a:p>
            <a:pPr algn="just">
              <a:lnSpc>
                <a:spcPct val="150000"/>
              </a:lnSpc>
            </a:pPr>
            <a:endParaRPr lang="de-CH" sz="2400" dirty="0"/>
          </a:p>
          <a:p>
            <a:pPr algn="just">
              <a:lnSpc>
                <a:spcPct val="150000"/>
              </a:lnSpc>
            </a:pPr>
            <a:r>
              <a:rPr lang="de-CH" sz="2400" dirty="0"/>
              <a:t>Is this satisfactory? </a:t>
            </a:r>
            <a:r>
              <a:rPr lang="de-CH" dirty="0"/>
              <a:t>No, so what can we learn by turning to probability theory (i.e., Bayesian inference)?</a:t>
            </a:r>
          </a:p>
        </p:txBody>
      </p:sp>
      <p:sp>
        <p:nvSpPr>
          <p:cNvPr id="36" name="Title 1"/>
          <p:cNvSpPr txBox="1">
            <a:spLocks/>
          </p:cNvSpPr>
          <p:nvPr/>
        </p:nvSpPr>
        <p:spPr>
          <a:xfrm>
            <a:off x="624956" y="230461"/>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A simple example of Bayesian inference</a:t>
            </a:r>
          </a:p>
        </p:txBody>
      </p:sp>
      <p:grpSp>
        <p:nvGrpSpPr>
          <p:cNvPr id="3" name="Group 2"/>
          <p:cNvGrpSpPr/>
          <p:nvPr/>
        </p:nvGrpSpPr>
        <p:grpSpPr>
          <a:xfrm>
            <a:off x="768972" y="3726104"/>
            <a:ext cx="5515311" cy="1189601"/>
            <a:chOff x="755576" y="2132856"/>
            <a:chExt cx="5515311" cy="1189601"/>
          </a:xfrm>
        </p:grpSpPr>
        <p:pic>
          <p:nvPicPr>
            <p:cNvPr id="7065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55576" y="2132856"/>
              <a:ext cx="3448181"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420888"/>
              <a:ext cx="982697"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771" y="2470691"/>
              <a:ext cx="1008112" cy="71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6304" y="2466577"/>
              <a:ext cx="1734583" cy="85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 name="Group 8"/>
          <p:cNvGrpSpPr/>
          <p:nvPr/>
        </p:nvGrpSpPr>
        <p:grpSpPr>
          <a:xfrm>
            <a:off x="624956" y="3870120"/>
            <a:ext cx="3930379" cy="1230251"/>
            <a:chOff x="624956" y="4038280"/>
            <a:chExt cx="3930379" cy="1230251"/>
          </a:xfrm>
        </p:grpSpPr>
        <p:sp>
          <p:nvSpPr>
            <p:cNvPr id="11" name="Oval 10"/>
            <p:cNvSpPr/>
            <p:nvPr/>
          </p:nvSpPr>
          <p:spPr bwMode="auto">
            <a:xfrm>
              <a:off x="624956" y="4038280"/>
              <a:ext cx="2517211" cy="792088"/>
            </a:xfrm>
            <a:prstGeom prst="ellipse">
              <a:avLst/>
            </a:prstGeom>
            <a:noFill/>
            <a:ln w="28575" cap="flat" cmpd="sng" algn="ctr">
              <a:solidFill>
                <a:srgbClr val="FF0000"/>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p:txBody>
        </p:sp>
        <p:sp>
          <p:nvSpPr>
            <p:cNvPr id="12" name="TextBox 11"/>
            <p:cNvSpPr txBox="1"/>
            <p:nvPr/>
          </p:nvSpPr>
          <p:spPr>
            <a:xfrm>
              <a:off x="1129012" y="4899199"/>
              <a:ext cx="3426323" cy="369332"/>
            </a:xfrm>
            <a:prstGeom prst="rect">
              <a:avLst/>
            </a:prstGeom>
            <a:noFill/>
          </p:spPr>
          <p:txBody>
            <a:bodyPr wrap="none" rtlCol="0">
              <a:spAutoFit/>
            </a:bodyPr>
            <a:lstStyle/>
            <a:p>
              <a:r>
                <a:rPr lang="de-CH" dirty="0">
                  <a:solidFill>
                    <a:srgbClr val="FF0000"/>
                  </a:solidFill>
                  <a:latin typeface="Cambria" pitchFamily="18" charset="0"/>
                </a:rPr>
                <a:t>Means not significantly different!</a:t>
              </a:r>
              <a:endParaRPr lang="en-US" dirty="0">
                <a:solidFill>
                  <a:srgbClr val="FF0000"/>
                </a:solidFill>
                <a:latin typeface="Cambria" pitchFamily="18" charset="0"/>
              </a:endParaRPr>
            </a:p>
          </p:txBody>
        </p:sp>
      </p:grpSp>
      <p:sp>
        <p:nvSpPr>
          <p:cNvPr id="4" name="Slide Number Placeholder 3"/>
          <p:cNvSpPr>
            <a:spLocks noGrp="1"/>
          </p:cNvSpPr>
          <p:nvPr>
            <p:ph type="sldNum" sz="quarter" idx="12"/>
          </p:nvPr>
        </p:nvSpPr>
        <p:spPr/>
        <p:txBody>
          <a:bodyPr/>
          <a:lstStyle/>
          <a:p>
            <a:pPr>
              <a:defRPr/>
            </a:pPr>
            <a:fld id="{D37816F2-E6F5-4959-A70F-0F96F337B0F5}" type="slidenum">
              <a:rPr lang="en-US" smtClean="0"/>
              <a:pPr>
                <a:defRPr/>
              </a:pPr>
              <a:t>19</a:t>
            </a:fld>
            <a:endParaRPr lang="en-US"/>
          </a:p>
        </p:txBody>
      </p:sp>
      <p:grpSp>
        <p:nvGrpSpPr>
          <p:cNvPr id="6" name="Group 5"/>
          <p:cNvGrpSpPr/>
          <p:nvPr/>
        </p:nvGrpSpPr>
        <p:grpSpPr>
          <a:xfrm>
            <a:off x="768972" y="1954186"/>
            <a:ext cx="5379580" cy="1149283"/>
            <a:chOff x="768972" y="2132856"/>
            <a:chExt cx="5379580" cy="1149283"/>
          </a:xfrm>
        </p:grpSpPr>
        <p:pic>
          <p:nvPicPr>
            <p:cNvPr id="11266"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768972" y="2132856"/>
              <a:ext cx="3585982" cy="835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1101" y="2471027"/>
              <a:ext cx="994180" cy="497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2167" y="2465756"/>
              <a:ext cx="1008112" cy="67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9700" y="2448935"/>
              <a:ext cx="1598852" cy="83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7"/>
          <p:cNvGrpSpPr/>
          <p:nvPr/>
        </p:nvGrpSpPr>
        <p:grpSpPr>
          <a:xfrm>
            <a:off x="524831" y="2144858"/>
            <a:ext cx="4242259" cy="1143277"/>
            <a:chOff x="524831" y="2323528"/>
            <a:chExt cx="4242259" cy="1143277"/>
          </a:xfrm>
        </p:grpSpPr>
        <p:sp>
          <p:nvSpPr>
            <p:cNvPr id="19" name="Oval 18"/>
            <p:cNvSpPr/>
            <p:nvPr/>
          </p:nvSpPr>
          <p:spPr bwMode="auto">
            <a:xfrm>
              <a:off x="524831" y="2323528"/>
              <a:ext cx="2517211" cy="792088"/>
            </a:xfrm>
            <a:prstGeom prst="ellipse">
              <a:avLst/>
            </a:prstGeom>
            <a:noFill/>
            <a:ln w="28575" cap="flat" cmpd="sng" algn="ctr">
              <a:solidFill>
                <a:srgbClr val="FF0000"/>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p:txBody>
        </p:sp>
        <p:sp>
          <p:nvSpPr>
            <p:cNvPr id="20" name="TextBox 19"/>
            <p:cNvSpPr txBox="1"/>
            <p:nvPr/>
          </p:nvSpPr>
          <p:spPr>
            <a:xfrm>
              <a:off x="1028887" y="3097473"/>
              <a:ext cx="3738203" cy="369332"/>
            </a:xfrm>
            <a:prstGeom prst="rect">
              <a:avLst/>
            </a:prstGeom>
            <a:noFill/>
          </p:spPr>
          <p:txBody>
            <a:bodyPr wrap="none" rtlCol="0">
              <a:spAutoFit/>
            </a:bodyPr>
            <a:lstStyle/>
            <a:p>
              <a:r>
                <a:rPr lang="de-CH" dirty="0">
                  <a:solidFill>
                    <a:srgbClr val="FF0000"/>
                  </a:solidFill>
                  <a:latin typeface="Cambria" pitchFamily="18" charset="0"/>
                </a:rPr>
                <a:t>Variances not significantly different!</a:t>
              </a:r>
              <a:endParaRPr lang="en-US" dirty="0">
                <a:solidFill>
                  <a:srgbClr val="FF0000"/>
                </a:solidFill>
                <a:latin typeface="Cambria" pitchFamily="18" charset="0"/>
              </a:endParaRPr>
            </a:p>
          </p:txBody>
        </p:sp>
      </p:grpSp>
    </p:spTree>
    <p:extLst>
      <p:ext uri="{BB962C8B-B14F-4D97-AF65-F5344CB8AC3E}">
        <p14:creationId xmlns:p14="http://schemas.microsoft.com/office/powerpoint/2010/main" val="12069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221088"/>
            <a:ext cx="801774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474" y="359380"/>
            <a:ext cx="7343775" cy="405683"/>
          </a:xfrm>
        </p:spPr>
        <p:txBody>
          <a:bodyPr>
            <a:spAutoFit/>
          </a:bodyPr>
          <a:lstStyle/>
          <a:p>
            <a:r>
              <a:rPr lang="de-CH" dirty="0"/>
              <a:t>A </a:t>
            </a:r>
            <a:r>
              <a:rPr lang="de-CH" dirty="0" err="1"/>
              <a:t>surprising</a:t>
            </a:r>
            <a:r>
              <a:rPr lang="de-CH" dirty="0"/>
              <a:t> piece of information</a:t>
            </a:r>
            <a:endParaRPr lang="en-US" dirty="0">
              <a:latin typeface="Cambria" pitchFamily="18" charset="0"/>
            </a:endParaRPr>
          </a:p>
        </p:txBody>
      </p:sp>
      <p:pic>
        <p:nvPicPr>
          <p:cNvPr id="6758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57474" y="1268760"/>
            <a:ext cx="5400675" cy="251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p:cNvSpPr>
            <a:spLocks noGrp="1"/>
          </p:cNvSpPr>
          <p:nvPr>
            <p:ph type="sldNum" sz="quarter" idx="12"/>
          </p:nvPr>
        </p:nvSpPr>
        <p:spPr/>
        <p:txBody>
          <a:bodyPr/>
          <a:lstStyle/>
          <a:p>
            <a:pPr>
              <a:defRPr/>
            </a:pPr>
            <a:fld id="{C9D60223-0653-49FD-856D-E442484557A6}" type="slidenum">
              <a:rPr lang="en-US" smtClean="0"/>
              <a:pPr>
                <a:defRPr/>
              </a:pPr>
              <a:t>2</a:t>
            </a:fld>
            <a:endParaRPr lang="en-US"/>
          </a:p>
        </p:txBody>
      </p:sp>
    </p:spTree>
    <p:extLst>
      <p:ext uri="{BB962C8B-B14F-4D97-AF65-F5344CB8AC3E}">
        <p14:creationId xmlns:p14="http://schemas.microsoft.com/office/powerpoint/2010/main" val="2322213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504031" y="274792"/>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A simple example of Bayesian inference</a:t>
            </a:r>
          </a:p>
        </p:txBody>
      </p:sp>
      <p:sp>
        <p:nvSpPr>
          <p:cNvPr id="33" name="Content Placeholder 2"/>
          <p:cNvSpPr txBox="1">
            <a:spLocks/>
          </p:cNvSpPr>
          <p:nvPr/>
        </p:nvSpPr>
        <p:spPr>
          <a:xfrm>
            <a:off x="505420" y="908720"/>
            <a:ext cx="7955012" cy="5271379"/>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50000"/>
              </a:lnSpc>
            </a:pPr>
            <a:r>
              <a:rPr lang="en-GB" sz="2400" dirty="0"/>
              <a:t>The procedure in brief:</a:t>
            </a:r>
          </a:p>
          <a:p>
            <a:pPr marL="285750" indent="-285750" algn="just">
              <a:lnSpc>
                <a:spcPct val="150000"/>
              </a:lnSpc>
              <a:buFont typeface="Arial" pitchFamily="34" charset="0"/>
              <a:buChar char="•"/>
            </a:pPr>
            <a:r>
              <a:rPr lang="en-GB" dirty="0"/>
              <a:t>Determine your question of interest («What is the probability that...?»)</a:t>
            </a:r>
          </a:p>
          <a:p>
            <a:pPr marL="285750" indent="-285750" algn="just">
              <a:lnSpc>
                <a:spcPct val="150000"/>
              </a:lnSpc>
              <a:buFont typeface="Arial" pitchFamily="34" charset="0"/>
              <a:buChar char="•"/>
            </a:pPr>
            <a:r>
              <a:rPr lang="en-GB" dirty="0"/>
              <a:t>Specify your model (likelihood and prior)</a:t>
            </a:r>
          </a:p>
          <a:p>
            <a:pPr marL="285750" indent="-285750" algn="just">
              <a:lnSpc>
                <a:spcPct val="150000"/>
              </a:lnSpc>
              <a:buFont typeface="Arial" pitchFamily="34" charset="0"/>
              <a:buChar char="•"/>
            </a:pPr>
            <a:r>
              <a:rPr lang="en-GB" dirty="0"/>
              <a:t>Calculate the posterior using Bayes’ theorem</a:t>
            </a:r>
          </a:p>
          <a:p>
            <a:pPr marL="285750" indent="-285750" algn="just">
              <a:lnSpc>
                <a:spcPct val="150000"/>
              </a:lnSpc>
              <a:buFont typeface="Arial" pitchFamily="34" charset="0"/>
              <a:buChar char="•"/>
            </a:pPr>
            <a:r>
              <a:rPr lang="en-GB" dirty="0"/>
              <a:t>Ask your question of interest  of the posterior</a:t>
            </a:r>
          </a:p>
          <a:p>
            <a:pPr algn="just">
              <a:lnSpc>
                <a:spcPct val="150000"/>
              </a:lnSpc>
            </a:pPr>
            <a:endParaRPr lang="en-GB" sz="2400" dirty="0"/>
          </a:p>
          <a:p>
            <a:pPr algn="just">
              <a:lnSpc>
                <a:spcPct val="150000"/>
              </a:lnSpc>
            </a:pPr>
            <a:r>
              <a:rPr lang="en-GB" sz="2400" dirty="0"/>
              <a:t>All you need is the rules of probability theory.</a:t>
            </a:r>
          </a:p>
          <a:p>
            <a:pPr algn="just">
              <a:lnSpc>
                <a:spcPct val="150000"/>
              </a:lnSpc>
            </a:pPr>
            <a:r>
              <a:rPr lang="en-GB" dirty="0"/>
              <a:t>(Sometimes you’ll encounter a nasty integral. But that’s only a technical difficulty, not a conceptual one, and software packages like SPM will solve it for you – normally).</a:t>
            </a:r>
          </a:p>
        </p:txBody>
      </p:sp>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20</a:t>
            </a:fld>
            <a:endParaRPr lang="en-US"/>
          </a:p>
        </p:txBody>
      </p:sp>
    </p:spTree>
    <p:extLst>
      <p:ext uri="{BB962C8B-B14F-4D97-AF65-F5344CB8AC3E}">
        <p14:creationId xmlns:p14="http://schemas.microsoft.com/office/powerpoint/2010/main" val="15684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504031" y="425642"/>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A simple example of Bayesian inference</a:t>
            </a:r>
          </a:p>
        </p:txBody>
      </p:sp>
      <p:sp>
        <p:nvSpPr>
          <p:cNvPr id="33" name="Content Placeholder 2"/>
          <p:cNvSpPr txBox="1">
            <a:spLocks/>
          </p:cNvSpPr>
          <p:nvPr/>
        </p:nvSpPr>
        <p:spPr>
          <a:xfrm>
            <a:off x="505420" y="1196752"/>
            <a:ext cx="7704336" cy="4247317"/>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50000"/>
              </a:lnSpc>
            </a:pPr>
            <a:r>
              <a:rPr lang="de-CH" sz="2400" dirty="0"/>
              <a:t>The question:</a:t>
            </a:r>
          </a:p>
          <a:p>
            <a:pPr marL="342900" indent="-342900" algn="just">
              <a:lnSpc>
                <a:spcPct val="150000"/>
              </a:lnSpc>
              <a:buFont typeface="Arial" pitchFamily="34" charset="0"/>
              <a:buChar char="•"/>
            </a:pPr>
            <a:r>
              <a:rPr lang="de-CH" sz="2000" dirty="0"/>
              <a:t>What is the probability that the components from manufacturer </a:t>
            </a:r>
            <a:r>
              <a:rPr lang="de-CH" sz="2000" i="1" dirty="0"/>
              <a:t>B</a:t>
            </a:r>
            <a:r>
              <a:rPr lang="de-CH" sz="2000" dirty="0"/>
              <a:t> have a longer lifetime than those from manufacturer </a:t>
            </a:r>
            <a:r>
              <a:rPr lang="de-CH" sz="2000" i="1" dirty="0"/>
              <a:t>A</a:t>
            </a:r>
            <a:r>
              <a:rPr lang="de-CH" sz="2000" dirty="0"/>
              <a:t>?</a:t>
            </a:r>
          </a:p>
          <a:p>
            <a:pPr marL="342900" indent="-342900" algn="just">
              <a:lnSpc>
                <a:spcPct val="150000"/>
              </a:lnSpc>
              <a:buFont typeface="Arial" pitchFamily="34" charset="0"/>
              <a:buChar char="•"/>
            </a:pPr>
            <a:r>
              <a:rPr lang="de-CH" sz="2000" dirty="0"/>
              <a:t>More specifically: given how much more expensive they are, how much longer do I require the components from </a:t>
            </a:r>
            <a:r>
              <a:rPr lang="de-CH" sz="2000" i="1" dirty="0"/>
              <a:t>B</a:t>
            </a:r>
            <a:r>
              <a:rPr lang="de-CH" sz="2000" dirty="0"/>
              <a:t> to live.</a:t>
            </a:r>
          </a:p>
          <a:p>
            <a:pPr marL="342900" indent="-342900" algn="just">
              <a:lnSpc>
                <a:spcPct val="150000"/>
              </a:lnSpc>
              <a:buFont typeface="Arial" pitchFamily="34" charset="0"/>
              <a:buChar char="•"/>
            </a:pPr>
            <a:r>
              <a:rPr lang="de-CH" sz="2000" dirty="0"/>
              <a:t>Example of a </a:t>
            </a:r>
            <a:r>
              <a:rPr lang="de-CH" sz="2000" i="1" dirty="0"/>
              <a:t>decision rule: </a:t>
            </a:r>
            <a:r>
              <a:rPr lang="de-CH" sz="2000" b="1" dirty="0"/>
              <a:t>if the components from </a:t>
            </a:r>
            <a:r>
              <a:rPr lang="de-CH" sz="2000" b="1" i="1" dirty="0"/>
              <a:t>B</a:t>
            </a:r>
            <a:r>
              <a:rPr lang="de-CH" sz="2000" b="1" dirty="0"/>
              <a:t> live 3 hours longer than those from </a:t>
            </a:r>
            <a:r>
              <a:rPr lang="de-CH" sz="2000" b="1" i="1" dirty="0"/>
              <a:t>A</a:t>
            </a:r>
            <a:r>
              <a:rPr lang="de-CH" sz="2000" b="1" dirty="0"/>
              <a:t> with a probability of at least 80%, I will choose those from </a:t>
            </a:r>
            <a:r>
              <a:rPr lang="de-CH" sz="2000" b="1" i="1" dirty="0"/>
              <a:t>B</a:t>
            </a:r>
            <a:r>
              <a:rPr lang="de-CH" sz="2000" b="1" dirty="0"/>
              <a:t>.</a:t>
            </a:r>
          </a:p>
        </p:txBody>
      </p:sp>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21</a:t>
            </a:fld>
            <a:endParaRPr lang="en-US"/>
          </a:p>
        </p:txBody>
      </p:sp>
    </p:spTree>
    <p:extLst>
      <p:ext uri="{BB962C8B-B14F-4D97-AF65-F5344CB8AC3E}">
        <p14:creationId xmlns:p14="http://schemas.microsoft.com/office/powerpoint/2010/main" val="173288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380014" y="447055"/>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pPr algn="ctr"/>
            <a:r>
              <a:rPr lang="de-CH" dirty="0"/>
              <a:t>A simple example of Bayesian inference</a:t>
            </a:r>
          </a:p>
        </p:txBody>
      </p:sp>
      <mc:AlternateContent xmlns:mc="http://schemas.openxmlformats.org/markup-compatibility/2006" xmlns:a14="http://schemas.microsoft.com/office/drawing/2010/main">
        <mc:Choice Requires="a14">
          <p:sp>
            <p:nvSpPr>
              <p:cNvPr id="33" name="Content Placeholder 2"/>
              <p:cNvSpPr txBox="1">
                <a:spLocks/>
              </p:cNvSpPr>
              <p:nvPr/>
            </p:nvSpPr>
            <p:spPr>
              <a:xfrm>
                <a:off x="505419" y="908720"/>
                <a:ext cx="8156259" cy="5390322"/>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50000"/>
                  </a:lnSpc>
                </a:pPr>
                <a:r>
                  <a:rPr lang="en-GB" sz="2400" dirty="0"/>
                  <a:t>The model:</a:t>
                </a:r>
              </a:p>
              <a:p>
                <a:pPr algn="just">
                  <a:lnSpc>
                    <a:spcPct val="150000"/>
                  </a:lnSpc>
                </a:pPr>
                <a:r>
                  <a:rPr lang="en-GB" sz="2400" dirty="0"/>
                  <a:t>Likelihood (Gaussian):</a:t>
                </a:r>
              </a:p>
              <a:p>
                <a:pPr algn="just">
                  <a:lnSpc>
                    <a:spcPct val="150000"/>
                  </a:lnSpc>
                </a:pPr>
                <a14:m>
                  <m:oMathPara xmlns:m="http://schemas.openxmlformats.org/officeDocument/2006/math">
                    <m:oMathParaPr>
                      <m:jc m:val="centerGroup"/>
                    </m:oMathParaPr>
                    <m:oMath xmlns:m="http://schemas.openxmlformats.org/officeDocument/2006/math">
                      <m:r>
                        <a:rPr lang="en-GB" b="0" i="1" smtClean="0">
                          <a:latin typeface="Cambria Math"/>
                        </a:rPr>
                        <m:t>𝑝</m:t>
                      </m:r>
                      <m:d>
                        <m:dPr>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US" b="0" i="1" smtClean="0">
                                      <a:latin typeface="Cambria Math" panose="02040503050406030204" pitchFamily="18" charset="0"/>
                                    </a:rPr>
                                    <m:t>𝑦</m:t>
                                  </m:r>
                                </m:e>
                                <m:sub>
                                  <m:r>
                                    <a:rPr lang="en-GB" b="0" i="1" smtClean="0">
                                      <a:latin typeface="Cambria Math"/>
                                    </a:rPr>
                                    <m:t>𝑖</m:t>
                                  </m:r>
                                </m:sub>
                              </m:sSub>
                            </m:e>
                          </m:d>
                        </m:e>
                        <m:e>
                          <m:r>
                            <a:rPr lang="en-GB" b="0" i="1" smtClean="0">
                              <a:latin typeface="Cambria Math"/>
                            </a:rPr>
                            <m:t>𝜇</m:t>
                          </m:r>
                          <m:r>
                            <a:rPr lang="en-GB" b="0" i="1" smtClean="0">
                              <a:latin typeface="Cambria Math"/>
                            </a:rPr>
                            <m:t>,</m:t>
                          </m:r>
                          <m:r>
                            <a:rPr lang="en-GB" b="0" i="1" smtClean="0">
                              <a:latin typeface="Cambria Math"/>
                            </a:rPr>
                            <m:t>𝜆</m:t>
                          </m:r>
                        </m:e>
                      </m:d>
                      <m:r>
                        <a:rPr lang="en-GB" b="0" i="1" smtClean="0">
                          <a:latin typeface="Cambria Math"/>
                        </a:rPr>
                        <m:t>=</m:t>
                      </m:r>
                      <m:nary>
                        <m:naryPr>
                          <m:chr m:val="∏"/>
                          <m:ctrlPr>
                            <a:rPr lang="en-GB" b="0" i="1" smtClean="0">
                              <a:latin typeface="Cambria Math" panose="02040503050406030204" pitchFamily="18" charset="0"/>
                            </a:rPr>
                          </m:ctrlPr>
                        </m:naryPr>
                        <m:sub>
                          <m:r>
                            <m:rPr>
                              <m:brk m:alnAt="23"/>
                            </m:rPr>
                            <a:rPr lang="en-GB" b="0" i="1" smtClean="0">
                              <a:latin typeface="Cambria Math"/>
                            </a:rPr>
                            <m:t>𝑖</m:t>
                          </m:r>
                          <m:r>
                            <a:rPr lang="en-GB" b="0" i="1" smtClean="0">
                              <a:latin typeface="Cambria Math"/>
                            </a:rPr>
                            <m:t>=1</m:t>
                          </m:r>
                        </m:sub>
                        <m:sup>
                          <m:r>
                            <a:rPr lang="en-GB" b="0" i="1" smtClean="0">
                              <a:latin typeface="Cambria Math"/>
                            </a:rPr>
                            <m:t>𝑛</m:t>
                          </m:r>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a:rPr>
                                        <m:t>𝜆</m:t>
                                      </m:r>
                                    </m:num>
                                    <m:den>
                                      <m:r>
                                        <a:rPr lang="en-GB" b="0" i="1" smtClean="0">
                                          <a:latin typeface="Cambria Math"/>
                                        </a:rPr>
                                        <m:t>2</m:t>
                                      </m:r>
                                      <m:r>
                                        <a:rPr lang="en-GB" b="0" i="1" smtClean="0">
                                          <a:latin typeface="Cambria Math"/>
                                        </a:rPr>
                                        <m:t>𝜋</m:t>
                                      </m:r>
                                    </m:den>
                                  </m:f>
                                </m:e>
                              </m:d>
                            </m:e>
                            <m:sup>
                              <m:f>
                                <m:fPr>
                                  <m:ctrlPr>
                                    <a:rPr lang="en-GB" b="0" i="1" smtClean="0">
                                      <a:latin typeface="Cambria Math" panose="02040503050406030204" pitchFamily="18" charset="0"/>
                                    </a:rPr>
                                  </m:ctrlPr>
                                </m:fPr>
                                <m:num>
                                  <m:r>
                                    <a:rPr lang="en-GB" b="0" i="1" smtClean="0">
                                      <a:latin typeface="Cambria Math"/>
                                    </a:rPr>
                                    <m:t>1</m:t>
                                  </m:r>
                                </m:num>
                                <m:den>
                                  <m:r>
                                    <a:rPr lang="en-GB" b="0" i="1" smtClean="0">
                                      <a:latin typeface="Cambria Math"/>
                                    </a:rPr>
                                    <m:t>2</m:t>
                                  </m:r>
                                </m:den>
                              </m:f>
                            </m:sup>
                          </m:sSup>
                        </m:e>
                      </m:nary>
                      <m:func>
                        <m:funcPr>
                          <m:ctrlPr>
                            <a:rPr lang="en-GB" b="0" i="1" smtClean="0">
                              <a:latin typeface="Cambria Math" panose="02040503050406030204" pitchFamily="18" charset="0"/>
                            </a:rPr>
                          </m:ctrlPr>
                        </m:funcPr>
                        <m:fName>
                          <m:r>
                            <m:rPr>
                              <m:sty m:val="p"/>
                            </m:rPr>
                            <a:rPr lang="en-GB" b="0" i="0" smtClean="0">
                              <a:latin typeface="Cambria Math"/>
                            </a:rPr>
                            <m:t>exp</m:t>
                          </m:r>
                        </m:fName>
                        <m:e>
                          <m:d>
                            <m:dPr>
                              <m:ctrlPr>
                                <a:rPr lang="en-GB" b="0" i="1" smtClean="0">
                                  <a:latin typeface="Cambria Math" panose="02040503050406030204" pitchFamily="18" charset="0"/>
                                </a:rPr>
                              </m:ctrlPr>
                            </m:dPr>
                            <m:e>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𝜆</m:t>
                                  </m:r>
                                </m:num>
                                <m:den>
                                  <m:r>
                                    <a:rPr lang="en-GB" b="0" i="1" smtClean="0">
                                      <a:latin typeface="Cambria Math"/>
                                    </a:rPr>
                                    <m:t>2</m:t>
                                  </m:r>
                                </m:den>
                              </m:f>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US" b="0" i="1" smtClean="0">
                                              <a:latin typeface="Cambria Math" panose="02040503050406030204" pitchFamily="18" charset="0"/>
                                            </a:rPr>
                                            <m:t>𝑦</m:t>
                                          </m:r>
                                        </m:e>
                                        <m:sub>
                                          <m:r>
                                            <a:rPr lang="en-GB" b="0" i="1" smtClean="0">
                                              <a:latin typeface="Cambria Math"/>
                                            </a:rPr>
                                            <m:t>𝑖</m:t>
                                          </m:r>
                                        </m:sub>
                                      </m:sSub>
                                      <m:r>
                                        <a:rPr lang="en-GB" b="0" i="1" smtClean="0">
                                          <a:latin typeface="Cambria Math"/>
                                        </a:rPr>
                                        <m:t>−</m:t>
                                      </m:r>
                                      <m:r>
                                        <a:rPr lang="en-GB" b="0" i="1" smtClean="0">
                                          <a:latin typeface="Cambria Math"/>
                                        </a:rPr>
                                        <m:t>𝜇</m:t>
                                      </m:r>
                                    </m:e>
                                  </m:d>
                                </m:e>
                                <m:sup>
                                  <m:r>
                                    <a:rPr lang="en-GB" b="0" i="1" smtClean="0">
                                      <a:latin typeface="Cambria Math"/>
                                    </a:rPr>
                                    <m:t>2</m:t>
                                  </m:r>
                                </m:sup>
                              </m:sSup>
                            </m:e>
                          </m:d>
                        </m:e>
                      </m:func>
                    </m:oMath>
                  </m:oMathPara>
                </a14:m>
                <a:endParaRPr lang="en-US" dirty="0"/>
              </a:p>
              <a:p>
                <a:r>
                  <a:rPr lang="en-US" dirty="0"/>
                  <a:t>This is the probability of making observations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sub>
                    </m:sSub>
                  </m:oMath>
                </a14:m>
                <a:r>
                  <a:rPr lang="en-US" dirty="0"/>
                  <a:t> if the </a:t>
                </a:r>
                <a:r>
                  <a:rPr lang="en-US" b="1" dirty="0"/>
                  <a:t>mean</a:t>
                </a:r>
                <a:r>
                  <a:rPr lang="en-US" dirty="0"/>
                  <a:t> of the sampling distribution is </a:t>
                </a:r>
                <a14:m>
                  <m:oMath xmlns:m="http://schemas.openxmlformats.org/officeDocument/2006/math">
                    <m:r>
                      <a:rPr lang="en-US" b="0" i="1" smtClean="0">
                        <a:latin typeface="Cambria Math" panose="02040503050406030204" pitchFamily="18" charset="0"/>
                      </a:rPr>
                      <m:t>𝜇</m:t>
                    </m:r>
                  </m:oMath>
                </a14:m>
                <a:r>
                  <a:rPr lang="en-US" dirty="0"/>
                  <a:t> and its </a:t>
                </a:r>
                <a:r>
                  <a:rPr lang="en-US" b="1" dirty="0"/>
                  <a:t>precision</a:t>
                </a:r>
                <a:r>
                  <a:rPr lang="en-US" dirty="0"/>
                  <a:t> is </a:t>
                </a:r>
                <a14:m>
                  <m:oMath xmlns:m="http://schemas.openxmlformats.org/officeDocument/2006/math">
                    <m:r>
                      <a:rPr lang="en-US" b="0" i="1" smtClean="0">
                        <a:latin typeface="Cambria Math" panose="02040503050406030204" pitchFamily="18" charset="0"/>
                      </a:rPr>
                      <m:t>𝜆</m:t>
                    </m:r>
                  </m:oMath>
                </a14:m>
                <a:r>
                  <a:rPr lang="en-GB" dirty="0"/>
                  <a:t>.</a:t>
                </a:r>
              </a:p>
              <a:p>
                <a:pPr algn="just"/>
                <a:endParaRPr lang="en-GB" sz="2400" dirty="0"/>
              </a:p>
              <a:p>
                <a:pPr algn="just">
                  <a:lnSpc>
                    <a:spcPct val="150000"/>
                  </a:lnSpc>
                </a:pPr>
                <a:r>
                  <a:rPr lang="en-GB" sz="2400" dirty="0"/>
                  <a:t>Prior (Gaussian-gamma):</a:t>
                </a:r>
              </a:p>
              <a:p>
                <a:pPr algn="just">
                  <a:lnSpc>
                    <a:spcPct val="150000"/>
                  </a:lnSpc>
                </a:pPr>
                <a14:m>
                  <m:oMathPara xmlns:m="http://schemas.openxmlformats.org/officeDocument/2006/math">
                    <m:oMathParaPr>
                      <m:jc m:val="centerGroup"/>
                    </m:oMathParaPr>
                    <m:oMath xmlns:m="http://schemas.openxmlformats.org/officeDocument/2006/math">
                      <m:r>
                        <a:rPr lang="en-GB" i="1" smtClean="0">
                          <a:latin typeface="Cambria Math"/>
                        </a:rPr>
                        <m:t>𝑝</m:t>
                      </m:r>
                      <m:d>
                        <m:dPr>
                          <m:ctrlPr>
                            <a:rPr lang="en-GB" i="1" smtClean="0">
                              <a:latin typeface="Cambria Math" panose="02040503050406030204" pitchFamily="18" charset="0"/>
                            </a:rPr>
                          </m:ctrlPr>
                        </m:dPr>
                        <m:e>
                          <m:r>
                            <a:rPr lang="en-GB" i="1" smtClean="0">
                              <a:latin typeface="Cambria Math"/>
                            </a:rPr>
                            <m:t>𝜇</m:t>
                          </m:r>
                          <m:r>
                            <a:rPr lang="en-GB" i="1" smtClean="0">
                              <a:latin typeface="Cambria Math"/>
                            </a:rPr>
                            <m:t>,</m:t>
                          </m:r>
                          <m:r>
                            <a:rPr lang="en-GB" i="1" smtClean="0">
                              <a:latin typeface="Cambria Math"/>
                            </a:rPr>
                            <m:t>𝜆</m:t>
                          </m:r>
                        </m:e>
                        <m:e>
                          <m:sSub>
                            <m:sSubPr>
                              <m:ctrlPr>
                                <a:rPr lang="en-GB" b="0" i="1" smtClean="0">
                                  <a:latin typeface="Cambria Math" panose="02040503050406030204" pitchFamily="18" charset="0"/>
                                </a:rPr>
                              </m:ctrlPr>
                            </m:sSubPr>
                            <m:e>
                              <m:r>
                                <a:rPr lang="en-GB" b="0" i="1" smtClean="0">
                                  <a:latin typeface="Cambria Math"/>
                                </a:rPr>
                                <m:t>𝜇</m:t>
                              </m:r>
                            </m:e>
                            <m:sub>
                              <m:r>
                                <a:rPr lang="en-GB" b="0" i="1" smtClean="0">
                                  <a:latin typeface="Cambria Math"/>
                                </a:rPr>
                                <m:t>0</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𝜅</m:t>
                              </m:r>
                            </m:e>
                            <m:sub>
                              <m:r>
                                <a:rPr lang="en-GB" b="0" i="1" smtClean="0">
                                  <a:latin typeface="Cambria Math"/>
                                </a:rPr>
                                <m:t>0</m:t>
                              </m:r>
                            </m:sub>
                          </m:sSub>
                          <m:sSub>
                            <m:sSubPr>
                              <m:ctrlPr>
                                <a:rPr lang="en-GB" b="0" i="1" smtClean="0">
                                  <a:latin typeface="Cambria Math" panose="02040503050406030204" pitchFamily="18" charset="0"/>
                                </a:rPr>
                              </m:ctrlPr>
                            </m:sSubPr>
                            <m:e>
                              <m:r>
                                <a:rPr lang="en-GB" b="0" i="1" smtClean="0">
                                  <a:latin typeface="Cambria Math"/>
                                </a:rPr>
                                <m:t>𝑎</m:t>
                              </m:r>
                            </m:e>
                            <m:sub>
                              <m:r>
                                <a:rPr lang="en-GB" b="0" i="1" smtClean="0">
                                  <a:latin typeface="Cambria Math"/>
                                </a:rPr>
                                <m:t>0</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𝑏</m:t>
                              </m:r>
                            </m:e>
                            <m:sub>
                              <m:r>
                                <a:rPr lang="en-GB" b="0" i="1" smtClean="0">
                                  <a:latin typeface="Cambria Math"/>
                                </a:rPr>
                                <m:t>0</m:t>
                              </m:r>
                            </m:sub>
                          </m:sSub>
                        </m:e>
                      </m:d>
                      <m:r>
                        <a:rPr lang="en-GB" i="1" smtClean="0">
                          <a:latin typeface="Cambria Math"/>
                        </a:rPr>
                        <m:t>=</m:t>
                      </m:r>
                      <m:r>
                        <a:rPr lang="en-GB" i="1" smtClean="0">
                          <a:latin typeface="Cambria Math"/>
                          <a:ea typeface="Cambria Math"/>
                        </a:rPr>
                        <m:t>𝒩</m:t>
                      </m:r>
                      <m:d>
                        <m:dPr>
                          <m:ctrlPr>
                            <a:rPr lang="en-GB" i="1" smtClean="0">
                              <a:latin typeface="Cambria Math" panose="02040503050406030204" pitchFamily="18" charset="0"/>
                              <a:ea typeface="Cambria Math"/>
                            </a:rPr>
                          </m:ctrlPr>
                        </m:dPr>
                        <m:e>
                          <m:r>
                            <a:rPr lang="en-GB" b="0" i="1" smtClean="0">
                              <a:latin typeface="Cambria Math"/>
                              <a:ea typeface="Cambria Math"/>
                            </a:rPr>
                            <m:t>𝜇</m:t>
                          </m:r>
                        </m:e>
                        <m:e>
                          <m:sSub>
                            <m:sSubPr>
                              <m:ctrlPr>
                                <a:rPr lang="en-GB" b="0" i="1" smtClean="0">
                                  <a:latin typeface="Cambria Math" panose="02040503050406030204" pitchFamily="18" charset="0"/>
                                  <a:ea typeface="Cambria Math"/>
                                </a:rPr>
                              </m:ctrlPr>
                            </m:sSubPr>
                            <m:e>
                              <m:r>
                                <a:rPr lang="en-GB" b="0" i="1" smtClean="0">
                                  <a:latin typeface="Cambria Math"/>
                                  <a:ea typeface="Cambria Math"/>
                                </a:rPr>
                                <m:t>𝜇</m:t>
                              </m:r>
                            </m:e>
                            <m:sub>
                              <m:r>
                                <a:rPr lang="en-GB" b="0" i="1" smtClean="0">
                                  <a:latin typeface="Cambria Math"/>
                                  <a:ea typeface="Cambria Math"/>
                                </a:rPr>
                                <m:t>0</m:t>
                              </m:r>
                            </m:sub>
                          </m:sSub>
                          <m:r>
                            <a:rPr lang="en-GB" b="0" i="1" smtClean="0">
                              <a:latin typeface="Cambria Math"/>
                              <a:ea typeface="Cambria Math"/>
                            </a:rPr>
                            <m:t>,</m:t>
                          </m:r>
                          <m:sSup>
                            <m:sSupPr>
                              <m:ctrlPr>
                                <a:rPr lang="en-GB" b="0" i="1" smtClean="0">
                                  <a:latin typeface="Cambria Math" panose="02040503050406030204" pitchFamily="18" charset="0"/>
                                  <a:ea typeface="Cambria Math"/>
                                </a:rPr>
                              </m:ctrlPr>
                            </m:sSupPr>
                            <m:e>
                              <m:d>
                                <m:dPr>
                                  <m:ctrlPr>
                                    <a:rPr lang="en-GB" b="0" i="1" smtClean="0">
                                      <a:latin typeface="Cambria Math" panose="02040503050406030204" pitchFamily="18" charset="0"/>
                                      <a:ea typeface="Cambria Math"/>
                                    </a:rPr>
                                  </m:ctrlPr>
                                </m:dPr>
                                <m:e>
                                  <m:sSub>
                                    <m:sSubPr>
                                      <m:ctrlPr>
                                        <a:rPr lang="en-GB" b="0" i="1" smtClean="0">
                                          <a:latin typeface="Cambria Math" panose="02040503050406030204" pitchFamily="18" charset="0"/>
                                          <a:ea typeface="Cambria Math"/>
                                        </a:rPr>
                                      </m:ctrlPr>
                                    </m:sSubPr>
                                    <m:e>
                                      <m:r>
                                        <a:rPr lang="en-GB" b="0" i="1" smtClean="0">
                                          <a:latin typeface="Cambria Math"/>
                                          <a:ea typeface="Cambria Math"/>
                                        </a:rPr>
                                        <m:t>𝜅</m:t>
                                      </m:r>
                                    </m:e>
                                    <m:sub>
                                      <m:r>
                                        <a:rPr lang="en-GB" b="0" i="1" smtClean="0">
                                          <a:latin typeface="Cambria Math"/>
                                          <a:ea typeface="Cambria Math"/>
                                        </a:rPr>
                                        <m:t>0</m:t>
                                      </m:r>
                                    </m:sub>
                                  </m:sSub>
                                  <m:r>
                                    <a:rPr lang="en-GB" b="0" i="1" smtClean="0">
                                      <a:latin typeface="Cambria Math"/>
                                      <a:ea typeface="Cambria Math"/>
                                    </a:rPr>
                                    <m:t>𝜆</m:t>
                                  </m:r>
                                </m:e>
                              </m:d>
                            </m:e>
                            <m:sup>
                              <m:r>
                                <a:rPr lang="en-GB" b="0" i="1" smtClean="0">
                                  <a:latin typeface="Cambria Math"/>
                                  <a:ea typeface="Cambria Math"/>
                                </a:rPr>
                                <m:t>−1</m:t>
                              </m:r>
                            </m:sup>
                          </m:sSup>
                        </m:e>
                      </m:d>
                      <m:r>
                        <m:rPr>
                          <m:sty m:val="p"/>
                        </m:rPr>
                        <a:rPr lang="en-GB" b="0" i="0" smtClean="0">
                          <a:latin typeface="Cambria Math"/>
                          <a:ea typeface="Cambria Math"/>
                        </a:rPr>
                        <m:t>Gam</m:t>
                      </m:r>
                      <m:d>
                        <m:dPr>
                          <m:ctrlPr>
                            <a:rPr lang="en-GB" b="0" i="1" smtClean="0">
                              <a:latin typeface="Cambria Math" panose="02040503050406030204" pitchFamily="18" charset="0"/>
                              <a:ea typeface="Cambria Math"/>
                            </a:rPr>
                          </m:ctrlPr>
                        </m:dPr>
                        <m:e>
                          <m:r>
                            <a:rPr lang="en-GB" b="0" i="1" smtClean="0">
                              <a:latin typeface="Cambria Math"/>
                              <a:ea typeface="Cambria Math"/>
                            </a:rPr>
                            <m:t>𝜆</m:t>
                          </m:r>
                        </m:e>
                        <m:e>
                          <m:sSub>
                            <m:sSubPr>
                              <m:ctrlPr>
                                <a:rPr lang="en-GB" b="0" i="1" smtClean="0">
                                  <a:latin typeface="Cambria Math" panose="02040503050406030204" pitchFamily="18" charset="0"/>
                                  <a:ea typeface="Cambria Math"/>
                                </a:rPr>
                              </m:ctrlPr>
                            </m:sSubPr>
                            <m:e>
                              <m:r>
                                <a:rPr lang="en-GB" b="0" i="1" smtClean="0">
                                  <a:latin typeface="Cambria Math"/>
                                  <a:ea typeface="Cambria Math"/>
                                </a:rPr>
                                <m:t>𝑎</m:t>
                              </m:r>
                            </m:e>
                            <m:sub>
                              <m:r>
                                <a:rPr lang="en-GB" b="0" i="1" smtClean="0">
                                  <a:latin typeface="Cambria Math"/>
                                  <a:ea typeface="Cambria Math"/>
                                </a:rPr>
                                <m:t>0</m:t>
                              </m:r>
                            </m:sub>
                          </m:sSub>
                          <m:r>
                            <a:rPr lang="en-GB" b="0" i="1" smtClean="0">
                              <a:latin typeface="Cambria Math"/>
                              <a:ea typeface="Cambria Math"/>
                            </a:rPr>
                            <m:t>,</m:t>
                          </m:r>
                          <m:sSub>
                            <m:sSubPr>
                              <m:ctrlPr>
                                <a:rPr lang="en-GB" b="0" i="1" smtClean="0">
                                  <a:latin typeface="Cambria Math" panose="02040503050406030204" pitchFamily="18" charset="0"/>
                                  <a:ea typeface="Cambria Math"/>
                                </a:rPr>
                              </m:ctrlPr>
                            </m:sSubPr>
                            <m:e>
                              <m:r>
                                <a:rPr lang="en-GB" b="0" i="1" smtClean="0">
                                  <a:latin typeface="Cambria Math"/>
                                  <a:ea typeface="Cambria Math"/>
                                </a:rPr>
                                <m:t>𝑏</m:t>
                              </m:r>
                            </m:e>
                            <m:sub>
                              <m:r>
                                <a:rPr lang="en-GB" b="0" i="1" smtClean="0">
                                  <a:latin typeface="Cambria Math"/>
                                  <a:ea typeface="Cambria Math"/>
                                </a:rPr>
                                <m:t>0</m:t>
                              </m:r>
                            </m:sub>
                          </m:sSub>
                        </m:e>
                      </m:d>
                    </m:oMath>
                  </m:oMathPara>
                </a14:m>
                <a:endParaRPr lang="en-GB" dirty="0"/>
              </a:p>
              <a:p>
                <a:pPr algn="just"/>
                <a:r>
                  <a:rPr lang="en-GB" dirty="0"/>
                  <a:t>This is our assumption about the realistic range in which we expect to find </a:t>
                </a:r>
                <a14:m>
                  <m:oMath xmlns:m="http://schemas.openxmlformats.org/officeDocument/2006/math">
                    <m:r>
                      <a:rPr lang="en-US" i="1">
                        <a:latin typeface="Cambria Math" panose="02040503050406030204" pitchFamily="18" charset="0"/>
                      </a:rPr>
                      <m:t>𝜇</m:t>
                    </m:r>
                  </m:oMath>
                </a14:m>
                <a:r>
                  <a:rPr lang="en-GB" dirty="0"/>
                  <a:t> and </a:t>
                </a:r>
                <a14:m>
                  <m:oMath xmlns:m="http://schemas.openxmlformats.org/officeDocument/2006/math">
                    <m:r>
                      <a:rPr lang="en-US" i="1">
                        <a:latin typeface="Cambria Math" panose="02040503050406030204" pitchFamily="18" charset="0"/>
                      </a:rPr>
                      <m:t>𝜆</m:t>
                    </m:r>
                  </m:oMath>
                </a14:m>
                <a:r>
                  <a:rPr lang="en-GB" dirty="0"/>
                  <a:t>, determined by the </a:t>
                </a:r>
                <a:r>
                  <a:rPr lang="en-GB" b="1" dirty="0"/>
                  <a:t>hyperparameters</a:t>
                </a:r>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a:rPr>
                          <m:t>𝜇</m:t>
                        </m:r>
                      </m:e>
                      <m:sub>
                        <m:r>
                          <a:rPr lang="en-GB" i="1">
                            <a:latin typeface="Cambria Math"/>
                          </a:rPr>
                          <m:t>0</m:t>
                        </m:r>
                      </m:sub>
                    </m:sSub>
                    <m:r>
                      <a:rPr lang="en-GB" i="1">
                        <a:latin typeface="Cambria Math"/>
                      </a:rPr>
                      <m:t>,</m:t>
                    </m:r>
                    <m:sSub>
                      <m:sSubPr>
                        <m:ctrlPr>
                          <a:rPr lang="en-GB" i="1">
                            <a:latin typeface="Cambria Math" panose="02040503050406030204" pitchFamily="18" charset="0"/>
                          </a:rPr>
                        </m:ctrlPr>
                      </m:sSubPr>
                      <m:e>
                        <m:r>
                          <a:rPr lang="en-GB" i="1">
                            <a:latin typeface="Cambria Math"/>
                          </a:rPr>
                          <m:t>𝜅</m:t>
                        </m:r>
                      </m:e>
                      <m:sub>
                        <m:r>
                          <a:rPr lang="en-GB" i="1">
                            <a:latin typeface="Cambria Math"/>
                          </a:rPr>
                          <m:t>0</m:t>
                        </m:r>
                      </m:sub>
                    </m:sSub>
                    <m:r>
                      <a:rPr lang="en-US"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a:rPr>
                          <m:t>𝑎</m:t>
                        </m:r>
                      </m:e>
                      <m:sub>
                        <m:r>
                          <a:rPr lang="en-GB" i="1">
                            <a:latin typeface="Cambria Math"/>
                          </a:rPr>
                          <m:t>0</m:t>
                        </m:r>
                      </m:sub>
                    </m:sSub>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i="1">
                            <a:latin typeface="Cambria Math"/>
                          </a:rPr>
                          <m:t>𝑏</m:t>
                        </m:r>
                      </m:e>
                      <m:sub>
                        <m:r>
                          <a:rPr lang="en-GB" i="1">
                            <a:latin typeface="Cambria Math"/>
                          </a:rPr>
                          <m:t>0</m:t>
                        </m:r>
                      </m:sub>
                    </m:sSub>
                  </m:oMath>
                </a14:m>
                <a:r>
                  <a:rPr lang="en-GB" dirty="0"/>
                  <a:t>. </a:t>
                </a:r>
              </a:p>
            </p:txBody>
          </p:sp>
        </mc:Choice>
        <mc:Fallback xmlns="">
          <p:sp>
            <p:nvSpPr>
              <p:cNvPr id="33" name="Content Placeholder 2"/>
              <p:cNvSpPr txBox="1">
                <a:spLocks noRot="1" noChangeAspect="1" noMove="1" noResize="1" noEditPoints="1" noAdjustHandles="1" noChangeArrowheads="1" noChangeShapeType="1" noTextEdit="1"/>
              </p:cNvSpPr>
              <p:nvPr/>
            </p:nvSpPr>
            <p:spPr>
              <a:xfrm>
                <a:off x="505419" y="908720"/>
                <a:ext cx="8156259" cy="5390322"/>
              </a:xfrm>
              <a:prstGeom prst="rect">
                <a:avLst/>
              </a:prstGeom>
              <a:blipFill>
                <a:blip r:embed="rId3"/>
                <a:stretch>
                  <a:fillRect l="-1089" r="-311" b="-708"/>
                </a:stretch>
              </a:blipFill>
            </p:spPr>
            <p:txBody>
              <a:bodyPr/>
              <a:lstStyle/>
              <a:p>
                <a:r>
                  <a:rPr lang="en-GB">
                    <a:noFill/>
                  </a:rPr>
                  <a:t> </a:t>
                </a:r>
              </a:p>
            </p:txBody>
          </p:sp>
        </mc:Fallback>
      </mc:AlternateContent>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22</a:t>
            </a:fld>
            <a:endParaRPr lang="en-US"/>
          </a:p>
        </p:txBody>
      </p:sp>
    </p:spTree>
    <p:extLst>
      <p:ext uri="{BB962C8B-B14F-4D97-AF65-F5344CB8AC3E}">
        <p14:creationId xmlns:p14="http://schemas.microsoft.com/office/powerpoint/2010/main" val="113979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Effect transition="in" filter="fade">
                                      <p:cBhvr>
                                        <p:cTn id="12" dur="500"/>
                                        <p:tgtEl>
                                          <p:spTgt spid="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xEl>
                                              <p:pRg st="2" end="2"/>
                                            </p:txEl>
                                          </p:spTgt>
                                        </p:tgtEl>
                                        <p:attrNameLst>
                                          <p:attrName>style.visibility</p:attrName>
                                        </p:attrNameLst>
                                      </p:cBhvr>
                                      <p:to>
                                        <p:strVal val="visible"/>
                                      </p:to>
                                    </p:set>
                                    <p:animEffect transition="in" filter="fade">
                                      <p:cBhvr>
                                        <p:cTn id="17" dur="500"/>
                                        <p:tgtEl>
                                          <p:spTgt spid="3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xEl>
                                              <p:pRg st="3" end="3"/>
                                            </p:txEl>
                                          </p:spTgt>
                                        </p:tgtEl>
                                        <p:attrNameLst>
                                          <p:attrName>style.visibility</p:attrName>
                                        </p:attrNameLst>
                                      </p:cBhvr>
                                      <p:to>
                                        <p:strVal val="visible"/>
                                      </p:to>
                                    </p:set>
                                    <p:animEffect transition="in" filter="fade">
                                      <p:cBhvr>
                                        <p:cTn id="20" dur="500"/>
                                        <p:tgtEl>
                                          <p:spTgt spid="3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xEl>
                                              <p:pRg st="5" end="5"/>
                                            </p:txEl>
                                          </p:spTgt>
                                        </p:tgtEl>
                                        <p:attrNameLst>
                                          <p:attrName>style.visibility</p:attrName>
                                        </p:attrNameLst>
                                      </p:cBhvr>
                                      <p:to>
                                        <p:strVal val="visible"/>
                                      </p:to>
                                    </p:set>
                                    <p:animEffect transition="in" filter="fade">
                                      <p:cBhvr>
                                        <p:cTn id="25" dur="500"/>
                                        <p:tgtEl>
                                          <p:spTgt spid="3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xEl>
                                              <p:pRg st="6" end="6"/>
                                            </p:txEl>
                                          </p:spTgt>
                                        </p:tgtEl>
                                        <p:attrNameLst>
                                          <p:attrName>style.visibility</p:attrName>
                                        </p:attrNameLst>
                                      </p:cBhvr>
                                      <p:to>
                                        <p:strVal val="visible"/>
                                      </p:to>
                                    </p:set>
                                    <p:animEffect transition="in" filter="fade">
                                      <p:cBhvr>
                                        <p:cTn id="28" dur="500"/>
                                        <p:tgtEl>
                                          <p:spTgt spid="3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xEl>
                                              <p:pRg st="7" end="7"/>
                                            </p:txEl>
                                          </p:spTgt>
                                        </p:tgtEl>
                                        <p:attrNameLst>
                                          <p:attrName>style.visibility</p:attrName>
                                        </p:attrNameLst>
                                      </p:cBhvr>
                                      <p:to>
                                        <p:strVal val="visible"/>
                                      </p:to>
                                    </p:set>
                                    <p:animEffect transition="in" filter="fade">
                                      <p:cBhvr>
                                        <p:cTn id="31" dur="500"/>
                                        <p:tgtEl>
                                          <p:spTgt spid="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504031" y="274179"/>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A simple example of Bayesian inference</a:t>
            </a:r>
          </a:p>
        </p:txBody>
      </p:sp>
      <mc:AlternateContent xmlns:mc="http://schemas.openxmlformats.org/markup-compatibility/2006" xmlns:a14="http://schemas.microsoft.com/office/drawing/2010/main">
        <mc:Choice Requires="a14">
          <p:sp>
            <p:nvSpPr>
              <p:cNvPr id="33" name="Content Placeholder 2"/>
              <p:cNvSpPr txBox="1">
                <a:spLocks/>
              </p:cNvSpPr>
              <p:nvPr/>
            </p:nvSpPr>
            <p:spPr>
              <a:xfrm>
                <a:off x="505420" y="1010286"/>
                <a:ext cx="7738468" cy="5239896"/>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marL="285750" indent="-285750" algn="just">
                  <a:buFont typeface="Arial" pitchFamily="34" charset="0"/>
                  <a:buChar char="•"/>
                </a:pPr>
                <a:r>
                  <a:rPr lang="en-GB" sz="1600" dirty="0"/>
                  <a:t>Applying Bayes’ rule gives us the </a:t>
                </a:r>
                <a:r>
                  <a:rPr lang="en-GB" sz="1600" b="1" dirty="0"/>
                  <a:t>posterior hyperparameters</a:t>
                </a:r>
                <a:r>
                  <a:rPr lang="en-GB" sz="1600" dirty="0"/>
                  <a:t> </a:t>
                </a:r>
                <a14:m>
                  <m:oMath xmlns:m="http://schemas.openxmlformats.org/officeDocument/2006/math">
                    <m:sSub>
                      <m:sSubPr>
                        <m:ctrlPr>
                          <a:rPr lang="en-GB" sz="1600" i="1">
                            <a:latin typeface="Cambria Math" panose="02040503050406030204" pitchFamily="18" charset="0"/>
                          </a:rPr>
                        </m:ctrlPr>
                      </m:sSubPr>
                      <m:e>
                        <m:r>
                          <a:rPr lang="en-GB" sz="1600" i="1">
                            <a:latin typeface="Cambria Math"/>
                          </a:rPr>
                          <m:t>𝜇</m:t>
                        </m:r>
                      </m:e>
                      <m:sub>
                        <m:r>
                          <a:rPr lang="en-US" sz="1600" b="0" i="1" smtClean="0">
                            <a:latin typeface="Cambria Math" panose="02040503050406030204" pitchFamily="18" charset="0"/>
                          </a:rPr>
                          <m:t>𝑛</m:t>
                        </m:r>
                      </m:sub>
                    </m:sSub>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𝜅</m:t>
                        </m:r>
                      </m:e>
                      <m:sub>
                        <m:r>
                          <a:rPr lang="en-US" sz="1600" b="0" i="1" smtClean="0">
                            <a:latin typeface="Cambria Math" panose="02040503050406030204" pitchFamily="18" charset="0"/>
                          </a:rPr>
                          <m:t>𝑛</m:t>
                        </m:r>
                      </m:sub>
                    </m:sSub>
                    <m:sSub>
                      <m:sSubPr>
                        <m:ctrlPr>
                          <a:rPr lang="en-GB" sz="1600" i="1">
                            <a:latin typeface="Cambria Math" panose="02040503050406030204" pitchFamily="18" charset="0"/>
                          </a:rPr>
                        </m:ctrlPr>
                      </m:sSubPr>
                      <m:e>
                        <m:r>
                          <a:rPr lang="en-US" sz="1600" b="0" i="1" smtClean="0">
                            <a:latin typeface="Cambria Math" panose="02040503050406030204" pitchFamily="18" charset="0"/>
                          </a:rPr>
                          <m:t>,</m:t>
                        </m:r>
                        <m:r>
                          <a:rPr lang="en-GB" sz="1600" i="1">
                            <a:latin typeface="Cambria Math"/>
                          </a:rPr>
                          <m:t>𝑎</m:t>
                        </m:r>
                      </m:e>
                      <m:sub>
                        <m:r>
                          <a:rPr lang="en-US" sz="1600" b="0" i="1" smtClean="0">
                            <a:latin typeface="Cambria Math" panose="02040503050406030204" pitchFamily="18" charset="0"/>
                          </a:rPr>
                          <m:t>𝑛</m:t>
                        </m:r>
                      </m:sub>
                    </m:sSub>
                  </m:oMath>
                </a14:m>
                <a:r>
                  <a:rPr lang="en-GB" sz="1600" dirty="0"/>
                  <a:t> and </a:t>
                </a:r>
                <a14:m>
                  <m:oMath xmlns:m="http://schemas.openxmlformats.org/officeDocument/2006/math">
                    <m:sSub>
                      <m:sSubPr>
                        <m:ctrlPr>
                          <a:rPr lang="en-GB" sz="1600" i="1">
                            <a:latin typeface="Cambria Math" panose="02040503050406030204" pitchFamily="18" charset="0"/>
                          </a:rPr>
                        </m:ctrlPr>
                      </m:sSubPr>
                      <m:e>
                        <m:r>
                          <a:rPr lang="en-GB" sz="1600" i="1">
                            <a:latin typeface="Cambria Math"/>
                          </a:rPr>
                          <m:t>𝑏</m:t>
                        </m:r>
                      </m:e>
                      <m:sub>
                        <m:r>
                          <a:rPr lang="en-US" sz="1600" b="0" i="1" smtClean="0">
                            <a:latin typeface="Cambria Math" panose="02040503050406030204" pitchFamily="18" charset="0"/>
                          </a:rPr>
                          <m:t>𝑛</m:t>
                        </m:r>
                      </m:sub>
                    </m:sSub>
                  </m:oMath>
                </a14:m>
                <a:endParaRPr lang="en-GB" sz="1600" dirty="0"/>
              </a:p>
              <a:p>
                <a:pPr marL="285750" indent="-285750" algn="just">
                  <a:buFont typeface="Arial" pitchFamily="34" charset="0"/>
                  <a:buChar char="•"/>
                </a:pPr>
                <a:endParaRPr lang="en-GB" sz="1600" dirty="0"/>
              </a:p>
              <a:p>
                <a:pPr marL="285750" indent="-285750" algn="just">
                  <a:buFont typeface="Arial" pitchFamily="34" charset="0"/>
                  <a:buChar char="•"/>
                </a:pPr>
                <a:r>
                  <a:rPr lang="en-GB" sz="1600" dirty="0"/>
                  <a:t>If we choose prior hyperparameters </a:t>
                </a:r>
                <a14:m>
                  <m:oMath xmlns:m="http://schemas.openxmlformats.org/officeDocument/2006/math">
                    <m:sSub>
                      <m:sSubPr>
                        <m:ctrlPr>
                          <a:rPr lang="en-GB" sz="1600" i="1">
                            <a:latin typeface="Cambria Math" panose="02040503050406030204" pitchFamily="18" charset="0"/>
                          </a:rPr>
                        </m:ctrlPr>
                      </m:sSubPr>
                      <m:e>
                        <m:r>
                          <a:rPr lang="en-GB" sz="1600" i="1">
                            <a:latin typeface="Cambria Math"/>
                          </a:rPr>
                          <m:t>𝜅</m:t>
                        </m:r>
                      </m:e>
                      <m:sub>
                        <m:r>
                          <a:rPr lang="en-GB" sz="1600" i="1">
                            <a:latin typeface="Cambria Math"/>
                          </a:rPr>
                          <m:t>0</m:t>
                        </m:r>
                      </m:sub>
                    </m:sSub>
                    <m:r>
                      <a:rPr lang="en-GB" sz="1600" i="1">
                        <a:latin typeface="Cambria Math"/>
                      </a:rPr>
                      <m:t>=0</m:t>
                    </m:r>
                  </m:oMath>
                </a14:m>
                <a:r>
                  <a:rPr lang="en-GB" sz="1600" dirty="0"/>
                  <a:t>,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a:rPr>
                          <m:t>𝑎</m:t>
                        </m:r>
                      </m:e>
                      <m:sub>
                        <m:r>
                          <a:rPr lang="en-GB" sz="1600" b="0" i="1" smtClean="0">
                            <a:latin typeface="Cambria Math"/>
                          </a:rPr>
                          <m:t>0</m:t>
                        </m:r>
                      </m:sub>
                    </m:sSub>
                    <m:r>
                      <a:rPr lang="en-GB" sz="1600" b="0" i="1" smtClean="0">
                        <a:latin typeface="Cambria Math"/>
                      </a:rPr>
                      <m:t>=0</m:t>
                    </m:r>
                  </m:oMath>
                </a14:m>
                <a:r>
                  <a:rPr lang="en-GB" sz="1600" dirty="0"/>
                  <a:t>,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a:rPr>
                          <m:t>𝑏</m:t>
                        </m:r>
                      </m:e>
                      <m:sub>
                        <m:r>
                          <a:rPr lang="en-GB" sz="1600" b="0" i="1" smtClean="0">
                            <a:latin typeface="Cambria Math"/>
                          </a:rPr>
                          <m:t>0</m:t>
                        </m:r>
                      </m:sub>
                    </m:sSub>
                    <m:r>
                      <a:rPr lang="en-GB" sz="1600" b="0" i="1" smtClean="0">
                        <a:latin typeface="Cambria Math"/>
                      </a:rPr>
                      <m:t>=0</m:t>
                    </m:r>
                  </m:oMath>
                </a14:m>
                <a:r>
                  <a:rPr lang="en-GB" sz="1600" dirty="0"/>
                  <a:t>, the posterior hyperparameters are:</a:t>
                </a:r>
              </a:p>
              <a:p>
                <a:pPr algn="just"/>
                <a14:m>
                  <m:oMathPara xmlns:m="http://schemas.openxmlformats.org/officeDocument/2006/math">
                    <m:oMathParaPr>
                      <m:jc m:val="centerGroup"/>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a:rPr>
                            <m:t>𝜇</m:t>
                          </m:r>
                        </m:e>
                        <m:sub>
                          <m:r>
                            <a:rPr lang="en-GB" sz="1600" b="0" i="1" smtClean="0">
                              <a:latin typeface="Cambria Math"/>
                            </a:rPr>
                            <m:t>𝑛</m:t>
                          </m:r>
                        </m:sub>
                      </m:sSub>
                      <m:r>
                        <a:rPr lang="en-GB" sz="1600" b="0" i="1" smtClean="0">
                          <a:latin typeface="Cambria Math"/>
                        </a:rPr>
                        <m:t>=</m:t>
                      </m:r>
                      <m:acc>
                        <m:accPr>
                          <m:chr m:val="̅"/>
                          <m:ctrlPr>
                            <a:rPr lang="en-GB" sz="1600" i="1">
                              <a:latin typeface="Cambria Math" panose="02040503050406030204" pitchFamily="18" charset="0"/>
                            </a:rPr>
                          </m:ctrlPr>
                        </m:accPr>
                        <m:e>
                          <m:r>
                            <a:rPr lang="en-US" sz="1600" b="0" i="1" smtClean="0">
                              <a:latin typeface="Cambria Math" panose="02040503050406030204" pitchFamily="18" charset="0"/>
                            </a:rPr>
                            <m:t>𝑦</m:t>
                          </m:r>
                        </m:e>
                      </m:acc>
                      <m:r>
                        <a:rPr lang="en-GB" sz="1600" b="0" i="0" smtClean="0">
                          <a:latin typeface="Cambria Math"/>
                        </a:rPr>
                        <m:t>       </m:t>
                      </m:r>
                      <m:sSub>
                        <m:sSubPr>
                          <m:ctrlPr>
                            <a:rPr lang="en-GB" sz="1600" b="0" i="1" smtClean="0">
                              <a:latin typeface="Cambria Math" panose="02040503050406030204" pitchFamily="18" charset="0"/>
                            </a:rPr>
                          </m:ctrlPr>
                        </m:sSubPr>
                        <m:e>
                          <m:r>
                            <a:rPr lang="en-GB" sz="1600" b="0" i="1" smtClean="0">
                              <a:latin typeface="Cambria Math"/>
                            </a:rPr>
                            <m:t>𝜅</m:t>
                          </m:r>
                        </m:e>
                        <m:sub>
                          <m:r>
                            <a:rPr lang="en-GB" sz="1600" b="0" i="1" smtClean="0">
                              <a:latin typeface="Cambria Math"/>
                            </a:rPr>
                            <m:t>𝑛</m:t>
                          </m:r>
                        </m:sub>
                      </m:sSub>
                      <m:r>
                        <a:rPr lang="en-GB" sz="1600" b="0" i="1" smtClean="0">
                          <a:latin typeface="Cambria Math"/>
                        </a:rPr>
                        <m:t>=</m:t>
                      </m:r>
                      <m:r>
                        <a:rPr lang="en-GB" sz="1600" b="0" i="1" smtClean="0">
                          <a:latin typeface="Cambria Math"/>
                        </a:rPr>
                        <m:t>𝑛</m:t>
                      </m:r>
                      <m:r>
                        <a:rPr lang="en-GB" sz="1600" b="0" i="0" smtClean="0">
                          <a:latin typeface="Cambria Math"/>
                        </a:rPr>
                        <m:t>            </m:t>
                      </m:r>
                      <m:sSub>
                        <m:sSubPr>
                          <m:ctrlPr>
                            <a:rPr lang="en-GB" sz="1600" b="0" i="1" smtClean="0">
                              <a:latin typeface="Cambria Math" panose="02040503050406030204" pitchFamily="18" charset="0"/>
                            </a:rPr>
                          </m:ctrlPr>
                        </m:sSubPr>
                        <m:e>
                          <m:r>
                            <a:rPr lang="en-GB" sz="1600" b="0" i="1" smtClean="0">
                              <a:latin typeface="Cambria Math"/>
                            </a:rPr>
                            <m:t>𝑎</m:t>
                          </m:r>
                        </m:e>
                        <m:sub>
                          <m:r>
                            <a:rPr lang="en-GB" sz="1600" b="0" i="1" smtClean="0">
                              <a:latin typeface="Cambria Math"/>
                            </a:rPr>
                            <m:t>𝑛</m:t>
                          </m:r>
                        </m:sub>
                      </m:sSub>
                      <m:r>
                        <a:rPr lang="en-GB" sz="1600" b="0" i="1" smtClean="0">
                          <a:latin typeface="Cambria Math"/>
                        </a:rPr>
                        <m:t>=</m:t>
                      </m:r>
                      <m:f>
                        <m:fPr>
                          <m:ctrlPr>
                            <a:rPr lang="en-GB" sz="1600" b="0" i="1" smtClean="0">
                              <a:latin typeface="Cambria Math" panose="02040503050406030204" pitchFamily="18" charset="0"/>
                            </a:rPr>
                          </m:ctrlPr>
                        </m:fPr>
                        <m:num>
                          <m:r>
                            <a:rPr lang="en-GB" sz="1600" b="0" i="1" smtClean="0">
                              <a:latin typeface="Cambria Math"/>
                            </a:rPr>
                            <m:t>𝑛</m:t>
                          </m:r>
                        </m:num>
                        <m:den>
                          <m:r>
                            <a:rPr lang="en-GB" sz="1600" b="0" i="1" smtClean="0">
                              <a:latin typeface="Cambria Math"/>
                            </a:rPr>
                            <m:t>2</m:t>
                          </m:r>
                        </m:den>
                      </m:f>
                      <m:r>
                        <a:rPr lang="en-GB" sz="1600" b="0" i="0" smtClean="0">
                          <a:latin typeface="Cambria Math"/>
                        </a:rPr>
                        <m:t>        </m:t>
                      </m:r>
                      <m:sSub>
                        <m:sSubPr>
                          <m:ctrlPr>
                            <a:rPr lang="en-GB" sz="1600" b="0" i="1" smtClean="0">
                              <a:latin typeface="Cambria Math" panose="02040503050406030204" pitchFamily="18" charset="0"/>
                            </a:rPr>
                          </m:ctrlPr>
                        </m:sSubPr>
                        <m:e>
                          <m:r>
                            <a:rPr lang="en-GB" sz="1600" b="0" i="1" smtClean="0">
                              <a:latin typeface="Cambria Math"/>
                            </a:rPr>
                            <m:t>𝑏</m:t>
                          </m:r>
                        </m:e>
                        <m:sub>
                          <m:r>
                            <a:rPr lang="en-GB" sz="1600" b="0" i="1" smtClean="0">
                              <a:latin typeface="Cambria Math"/>
                            </a:rPr>
                            <m:t>𝑛</m:t>
                          </m:r>
                        </m:sub>
                      </m:sSub>
                      <m:r>
                        <a:rPr lang="en-GB" sz="1600" b="0" i="1" smtClean="0">
                          <a:latin typeface="Cambria Math"/>
                        </a:rPr>
                        <m:t>=</m:t>
                      </m:r>
                      <m:f>
                        <m:fPr>
                          <m:ctrlPr>
                            <a:rPr lang="en-GB" sz="1600" b="0" i="1" smtClean="0">
                              <a:latin typeface="Cambria Math" panose="02040503050406030204" pitchFamily="18" charset="0"/>
                            </a:rPr>
                          </m:ctrlPr>
                        </m:fPr>
                        <m:num>
                          <m:r>
                            <a:rPr lang="en-GB" sz="1600" b="0" i="1" smtClean="0">
                              <a:latin typeface="Cambria Math"/>
                            </a:rPr>
                            <m:t>𝑛</m:t>
                          </m:r>
                        </m:num>
                        <m:den>
                          <m:r>
                            <a:rPr lang="en-GB" sz="1600" b="0" i="1" smtClean="0">
                              <a:latin typeface="Cambria Math"/>
                            </a:rPr>
                            <m:t>2</m:t>
                          </m:r>
                        </m:den>
                      </m:f>
                      <m:sSup>
                        <m:sSupPr>
                          <m:ctrlPr>
                            <a:rPr lang="en-GB" sz="1600" b="0" i="1" smtClean="0">
                              <a:latin typeface="Cambria Math" panose="02040503050406030204" pitchFamily="18" charset="0"/>
                            </a:rPr>
                          </m:ctrlPr>
                        </m:sSupPr>
                        <m:e>
                          <m:r>
                            <a:rPr lang="en-GB" sz="1600" b="0" i="1" smtClean="0">
                              <a:latin typeface="Cambria Math"/>
                            </a:rPr>
                            <m:t>𝑠</m:t>
                          </m:r>
                        </m:e>
                        <m:sup>
                          <m:r>
                            <a:rPr lang="en-GB" sz="1600" b="0" i="1" smtClean="0">
                              <a:latin typeface="Cambria Math"/>
                            </a:rPr>
                            <m:t>2</m:t>
                          </m:r>
                        </m:sup>
                      </m:sSup>
                    </m:oMath>
                  </m:oMathPara>
                </a14:m>
                <a:endParaRPr lang="en-GB" sz="1600" dirty="0"/>
              </a:p>
              <a:p>
                <a:pPr algn="just"/>
                <a:endParaRPr lang="en-GB" sz="1600" dirty="0"/>
              </a:p>
              <a:p>
                <a:pPr marL="285750" indent="-285750" algn="just">
                  <a:buFont typeface="Arial" pitchFamily="34" charset="0"/>
                  <a:buChar char="•"/>
                </a:pPr>
                <a:r>
                  <a:rPr lang="en-GB" sz="1600" dirty="0"/>
                  <a:t>This means that all we need is </a:t>
                </a:r>
                <a14:m>
                  <m:oMath xmlns:m="http://schemas.openxmlformats.org/officeDocument/2006/math">
                    <m:r>
                      <a:rPr lang="en-GB" sz="1600" b="0" i="1">
                        <a:latin typeface="Cambria Math"/>
                      </a:rPr>
                      <m:t>𝑛</m:t>
                    </m:r>
                  </m:oMath>
                </a14:m>
                <a:r>
                  <a:rPr lang="en-GB" sz="1600" dirty="0"/>
                  <a:t>, the number of data points; </a:t>
                </a:r>
                <a14:m>
                  <m:oMath xmlns:m="http://schemas.openxmlformats.org/officeDocument/2006/math">
                    <m:acc>
                      <m:accPr>
                        <m:chr m:val="̅"/>
                        <m:ctrlPr>
                          <a:rPr lang="en-GB" sz="1600" i="1">
                            <a:latin typeface="Cambria Math" panose="02040503050406030204" pitchFamily="18" charset="0"/>
                          </a:rPr>
                        </m:ctrlPr>
                      </m:accPr>
                      <m:e>
                        <m:r>
                          <a:rPr lang="en-US" sz="1600" b="0" i="1" smtClean="0">
                            <a:latin typeface="Cambria Math" panose="02040503050406030204" pitchFamily="18" charset="0"/>
                          </a:rPr>
                          <m:t>𝑦</m:t>
                        </m:r>
                      </m:e>
                    </m:acc>
                  </m:oMath>
                </a14:m>
                <a:r>
                  <a:rPr lang="en-GB" sz="1600" dirty="0"/>
                  <a:t>, their mean; and </a:t>
                </a:r>
                <a14:m>
                  <m:oMath xmlns:m="http://schemas.openxmlformats.org/officeDocument/2006/math">
                    <m:sSup>
                      <m:sSupPr>
                        <m:ctrlPr>
                          <a:rPr lang="en-GB" sz="1600" i="1">
                            <a:latin typeface="Cambria Math" panose="02040503050406030204" pitchFamily="18" charset="0"/>
                          </a:rPr>
                        </m:ctrlPr>
                      </m:sSupPr>
                      <m:e>
                        <m:r>
                          <a:rPr lang="en-GB" sz="1600" b="0" i="1">
                            <a:latin typeface="Cambria Math"/>
                          </a:rPr>
                          <m:t>𝑠</m:t>
                        </m:r>
                      </m:e>
                      <m:sup>
                        <m:r>
                          <a:rPr lang="en-GB" sz="1600" b="0" i="1">
                            <a:latin typeface="Cambria Math"/>
                          </a:rPr>
                          <m:t>2</m:t>
                        </m:r>
                      </m:sup>
                    </m:sSup>
                  </m:oMath>
                </a14:m>
                <a:r>
                  <a:rPr lang="en-GB" sz="1600" dirty="0"/>
                  <a:t>, their variance.</a:t>
                </a:r>
              </a:p>
              <a:p>
                <a:pPr marL="285750" indent="-285750" algn="just">
                  <a:buFont typeface="Arial" pitchFamily="34" charset="0"/>
                  <a:buChar char="•"/>
                </a:pPr>
                <a:endParaRPr lang="en-GB" sz="1600" dirty="0"/>
              </a:p>
              <a:p>
                <a:pPr marL="285750" indent="-285750" algn="just">
                  <a:buFont typeface="Arial" pitchFamily="34" charset="0"/>
                  <a:buChar char="•"/>
                </a:pPr>
                <a:r>
                  <a:rPr lang="en-GB" sz="1600" dirty="0"/>
                  <a:t>If we choose different prior hyperparameters, the equations for the posterior hyperparameters look a bit more complicated, but in any case they can easily be calculated for our example model.</a:t>
                </a:r>
              </a:p>
              <a:p>
                <a:pPr marL="285750" indent="-285750" algn="just">
                  <a:buFont typeface="Arial" pitchFamily="34" charset="0"/>
                  <a:buChar char="•"/>
                </a:pPr>
                <a:endParaRPr lang="en-GB" sz="1600" dirty="0"/>
              </a:p>
              <a:p>
                <a:pPr marL="285750" indent="-285750" algn="just">
                  <a:buFont typeface="Arial" pitchFamily="34" charset="0"/>
                  <a:buChar char="•"/>
                </a:pPr>
                <a:r>
                  <a:rPr lang="en-GB" sz="1600" dirty="0"/>
                  <a:t>In many applications of Bayesian inference, the posterior cannot be calculated analytically and written in terms of a function determined by hyperparameters. In these cases, </a:t>
                </a:r>
                <a:r>
                  <a:rPr lang="en-GB" sz="1600" b="1" dirty="0"/>
                  <a:t>approximate Bayesian inference</a:t>
                </a:r>
                <a:r>
                  <a:rPr lang="en-GB" sz="1600" dirty="0"/>
                  <a:t> has to be used, using for example </a:t>
                </a:r>
                <a:r>
                  <a:rPr lang="en-GB" sz="1600" i="1" dirty="0"/>
                  <a:t>Monte Carlo sampling</a:t>
                </a:r>
                <a:r>
                  <a:rPr lang="en-GB" sz="1600" dirty="0"/>
                  <a:t> or </a:t>
                </a:r>
                <a:r>
                  <a:rPr lang="en-GB" sz="1600" i="1" dirty="0"/>
                  <a:t>variational calculus</a:t>
                </a:r>
                <a:r>
                  <a:rPr lang="en-GB" sz="1600" dirty="0"/>
                  <a:t>.</a:t>
                </a:r>
              </a:p>
            </p:txBody>
          </p:sp>
        </mc:Choice>
        <mc:Fallback xmlns="">
          <p:sp>
            <p:nvSpPr>
              <p:cNvPr id="33" name="Content Placeholder 2"/>
              <p:cNvSpPr txBox="1">
                <a:spLocks noRot="1" noChangeAspect="1" noMove="1" noResize="1" noEditPoints="1" noAdjustHandles="1" noChangeArrowheads="1" noChangeShapeType="1" noTextEdit="1"/>
              </p:cNvSpPr>
              <p:nvPr/>
            </p:nvSpPr>
            <p:spPr>
              <a:xfrm>
                <a:off x="505420" y="1010286"/>
                <a:ext cx="7738468" cy="5239896"/>
              </a:xfrm>
              <a:prstGeom prst="rect">
                <a:avLst/>
              </a:prstGeom>
              <a:blipFill>
                <a:blip r:embed="rId3"/>
                <a:stretch>
                  <a:fillRect l="-328" t="-242" r="-493" b="-484"/>
                </a:stretch>
              </a:blipFill>
            </p:spPr>
            <p:txBody>
              <a:bodyPr/>
              <a:lstStyle/>
              <a:p>
                <a:r>
                  <a:rPr lang="en-GB">
                    <a:noFill/>
                  </a:rPr>
                  <a:t> </a:t>
                </a:r>
              </a:p>
            </p:txBody>
          </p:sp>
        </mc:Fallback>
      </mc:AlternateContent>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23</a:t>
            </a:fld>
            <a:endParaRPr lang="en-US"/>
          </a:p>
        </p:txBody>
      </p:sp>
    </p:spTree>
    <p:extLst>
      <p:ext uri="{BB962C8B-B14F-4D97-AF65-F5344CB8AC3E}">
        <p14:creationId xmlns:p14="http://schemas.microsoft.com/office/powerpoint/2010/main" val="162207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fade">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xEl>
                                              <p:pRg st="3" end="3"/>
                                            </p:txEl>
                                          </p:spTgt>
                                        </p:tgtEl>
                                        <p:attrNameLst>
                                          <p:attrName>style.visibility</p:attrName>
                                        </p:attrNameLst>
                                      </p:cBhvr>
                                      <p:to>
                                        <p:strVal val="visible"/>
                                      </p:to>
                                    </p:set>
                                    <p:animEffect transition="in" filter="fade">
                                      <p:cBhvr>
                                        <p:cTn id="17" dur="500"/>
                                        <p:tgtEl>
                                          <p:spTgt spid="3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xEl>
                                              <p:pRg st="5" end="5"/>
                                            </p:txEl>
                                          </p:spTgt>
                                        </p:tgtEl>
                                        <p:attrNameLst>
                                          <p:attrName>style.visibility</p:attrName>
                                        </p:attrNameLst>
                                      </p:cBhvr>
                                      <p:to>
                                        <p:strVal val="visible"/>
                                      </p:to>
                                    </p:set>
                                    <p:animEffect transition="in" filter="fade">
                                      <p:cBhvr>
                                        <p:cTn id="22" dur="500"/>
                                        <p:tgtEl>
                                          <p:spTgt spid="3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xEl>
                                              <p:pRg st="7" end="7"/>
                                            </p:txEl>
                                          </p:spTgt>
                                        </p:tgtEl>
                                        <p:attrNameLst>
                                          <p:attrName>style.visibility</p:attrName>
                                        </p:attrNameLst>
                                      </p:cBhvr>
                                      <p:to>
                                        <p:strVal val="visible"/>
                                      </p:to>
                                    </p:set>
                                    <p:animEffect transition="in" filter="fade">
                                      <p:cBhvr>
                                        <p:cTn id="27" dur="500"/>
                                        <p:tgtEl>
                                          <p:spTgt spid="3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xEl>
                                              <p:pRg st="9" end="9"/>
                                            </p:txEl>
                                          </p:spTgt>
                                        </p:tgtEl>
                                        <p:attrNameLst>
                                          <p:attrName>style.visibility</p:attrName>
                                        </p:attrNameLst>
                                      </p:cBhvr>
                                      <p:to>
                                        <p:strVal val="visible"/>
                                      </p:to>
                                    </p:set>
                                    <p:animEffect transition="in" filter="fade">
                                      <p:cBhvr>
                                        <p:cTn id="32" dur="500"/>
                                        <p:tgtEl>
                                          <p:spTgt spid="3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504031" y="281272"/>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A simple example of Bayesian inference</a:t>
            </a:r>
          </a:p>
        </p:txBody>
      </p:sp>
      <mc:AlternateContent xmlns:mc="http://schemas.openxmlformats.org/markup-compatibility/2006" xmlns:a14="http://schemas.microsoft.com/office/drawing/2010/main">
        <mc:Choice Requires="a14">
          <p:sp>
            <p:nvSpPr>
              <p:cNvPr id="33" name="Content Placeholder 2"/>
              <p:cNvSpPr txBox="1">
                <a:spLocks/>
              </p:cNvSpPr>
              <p:nvPr/>
            </p:nvSpPr>
            <p:spPr>
              <a:xfrm>
                <a:off x="505420" y="908720"/>
                <a:ext cx="7704336" cy="4952318"/>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20000"/>
                  </a:lnSpc>
                </a:pPr>
                <a:r>
                  <a:rPr lang="en-GB" sz="1800" dirty="0"/>
                  <a:t>The joint posterior distributions of lifetimes </a:t>
                </a:r>
                <a14:m>
                  <m:oMath xmlns:m="http://schemas.openxmlformats.org/officeDocument/2006/math">
                    <m:sSub>
                      <m:sSubPr>
                        <m:ctrlPr>
                          <a:rPr lang="en-GB" sz="1800" i="1">
                            <a:latin typeface="Cambria Math" panose="02040503050406030204" pitchFamily="18" charset="0"/>
                          </a:rPr>
                        </m:ctrlPr>
                      </m:sSubPr>
                      <m:e>
                        <m:r>
                          <a:rPr lang="en-GB" sz="1800" i="1">
                            <a:latin typeface="Cambria Math"/>
                          </a:rPr>
                          <m:t>𝜇</m:t>
                        </m:r>
                      </m:e>
                      <m:sub>
                        <m:r>
                          <a:rPr lang="en-GB" sz="1800" i="1">
                            <a:latin typeface="Cambria Math"/>
                          </a:rPr>
                          <m:t>𝐴</m:t>
                        </m:r>
                      </m:sub>
                    </m:sSub>
                  </m:oMath>
                </a14:m>
                <a:r>
                  <a:rPr lang="en-GB" sz="1800" dirty="0"/>
                  <a:t> of products from manufacturer </a:t>
                </a:r>
                <a:r>
                  <a:rPr lang="en-GB" sz="1800" i="1" dirty="0"/>
                  <a:t>A</a:t>
                </a:r>
                <a:r>
                  <a:rPr lang="en-GB" sz="1800" dirty="0"/>
                  <a:t> and </a:t>
                </a:r>
                <a14:m>
                  <m:oMath xmlns:m="http://schemas.openxmlformats.org/officeDocument/2006/math">
                    <m:sSub>
                      <m:sSubPr>
                        <m:ctrlPr>
                          <a:rPr lang="en-GB" sz="1800" i="1">
                            <a:latin typeface="Cambria Math" panose="02040503050406030204" pitchFamily="18" charset="0"/>
                          </a:rPr>
                        </m:ctrlPr>
                      </m:sSubPr>
                      <m:e>
                        <m:r>
                          <a:rPr lang="en-GB" sz="1800" i="1">
                            <a:latin typeface="Cambria Math"/>
                          </a:rPr>
                          <m:t>𝜇</m:t>
                        </m:r>
                      </m:e>
                      <m:sub>
                        <m:r>
                          <a:rPr lang="en-US" sz="1800" b="0" i="1" smtClean="0">
                            <a:latin typeface="Cambria Math" panose="02040503050406030204" pitchFamily="18" charset="0"/>
                          </a:rPr>
                          <m:t>𝐵</m:t>
                        </m:r>
                      </m:sub>
                    </m:sSub>
                  </m:oMath>
                </a14:m>
                <a:r>
                  <a:rPr lang="en-GB" sz="1800" dirty="0"/>
                  <a:t>  are </a:t>
                </a:r>
                <a14:m>
                  <m:oMath xmlns:m="http://schemas.openxmlformats.org/officeDocument/2006/math">
                    <m:r>
                      <a:rPr lang="en-GB" sz="1800" b="0" i="1" smtClean="0">
                        <a:latin typeface="Cambria Math"/>
                      </a:rPr>
                      <m:t>𝑝</m:t>
                    </m:r>
                    <m:d>
                      <m:dPr>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a:rPr lang="en-GB" sz="1800" b="0" i="1" smtClean="0">
                                <a:latin typeface="Cambria Math"/>
                              </a:rPr>
                              <m:t>𝜇</m:t>
                            </m:r>
                          </m:e>
                          <m:sub>
                            <m:r>
                              <a:rPr lang="en-GB" sz="1800" b="0" i="1" smtClean="0">
                                <a:latin typeface="Cambria Math"/>
                              </a:rPr>
                              <m:t>𝐴</m:t>
                            </m:r>
                          </m:sub>
                        </m:sSub>
                      </m:e>
                      <m:e>
                        <m:sSub>
                          <m:sSubPr>
                            <m:ctrlPr>
                              <a:rPr lang="en-GB" sz="1800" i="1">
                                <a:latin typeface="Cambria Math" panose="02040503050406030204" pitchFamily="18" charset="0"/>
                              </a:rPr>
                            </m:ctrlPr>
                          </m:sSubPr>
                          <m:e>
                            <m:d>
                              <m:dPr>
                                <m:begChr m:val="{"/>
                                <m:endChr m:val="}"/>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US" sz="1800" b="0" i="1" smtClean="0">
                                        <a:latin typeface="Cambria Math" panose="02040503050406030204" pitchFamily="18" charset="0"/>
                                      </a:rPr>
                                      <m:t>𝑦</m:t>
                                    </m:r>
                                  </m:e>
                                  <m:sub>
                                    <m:r>
                                      <a:rPr lang="en-GB" sz="1800" i="1">
                                        <a:latin typeface="Cambria Math"/>
                                      </a:rPr>
                                      <m:t>𝑖</m:t>
                                    </m:r>
                                  </m:sub>
                                </m:sSub>
                              </m:e>
                            </m:d>
                          </m:e>
                          <m:sub>
                            <m:r>
                              <a:rPr lang="en-GB" sz="1800" i="1">
                                <a:latin typeface="Cambria Math"/>
                              </a:rPr>
                              <m:t>𝐴</m:t>
                            </m:r>
                          </m:sub>
                        </m:sSub>
                      </m:e>
                    </m:d>
                  </m:oMath>
                </a14:m>
                <a:r>
                  <a:rPr lang="en-GB" sz="1800" dirty="0"/>
                  <a:t> and </a:t>
                </a:r>
                <a14:m>
                  <m:oMath xmlns:m="http://schemas.openxmlformats.org/officeDocument/2006/math">
                    <m:r>
                      <a:rPr lang="en-GB" sz="1800" i="1">
                        <a:latin typeface="Cambria Math"/>
                      </a:rPr>
                      <m:t>𝑝</m:t>
                    </m:r>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GB" sz="1800" i="1">
                                <a:latin typeface="Cambria Math"/>
                              </a:rPr>
                              <m:t>𝜇</m:t>
                            </m:r>
                          </m:e>
                          <m:sub>
                            <m:r>
                              <a:rPr lang="en-GB" sz="1800" b="0" i="1" smtClean="0">
                                <a:latin typeface="Cambria Math"/>
                              </a:rPr>
                              <m:t>𝐵</m:t>
                            </m:r>
                          </m:sub>
                        </m:sSub>
                      </m:e>
                      <m:e>
                        <m:sSub>
                          <m:sSubPr>
                            <m:ctrlPr>
                              <a:rPr lang="en-GB" sz="1800" i="1">
                                <a:latin typeface="Cambria Math" panose="02040503050406030204" pitchFamily="18" charset="0"/>
                              </a:rPr>
                            </m:ctrlPr>
                          </m:sSubPr>
                          <m:e>
                            <m:d>
                              <m:dPr>
                                <m:begChr m:val="{"/>
                                <m:endChr m:val="}"/>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US" sz="1800" b="0" i="1" smtClean="0">
                                        <a:latin typeface="Cambria Math" panose="02040503050406030204" pitchFamily="18" charset="0"/>
                                      </a:rPr>
                                      <m:t>𝑦</m:t>
                                    </m:r>
                                  </m:e>
                                  <m:sub>
                                    <m:r>
                                      <a:rPr lang="en-GB" sz="1800" b="0" i="1" smtClean="0">
                                        <a:latin typeface="Cambria Math"/>
                                      </a:rPr>
                                      <m:t>𝑘</m:t>
                                    </m:r>
                                  </m:sub>
                                </m:sSub>
                              </m:e>
                            </m:d>
                          </m:e>
                          <m:sub>
                            <m:r>
                              <a:rPr lang="en-GB" sz="1800" b="0" i="1" smtClean="0">
                                <a:latin typeface="Cambria Math"/>
                              </a:rPr>
                              <m:t>𝐵</m:t>
                            </m:r>
                          </m:sub>
                        </m:sSub>
                      </m:e>
                    </m:d>
                  </m:oMath>
                </a14:m>
                <a:r>
                  <a:rPr lang="en-GB" sz="1800" dirty="0"/>
                  <a:t>, respectively.</a:t>
                </a:r>
              </a:p>
              <a:p>
                <a:pPr algn="just">
                  <a:lnSpc>
                    <a:spcPct val="120000"/>
                  </a:lnSpc>
                </a:pPr>
                <a:endParaRPr lang="en-GB" sz="1800" dirty="0"/>
              </a:p>
              <a:p>
                <a:pPr algn="just">
                  <a:lnSpc>
                    <a:spcPct val="120000"/>
                  </a:lnSpc>
                </a:pPr>
                <a:r>
                  <a:rPr lang="en-GB" sz="1800" dirty="0"/>
                  <a:t>We can now use them to answer our question: what is the probability that parts from </a:t>
                </a:r>
                <a:r>
                  <a:rPr lang="en-GB" sz="1800" i="1" dirty="0"/>
                  <a:t>B</a:t>
                </a:r>
                <a:r>
                  <a:rPr lang="en-GB" sz="1800" dirty="0"/>
                  <a:t> live at least 3 hours longer than parts from </a:t>
                </a:r>
                <a:r>
                  <a:rPr lang="en-GB" sz="1800" i="1" dirty="0"/>
                  <a:t>A</a:t>
                </a:r>
                <a:r>
                  <a:rPr lang="en-GB" sz="1800" dirty="0"/>
                  <a:t>?</a:t>
                </a:r>
              </a:p>
              <a:p>
                <a:pPr algn="just">
                  <a:lnSpc>
                    <a:spcPct val="120000"/>
                  </a:lnSpc>
                </a:pPr>
                <a:endParaRPr lang="en-GB" sz="1800" dirty="0"/>
              </a:p>
              <a:p>
                <a:pPr algn="just">
                  <a:lnSpc>
                    <a:spcPct val="120000"/>
                  </a:lnSpc>
                </a:pPr>
                <a14:m>
                  <m:oMathPara xmlns:m="http://schemas.openxmlformats.org/officeDocument/2006/math">
                    <m:oMathParaPr>
                      <m:jc m:val="centerGroup"/>
                    </m:oMathParaPr>
                    <m:oMath xmlns:m="http://schemas.openxmlformats.org/officeDocument/2006/math">
                      <m:r>
                        <a:rPr lang="en-GB" sz="1800" b="0" i="1" smtClean="0">
                          <a:latin typeface="Cambria Math"/>
                        </a:rPr>
                        <m:t>𝑝</m:t>
                      </m:r>
                      <m:d>
                        <m:dPr>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a:rPr lang="en-GB" sz="1800" b="0" i="1" smtClean="0">
                                  <a:latin typeface="Cambria Math"/>
                                </a:rPr>
                                <m:t>𝜇</m:t>
                              </m:r>
                            </m:e>
                            <m:sub>
                              <m:r>
                                <a:rPr lang="en-GB" sz="1800" b="0" i="1" smtClean="0">
                                  <a:latin typeface="Cambria Math"/>
                                </a:rPr>
                                <m:t>𝐵</m:t>
                              </m:r>
                            </m:sub>
                          </m:sSub>
                          <m:r>
                            <a:rPr lang="en-GB" sz="1800" b="0" i="1" smtClean="0">
                              <a:latin typeface="Cambria Math"/>
                            </a:rPr>
                            <m:t>−</m:t>
                          </m:r>
                          <m:sSub>
                            <m:sSubPr>
                              <m:ctrlPr>
                                <a:rPr lang="en-GB" sz="1800" b="0" i="1" smtClean="0">
                                  <a:latin typeface="Cambria Math" panose="02040503050406030204" pitchFamily="18" charset="0"/>
                                </a:rPr>
                              </m:ctrlPr>
                            </m:sSubPr>
                            <m:e>
                              <m:r>
                                <a:rPr lang="en-GB" sz="1800" b="0" i="1" smtClean="0">
                                  <a:latin typeface="Cambria Math"/>
                                </a:rPr>
                                <m:t>𝜇</m:t>
                              </m:r>
                            </m:e>
                            <m:sub>
                              <m:r>
                                <a:rPr lang="en-GB" sz="1800" b="0" i="1" smtClean="0">
                                  <a:latin typeface="Cambria Math"/>
                                </a:rPr>
                                <m:t>𝐴</m:t>
                              </m:r>
                            </m:sub>
                          </m:sSub>
                          <m:r>
                            <a:rPr lang="en-GB" sz="1800" b="0" i="1" smtClean="0">
                              <a:latin typeface="Cambria Math"/>
                            </a:rPr>
                            <m:t>&gt;3</m:t>
                          </m:r>
                        </m:e>
                      </m:d>
                      <m:r>
                        <a:rPr lang="en-GB" sz="1800" b="0" i="1" smtClean="0">
                          <a:latin typeface="Cambria Math"/>
                        </a:rPr>
                        <m:t>=</m:t>
                      </m:r>
                      <m:nary>
                        <m:naryPr>
                          <m:limLoc m:val="undOvr"/>
                          <m:ctrlPr>
                            <a:rPr lang="en-GB" sz="1800" b="0" i="1" smtClean="0">
                              <a:latin typeface="Cambria Math" panose="02040503050406030204" pitchFamily="18" charset="0"/>
                            </a:rPr>
                          </m:ctrlPr>
                        </m:naryPr>
                        <m:sub>
                          <m:r>
                            <m:rPr>
                              <m:brk m:alnAt="24"/>
                            </m:rPr>
                            <a:rPr lang="en-GB" sz="1800" b="0" i="1" smtClean="0">
                              <a:latin typeface="Cambria Math"/>
                            </a:rPr>
                            <m:t>−</m:t>
                          </m:r>
                          <m:r>
                            <a:rPr lang="en-GB" sz="1800" b="0" i="1" smtClean="0">
                              <a:latin typeface="Cambria Math"/>
                              <a:ea typeface="Cambria Math"/>
                            </a:rPr>
                            <m:t>∞</m:t>
                          </m:r>
                        </m:sub>
                        <m:sup>
                          <m:r>
                            <a:rPr lang="en-GB" sz="1800" b="0" i="1" smtClean="0">
                              <a:latin typeface="Cambria Math"/>
                              <a:ea typeface="Cambria Math"/>
                            </a:rPr>
                            <m:t>∞</m:t>
                          </m:r>
                        </m:sup>
                        <m:e>
                          <m:r>
                            <a:rPr lang="en-GB" sz="1800" i="1">
                              <a:latin typeface="Cambria Math"/>
                            </a:rPr>
                            <m:t>𝑝</m:t>
                          </m:r>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GB" sz="1800" i="1">
                                      <a:latin typeface="Cambria Math"/>
                                    </a:rPr>
                                    <m:t>𝜇</m:t>
                                  </m:r>
                                </m:e>
                                <m:sub>
                                  <m:r>
                                    <a:rPr lang="en-GB" sz="1800" i="1">
                                      <a:latin typeface="Cambria Math"/>
                                    </a:rPr>
                                    <m:t>𝐴</m:t>
                                  </m:r>
                                </m:sub>
                              </m:sSub>
                            </m:e>
                            <m:e>
                              <m:sSub>
                                <m:sSubPr>
                                  <m:ctrlPr>
                                    <a:rPr lang="en-GB" sz="1800" i="1">
                                      <a:latin typeface="Cambria Math" panose="02040503050406030204" pitchFamily="18" charset="0"/>
                                    </a:rPr>
                                  </m:ctrlPr>
                                </m:sSubPr>
                                <m:e>
                                  <m:d>
                                    <m:dPr>
                                      <m:begChr m:val="{"/>
                                      <m:endChr m:val="}"/>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US" sz="1800" b="0" i="1" smtClean="0">
                                              <a:latin typeface="Cambria Math" panose="02040503050406030204" pitchFamily="18" charset="0"/>
                                            </a:rPr>
                                            <m:t>𝑦</m:t>
                                          </m:r>
                                        </m:e>
                                        <m:sub>
                                          <m:r>
                                            <a:rPr lang="en-GB" sz="1800" i="1">
                                              <a:latin typeface="Cambria Math"/>
                                            </a:rPr>
                                            <m:t>𝑖</m:t>
                                          </m:r>
                                        </m:sub>
                                      </m:sSub>
                                    </m:e>
                                  </m:d>
                                </m:e>
                                <m:sub>
                                  <m:r>
                                    <a:rPr lang="en-GB" sz="1800" i="1">
                                      <a:latin typeface="Cambria Math"/>
                                    </a:rPr>
                                    <m:t>𝐴</m:t>
                                  </m:r>
                                </m:sub>
                              </m:sSub>
                            </m:e>
                          </m:d>
                        </m:e>
                      </m:nary>
                      <m:nary>
                        <m:naryPr>
                          <m:limLoc m:val="undOvr"/>
                          <m:ctrlPr>
                            <a:rPr lang="en-GB" sz="1800" i="1">
                              <a:latin typeface="Cambria Math" panose="02040503050406030204" pitchFamily="18" charset="0"/>
                            </a:rPr>
                          </m:ctrlPr>
                        </m:naryPr>
                        <m:sub>
                          <m:sSub>
                            <m:sSubPr>
                              <m:ctrlPr>
                                <a:rPr lang="en-GB" sz="1800" i="1">
                                  <a:latin typeface="Cambria Math" panose="02040503050406030204" pitchFamily="18" charset="0"/>
                                  <a:ea typeface="Cambria Math"/>
                                </a:rPr>
                              </m:ctrlPr>
                            </m:sSubPr>
                            <m:e>
                              <m:r>
                                <a:rPr lang="en-GB" sz="1800" i="1">
                                  <a:latin typeface="Cambria Math"/>
                                  <a:ea typeface="Cambria Math"/>
                                </a:rPr>
                                <m:t>𝜇</m:t>
                              </m:r>
                            </m:e>
                            <m:sub>
                              <m:r>
                                <a:rPr lang="en-GB" sz="1800" i="1">
                                  <a:latin typeface="Cambria Math"/>
                                  <a:ea typeface="Cambria Math"/>
                                </a:rPr>
                                <m:t>𝐴</m:t>
                              </m:r>
                            </m:sub>
                          </m:sSub>
                          <m:r>
                            <a:rPr lang="en-GB" sz="1800" b="0" i="1" smtClean="0">
                              <a:latin typeface="Cambria Math"/>
                              <a:ea typeface="Cambria Math"/>
                            </a:rPr>
                            <m:t>+3</m:t>
                          </m:r>
                        </m:sub>
                        <m:sup>
                          <m:r>
                            <a:rPr lang="en-GB" sz="1800" i="1" smtClean="0">
                              <a:latin typeface="Cambria Math"/>
                              <a:ea typeface="Cambria Math"/>
                            </a:rPr>
                            <m:t>∞</m:t>
                          </m:r>
                        </m:sup>
                        <m:e>
                          <m:r>
                            <a:rPr lang="en-GB" sz="1800" i="1">
                              <a:latin typeface="Cambria Math"/>
                            </a:rPr>
                            <m:t>𝑝</m:t>
                          </m:r>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GB" sz="1800" i="1">
                                      <a:latin typeface="Cambria Math"/>
                                    </a:rPr>
                                    <m:t>𝜇</m:t>
                                  </m:r>
                                </m:e>
                                <m:sub>
                                  <m:r>
                                    <a:rPr lang="en-GB" sz="1800" i="1">
                                      <a:latin typeface="Cambria Math"/>
                                    </a:rPr>
                                    <m:t>𝐵</m:t>
                                  </m:r>
                                </m:sub>
                              </m:sSub>
                            </m:e>
                            <m:e>
                              <m:sSub>
                                <m:sSubPr>
                                  <m:ctrlPr>
                                    <a:rPr lang="en-GB" sz="1800" i="1">
                                      <a:latin typeface="Cambria Math" panose="02040503050406030204" pitchFamily="18" charset="0"/>
                                    </a:rPr>
                                  </m:ctrlPr>
                                </m:sSubPr>
                                <m:e>
                                  <m:d>
                                    <m:dPr>
                                      <m:begChr m:val="{"/>
                                      <m:endChr m:val="}"/>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a:rPr lang="en-US" sz="1800" b="0" i="1" smtClean="0">
                                              <a:latin typeface="Cambria Math" panose="02040503050406030204" pitchFamily="18" charset="0"/>
                                            </a:rPr>
                                            <m:t>𝑦</m:t>
                                          </m:r>
                                        </m:e>
                                        <m:sub>
                                          <m:r>
                                            <a:rPr lang="en-GB" sz="1800" i="1">
                                              <a:latin typeface="Cambria Math"/>
                                            </a:rPr>
                                            <m:t>𝑘</m:t>
                                          </m:r>
                                        </m:sub>
                                      </m:sSub>
                                    </m:e>
                                  </m:d>
                                </m:e>
                                <m:sub>
                                  <m:r>
                                    <a:rPr lang="en-GB" sz="1800" i="1">
                                      <a:latin typeface="Cambria Math"/>
                                    </a:rPr>
                                    <m:t>𝐵</m:t>
                                  </m:r>
                                </m:sub>
                              </m:sSub>
                            </m:e>
                          </m:d>
                          <m:r>
                            <m:rPr>
                              <m:sty m:val="p"/>
                            </m:rPr>
                            <a:rPr lang="en-GB" sz="1800">
                              <a:latin typeface="Cambria Math"/>
                            </a:rPr>
                            <m:t>d</m:t>
                          </m:r>
                          <m:sSub>
                            <m:sSubPr>
                              <m:ctrlPr>
                                <a:rPr lang="en-GB" sz="1800" i="1">
                                  <a:latin typeface="Cambria Math" panose="02040503050406030204" pitchFamily="18" charset="0"/>
                                </a:rPr>
                              </m:ctrlPr>
                            </m:sSubPr>
                            <m:e>
                              <m:r>
                                <a:rPr lang="en-GB" sz="1800" i="1">
                                  <a:latin typeface="Cambria Math"/>
                                </a:rPr>
                                <m:t>𝜇</m:t>
                              </m:r>
                            </m:e>
                            <m:sub>
                              <m:r>
                                <a:rPr lang="en-GB" sz="1800" i="1">
                                  <a:latin typeface="Cambria Math"/>
                                </a:rPr>
                                <m:t>𝐵</m:t>
                              </m:r>
                            </m:sub>
                          </m:sSub>
                          <m:r>
                            <a:rPr lang="en-US" sz="1800" b="0" i="0" smtClean="0">
                              <a:latin typeface="Cambria Math" panose="02040503050406030204" pitchFamily="18" charset="0"/>
                            </a:rPr>
                            <m:t> </m:t>
                          </m:r>
                          <m:r>
                            <m:rPr>
                              <m:sty m:val="p"/>
                            </m:rPr>
                            <a:rPr lang="en-GB" sz="1800">
                              <a:latin typeface="Cambria Math"/>
                            </a:rPr>
                            <m:t>d</m:t>
                          </m:r>
                          <m:sSub>
                            <m:sSubPr>
                              <m:ctrlPr>
                                <a:rPr lang="en-GB" sz="1800" i="1">
                                  <a:latin typeface="Cambria Math" panose="02040503050406030204" pitchFamily="18" charset="0"/>
                                </a:rPr>
                              </m:ctrlPr>
                            </m:sSubPr>
                            <m:e>
                              <m:r>
                                <a:rPr lang="en-GB" sz="1800" i="1">
                                  <a:latin typeface="Cambria Math"/>
                                </a:rPr>
                                <m:t>𝜇</m:t>
                              </m:r>
                            </m:e>
                            <m:sub>
                              <m:r>
                                <a:rPr lang="en-GB" sz="1800" i="1">
                                  <a:latin typeface="Cambria Math"/>
                                </a:rPr>
                                <m:t>𝐴</m:t>
                              </m:r>
                            </m:sub>
                          </m:sSub>
                        </m:e>
                      </m:nary>
                      <m:r>
                        <a:rPr lang="en-GB" sz="1800" b="0" i="0" smtClean="0">
                          <a:latin typeface="Cambria Math"/>
                        </a:rPr>
                        <m:t>=0.9501</m:t>
                      </m:r>
                    </m:oMath>
                  </m:oMathPara>
                </a14:m>
                <a:endParaRPr lang="en-GB" sz="1800" dirty="0"/>
              </a:p>
              <a:p>
                <a:pPr algn="just">
                  <a:lnSpc>
                    <a:spcPct val="120000"/>
                  </a:lnSpc>
                </a:pPr>
                <a:endParaRPr lang="en-GB" sz="1800" dirty="0"/>
              </a:p>
              <a:p>
                <a:pPr algn="just">
                  <a:lnSpc>
                    <a:spcPct val="120000"/>
                  </a:lnSpc>
                </a:pPr>
                <a:r>
                  <a:rPr lang="en-GB" sz="1800" dirty="0"/>
                  <a:t>Note that the </a:t>
                </a:r>
                <a:r>
                  <a:rPr lang="en-GB" sz="1800" i="1" dirty="0"/>
                  <a:t>t</a:t>
                </a:r>
                <a:r>
                  <a:rPr lang="en-GB" sz="1800" dirty="0"/>
                  <a:t>-test told us that there was «no significant difference» even though according to our Bayesian calculation there is a &gt;95% probability that the parts from </a:t>
                </a:r>
                <a:r>
                  <a:rPr lang="en-GB" sz="1800" i="1" dirty="0"/>
                  <a:t>B</a:t>
                </a:r>
                <a:r>
                  <a:rPr lang="en-GB" sz="1800" dirty="0"/>
                  <a:t> will last at least 3 hours longer than those from </a:t>
                </a:r>
                <a:r>
                  <a:rPr lang="en-GB" sz="1800" i="1" dirty="0"/>
                  <a:t>A</a:t>
                </a:r>
                <a:r>
                  <a:rPr lang="en-GB" sz="1800" dirty="0"/>
                  <a:t>.</a:t>
                </a:r>
              </a:p>
            </p:txBody>
          </p:sp>
        </mc:Choice>
        <mc:Fallback xmlns="">
          <p:sp>
            <p:nvSpPr>
              <p:cNvPr id="33" name="Content Placeholder 2"/>
              <p:cNvSpPr txBox="1">
                <a:spLocks noRot="1" noChangeAspect="1" noMove="1" noResize="1" noEditPoints="1" noAdjustHandles="1" noChangeArrowheads="1" noChangeShapeType="1" noTextEdit="1"/>
              </p:cNvSpPr>
              <p:nvPr/>
            </p:nvSpPr>
            <p:spPr>
              <a:xfrm>
                <a:off x="505420" y="908720"/>
                <a:ext cx="7704336" cy="4952318"/>
              </a:xfrm>
              <a:prstGeom prst="rect">
                <a:avLst/>
              </a:prstGeom>
              <a:blipFill>
                <a:blip r:embed="rId3"/>
                <a:stretch>
                  <a:fillRect l="-659" t="-256" r="-659" b="-1026"/>
                </a:stretch>
              </a:blipFill>
            </p:spPr>
            <p:txBody>
              <a:bodyPr/>
              <a:lstStyle/>
              <a:p>
                <a:r>
                  <a:rPr lang="en-GB">
                    <a:noFill/>
                  </a:rPr>
                  <a:t> </a:t>
                </a:r>
              </a:p>
            </p:txBody>
          </p:sp>
        </mc:Fallback>
      </mc:AlternateContent>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24</a:t>
            </a:fld>
            <a:endParaRPr lang="en-US"/>
          </a:p>
        </p:txBody>
      </p:sp>
    </p:spTree>
    <p:extLst>
      <p:ext uri="{BB962C8B-B14F-4D97-AF65-F5344CB8AC3E}">
        <p14:creationId xmlns:p14="http://schemas.microsoft.com/office/powerpoint/2010/main" val="44266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fade">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animEffect transition="in" filter="fade">
                                      <p:cBhvr>
                                        <p:cTn id="17" dur="500"/>
                                        <p:tgtEl>
                                          <p:spTgt spid="3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xEl>
                                              <p:pRg st="6" end="6"/>
                                            </p:txEl>
                                          </p:spTgt>
                                        </p:tgtEl>
                                        <p:attrNameLst>
                                          <p:attrName>style.visibility</p:attrName>
                                        </p:attrNameLst>
                                      </p:cBhvr>
                                      <p:to>
                                        <p:strVal val="visible"/>
                                      </p:to>
                                    </p:set>
                                    <p:animEffect transition="in" filter="fade">
                                      <p:cBhvr>
                                        <p:cTn id="22" dur="500"/>
                                        <p:tgtEl>
                                          <p:spTgt spid="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txBox="1">
            <a:spLocks/>
          </p:cNvSpPr>
          <p:nvPr/>
        </p:nvSpPr>
        <p:spPr>
          <a:xfrm>
            <a:off x="504031" y="261175"/>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Bayesian inference</a:t>
            </a:r>
          </a:p>
        </p:txBody>
      </p:sp>
      <p:sp>
        <p:nvSpPr>
          <p:cNvPr id="33" name="Content Placeholder 2"/>
          <p:cNvSpPr txBox="1">
            <a:spLocks/>
          </p:cNvSpPr>
          <p:nvPr/>
        </p:nvSpPr>
        <p:spPr>
          <a:xfrm>
            <a:off x="505420" y="908720"/>
            <a:ext cx="7955012" cy="3267754"/>
          </a:xfrm>
          <a:prstGeom prst="rect">
            <a:avLst/>
          </a:prstGeom>
        </p:spPr>
        <p:txBody>
          <a:bodyPr wrap="square">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lgn="just">
              <a:lnSpc>
                <a:spcPct val="150000"/>
              </a:lnSpc>
            </a:pPr>
            <a:r>
              <a:rPr lang="de-CH" sz="2400" dirty="0"/>
              <a:t>The procedure in brief:</a:t>
            </a:r>
          </a:p>
          <a:p>
            <a:pPr marL="285750" indent="-285750" algn="just">
              <a:lnSpc>
                <a:spcPct val="150000"/>
              </a:lnSpc>
              <a:buFont typeface="Arial" pitchFamily="34" charset="0"/>
              <a:buChar char="•"/>
            </a:pPr>
            <a:r>
              <a:rPr lang="de-CH" dirty="0"/>
              <a:t>Determine your question of interest («What is the probability that...?»)</a:t>
            </a:r>
          </a:p>
          <a:p>
            <a:pPr marL="285750" indent="-285750" algn="just">
              <a:lnSpc>
                <a:spcPct val="150000"/>
              </a:lnSpc>
              <a:buFont typeface="Arial" pitchFamily="34" charset="0"/>
              <a:buChar char="•"/>
            </a:pPr>
            <a:r>
              <a:rPr lang="de-CH" dirty="0"/>
              <a:t>Specify your model (likelihood and prior)</a:t>
            </a:r>
          </a:p>
          <a:p>
            <a:pPr marL="285750" indent="-285750" algn="just">
              <a:lnSpc>
                <a:spcPct val="150000"/>
              </a:lnSpc>
              <a:buFont typeface="Arial" pitchFamily="34" charset="0"/>
              <a:buChar char="•"/>
            </a:pPr>
            <a:r>
              <a:rPr lang="de-CH" dirty="0" err="1"/>
              <a:t>Ask</a:t>
            </a:r>
            <a:r>
              <a:rPr lang="de-CH" dirty="0"/>
              <a:t> your question of interest  of the posterior</a:t>
            </a:r>
          </a:p>
          <a:p>
            <a:pPr marL="285750" indent="-285750" algn="just">
              <a:lnSpc>
                <a:spcPct val="150000"/>
              </a:lnSpc>
              <a:buFont typeface="Arial" pitchFamily="34" charset="0"/>
              <a:buChar char="•"/>
            </a:pPr>
            <a:endParaRPr lang="de-CH" dirty="0"/>
          </a:p>
          <a:p>
            <a:pPr algn="just">
              <a:lnSpc>
                <a:spcPct val="150000"/>
              </a:lnSpc>
            </a:pPr>
            <a:r>
              <a:rPr lang="de-CH" sz="2400" dirty="0"/>
              <a:t>All you need is the rules of probability theory.</a:t>
            </a:r>
          </a:p>
        </p:txBody>
      </p:sp>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25</a:t>
            </a:fld>
            <a:endParaRPr lang="en-US"/>
          </a:p>
        </p:txBody>
      </p:sp>
    </p:spTree>
    <p:extLst>
      <p:ext uri="{BB962C8B-B14F-4D97-AF65-F5344CB8AC3E}">
        <p14:creationId xmlns:p14="http://schemas.microsoft.com/office/powerpoint/2010/main" val="7876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Effect transition="in" filter="fade">
                                      <p:cBhvr>
                                        <p:cTn id="12" dur="500"/>
                                        <p:tgtEl>
                                          <p:spTgt spid="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xEl>
                                              <p:pRg st="2" end="2"/>
                                            </p:txEl>
                                          </p:spTgt>
                                        </p:tgtEl>
                                        <p:attrNameLst>
                                          <p:attrName>style.visibility</p:attrName>
                                        </p:attrNameLst>
                                      </p:cBhvr>
                                      <p:to>
                                        <p:strVal val="visible"/>
                                      </p:to>
                                    </p:set>
                                    <p:animEffect transition="in" filter="fade">
                                      <p:cBhvr>
                                        <p:cTn id="17" dur="500"/>
                                        <p:tgtEl>
                                          <p:spTgt spid="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xEl>
                                              <p:pRg st="3" end="3"/>
                                            </p:txEl>
                                          </p:spTgt>
                                        </p:tgtEl>
                                        <p:attrNameLst>
                                          <p:attrName>style.visibility</p:attrName>
                                        </p:attrNameLst>
                                      </p:cBhvr>
                                      <p:to>
                                        <p:strVal val="visible"/>
                                      </p:to>
                                    </p:set>
                                    <p:animEffect transition="in" filter="fade">
                                      <p:cBhvr>
                                        <p:cTn id="22" dur="500"/>
                                        <p:tgtEl>
                                          <p:spTgt spid="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xEl>
                                              <p:pRg st="5" end="5"/>
                                            </p:txEl>
                                          </p:spTgt>
                                        </p:tgtEl>
                                        <p:attrNameLst>
                                          <p:attrName>style.visibility</p:attrName>
                                        </p:attrNameLst>
                                      </p:cBhvr>
                                      <p:to>
                                        <p:strVal val="visible"/>
                                      </p:to>
                                    </p:set>
                                    <p:animEffect transition="in" filter="fade">
                                      <p:cBhvr>
                                        <p:cTn id="27"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296786" y="214994"/>
            <a:ext cx="8103769" cy="830997"/>
          </a:xfrm>
          <a:prstGeom prst="rect">
            <a:avLst/>
          </a:prstGeom>
        </p:spPr>
        <p:txBody>
          <a:bodyPr wrap="square">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Frequentist (or: orthodox, classical) versus Bayesian inference: hypothesis testing</a:t>
            </a:r>
            <a:endParaRPr lang="en-US" dirty="0"/>
          </a:p>
        </p:txBody>
      </p:sp>
      <p:grpSp>
        <p:nvGrpSpPr>
          <p:cNvPr id="8" name="Group 7"/>
          <p:cNvGrpSpPr/>
          <p:nvPr/>
        </p:nvGrpSpPr>
        <p:grpSpPr>
          <a:xfrm>
            <a:off x="228666" y="1124436"/>
            <a:ext cx="4446470" cy="5055041"/>
            <a:chOff x="228665" y="1124436"/>
            <a:chExt cx="4448543" cy="5055041"/>
          </a:xfrm>
        </p:grpSpPr>
        <p:grpSp>
          <p:nvGrpSpPr>
            <p:cNvPr id="4109" name="Group 92"/>
            <p:cNvGrpSpPr>
              <a:grpSpLocks/>
            </p:cNvGrpSpPr>
            <p:nvPr/>
          </p:nvGrpSpPr>
          <p:grpSpPr bwMode="auto">
            <a:xfrm>
              <a:off x="315745" y="1124436"/>
              <a:ext cx="4361463" cy="5055041"/>
              <a:chOff x="180" y="392"/>
              <a:chExt cx="3160" cy="3433"/>
            </a:xfrm>
          </p:grpSpPr>
          <p:pic>
            <p:nvPicPr>
              <p:cNvPr id="4124" name="Picture 47" descr="GaussianCDF"/>
              <p:cNvPicPr>
                <a:picLocks noChangeAspect="1" noChangeArrowheads="1"/>
              </p:cNvPicPr>
              <p:nvPr/>
            </p:nvPicPr>
            <p:blipFill>
              <a:blip r:embed="rId3" cstate="print">
                <a:extLst>
                  <a:ext uri="{28A0092B-C50C-407E-A947-70E740481C1C}">
                    <a14:useLocalDpi xmlns:a14="http://schemas.microsoft.com/office/drawing/2010/main" val="0"/>
                  </a:ext>
                </a:extLst>
              </a:blip>
              <a:srcRect l="13863" t="7178"/>
              <a:stretch>
                <a:fillRect/>
              </a:stretch>
            </p:blipFill>
            <p:spPr bwMode="auto">
              <a:xfrm>
                <a:off x="384" y="1385"/>
                <a:ext cx="1968" cy="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5" name="Line 49"/>
              <p:cNvSpPr>
                <a:spLocks noChangeShapeType="1"/>
              </p:cNvSpPr>
              <p:nvPr/>
            </p:nvSpPr>
            <p:spPr bwMode="auto">
              <a:xfrm flipV="1">
                <a:off x="336" y="2790"/>
                <a:ext cx="2016"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26" name="Line 50"/>
              <p:cNvSpPr>
                <a:spLocks noChangeShapeType="1"/>
              </p:cNvSpPr>
              <p:nvPr/>
            </p:nvSpPr>
            <p:spPr bwMode="auto">
              <a:xfrm rot="-5400000">
                <a:off x="-384" y="2070"/>
                <a:ext cx="14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27" name="Line 54"/>
              <p:cNvSpPr>
                <a:spLocks noChangeShapeType="1"/>
              </p:cNvSpPr>
              <p:nvPr/>
            </p:nvSpPr>
            <p:spPr bwMode="auto">
              <a:xfrm flipH="1">
                <a:off x="1476" y="2382"/>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128" name="Group 60"/>
              <p:cNvGrpSpPr>
                <a:grpSpLocks/>
              </p:cNvGrpSpPr>
              <p:nvPr/>
            </p:nvGrpSpPr>
            <p:grpSpPr bwMode="auto">
              <a:xfrm>
                <a:off x="241" y="3588"/>
                <a:ext cx="2965" cy="237"/>
                <a:chOff x="111" y="3508"/>
                <a:chExt cx="2965" cy="237"/>
              </a:xfrm>
            </p:grpSpPr>
            <p:sp>
              <p:nvSpPr>
                <p:cNvPr id="4134" name="Text Box 58"/>
                <p:cNvSpPr txBox="1">
                  <a:spLocks noChangeArrowheads="1"/>
                </p:cNvSpPr>
                <p:nvPr/>
              </p:nvSpPr>
              <p:spPr bwMode="auto">
                <a:xfrm>
                  <a:off x="111" y="3511"/>
                  <a:ext cx="37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spcBef>
                      <a:spcPct val="50000"/>
                    </a:spcBef>
                  </a:pPr>
                  <a:r>
                    <a:rPr lang="en-US" sz="1600" dirty="0">
                      <a:latin typeface="Courier New" pitchFamily="49" charset="0"/>
                      <a:cs typeface="Courier New" pitchFamily="49" charset="0"/>
                    </a:rPr>
                    <a:t>if</a:t>
                  </a:r>
                </a:p>
              </p:txBody>
            </p:sp>
            <p:sp>
              <p:nvSpPr>
                <p:cNvPr id="4135" name="Text Box 59"/>
                <p:cNvSpPr txBox="1">
                  <a:spLocks noChangeArrowheads="1"/>
                </p:cNvSpPr>
                <p:nvPr/>
              </p:nvSpPr>
              <p:spPr bwMode="auto">
                <a:xfrm>
                  <a:off x="1687" y="3508"/>
                  <a:ext cx="138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spcBef>
                      <a:spcPct val="50000"/>
                    </a:spcBef>
                  </a:pPr>
                  <a:r>
                    <a:rPr lang="en-US" sz="1600" dirty="0">
                      <a:latin typeface="Courier New" pitchFamily="49" charset="0"/>
                      <a:cs typeface="Courier New" pitchFamily="49" charset="0"/>
                    </a:rPr>
                    <a:t>then reject H</a:t>
                  </a:r>
                  <a:r>
                    <a:rPr lang="en-US" sz="1600" baseline="-25000" dirty="0">
                      <a:latin typeface="Courier New" pitchFamily="49" charset="0"/>
                      <a:cs typeface="Courier New" pitchFamily="49" charset="0"/>
                    </a:rPr>
                    <a:t>0</a:t>
                  </a:r>
                  <a:endParaRPr lang="en-US" sz="1600" dirty="0">
                    <a:latin typeface="Courier New" pitchFamily="49" charset="0"/>
                    <a:cs typeface="Courier New" pitchFamily="49" charset="0"/>
                  </a:endParaRPr>
                </a:p>
              </p:txBody>
            </p:sp>
          </p:grpSp>
          <mc:AlternateContent xmlns:mc="http://schemas.openxmlformats.org/markup-compatibility/2006" xmlns:a14="http://schemas.microsoft.com/office/drawing/2010/main">
            <mc:Choice Requires="a14">
              <p:sp>
                <p:nvSpPr>
                  <p:cNvPr id="4129" name="Text Box 76"/>
                  <p:cNvSpPr txBox="1">
                    <a:spLocks noChangeArrowheads="1"/>
                  </p:cNvSpPr>
                  <p:nvPr/>
                </p:nvSpPr>
                <p:spPr bwMode="auto">
                  <a:xfrm>
                    <a:off x="182" y="3024"/>
                    <a:ext cx="3158" cy="2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dirty="0">
                        <a:latin typeface="Times New Roman" pitchFamily="18" charset="0"/>
                      </a:rPr>
                      <a:t>•</a:t>
                    </a:r>
                    <a:r>
                      <a:rPr lang="en-US" dirty="0"/>
                      <a:t> </a:t>
                    </a:r>
                    <a:r>
                      <a:rPr lang="en-US" dirty="0">
                        <a:latin typeface="Cambria" pitchFamily="18" charset="0"/>
                      </a:rPr>
                      <a:t>estimate parameters (obtain test stat. </a:t>
                    </a:r>
                    <a14:m>
                      <m:oMath xmlns:m="http://schemas.openxmlformats.org/officeDocument/2006/math">
                        <m:sSup>
                          <m:sSupPr>
                            <m:ctrlPr>
                              <a:rPr lang="de-CH" i="1">
                                <a:latin typeface="Cambria Math" panose="02040503050406030204" pitchFamily="18" charset="0"/>
                              </a:rPr>
                            </m:ctrlPr>
                          </m:sSupPr>
                          <m:e>
                            <m:r>
                              <a:rPr lang="de-CH" i="1">
                                <a:latin typeface="Cambria Math"/>
                              </a:rPr>
                              <m:t>𝑡</m:t>
                            </m:r>
                          </m:e>
                          <m:sup>
                            <m:r>
                              <a:rPr lang="de-CH" i="1">
                                <a:latin typeface="Cambria Math"/>
                              </a:rPr>
                              <m:t>∗</m:t>
                            </m:r>
                          </m:sup>
                        </m:sSup>
                      </m:oMath>
                    </a14:m>
                    <a:r>
                      <a:rPr lang="en-US" dirty="0">
                        <a:latin typeface="Cambria" pitchFamily="18" charset="0"/>
                      </a:rPr>
                      <a:t>)</a:t>
                    </a:r>
                  </a:p>
                </p:txBody>
              </p:sp>
            </mc:Choice>
            <mc:Fallback xmlns="">
              <p:sp>
                <p:nvSpPr>
                  <p:cNvPr id="4129" name="Text Box 76"/>
                  <p:cNvSpPr txBox="1">
                    <a:spLocks noRot="1" noChangeAspect="1" noMove="1" noResize="1" noEditPoints="1" noAdjustHandles="1" noChangeArrowheads="1" noChangeShapeType="1" noTextEdit="1"/>
                  </p:cNvSpPr>
                  <p:nvPr/>
                </p:nvSpPr>
                <p:spPr bwMode="auto">
                  <a:xfrm>
                    <a:off x="182" y="3024"/>
                    <a:ext cx="3158" cy="251"/>
                  </a:xfrm>
                  <a:prstGeom prst="rect">
                    <a:avLst/>
                  </a:prstGeom>
                  <a:blipFill rotWithShape="1">
                    <a:blip r:embed="rId4"/>
                    <a:stretch>
                      <a:fillRect l="-1119" t="-9836" r="-420" b="-245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133" name="Text Box 77"/>
              <p:cNvSpPr txBox="1">
                <a:spLocks noChangeArrowheads="1"/>
              </p:cNvSpPr>
              <p:nvPr/>
            </p:nvSpPr>
            <p:spPr bwMode="auto">
              <a:xfrm>
                <a:off x="192" y="701"/>
                <a:ext cx="14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dirty="0">
                    <a:latin typeface="Cambria" pitchFamily="18" charset="0"/>
                  </a:rPr>
                  <a:t>• define the null, e.g.: </a:t>
                </a:r>
              </a:p>
            </p:txBody>
          </p:sp>
          <p:sp>
            <p:nvSpPr>
              <p:cNvPr id="4131" name="Text Box 84"/>
              <p:cNvSpPr txBox="1">
                <a:spLocks noChangeArrowheads="1"/>
              </p:cNvSpPr>
              <p:nvPr/>
            </p:nvSpPr>
            <p:spPr bwMode="auto">
              <a:xfrm>
                <a:off x="180" y="3312"/>
                <a:ext cx="17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dirty="0">
                    <a:latin typeface="Times New Roman" pitchFamily="18" charset="0"/>
                  </a:rPr>
                  <a:t>•</a:t>
                </a:r>
                <a:r>
                  <a:rPr lang="en-US" dirty="0"/>
                  <a:t> </a:t>
                </a:r>
                <a:r>
                  <a:rPr lang="en-US" dirty="0">
                    <a:latin typeface="Cambria" pitchFamily="18" charset="0"/>
                  </a:rPr>
                  <a:t>apply decision rule, i.e.:</a:t>
                </a:r>
              </a:p>
            </p:txBody>
          </p:sp>
          <p:sp>
            <p:nvSpPr>
              <p:cNvPr id="4132" name="Text Box 90"/>
              <p:cNvSpPr txBox="1">
                <a:spLocks noChangeArrowheads="1"/>
              </p:cNvSpPr>
              <p:nvPr/>
            </p:nvSpPr>
            <p:spPr bwMode="auto">
              <a:xfrm>
                <a:off x="1159" y="392"/>
                <a:ext cx="6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b="1" dirty="0">
                    <a:solidFill>
                      <a:srgbClr val="CC6600"/>
                    </a:solidFill>
                    <a:latin typeface="Cambria" pitchFamily="18" charset="0"/>
                  </a:rPr>
                  <a:t>Classical</a:t>
                </a:r>
              </a:p>
            </p:txBody>
          </p:sp>
        </p:grpSp>
        <mc:AlternateContent xmlns:mc="http://schemas.openxmlformats.org/markup-compatibility/2006" xmlns:a14="http://schemas.microsoft.com/office/drawing/2010/main">
          <mc:Choice Requires="a14">
            <p:sp>
              <p:nvSpPr>
                <p:cNvPr id="3" name="TextBox 2"/>
                <p:cNvSpPr txBox="1"/>
                <p:nvPr/>
              </p:nvSpPr>
              <p:spPr>
                <a:xfrm>
                  <a:off x="2496137" y="1601260"/>
                  <a:ext cx="11796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a:rPr>
                              <m:t>𝐻</m:t>
                            </m:r>
                          </m:e>
                          <m:sub>
                            <m:r>
                              <a:rPr lang="de-CH" b="0" i="1" smtClean="0">
                                <a:latin typeface="Cambria Math"/>
                              </a:rPr>
                              <m:t>0</m:t>
                            </m:r>
                          </m:sub>
                        </m:sSub>
                        <m:r>
                          <a:rPr lang="de-CH" b="0" i="1" smtClean="0">
                            <a:latin typeface="Cambria Math"/>
                          </a:rPr>
                          <m:t>:</m:t>
                        </m:r>
                        <m:r>
                          <a:rPr lang="de-CH" b="0" i="1" smtClean="0">
                            <a:latin typeface="Cambria Math"/>
                          </a:rPr>
                          <m:t>𝜗</m:t>
                        </m:r>
                        <m:r>
                          <a:rPr lang="de-CH" b="0" i="1" smtClean="0">
                            <a:latin typeface="Cambria Math"/>
                          </a:rPr>
                          <m:t>=0</m:t>
                        </m:r>
                      </m:oMath>
                    </m:oMathPara>
                  </a14:m>
                  <a:endParaRPr lang="en-US" i="1" dirty="0"/>
                </a:p>
              </p:txBody>
            </p:sp>
          </mc:Choice>
          <mc:Fallback xmlns="">
            <p:sp>
              <p:nvSpPr>
                <p:cNvPr id="3" name="TextBox 2"/>
                <p:cNvSpPr txBox="1">
                  <a:spLocks noRot="1" noChangeAspect="1" noMove="1" noResize="1" noEditPoints="1" noAdjustHandles="1" noChangeArrowheads="1" noChangeShapeType="1" noTextEdit="1"/>
                </p:cNvSpPr>
                <p:nvPr/>
              </p:nvSpPr>
              <p:spPr>
                <a:xfrm>
                  <a:off x="2496137" y="1601260"/>
                  <a:ext cx="1179618" cy="369332"/>
                </a:xfrm>
                <a:prstGeom prst="rect">
                  <a:avLst/>
                </a:prstGeom>
                <a:blipFill rotWithShape="1">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28665" y="2060848"/>
                  <a:ext cx="1003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𝑡</m:t>
                            </m:r>
                          </m:e>
                          <m:e>
                            <m:sSub>
                              <m:sSubPr>
                                <m:ctrlPr>
                                  <a:rPr lang="de-CH" b="0" i="1" smtClean="0">
                                    <a:latin typeface="Cambria Math" panose="02040503050406030204" pitchFamily="18" charset="0"/>
                                  </a:rPr>
                                </m:ctrlPr>
                              </m:sSubPr>
                              <m:e>
                                <m:r>
                                  <a:rPr lang="de-CH" b="0" i="1" smtClean="0">
                                    <a:latin typeface="Cambria Math"/>
                                  </a:rPr>
                                  <m:t>𝐻</m:t>
                                </m:r>
                              </m:e>
                              <m:sub>
                                <m:r>
                                  <a:rPr lang="de-CH" b="0" i="1" smtClean="0">
                                    <a:latin typeface="Cambria Math"/>
                                  </a:rPr>
                                  <m:t>0</m:t>
                                </m:r>
                              </m:sub>
                            </m:sSub>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8665" y="2060848"/>
                  <a:ext cx="1003608" cy="369332"/>
                </a:xfrm>
                <a:prstGeom prst="rect">
                  <a:avLst/>
                </a:prstGeom>
                <a:blipFill rotWithShape="1">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2728034" y="3777833"/>
                  <a:ext cx="1500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𝑡</m:t>
                            </m:r>
                            <m:r>
                              <a:rPr lang="de-CH" b="0" i="1" smtClean="0">
                                <a:latin typeface="Cambria Math"/>
                              </a:rPr>
                              <m:t>&gt;</m:t>
                            </m:r>
                            <m:sSup>
                              <m:sSupPr>
                                <m:ctrlPr>
                                  <a:rPr lang="de-CH" b="0" i="1" smtClean="0">
                                    <a:latin typeface="Cambria Math" panose="02040503050406030204" pitchFamily="18" charset="0"/>
                                  </a:rPr>
                                </m:ctrlPr>
                              </m:sSupPr>
                              <m:e>
                                <m:r>
                                  <a:rPr lang="de-CH" b="0" i="1" smtClean="0">
                                    <a:latin typeface="Cambria Math"/>
                                  </a:rPr>
                                  <m:t>𝑡</m:t>
                                </m:r>
                              </m:e>
                              <m:sup>
                                <m:r>
                                  <a:rPr lang="de-CH" b="0" i="1" smtClean="0">
                                    <a:latin typeface="Cambria Math"/>
                                  </a:rPr>
                                  <m:t>∗</m:t>
                                </m:r>
                              </m:sup>
                            </m:sSup>
                          </m:e>
                          <m:e>
                            <m:sSub>
                              <m:sSubPr>
                                <m:ctrlPr>
                                  <a:rPr lang="de-CH" b="0" i="1" smtClean="0">
                                    <a:latin typeface="Cambria Math" panose="02040503050406030204" pitchFamily="18" charset="0"/>
                                  </a:rPr>
                                </m:ctrlPr>
                              </m:sSubPr>
                              <m:e>
                                <m:r>
                                  <a:rPr lang="de-CH" b="0" i="1" smtClean="0">
                                    <a:latin typeface="Cambria Math"/>
                                  </a:rPr>
                                  <m:t>𝐻</m:t>
                                </m:r>
                              </m:e>
                              <m:sub>
                                <m:r>
                                  <a:rPr lang="de-CH" b="0" i="1" smtClean="0">
                                    <a:latin typeface="Cambria Math"/>
                                  </a:rPr>
                                  <m:t>0</m:t>
                                </m:r>
                              </m:sub>
                            </m:sSub>
                          </m:e>
                        </m:d>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2728034" y="3777833"/>
                  <a:ext cx="1500603" cy="369332"/>
                </a:xfrm>
                <a:prstGeom prst="rect">
                  <a:avLst/>
                </a:prstGeom>
                <a:blipFill rotWithShape="1">
                  <a:blip r:embed="rId7"/>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878153" y="4632789"/>
                  <a:ext cx="4444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de-CH" b="0" i="1" smtClean="0">
                                <a:solidFill>
                                  <a:srgbClr val="FF0000"/>
                                </a:solidFill>
                                <a:latin typeface="Cambria Math" panose="02040503050406030204" pitchFamily="18" charset="0"/>
                              </a:rPr>
                            </m:ctrlPr>
                          </m:sSupPr>
                          <m:e>
                            <m:r>
                              <a:rPr lang="de-CH" b="0" i="1" smtClean="0">
                                <a:solidFill>
                                  <a:srgbClr val="FF0000"/>
                                </a:solidFill>
                                <a:latin typeface="Cambria Math"/>
                              </a:rPr>
                              <m:t>𝑡</m:t>
                            </m:r>
                          </m:e>
                          <m:sup>
                            <m:r>
                              <a:rPr lang="de-CH" b="0" i="1" smtClean="0">
                                <a:solidFill>
                                  <a:srgbClr val="FF0000"/>
                                </a:solidFill>
                                <a:latin typeface="Cambria Math"/>
                              </a:rPr>
                              <m:t>∗</m:t>
                            </m:r>
                          </m:sup>
                        </m:sSup>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878153" y="4632789"/>
                  <a:ext cx="444417" cy="36933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205234" y="4479656"/>
                  <a:ext cx="10808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𝑡</m:t>
                        </m:r>
                        <m:r>
                          <a:rPr lang="de-CH" b="0" i="1" smtClean="0">
                            <a:latin typeface="Cambria Math"/>
                            <a:ea typeface="Cambria Math"/>
                          </a:rPr>
                          <m:t>≡</m:t>
                        </m:r>
                        <m:r>
                          <a:rPr lang="de-CH" b="0" i="1" smtClean="0">
                            <a:latin typeface="Cambria Math"/>
                            <a:ea typeface="Cambria Math"/>
                          </a:rPr>
                          <m:t>𝑡</m:t>
                        </m:r>
                        <m:d>
                          <m:dPr>
                            <m:ctrlPr>
                              <a:rPr lang="de-CH" b="0" i="1" smtClean="0">
                                <a:latin typeface="Cambria Math" panose="02040503050406030204" pitchFamily="18" charset="0"/>
                                <a:ea typeface="Cambria Math"/>
                              </a:rPr>
                            </m:ctrlPr>
                          </m:dPr>
                          <m:e>
                            <m:r>
                              <a:rPr lang="de-CH" b="0" i="1" smtClean="0">
                                <a:latin typeface="Cambria Math"/>
                                <a:ea typeface="Cambria Math"/>
                              </a:rPr>
                              <m:t>𝑌</m:t>
                            </m:r>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205234" y="4479656"/>
                  <a:ext cx="1080872"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730469" y="5810145"/>
                  <a:ext cx="19468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𝑡</m:t>
                            </m:r>
                            <m:r>
                              <a:rPr lang="de-CH" b="0" i="1" smtClean="0">
                                <a:latin typeface="Cambria Math"/>
                              </a:rPr>
                              <m:t>&gt;</m:t>
                            </m:r>
                            <m:sSup>
                              <m:sSupPr>
                                <m:ctrlPr>
                                  <a:rPr lang="de-CH" b="0" i="1" smtClean="0">
                                    <a:latin typeface="Cambria Math" panose="02040503050406030204" pitchFamily="18" charset="0"/>
                                  </a:rPr>
                                </m:ctrlPr>
                              </m:sSupPr>
                              <m:e>
                                <m:r>
                                  <a:rPr lang="de-CH" b="0" i="1" smtClean="0">
                                    <a:latin typeface="Cambria Math"/>
                                  </a:rPr>
                                  <m:t>𝑡</m:t>
                                </m:r>
                              </m:e>
                              <m:sup>
                                <m:r>
                                  <a:rPr lang="de-CH" b="0" i="1" smtClean="0">
                                    <a:latin typeface="Cambria Math"/>
                                  </a:rPr>
                                  <m:t>∗</m:t>
                                </m:r>
                              </m:sup>
                            </m:sSup>
                          </m:e>
                          <m:e>
                            <m:sSub>
                              <m:sSubPr>
                                <m:ctrlPr>
                                  <a:rPr lang="de-CH" b="0" i="1" smtClean="0">
                                    <a:latin typeface="Cambria Math" panose="02040503050406030204" pitchFamily="18" charset="0"/>
                                  </a:rPr>
                                </m:ctrlPr>
                              </m:sSubPr>
                              <m:e>
                                <m:r>
                                  <a:rPr lang="de-CH" b="0" i="1" smtClean="0">
                                    <a:latin typeface="Cambria Math"/>
                                  </a:rPr>
                                  <m:t>𝐻</m:t>
                                </m:r>
                              </m:e>
                              <m:sub>
                                <m:r>
                                  <a:rPr lang="de-CH" b="0" i="1" smtClean="0">
                                    <a:latin typeface="Cambria Math"/>
                                  </a:rPr>
                                  <m:t>0</m:t>
                                </m:r>
                              </m:sub>
                            </m:sSub>
                          </m:e>
                        </m:d>
                        <m:r>
                          <a:rPr lang="de-CH" b="0" i="1" smtClean="0">
                            <a:latin typeface="Cambria Math"/>
                            <a:ea typeface="Cambria Math"/>
                          </a:rPr>
                          <m:t>≤</m:t>
                        </m:r>
                        <m:r>
                          <a:rPr lang="de-CH" b="0" i="1" smtClean="0">
                            <a:latin typeface="Cambria Math"/>
                            <a:ea typeface="Cambria Math"/>
                          </a:rPr>
                          <m:t>𝛼</m:t>
                        </m:r>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730469" y="5810145"/>
                  <a:ext cx="1946815" cy="369332"/>
                </a:xfrm>
                <a:prstGeom prst="rect">
                  <a:avLst/>
                </a:prstGeom>
                <a:blipFill rotWithShape="1">
                  <a:blip r:embed="rId10"/>
                  <a:stretch>
                    <a:fillRect b="-6557"/>
                  </a:stretch>
                </a:blipFill>
              </p:spPr>
              <p:txBody>
                <a:bodyPr/>
                <a:lstStyle/>
                <a:p>
                  <a:r>
                    <a:rPr lang="en-US">
                      <a:noFill/>
                    </a:rPr>
                    <a:t> </a:t>
                  </a:r>
                </a:p>
              </p:txBody>
            </p:sp>
          </mc:Fallback>
        </mc:AlternateContent>
      </p:grpSp>
      <p:sp>
        <p:nvSpPr>
          <p:cNvPr id="9" name="Slide Number Placeholder 8"/>
          <p:cNvSpPr>
            <a:spLocks noGrp="1"/>
          </p:cNvSpPr>
          <p:nvPr>
            <p:ph type="sldNum" sz="quarter" idx="12"/>
          </p:nvPr>
        </p:nvSpPr>
        <p:spPr/>
        <p:txBody>
          <a:bodyPr/>
          <a:lstStyle/>
          <a:p>
            <a:pPr>
              <a:defRPr/>
            </a:pPr>
            <a:fld id="{DED0B2D0-5B09-4B9C-A710-0CDC74530640}" type="slidenum">
              <a:rPr lang="en-US" smtClean="0"/>
              <a:pPr>
                <a:defRPr/>
              </a:pPr>
              <a:t>26</a:t>
            </a:fld>
            <a:endParaRPr lang="en-US"/>
          </a:p>
        </p:txBody>
      </p:sp>
      <p:grpSp>
        <p:nvGrpSpPr>
          <p:cNvPr id="11" name="Group 10"/>
          <p:cNvGrpSpPr/>
          <p:nvPr/>
        </p:nvGrpSpPr>
        <p:grpSpPr>
          <a:xfrm>
            <a:off x="4937136" y="1142767"/>
            <a:ext cx="3839393" cy="5066981"/>
            <a:chOff x="4937136" y="1142767"/>
            <a:chExt cx="3839393" cy="5066981"/>
          </a:xfrm>
        </p:grpSpPr>
        <p:pic>
          <p:nvPicPr>
            <p:cNvPr id="45" name="Picture 61" descr="GaussianCDF2"/>
            <p:cNvPicPr>
              <a:picLocks noChangeAspect="1" noChangeArrowheads="1"/>
            </p:cNvPicPr>
            <p:nvPr/>
          </p:nvPicPr>
          <p:blipFill>
            <a:blip r:embed="rId11">
              <a:extLst>
                <a:ext uri="{28A0092B-C50C-407E-A947-70E740481C1C}">
                  <a14:useLocalDpi xmlns:a14="http://schemas.microsoft.com/office/drawing/2010/main" val="0"/>
                </a:ext>
              </a:extLst>
            </a:blip>
            <a:srcRect l="12524" t="7178" r="8479" b="8925"/>
            <a:stretch>
              <a:fillRect/>
            </a:stretch>
          </p:blipFill>
          <p:spPr bwMode="auto">
            <a:xfrm>
              <a:off x="5188847" y="2582382"/>
              <a:ext cx="2905831" cy="211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4937136" y="1142767"/>
              <a:ext cx="3839393" cy="5066981"/>
              <a:chOff x="4937136" y="1142767"/>
              <a:chExt cx="3839393" cy="5066981"/>
            </a:xfrm>
          </p:grpSpPr>
          <p:grpSp>
            <p:nvGrpSpPr>
              <p:cNvPr id="7" name="Group 6"/>
              <p:cNvGrpSpPr/>
              <p:nvPr/>
            </p:nvGrpSpPr>
            <p:grpSpPr>
              <a:xfrm>
                <a:off x="4937136" y="1142767"/>
                <a:ext cx="3839393" cy="5066981"/>
                <a:chOff x="5152207" y="1112496"/>
                <a:chExt cx="3839393" cy="5066981"/>
              </a:xfrm>
            </p:grpSpPr>
            <p:grpSp>
              <p:nvGrpSpPr>
                <p:cNvPr id="4110" name="Group 95"/>
                <p:cNvGrpSpPr>
                  <a:grpSpLocks/>
                </p:cNvGrpSpPr>
                <p:nvPr/>
              </p:nvGrpSpPr>
              <p:grpSpPr bwMode="auto">
                <a:xfrm>
                  <a:off x="5152207" y="1112496"/>
                  <a:ext cx="3839393" cy="5066981"/>
                  <a:chOff x="3254" y="381"/>
                  <a:chExt cx="2410" cy="3488"/>
                </a:xfrm>
              </p:grpSpPr>
              <p:sp>
                <p:nvSpPr>
                  <p:cNvPr id="4114" name="Line 62"/>
                  <p:cNvSpPr>
                    <a:spLocks noChangeShapeType="1"/>
                  </p:cNvSpPr>
                  <p:nvPr/>
                </p:nvSpPr>
                <p:spPr bwMode="auto">
                  <a:xfrm flipV="1">
                    <a:off x="3412" y="2790"/>
                    <a:ext cx="2016"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5" name="Line 63"/>
                  <p:cNvSpPr>
                    <a:spLocks noChangeShapeType="1"/>
                  </p:cNvSpPr>
                  <p:nvPr/>
                </p:nvSpPr>
                <p:spPr bwMode="auto">
                  <a:xfrm rot="-5400000">
                    <a:off x="2692" y="2070"/>
                    <a:ext cx="14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6" name="Line 67"/>
                  <p:cNvSpPr>
                    <a:spLocks noChangeShapeType="1"/>
                  </p:cNvSpPr>
                  <p:nvPr/>
                </p:nvSpPr>
                <p:spPr bwMode="auto">
                  <a:xfrm flipH="1">
                    <a:off x="4456" y="2302"/>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7" name="Text Box 72"/>
                  <p:cNvSpPr txBox="1">
                    <a:spLocks noChangeArrowheads="1"/>
                  </p:cNvSpPr>
                  <p:nvPr/>
                </p:nvSpPr>
                <p:spPr bwMode="auto">
                  <a:xfrm>
                    <a:off x="3326" y="3636"/>
                    <a:ext cx="3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spcBef>
                        <a:spcPct val="50000"/>
                      </a:spcBef>
                    </a:pPr>
                    <a:r>
                      <a:rPr lang="en-US" sz="1600" dirty="0">
                        <a:latin typeface="Courier New" pitchFamily="49" charset="0"/>
                        <a:cs typeface="Courier New" pitchFamily="49" charset="0"/>
                      </a:rPr>
                      <a:t>if</a:t>
                    </a:r>
                  </a:p>
                </p:txBody>
              </p:sp>
              <p:sp>
                <p:nvSpPr>
                  <p:cNvPr id="4118" name="Text Box 73"/>
                  <p:cNvSpPr txBox="1">
                    <a:spLocks noChangeArrowheads="1"/>
                  </p:cNvSpPr>
                  <p:nvPr/>
                </p:nvSpPr>
                <p:spPr bwMode="auto">
                  <a:xfrm>
                    <a:off x="4478" y="3636"/>
                    <a:ext cx="11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spcBef>
                        <a:spcPct val="50000"/>
                      </a:spcBef>
                    </a:pPr>
                    <a:r>
                      <a:rPr lang="en-US" sz="1600" dirty="0">
                        <a:latin typeface="Courier New" pitchFamily="49" charset="0"/>
                        <a:cs typeface="Courier New" pitchFamily="49" charset="0"/>
                      </a:rPr>
                      <a:t>then accept H</a:t>
                    </a:r>
                    <a:r>
                      <a:rPr lang="en-US" sz="1600" baseline="-25000" dirty="0">
                        <a:latin typeface="Courier New" pitchFamily="49" charset="0"/>
                        <a:cs typeface="Courier New" pitchFamily="49" charset="0"/>
                      </a:rPr>
                      <a:t>0</a:t>
                    </a:r>
                    <a:endParaRPr lang="en-US" sz="1600" dirty="0">
                      <a:latin typeface="Courier New" pitchFamily="49" charset="0"/>
                      <a:cs typeface="Courier New" pitchFamily="49" charset="0"/>
                    </a:endParaRPr>
                  </a:p>
                </p:txBody>
              </p:sp>
              <p:sp>
                <p:nvSpPr>
                  <p:cNvPr id="4119" name="Text Box 79"/>
                  <p:cNvSpPr txBox="1">
                    <a:spLocks noChangeArrowheads="1"/>
                  </p:cNvSpPr>
                  <p:nvPr/>
                </p:nvSpPr>
                <p:spPr bwMode="auto">
                  <a:xfrm>
                    <a:off x="3254" y="701"/>
                    <a:ext cx="23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dirty="0">
                        <a:latin typeface="Times New Roman" pitchFamily="18" charset="0"/>
                      </a:rPr>
                      <a:t>•</a:t>
                    </a:r>
                    <a:r>
                      <a:rPr lang="en-US" dirty="0"/>
                      <a:t> </a:t>
                    </a:r>
                    <a:r>
                      <a:rPr lang="en-US" dirty="0">
                        <a:latin typeface="Cambria" pitchFamily="18" charset="0"/>
                      </a:rPr>
                      <a:t>invert model (obtain posterior </a:t>
                    </a:r>
                    <a:r>
                      <a:rPr lang="en-US" dirty="0" err="1">
                        <a:latin typeface="Cambria" pitchFamily="18" charset="0"/>
                      </a:rPr>
                      <a:t>pdf</a:t>
                    </a:r>
                    <a:r>
                      <a:rPr lang="en-US" dirty="0">
                        <a:latin typeface="Cambria" pitchFamily="18" charset="0"/>
                      </a:rPr>
                      <a:t>)</a:t>
                    </a:r>
                  </a:p>
                </p:txBody>
              </p:sp>
              <p:sp>
                <p:nvSpPr>
                  <p:cNvPr id="4123" name="Text Box 80"/>
                  <p:cNvSpPr txBox="1">
                    <a:spLocks noChangeArrowheads="1"/>
                  </p:cNvSpPr>
                  <p:nvPr/>
                </p:nvSpPr>
                <p:spPr bwMode="auto">
                  <a:xfrm>
                    <a:off x="3264" y="3025"/>
                    <a:ext cx="14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dirty="0">
                        <a:latin typeface="Times New Roman" pitchFamily="18" charset="0"/>
                      </a:rPr>
                      <a:t>•</a:t>
                    </a:r>
                    <a:r>
                      <a:rPr lang="en-US" dirty="0"/>
                      <a:t> </a:t>
                    </a:r>
                    <a:r>
                      <a:rPr lang="en-US" dirty="0">
                        <a:latin typeface="Cambria" pitchFamily="18" charset="0"/>
                      </a:rPr>
                      <a:t>define the null, e.g.: </a:t>
                    </a:r>
                  </a:p>
                </p:txBody>
              </p:sp>
              <p:sp>
                <p:nvSpPr>
                  <p:cNvPr id="4121" name="Text Box 85"/>
                  <p:cNvSpPr txBox="1">
                    <a:spLocks noChangeArrowheads="1"/>
                  </p:cNvSpPr>
                  <p:nvPr/>
                </p:nvSpPr>
                <p:spPr bwMode="auto">
                  <a:xfrm>
                    <a:off x="3264" y="3312"/>
                    <a:ext cx="17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dirty="0">
                        <a:latin typeface="Times New Roman" pitchFamily="18" charset="0"/>
                      </a:rPr>
                      <a:t>•</a:t>
                    </a:r>
                    <a:r>
                      <a:rPr lang="en-US" dirty="0"/>
                      <a:t> </a:t>
                    </a:r>
                    <a:r>
                      <a:rPr lang="en-US" dirty="0">
                        <a:latin typeface="Cambria" pitchFamily="18" charset="0"/>
                      </a:rPr>
                      <a:t>apply decision rule, i.e.:</a:t>
                    </a:r>
                  </a:p>
                </p:txBody>
              </p:sp>
              <p:sp>
                <p:nvSpPr>
                  <p:cNvPr id="4122" name="Text Box 91"/>
                  <p:cNvSpPr txBox="1">
                    <a:spLocks noChangeArrowheads="1"/>
                  </p:cNvSpPr>
                  <p:nvPr/>
                </p:nvSpPr>
                <p:spPr bwMode="auto">
                  <a:xfrm>
                    <a:off x="4028" y="381"/>
                    <a:ext cx="7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b="1" dirty="0">
                        <a:solidFill>
                          <a:srgbClr val="CC6600"/>
                        </a:solidFill>
                        <a:latin typeface="Cambria" pitchFamily="18" charset="0"/>
                      </a:rPr>
                      <a:t>Bayesian</a:t>
                    </a:r>
                  </a:p>
                </p:txBody>
              </p:sp>
            </p:grpSp>
            <mc:AlternateContent xmlns:mc="http://schemas.openxmlformats.org/markup-compatibility/2006" xmlns:a14="http://schemas.microsoft.com/office/drawing/2010/main">
              <mc:Choice Requires="a14">
                <p:sp>
                  <p:nvSpPr>
                    <p:cNvPr id="48" name="TextBox 47"/>
                    <p:cNvSpPr txBox="1"/>
                    <p:nvPr/>
                  </p:nvSpPr>
                  <p:spPr>
                    <a:xfrm>
                      <a:off x="5152207" y="2060848"/>
                      <a:ext cx="9180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𝜗</m:t>
                                </m:r>
                              </m:e>
                              <m:e>
                                <m:r>
                                  <a:rPr lang="de-CH" b="0" i="1" smtClean="0">
                                    <a:latin typeface="Cambria Math"/>
                                  </a:rPr>
                                  <m:t>𝑦</m:t>
                                </m:r>
                              </m:e>
                            </m:d>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5152207" y="2060848"/>
                      <a:ext cx="918007" cy="369332"/>
                    </a:xfrm>
                    <a:prstGeom prst="rect">
                      <a:avLst/>
                    </a:prstGeom>
                    <a:blipFill rotWithShape="1">
                      <a:blip r:embed="rId20"/>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7406495" y="4953406"/>
                      <a:ext cx="12852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a:rPr>
                                  <m:t>𝐻</m:t>
                                </m:r>
                              </m:e>
                              <m:sub>
                                <m:r>
                                  <a:rPr lang="de-CH" b="0" i="1" smtClean="0">
                                    <a:latin typeface="Cambria Math"/>
                                  </a:rPr>
                                  <m:t>0</m:t>
                                </m:r>
                              </m:sub>
                            </m:sSub>
                            <m:r>
                              <a:rPr lang="de-CH" b="0" i="1" smtClean="0">
                                <a:latin typeface="Cambria Math"/>
                              </a:rPr>
                              <m:t>:</m:t>
                            </m:r>
                            <m:r>
                              <a:rPr lang="de-CH" b="0" i="1" smtClean="0">
                                <a:latin typeface="Cambria Math"/>
                              </a:rPr>
                              <m:t>𝜗</m:t>
                            </m:r>
                            <m:r>
                              <a:rPr lang="de-CH" b="0" i="1" smtClean="0">
                                <a:latin typeface="Cambria Math"/>
                              </a:rPr>
                              <m:t>&gt;</m:t>
                            </m:r>
                            <m:sSub>
                              <m:sSubPr>
                                <m:ctrlPr>
                                  <a:rPr lang="de-CH" b="0" i="1" smtClean="0">
                                    <a:latin typeface="Cambria Math" panose="02040503050406030204" pitchFamily="18" charset="0"/>
                                  </a:rPr>
                                </m:ctrlPr>
                              </m:sSubPr>
                              <m:e>
                                <m:r>
                                  <a:rPr lang="de-CH" b="0" i="1" smtClean="0">
                                    <a:latin typeface="Cambria Math"/>
                                  </a:rPr>
                                  <m:t>𝜗</m:t>
                                </m:r>
                              </m:e>
                              <m:sub>
                                <m:r>
                                  <a:rPr lang="de-CH" b="0" i="1" smtClean="0">
                                    <a:latin typeface="Cambria Math"/>
                                  </a:rPr>
                                  <m:t>0</m:t>
                                </m:r>
                              </m:sub>
                            </m:sSub>
                          </m:oMath>
                        </m:oMathPara>
                      </a14:m>
                      <a:endParaRPr lang="en-US" i="1" dirty="0"/>
                    </a:p>
                  </p:txBody>
                </p:sp>
              </mc:Choice>
              <mc:Fallback xmlns="">
                <p:sp>
                  <p:nvSpPr>
                    <p:cNvPr id="51" name="TextBox 50"/>
                    <p:cNvSpPr txBox="1">
                      <a:spLocks noRot="1" noChangeAspect="1" noMove="1" noResize="1" noEditPoints="1" noAdjustHandles="1" noChangeArrowheads="1" noChangeShapeType="1" noTextEdit="1"/>
                    </p:cNvSpPr>
                    <p:nvPr/>
                  </p:nvSpPr>
                  <p:spPr>
                    <a:xfrm>
                      <a:off x="7406495" y="4953406"/>
                      <a:ext cx="1285224" cy="369332"/>
                    </a:xfrm>
                    <a:prstGeom prst="rect">
                      <a:avLst/>
                    </a:prstGeom>
                    <a:blipFill rotWithShape="1">
                      <a:blip r:embed="rId22"/>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5641960" y="5810145"/>
                      <a:ext cx="14866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a:rPr>
                                      <m:t>𝐻</m:t>
                                    </m:r>
                                  </m:e>
                                  <m:sub>
                                    <m:r>
                                      <a:rPr lang="de-CH" b="0" i="1" smtClean="0">
                                        <a:latin typeface="Cambria Math"/>
                                      </a:rPr>
                                      <m:t>0</m:t>
                                    </m:r>
                                  </m:sub>
                                </m:sSub>
                              </m:e>
                              <m:e>
                                <m:r>
                                  <a:rPr lang="de-CH" b="0" i="1" smtClean="0">
                                    <a:latin typeface="Cambria Math"/>
                                  </a:rPr>
                                  <m:t>𝑦</m:t>
                                </m:r>
                              </m:e>
                            </m:d>
                            <m:r>
                              <a:rPr lang="de-CH" i="1">
                                <a:latin typeface="Cambria Math"/>
                                <a:ea typeface="Cambria Math"/>
                              </a:rPr>
                              <m:t>≥</m:t>
                            </m:r>
                            <m:r>
                              <a:rPr lang="de-CH" b="0" i="1" smtClean="0">
                                <a:latin typeface="Cambria Math"/>
                                <a:ea typeface="Cambria Math"/>
                              </a:rPr>
                              <m:t>𝛼</m:t>
                            </m:r>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5641960" y="5810145"/>
                      <a:ext cx="1486625" cy="369332"/>
                    </a:xfrm>
                    <a:prstGeom prst="rect">
                      <a:avLst/>
                    </a:prstGeom>
                    <a:blipFill rotWithShape="1">
                      <a:blip r:embed="rId2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7831816" y="3533780"/>
                      <a:ext cx="10404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a:rPr>
                                      <m:t>𝐻</m:t>
                                    </m:r>
                                  </m:e>
                                  <m:sub>
                                    <m:r>
                                      <a:rPr lang="de-CH" b="0" i="1" smtClean="0">
                                        <a:latin typeface="Cambria Math"/>
                                      </a:rPr>
                                      <m:t>0</m:t>
                                    </m:r>
                                  </m:sub>
                                </m:sSub>
                              </m:e>
                              <m:e>
                                <m:r>
                                  <a:rPr lang="de-CH" b="0" i="1" smtClean="0">
                                    <a:latin typeface="Cambria Math"/>
                                  </a:rPr>
                                  <m:t>𝑦</m:t>
                                </m:r>
                              </m:e>
                            </m:d>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7831816" y="3533780"/>
                      <a:ext cx="1040413" cy="369332"/>
                    </a:xfrm>
                    <a:prstGeom prst="rect">
                      <a:avLst/>
                    </a:prstGeom>
                    <a:blipFill rotWithShape="1">
                      <a:blip r:embed="rId24"/>
                      <a:stretch>
                        <a:fillRect b="-8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2" name="TextBox 41"/>
                  <p:cNvSpPr txBox="1"/>
                  <p:nvPr/>
                </p:nvSpPr>
                <p:spPr>
                  <a:xfrm>
                    <a:off x="6170150" y="4629201"/>
                    <a:ext cx="4826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CH" b="0" i="1" smtClean="0">
                                  <a:solidFill>
                                    <a:srgbClr val="FF0000"/>
                                  </a:solidFill>
                                  <a:latin typeface="Cambria Math" panose="02040503050406030204" pitchFamily="18" charset="0"/>
                                </a:rPr>
                              </m:ctrlPr>
                            </m:sSubPr>
                            <m:e>
                              <m:r>
                                <a:rPr lang="de-CH" b="0" i="1" smtClean="0">
                                  <a:solidFill>
                                    <a:srgbClr val="FF0000"/>
                                  </a:solidFill>
                                  <a:latin typeface="Cambria Math"/>
                                </a:rPr>
                                <m:t>𝜗</m:t>
                              </m:r>
                            </m:e>
                            <m:sub>
                              <m:r>
                                <a:rPr lang="de-CH" b="0" i="1" smtClean="0">
                                  <a:solidFill>
                                    <a:srgbClr val="FF0000"/>
                                  </a:solidFill>
                                  <a:latin typeface="Cambria Math"/>
                                </a:rPr>
                                <m:t>0</m:t>
                              </m:r>
                            </m:sub>
                          </m:sSub>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6170150" y="4629201"/>
                    <a:ext cx="482632" cy="369332"/>
                  </a:xfrm>
                  <a:prstGeom prst="rect">
                    <a:avLst/>
                  </a:prstGeom>
                  <a:blipFill rotWithShape="1">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8293897" y="4509927"/>
                    <a:ext cx="3885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solidFill>
                                <a:schemeClr val="tx1"/>
                              </a:solidFill>
                              <a:latin typeface="Cambria Math"/>
                            </a:rPr>
                            <m:t>𝜗</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8293897" y="4509927"/>
                    <a:ext cx="388503" cy="369332"/>
                  </a:xfrm>
                  <a:prstGeom prst="rect">
                    <a:avLst/>
                  </a:prstGeom>
                  <a:blipFill rotWithShape="1">
                    <a:blip r:embed="rId26"/>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9727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 name="Content Placeholder 2"/>
              <p:cNvSpPr>
                <a:spLocks noGrp="1"/>
              </p:cNvSpPr>
              <p:nvPr>
                <p:ph idx="1"/>
              </p:nvPr>
            </p:nvSpPr>
            <p:spPr>
              <a:xfrm>
                <a:off x="522756" y="947304"/>
                <a:ext cx="8098488" cy="3660810"/>
              </a:xfrm>
            </p:spPr>
            <p:txBody>
              <a:bodyPr wrap="square">
                <a:spAutoFit/>
              </a:bodyPr>
              <a:lstStyle/>
              <a:p>
                <a:pPr marL="285750" indent="-285750" algn="just">
                  <a:buFont typeface="Arial" panose="020B0604020202020204" pitchFamily="34" charset="0"/>
                  <a:buChar char="•"/>
                </a:pPr>
                <a:r>
                  <a:rPr lang="en-GB" sz="1800" dirty="0"/>
                  <a:t>The </a:t>
                </a:r>
                <a:r>
                  <a:rPr lang="en-GB" sz="1800" i="1" dirty="0"/>
                  <a:t>odds</a:t>
                </a:r>
                <a:r>
                  <a:rPr lang="en-GB" sz="1800" dirty="0"/>
                  <a:t> of </a:t>
                </a:r>
                <a14:m>
                  <m:oMath xmlns:m="http://schemas.openxmlformats.org/officeDocument/2006/math">
                    <m:r>
                      <a:rPr lang="en-US" sz="1800" b="0" i="1" smtClean="0">
                        <a:latin typeface="Cambria Math" panose="02040503050406030204" pitchFamily="18" charset="0"/>
                      </a:rPr>
                      <m:t>𝐴</m:t>
                    </m:r>
                  </m:oMath>
                </a14:m>
                <a:r>
                  <a:rPr lang="en-GB" sz="1800" dirty="0"/>
                  <a:t> relate to the </a:t>
                </a:r>
                <a:r>
                  <a:rPr lang="en-GB" sz="1800" i="1" dirty="0"/>
                  <a:t>probability</a:t>
                </a:r>
                <a:r>
                  <a:rPr lang="en-GB" sz="1800" dirty="0"/>
                  <a:t> of </a:t>
                </a:r>
                <a14:m>
                  <m:oMath xmlns:m="http://schemas.openxmlformats.org/officeDocument/2006/math">
                    <m:r>
                      <a:rPr lang="en-US" sz="1800" i="1">
                        <a:latin typeface="Cambria Math" panose="02040503050406030204" pitchFamily="18" charset="0"/>
                      </a:rPr>
                      <m:t>𝐴</m:t>
                    </m:r>
                  </m:oMath>
                </a14:m>
                <a:r>
                  <a:rPr lang="en-GB" sz="1800" dirty="0"/>
                  <a:t> in the following way</a:t>
                </a:r>
              </a:p>
              <a:p>
                <a:pPr marL="285750" indent="-285750" algn="just">
                  <a:buFont typeface="Arial" panose="020B0604020202020204" pitchFamily="34" charset="0"/>
                  <a:buChar char="•"/>
                </a:pPr>
                <a:endParaRPr lang="en-GB" sz="1800" dirty="0"/>
              </a:p>
              <a:p>
                <a:pPr algn="just"/>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𝑜</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𝐴</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𝑝</m:t>
                          </m:r>
                          <m:r>
                            <a:rPr lang="en-US" sz="1800" i="1">
                              <a:latin typeface="Cambria Math" panose="02040503050406030204" pitchFamily="18" charset="0"/>
                            </a:rPr>
                            <m:t>(</m:t>
                          </m:r>
                          <m:r>
                            <a:rPr lang="en-US" sz="1800" i="1">
                              <a:latin typeface="Cambria Math" panose="02040503050406030204" pitchFamily="18" charset="0"/>
                            </a:rPr>
                            <m:t>𝐴</m:t>
                          </m:r>
                          <m:r>
                            <a:rPr lang="en-US" sz="1800" i="1">
                              <a:latin typeface="Cambria Math" panose="02040503050406030204" pitchFamily="18" charset="0"/>
                            </a:rPr>
                            <m:t>)</m:t>
                          </m:r>
                        </m:num>
                        <m:den>
                          <m:r>
                            <a:rPr lang="en-US" sz="1800" i="1">
                              <a:latin typeface="Cambria Math" panose="02040503050406030204" pitchFamily="18" charset="0"/>
                            </a:rPr>
                            <m:t>𝑝</m:t>
                          </m:r>
                          <m:r>
                            <a:rPr lang="en-US" sz="1800" i="1">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𝐴</m:t>
                              </m:r>
                            </m:e>
                          </m:acc>
                          <m:r>
                            <a:rPr lang="en-US" sz="1800" i="1">
                              <a:latin typeface="Cambria Math" panose="02040503050406030204" pitchFamily="18" charset="0"/>
                            </a:rPr>
                            <m:t>)</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b="0" i="1" smtClean="0">
                              <a:latin typeface="Cambria Math" panose="02040503050406030204" pitchFamily="18" charset="0"/>
                            </a:rPr>
                            <m:t>)</m:t>
                          </m:r>
                        </m:num>
                        <m:den>
                          <m:r>
                            <a:rPr lang="en-US" sz="1800" b="0" i="1" smtClean="0">
                              <a:latin typeface="Cambria Math" panose="02040503050406030204" pitchFamily="18" charset="0"/>
                            </a:rPr>
                            <m:t>1−</m:t>
                          </m:r>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b="0" i="1" smtClean="0">
                              <a:latin typeface="Cambria Math" panose="02040503050406030204" pitchFamily="18" charset="0"/>
                            </a:rPr>
                            <m:t>)</m:t>
                          </m:r>
                        </m:den>
                      </m:f>
                    </m:oMath>
                  </m:oMathPara>
                </a14:m>
                <a:endParaRPr lang="en-GB" sz="1800" dirty="0"/>
              </a:p>
              <a:p>
                <a:pPr algn="just"/>
                <a:endParaRPr lang="en-GB" sz="1800" dirty="0"/>
              </a:p>
              <a:p>
                <a:pPr algn="just"/>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𝐴</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𝑜</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b="0" i="1" smtClean="0">
                              <a:latin typeface="Cambria Math" panose="02040503050406030204" pitchFamily="18" charset="0"/>
                            </a:rPr>
                            <m:t>)</m:t>
                          </m:r>
                        </m:num>
                        <m:den>
                          <m:r>
                            <a:rPr lang="en-US" sz="1800" b="0" i="1" smtClean="0">
                              <a:latin typeface="Cambria Math" panose="02040503050406030204" pitchFamily="18" charset="0"/>
                            </a:rPr>
                            <m:t>1+</m:t>
                          </m:r>
                          <m:r>
                            <a:rPr lang="en-US" sz="1800" b="0" i="1" smtClean="0">
                              <a:latin typeface="Cambria Math" panose="02040503050406030204" pitchFamily="18" charset="0"/>
                            </a:rPr>
                            <m:t>𝑜</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b="0" i="1" smtClean="0">
                              <a:latin typeface="Cambria Math" panose="02040503050406030204" pitchFamily="18" charset="0"/>
                            </a:rPr>
                            <m:t>)</m:t>
                          </m:r>
                        </m:den>
                      </m:f>
                    </m:oMath>
                  </m:oMathPara>
                </a14:m>
                <a:endParaRPr lang="en-GB" sz="1800" dirty="0"/>
              </a:p>
              <a:p>
                <a:pPr algn="just"/>
                <a:endParaRPr lang="en-GB" sz="1800" dirty="0"/>
              </a:p>
              <a:p>
                <a:pPr marL="285750" indent="-285750" algn="just">
                  <a:buFont typeface="Arial" panose="020B0604020202020204" pitchFamily="34" charset="0"/>
                  <a:buChar char="•"/>
                </a:pPr>
                <a:r>
                  <a:rPr lang="en-GB" sz="1800" dirty="0"/>
                  <a:t> Bookmakers offer odds </a:t>
                </a:r>
                <a:r>
                  <a:rPr lang="en-GB" sz="1800" i="1" dirty="0"/>
                  <a:t>against</a:t>
                </a:r>
                <a:r>
                  <a:rPr lang="en-GB" sz="1800" dirty="0"/>
                  <a:t> events. For example, odds of 3:1 on a horse imply a probability of </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3+1</m:t>
                        </m:r>
                      </m:den>
                    </m:f>
                    <m:r>
                      <a:rPr lang="en-US" sz="1800" b="0" i="1" smtClean="0">
                        <a:latin typeface="Cambria Math" panose="02040503050406030204" pitchFamily="18" charset="0"/>
                      </a:rPr>
                      <m:t>=0.75</m:t>
                    </m:r>
                  </m:oMath>
                </a14:m>
                <a:r>
                  <a:rPr lang="en-US" sz="1800" dirty="0"/>
                  <a:t> for the horse </a:t>
                </a:r>
                <a:r>
                  <a:rPr lang="en-US" sz="1800" i="1" dirty="0"/>
                  <a:t>not</a:t>
                </a:r>
                <a:r>
                  <a:rPr lang="en-US" sz="1800" dirty="0"/>
                  <a:t> to win, </a:t>
                </a:r>
                <a:r>
                  <a:rPr lang="en-US" sz="1800" dirty="0" err="1"/>
                  <a:t>ie</a:t>
                </a:r>
                <a:r>
                  <a:rPr lang="en-US" sz="1800" dirty="0"/>
                  <a:t> a probability of</a:t>
                </a:r>
                <a:br>
                  <a:rPr lang="en-US" sz="1800" dirty="0"/>
                </a:br>
                <a14:m>
                  <m:oMath xmlns:m="http://schemas.openxmlformats.org/officeDocument/2006/math">
                    <m:r>
                      <a:rPr lang="en-US" sz="1800" b="0" i="1" smtClean="0">
                        <a:latin typeface="Cambria Math" panose="02040503050406030204" pitchFamily="18" charset="0"/>
                      </a:rPr>
                      <m:t>1−0.75=0.25</m:t>
                    </m:r>
                  </m:oMath>
                </a14:m>
                <a:r>
                  <a:rPr lang="en-US" sz="1800" dirty="0"/>
                  <a:t> for the horse to win.</a:t>
                </a:r>
              </a:p>
            </p:txBody>
          </p:sp>
        </mc:Choice>
        <mc:Fallback xmlns="">
          <p:sp>
            <p:nvSpPr>
              <p:cNvPr id="68" name="Content Placeholder 2"/>
              <p:cNvSpPr>
                <a:spLocks noGrp="1" noRot="1" noChangeAspect="1" noMove="1" noResize="1" noEditPoints="1" noAdjustHandles="1" noChangeArrowheads="1" noChangeShapeType="1" noTextEdit="1"/>
              </p:cNvSpPr>
              <p:nvPr>
                <p:ph idx="1"/>
              </p:nvPr>
            </p:nvSpPr>
            <p:spPr>
              <a:xfrm>
                <a:off x="522756" y="947304"/>
                <a:ext cx="8098488" cy="3660810"/>
              </a:xfrm>
              <a:blipFill>
                <a:blip r:embed="rId3"/>
                <a:stretch>
                  <a:fillRect l="-1727" t="-2083" r="-1884" b="-3125"/>
                </a:stretch>
              </a:blipFill>
            </p:spPr>
            <p:txBody>
              <a:bodyPr/>
              <a:lstStyle/>
              <a:p>
                <a:r>
                  <a:rPr lang="en-GB">
                    <a:noFill/>
                  </a:rPr>
                  <a:t> </a:t>
                </a:r>
              </a:p>
            </p:txBody>
          </p:sp>
        </mc:Fallback>
      </mc:AlternateContent>
      <p:sp>
        <p:nvSpPr>
          <p:cNvPr id="2" name="Title 1"/>
          <p:cNvSpPr>
            <a:spLocks noGrp="1"/>
          </p:cNvSpPr>
          <p:nvPr>
            <p:ph type="title"/>
          </p:nvPr>
        </p:nvSpPr>
        <p:spPr>
          <a:xfrm>
            <a:off x="611560" y="315989"/>
            <a:ext cx="7343775" cy="405683"/>
          </a:xfrm>
        </p:spPr>
        <p:txBody>
          <a:bodyPr>
            <a:spAutoFit/>
          </a:bodyPr>
          <a:lstStyle/>
          <a:p>
            <a:r>
              <a:rPr lang="en-GB" dirty="0">
                <a:latin typeface="Cambria" pitchFamily="18" charset="0"/>
              </a:rPr>
              <a:t>Bayes’ rule for odds</a:t>
            </a:r>
          </a:p>
        </p:txBody>
      </p:sp>
      <p:sp>
        <p:nvSpPr>
          <p:cNvPr id="4" name="Slide Number Placeholder 3"/>
          <p:cNvSpPr>
            <a:spLocks noGrp="1"/>
          </p:cNvSpPr>
          <p:nvPr>
            <p:ph type="sldNum" sz="quarter" idx="12"/>
          </p:nvPr>
        </p:nvSpPr>
        <p:spPr/>
        <p:txBody>
          <a:bodyPr/>
          <a:lstStyle/>
          <a:p>
            <a:pPr>
              <a:defRPr/>
            </a:pPr>
            <a:fld id="{C9D60223-0653-49FD-856D-E442484557A6}" type="slidenum">
              <a:rPr lang="en-US" smtClean="0"/>
              <a:pPr>
                <a:defRPr/>
              </a:pPr>
              <a:t>27</a:t>
            </a:fld>
            <a:endParaRPr lang="en-US"/>
          </a:p>
        </p:txBody>
      </p:sp>
    </p:spTree>
    <p:extLst>
      <p:ext uri="{BB962C8B-B14F-4D97-AF65-F5344CB8AC3E}">
        <p14:creationId xmlns:p14="http://schemas.microsoft.com/office/powerpoint/2010/main" val="279393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5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2" end="2"/>
                                            </p:txEl>
                                          </p:spTgt>
                                        </p:tgtEl>
                                        <p:attrNameLst>
                                          <p:attrName>style.visibility</p:attrName>
                                        </p:attrNameLst>
                                      </p:cBhvr>
                                      <p:to>
                                        <p:strVal val="visible"/>
                                      </p:to>
                                    </p:set>
                                    <p:animEffect transition="in" filter="fade">
                                      <p:cBhvr>
                                        <p:cTn id="12" dur="500"/>
                                        <p:tgtEl>
                                          <p:spTgt spid="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4" end="4"/>
                                            </p:txEl>
                                          </p:spTgt>
                                        </p:tgtEl>
                                        <p:attrNameLst>
                                          <p:attrName>style.visibility</p:attrName>
                                        </p:attrNameLst>
                                      </p:cBhvr>
                                      <p:to>
                                        <p:strVal val="visible"/>
                                      </p:to>
                                    </p:set>
                                    <p:animEffect transition="in" filter="fade">
                                      <p:cBhvr>
                                        <p:cTn id="17" dur="500"/>
                                        <p:tgtEl>
                                          <p:spTgt spid="6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6" end="6"/>
                                            </p:txEl>
                                          </p:spTgt>
                                        </p:tgtEl>
                                        <p:attrNameLst>
                                          <p:attrName>style.visibility</p:attrName>
                                        </p:attrNameLst>
                                      </p:cBhvr>
                                      <p:to>
                                        <p:strVal val="visible"/>
                                      </p:to>
                                    </p:set>
                                    <p:animEffect transition="in" filter="fade">
                                      <p:cBhvr>
                                        <p:cTn id="22" dur="500"/>
                                        <p:tgtEl>
                                          <p:spTgt spid="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 name="Content Placeholder 2"/>
              <p:cNvSpPr>
                <a:spLocks noGrp="1"/>
              </p:cNvSpPr>
              <p:nvPr>
                <p:ph idx="1"/>
              </p:nvPr>
            </p:nvSpPr>
            <p:spPr>
              <a:xfrm>
                <a:off x="522756" y="819509"/>
                <a:ext cx="8098488" cy="5483296"/>
              </a:xfrm>
            </p:spPr>
            <p:txBody>
              <a:bodyPr wrap="square">
                <a:spAutoFit/>
              </a:bodyPr>
              <a:lstStyle/>
              <a:p>
                <a:pPr marL="285750" indent="-285750" algn="just">
                  <a:buFont typeface="Arial" panose="020B0604020202020204" pitchFamily="34" charset="0"/>
                  <a:buChar char="•"/>
                </a:pPr>
                <a:r>
                  <a:rPr lang="en-US" sz="1800" dirty="0"/>
                  <a:t>In terms of odds, Bayes rule is</a:t>
                </a:r>
              </a:p>
              <a:p>
                <a:pPr marL="285750" indent="-285750" algn="just">
                  <a:buFont typeface="Arial" panose="020B0604020202020204" pitchFamily="34" charset="0"/>
                  <a:buChar char="•"/>
                </a:pPr>
                <a:endParaRPr lang="en-US" sz="1800" dirty="0"/>
              </a:p>
              <a:p>
                <a:pPr algn="just"/>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𝑜</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𝐻</m:t>
                          </m:r>
                        </m:e>
                        <m:e>
                          <m:r>
                            <a:rPr lang="en-US" sz="1800" b="0" i="1" smtClean="0">
                              <a:latin typeface="Cambria Math" panose="02040503050406030204" pitchFamily="18" charset="0"/>
                            </a:rPr>
                            <m:t>𝑦</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𝐻</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num>
                        <m:den>
                          <m:r>
                            <a:rPr lang="en-US" sz="1800" b="0" i="1" smtClean="0">
                              <a:latin typeface="Cambria Math" panose="02040503050406030204" pitchFamily="18" charset="0"/>
                            </a:rPr>
                            <m:t>𝑝</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𝐻</m:t>
                              </m:r>
                            </m:e>
                          </m:acc>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f>
                            <m:fPr>
                              <m:ctrlPr>
                                <a:rPr lang="en-GB" sz="1800" i="1">
                                  <a:latin typeface="Cambria Math" panose="02040503050406030204" pitchFamily="18" charset="0"/>
                                </a:rPr>
                              </m:ctrlPr>
                            </m:fPr>
                            <m:num>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𝑦</m:t>
                                  </m:r>
                                </m:e>
                                <m:e>
                                  <m:r>
                                    <a:rPr lang="en-US" sz="1800" b="0" i="1" smtClean="0">
                                      <a:latin typeface="Cambria Math" panose="02040503050406030204" pitchFamily="18" charset="0"/>
                                    </a:rPr>
                                    <m:t>𝐻</m:t>
                                  </m:r>
                                </m:e>
                              </m:d>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𝐻</m:t>
                                  </m:r>
                                </m:e>
                              </m:d>
                            </m:num>
                            <m:den>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𝑦</m:t>
                                  </m:r>
                                </m:e>
                              </m:d>
                            </m:den>
                          </m:f>
                        </m:num>
                        <m:den>
                          <m:f>
                            <m:fPr>
                              <m:ctrlPr>
                                <a:rPr lang="en-GB" sz="1800" i="1">
                                  <a:latin typeface="Cambria Math" panose="02040503050406030204" pitchFamily="18" charset="0"/>
                                </a:rPr>
                              </m:ctrlPr>
                            </m:fPr>
                            <m:num>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𝑦</m:t>
                                  </m:r>
                                </m:e>
                                <m:e>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𝐻</m:t>
                                      </m:r>
                                    </m:e>
                                  </m:acc>
                                </m:e>
                              </m:d>
                              <m:r>
                                <a:rPr lang="en-GB" sz="1800" i="1">
                                  <a:latin typeface="Cambria Math"/>
                                </a:rPr>
                                <m:t>𝑝</m:t>
                              </m:r>
                              <m:d>
                                <m:dPr>
                                  <m:ctrlPr>
                                    <a:rPr lang="en-GB" sz="1800" i="1">
                                      <a:latin typeface="Cambria Math" panose="02040503050406030204" pitchFamily="18" charset="0"/>
                                    </a:rPr>
                                  </m:ctrlPr>
                                </m:dPr>
                                <m:e>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𝐻</m:t>
                                      </m:r>
                                    </m:e>
                                  </m:acc>
                                </m:e>
                              </m:d>
                            </m:num>
                            <m:den>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𝑦</m:t>
                                  </m:r>
                                </m:e>
                              </m:d>
                            </m:den>
                          </m:f>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𝑦</m:t>
                              </m:r>
                            </m:e>
                            <m:e>
                              <m:r>
                                <a:rPr lang="en-US" sz="1800" b="0" i="1" smtClean="0">
                                  <a:latin typeface="Cambria Math" panose="02040503050406030204" pitchFamily="18" charset="0"/>
                                </a:rPr>
                                <m:t>𝐻</m:t>
                              </m:r>
                            </m:e>
                          </m:d>
                        </m:num>
                        <m:den>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𝑦</m:t>
                              </m:r>
                            </m:e>
                            <m:e>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𝐻</m:t>
                                  </m:r>
                                </m:e>
                              </m:acc>
                            </m:e>
                          </m:d>
                        </m:den>
                      </m:f>
                      <m:f>
                        <m:fPr>
                          <m:ctrlPr>
                            <a:rPr lang="en-US" sz="1800" b="0" i="1" smtClean="0">
                              <a:latin typeface="Cambria Math" panose="02040503050406030204" pitchFamily="18" charset="0"/>
                            </a:rPr>
                          </m:ctrlPr>
                        </m:fPr>
                        <m:num>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𝐻</m:t>
                              </m:r>
                            </m:e>
                          </m:d>
                        </m:num>
                        <m:den>
                          <m:r>
                            <a:rPr lang="en-GB" sz="1800" i="1">
                              <a:latin typeface="Cambria Math"/>
                            </a:rPr>
                            <m:t>𝑝</m:t>
                          </m:r>
                          <m:d>
                            <m:dPr>
                              <m:ctrlPr>
                                <a:rPr lang="en-GB" sz="1800" i="1">
                                  <a:latin typeface="Cambria Math" panose="02040503050406030204" pitchFamily="18" charset="0"/>
                                </a:rPr>
                              </m:ctrlPr>
                            </m:dPr>
                            <m:e>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𝐻</m:t>
                                  </m:r>
                                </m:e>
                              </m:acc>
                            </m:e>
                          </m:d>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𝑦</m:t>
                              </m:r>
                            </m:e>
                            <m:e>
                              <m:r>
                                <a:rPr lang="en-US" sz="1800" b="0" i="1" smtClean="0">
                                  <a:latin typeface="Cambria Math" panose="02040503050406030204" pitchFamily="18" charset="0"/>
                                </a:rPr>
                                <m:t>𝐻</m:t>
                              </m:r>
                            </m:e>
                          </m:d>
                        </m:num>
                        <m:den>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𝑦</m:t>
                              </m:r>
                            </m:e>
                            <m:e>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𝐻</m:t>
                                  </m:r>
                                </m:e>
                              </m:acc>
                            </m:e>
                          </m:d>
                        </m:den>
                      </m:f>
                      <m:r>
                        <a:rPr lang="en-US" sz="1800" b="0" i="1" smtClean="0">
                          <a:latin typeface="Cambria Math" panose="02040503050406030204" pitchFamily="18" charset="0"/>
                        </a:rPr>
                        <m:t>𝑜</m:t>
                      </m:r>
                      <m:r>
                        <a:rPr lang="en-US" sz="1800" b="0" i="1" smtClean="0">
                          <a:latin typeface="Cambria Math" panose="02040503050406030204" pitchFamily="18" charset="0"/>
                        </a:rPr>
                        <m:t>(</m:t>
                      </m:r>
                      <m:r>
                        <a:rPr lang="en-US" sz="1800" b="0" i="1" smtClean="0">
                          <a:latin typeface="Cambria Math" panose="02040503050406030204" pitchFamily="18" charset="0"/>
                        </a:rPr>
                        <m:t>𝐻</m:t>
                      </m:r>
                      <m:r>
                        <a:rPr lang="en-US" sz="1800" b="0" i="1" smtClean="0">
                          <a:latin typeface="Cambria Math" panose="02040503050406030204" pitchFamily="18" charset="0"/>
                        </a:rPr>
                        <m:t>)</m:t>
                      </m:r>
                    </m:oMath>
                  </m:oMathPara>
                </a14:m>
                <a:endParaRPr lang="en-US" sz="1800" dirty="0"/>
              </a:p>
              <a:p>
                <a:pPr algn="just"/>
                <a:endParaRPr lang="en-US" sz="1800" dirty="0"/>
              </a:p>
              <a:p>
                <a:pPr marL="285750" indent="-285750" algn="just">
                  <a:buFont typeface="Arial" panose="020B0604020202020204" pitchFamily="34" charset="0"/>
                  <a:buChar char="•"/>
                </a:pPr>
                <a:r>
                  <a:rPr lang="en-US" sz="1800" dirty="0"/>
                  <a:t>In sum:</a:t>
                </a:r>
                <a:endParaRPr lang="en-GB" sz="1800" dirty="0"/>
              </a:p>
              <a:p>
                <a:pPr algn="just"/>
                <a14:m>
                  <m:oMathPara xmlns:m="http://schemas.openxmlformats.org/officeDocument/2006/math">
                    <m:oMathParaPr>
                      <m:jc m:val="centerGroup"/>
                    </m:oMathParaPr>
                    <m:oMath xmlns:m="http://schemas.openxmlformats.org/officeDocument/2006/math">
                      <m:limLow>
                        <m:limLowPr>
                          <m:ctrlPr>
                            <a:rPr lang="en-US" sz="1800" i="1" smtClean="0">
                              <a:latin typeface="Cambria Math" panose="02040503050406030204" pitchFamily="18" charset="0"/>
                            </a:rPr>
                          </m:ctrlPr>
                        </m:limLowPr>
                        <m:e>
                          <m:groupChr>
                            <m:groupChrPr>
                              <m:chr m:val="⏟"/>
                              <m:ctrlPr>
                                <a:rPr lang="en-US" sz="1800" i="1" smtClean="0">
                                  <a:latin typeface="Cambria Math" panose="02040503050406030204" pitchFamily="18" charset="0"/>
                                </a:rPr>
                              </m:ctrlPr>
                            </m:groupChrPr>
                            <m:e>
                              <m:r>
                                <a:rPr lang="en-US" sz="1800" i="1">
                                  <a:latin typeface="Cambria Math" panose="02040503050406030204" pitchFamily="18" charset="0"/>
                                </a:rPr>
                                <m:t>𝑜</m:t>
                              </m:r>
                              <m:d>
                                <m:dPr>
                                  <m:ctrlPr>
                                    <a:rPr lang="en-US" sz="1800" i="1">
                                      <a:latin typeface="Cambria Math" panose="02040503050406030204" pitchFamily="18" charset="0"/>
                                    </a:rPr>
                                  </m:ctrlPr>
                                </m:dPr>
                                <m:e>
                                  <m:r>
                                    <a:rPr lang="en-US" sz="1800" b="0" i="1" smtClean="0">
                                      <a:latin typeface="Cambria Math" panose="02040503050406030204" pitchFamily="18" charset="0"/>
                                    </a:rPr>
                                    <m:t>𝐻</m:t>
                                  </m:r>
                                </m:e>
                                <m:e>
                                  <m:r>
                                    <a:rPr lang="en-US" sz="1800" b="0" i="1" smtClean="0">
                                      <a:latin typeface="Cambria Math" panose="02040503050406030204" pitchFamily="18" charset="0"/>
                                    </a:rPr>
                                    <m:t>𝑦</m:t>
                                  </m:r>
                                </m:e>
                              </m:d>
                            </m:e>
                          </m:groupChr>
                        </m:e>
                        <m:lim>
                          <m:eqArr>
                            <m:eqArrPr>
                              <m:ctrlPr>
                                <a:rPr lang="en-US" sz="1800" b="1" i="1" smtClean="0">
                                  <a:latin typeface="Cambria Math" panose="02040503050406030204" pitchFamily="18" charset="0"/>
                                </a:rPr>
                              </m:ctrlPr>
                            </m:eqArrPr>
                            <m:e/>
                            <m:e>
                              <m:r>
                                <a:rPr lang="en-US" b="1" i="0" smtClean="0">
                                  <a:latin typeface="Cambria Math" panose="02040503050406030204" pitchFamily="18" charset="0"/>
                                </a:rPr>
                                <m:t>𝐩𝐨𝐬𝐭𝐞𝐫𝐢𝐨𝐫</m:t>
                              </m:r>
                            </m:e>
                            <m:e>
                              <m:r>
                                <a:rPr lang="en-US" b="1" i="0" smtClean="0">
                                  <a:latin typeface="Cambria Math" panose="02040503050406030204" pitchFamily="18" charset="0"/>
                                </a:rPr>
                                <m:t>𝐨𝐝𝐝𝐬</m:t>
                              </m:r>
                            </m:e>
                          </m:eqArr>
                        </m:lim>
                      </m:limLow>
                      <m:r>
                        <a:rPr lang="en-US" sz="1800" i="1">
                          <a:latin typeface="Cambria Math" panose="02040503050406030204" pitchFamily="18" charset="0"/>
                        </a:rPr>
                        <m:t>=</m:t>
                      </m:r>
                      <m:limLow>
                        <m:limLowPr>
                          <m:ctrlPr>
                            <a:rPr lang="en-US" sz="1800" i="1" smtClean="0">
                              <a:latin typeface="Cambria Math" panose="02040503050406030204" pitchFamily="18" charset="0"/>
                            </a:rPr>
                          </m:ctrlPr>
                        </m:limLowPr>
                        <m:e>
                          <m:groupChr>
                            <m:groupChrPr>
                              <m:chr m:val="⏟"/>
                              <m:ctrlPr>
                                <a:rPr lang="en-US" sz="1800" i="1" smtClean="0">
                                  <a:latin typeface="Cambria Math" panose="02040503050406030204" pitchFamily="18" charset="0"/>
                                </a:rPr>
                              </m:ctrlPr>
                            </m:groupChrPr>
                            <m:e>
                              <m:f>
                                <m:fPr>
                                  <m:ctrlPr>
                                    <a:rPr lang="en-US" sz="1800" i="1">
                                      <a:latin typeface="Cambria Math" panose="02040503050406030204" pitchFamily="18" charset="0"/>
                                    </a:rPr>
                                  </m:ctrlPr>
                                </m:fPr>
                                <m:num>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𝑦</m:t>
                                      </m:r>
                                    </m:e>
                                    <m:e>
                                      <m:r>
                                        <a:rPr lang="en-US" sz="1800" b="0" i="1" smtClean="0">
                                          <a:latin typeface="Cambria Math" panose="02040503050406030204" pitchFamily="18" charset="0"/>
                                        </a:rPr>
                                        <m:t>𝐻</m:t>
                                      </m:r>
                                    </m:e>
                                  </m:d>
                                </m:num>
                                <m:den>
                                  <m:r>
                                    <a:rPr lang="en-GB" sz="1800" i="1">
                                      <a:latin typeface="Cambria Math"/>
                                    </a:rPr>
                                    <m:t>𝑝</m:t>
                                  </m:r>
                                  <m:d>
                                    <m:dPr>
                                      <m:ctrlPr>
                                        <a:rPr lang="en-GB" sz="1800" i="1">
                                          <a:latin typeface="Cambria Math" panose="02040503050406030204" pitchFamily="18" charset="0"/>
                                        </a:rPr>
                                      </m:ctrlPr>
                                    </m:dPr>
                                    <m:e>
                                      <m:r>
                                        <a:rPr lang="en-US" sz="1800" b="0" i="1" smtClean="0">
                                          <a:latin typeface="Cambria Math" panose="02040503050406030204" pitchFamily="18" charset="0"/>
                                        </a:rPr>
                                        <m:t>𝑦</m:t>
                                      </m:r>
                                    </m:e>
                                    <m:e>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𝐻</m:t>
                                          </m:r>
                                        </m:e>
                                      </m:acc>
                                    </m:e>
                                  </m:d>
                                </m:den>
                              </m:f>
                            </m:e>
                          </m:groupChr>
                        </m:e>
                        <m:lim>
                          <m:eqArr>
                            <m:eqArrPr>
                              <m:ctrlPr>
                                <a:rPr lang="en-US" sz="1800" b="1" i="1" smtClean="0">
                                  <a:latin typeface="Cambria Math" panose="02040503050406030204" pitchFamily="18" charset="0"/>
                                </a:rPr>
                              </m:ctrlPr>
                            </m:eqArrPr>
                            <m:e/>
                            <m:e>
                              <m:r>
                                <a:rPr lang="en-US" b="1" i="0" smtClean="0">
                                  <a:latin typeface="Cambria Math" panose="02040503050406030204" pitchFamily="18" charset="0"/>
                                </a:rPr>
                                <m:t>𝐥𝐢𝐤𝐞𝐥𝐢𝐡𝐨𝐨𝐝</m:t>
                              </m:r>
                            </m:e>
                            <m:e>
                              <m:r>
                                <a:rPr lang="en-US" b="1" i="0" smtClean="0">
                                  <a:latin typeface="Cambria Math" panose="02040503050406030204" pitchFamily="18" charset="0"/>
                                </a:rPr>
                                <m:t>𝐫𝐚𝐭𝐢𝐨</m:t>
                              </m:r>
                            </m:e>
                          </m:eqArr>
                        </m:lim>
                      </m:limLow>
                      <m:limLow>
                        <m:limLowPr>
                          <m:ctrlPr>
                            <a:rPr lang="en-US" sz="1800" i="1" smtClean="0">
                              <a:latin typeface="Cambria Math" panose="02040503050406030204" pitchFamily="18" charset="0"/>
                            </a:rPr>
                          </m:ctrlPr>
                        </m:limLowPr>
                        <m:e>
                          <m:groupChr>
                            <m:groupChrPr>
                              <m:chr m:val="⏟"/>
                              <m:ctrlPr>
                                <a:rPr lang="en-US" sz="1800" i="1" smtClean="0">
                                  <a:latin typeface="Cambria Math" panose="02040503050406030204" pitchFamily="18" charset="0"/>
                                </a:rPr>
                              </m:ctrlPr>
                            </m:groupChrPr>
                            <m:e>
                              <m:r>
                                <a:rPr lang="en-US" sz="1800" i="1">
                                  <a:latin typeface="Cambria Math" panose="02040503050406030204" pitchFamily="18" charset="0"/>
                                </a:rPr>
                                <m:t>𝑜</m:t>
                              </m:r>
                              <m:r>
                                <a:rPr lang="en-US" sz="1800" i="1">
                                  <a:latin typeface="Cambria Math" panose="02040503050406030204" pitchFamily="18" charset="0"/>
                                </a:rPr>
                                <m:t>(</m:t>
                              </m:r>
                              <m:r>
                                <a:rPr lang="en-US" sz="1800" b="0" i="1" smtClean="0">
                                  <a:latin typeface="Cambria Math" panose="02040503050406030204" pitchFamily="18" charset="0"/>
                                </a:rPr>
                                <m:t>𝐻</m:t>
                              </m:r>
                              <m:r>
                                <a:rPr lang="en-US" sz="1800" i="1">
                                  <a:latin typeface="Cambria Math" panose="02040503050406030204" pitchFamily="18" charset="0"/>
                                </a:rPr>
                                <m:t>)</m:t>
                              </m:r>
                            </m:e>
                          </m:groupChr>
                        </m:e>
                        <m:lim>
                          <m:eqArr>
                            <m:eqArrPr>
                              <m:ctrlPr>
                                <a:rPr lang="en-US" sz="1800" b="1" i="1" smtClean="0">
                                  <a:latin typeface="Cambria Math" panose="02040503050406030204" pitchFamily="18" charset="0"/>
                                </a:rPr>
                              </m:ctrlPr>
                            </m:eqArrPr>
                            <m:e/>
                            <m:e>
                              <m:r>
                                <a:rPr lang="en-US" b="1" i="0" smtClean="0">
                                  <a:latin typeface="Cambria Math" panose="02040503050406030204" pitchFamily="18" charset="0"/>
                                </a:rPr>
                                <m:t>𝐩𝐫𝐢𝐨𝐫</m:t>
                              </m:r>
                            </m:e>
                            <m:e>
                              <m:r>
                                <a:rPr lang="en-US" b="1" i="0" smtClean="0">
                                  <a:latin typeface="Cambria Math" panose="02040503050406030204" pitchFamily="18" charset="0"/>
                                </a:rPr>
                                <m:t>𝐨𝐝𝐝𝐬</m:t>
                              </m:r>
                            </m:e>
                          </m:eqArr>
                        </m:lim>
                      </m:limLow>
                    </m:oMath>
                  </m:oMathPara>
                </a14:m>
                <a:endParaRPr lang="en-US" sz="1800" dirty="0"/>
              </a:p>
              <a:p>
                <a:pPr marL="285750" indent="-285750" algn="just">
                  <a:buFont typeface="Arial" panose="020B0604020202020204" pitchFamily="34" charset="0"/>
                  <a:buChar char="•"/>
                </a:pPr>
                <a:endParaRPr lang="en-GB" sz="1800" dirty="0"/>
              </a:p>
              <a:p>
                <a:pPr marL="285750" indent="-285750" algn="just">
                  <a:buFont typeface="Arial" panose="020B0604020202020204" pitchFamily="34" charset="0"/>
                  <a:buChar char="•"/>
                </a:pPr>
                <a:r>
                  <a:rPr lang="en-GB" sz="1800" dirty="0"/>
                  <a:t>The </a:t>
                </a:r>
                <a:r>
                  <a:rPr lang="en-GB" sz="1800" i="1" dirty="0"/>
                  <a:t>likelihood ratio</a:t>
                </a:r>
                <a:r>
                  <a:rPr lang="en-GB" sz="1800" dirty="0"/>
                  <a:t> is sometimes called the </a:t>
                </a:r>
                <a:r>
                  <a:rPr lang="en-GB" sz="1800" b="1" i="1" dirty="0"/>
                  <a:t>Bayes factor</a:t>
                </a:r>
                <a:r>
                  <a:rPr lang="en-GB" sz="1800" b="1" dirty="0"/>
                  <a:t>. </a:t>
                </a:r>
                <a:r>
                  <a:rPr lang="en-GB" sz="1800" dirty="0"/>
                  <a:t>This is because multiplying the prior odds with this factor gives the posterior odds.</a:t>
                </a:r>
              </a:p>
              <a:p>
                <a:pPr marL="285750" indent="-285750" algn="just">
                  <a:buFont typeface="Arial" panose="020B0604020202020204" pitchFamily="34" charset="0"/>
                  <a:buChar char="•"/>
                </a:pPr>
                <a:r>
                  <a:rPr lang="en-GB" sz="1800" dirty="0"/>
                  <a:t>The Bayes factor is a measure for how much making observation </a:t>
                </a:r>
                <a14:m>
                  <m:oMath xmlns:m="http://schemas.openxmlformats.org/officeDocument/2006/math">
                    <m:r>
                      <a:rPr lang="en-US" sz="1800" b="0" i="1" smtClean="0">
                        <a:latin typeface="Cambria Math" panose="02040503050406030204" pitchFamily="18" charset="0"/>
                      </a:rPr>
                      <m:t>𝑦</m:t>
                    </m:r>
                  </m:oMath>
                </a14:m>
                <a:r>
                  <a:rPr lang="en-GB" sz="1800" dirty="0"/>
                  <a:t> favours hypothesis </a:t>
                </a:r>
                <a14:m>
                  <m:oMath xmlns:m="http://schemas.openxmlformats.org/officeDocument/2006/math">
                    <m:r>
                      <a:rPr lang="en-US" sz="1800" b="0" i="1" smtClean="0">
                        <a:latin typeface="Cambria Math" panose="02040503050406030204" pitchFamily="18" charset="0"/>
                      </a:rPr>
                      <m:t>𝐻</m:t>
                    </m:r>
                  </m:oMath>
                </a14:m>
                <a:r>
                  <a:rPr lang="en-GB" sz="1800" dirty="0"/>
                  <a:t> over hypothesis</a:t>
                </a:r>
                <a14:m>
                  <m:oMath xmlns:m="http://schemas.openxmlformats.org/officeDocument/2006/math">
                    <m:r>
                      <a:rPr lang="en-US" sz="1800" b="0" i="0" smtClean="0">
                        <a:latin typeface="Cambria Math" panose="02040503050406030204" pitchFamily="18" charset="0"/>
                      </a:rPr>
                      <m:t> </m:t>
                    </m:r>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𝐻</m:t>
                        </m:r>
                      </m:e>
                    </m:acc>
                  </m:oMath>
                </a14:m>
                <a:r>
                  <a:rPr lang="en-GB" sz="1800" dirty="0"/>
                  <a:t>.</a:t>
                </a:r>
              </a:p>
            </p:txBody>
          </p:sp>
        </mc:Choice>
        <mc:Fallback xmlns="">
          <p:sp>
            <p:nvSpPr>
              <p:cNvPr id="68" name="Content Placeholder 2"/>
              <p:cNvSpPr>
                <a:spLocks noGrp="1" noRot="1" noChangeAspect="1" noMove="1" noResize="1" noEditPoints="1" noAdjustHandles="1" noChangeArrowheads="1" noChangeShapeType="1" noTextEdit="1"/>
              </p:cNvSpPr>
              <p:nvPr>
                <p:ph idx="1"/>
              </p:nvPr>
            </p:nvSpPr>
            <p:spPr>
              <a:xfrm>
                <a:off x="522756" y="819509"/>
                <a:ext cx="8098488" cy="5483296"/>
              </a:xfrm>
              <a:blipFill>
                <a:blip r:embed="rId3"/>
                <a:stretch>
                  <a:fillRect l="-1727" t="-1389" r="-1884" b="-463"/>
                </a:stretch>
              </a:blipFill>
            </p:spPr>
            <p:txBody>
              <a:bodyPr/>
              <a:lstStyle/>
              <a:p>
                <a:r>
                  <a:rPr lang="en-GB">
                    <a:noFill/>
                  </a:rPr>
                  <a:t> </a:t>
                </a:r>
              </a:p>
            </p:txBody>
          </p:sp>
        </mc:Fallback>
      </mc:AlternateContent>
      <p:sp>
        <p:nvSpPr>
          <p:cNvPr id="2" name="Title 1"/>
          <p:cNvSpPr>
            <a:spLocks noGrp="1"/>
          </p:cNvSpPr>
          <p:nvPr>
            <p:ph type="title"/>
          </p:nvPr>
        </p:nvSpPr>
        <p:spPr>
          <a:xfrm>
            <a:off x="611560" y="315989"/>
            <a:ext cx="7343775" cy="405683"/>
          </a:xfrm>
        </p:spPr>
        <p:txBody>
          <a:bodyPr>
            <a:spAutoFit/>
          </a:bodyPr>
          <a:lstStyle/>
          <a:p>
            <a:r>
              <a:rPr lang="en-GB" dirty="0">
                <a:latin typeface="Cambria" pitchFamily="18" charset="0"/>
              </a:rPr>
              <a:t>Bayes’ rule for odds</a:t>
            </a:r>
          </a:p>
        </p:txBody>
      </p:sp>
      <p:sp>
        <p:nvSpPr>
          <p:cNvPr id="4" name="Slide Number Placeholder 3"/>
          <p:cNvSpPr>
            <a:spLocks noGrp="1"/>
          </p:cNvSpPr>
          <p:nvPr>
            <p:ph type="sldNum" sz="quarter" idx="12"/>
          </p:nvPr>
        </p:nvSpPr>
        <p:spPr/>
        <p:txBody>
          <a:bodyPr/>
          <a:lstStyle/>
          <a:p>
            <a:pPr>
              <a:defRPr/>
            </a:pPr>
            <a:fld id="{C9D60223-0653-49FD-856D-E442484557A6}" type="slidenum">
              <a:rPr lang="en-US" smtClean="0"/>
              <a:pPr>
                <a:defRPr/>
              </a:pPr>
              <a:t>28</a:t>
            </a:fld>
            <a:endParaRPr lang="en-US"/>
          </a:p>
        </p:txBody>
      </p:sp>
    </p:spTree>
    <p:extLst>
      <p:ext uri="{BB962C8B-B14F-4D97-AF65-F5344CB8AC3E}">
        <p14:creationId xmlns:p14="http://schemas.microsoft.com/office/powerpoint/2010/main" val="101762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5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2" end="2"/>
                                            </p:txEl>
                                          </p:spTgt>
                                        </p:tgtEl>
                                        <p:attrNameLst>
                                          <p:attrName>style.visibility</p:attrName>
                                        </p:attrNameLst>
                                      </p:cBhvr>
                                      <p:to>
                                        <p:strVal val="visible"/>
                                      </p:to>
                                    </p:set>
                                    <p:animEffect transition="in" filter="fade">
                                      <p:cBhvr>
                                        <p:cTn id="12" dur="500"/>
                                        <p:tgtEl>
                                          <p:spTgt spid="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4" end="4"/>
                                            </p:txEl>
                                          </p:spTgt>
                                        </p:tgtEl>
                                        <p:attrNameLst>
                                          <p:attrName>style.visibility</p:attrName>
                                        </p:attrNameLst>
                                      </p:cBhvr>
                                      <p:to>
                                        <p:strVal val="visible"/>
                                      </p:to>
                                    </p:set>
                                    <p:animEffect transition="in" filter="fade">
                                      <p:cBhvr>
                                        <p:cTn id="17" dur="500"/>
                                        <p:tgtEl>
                                          <p:spTgt spid="6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5" end="5"/>
                                            </p:txEl>
                                          </p:spTgt>
                                        </p:tgtEl>
                                        <p:attrNameLst>
                                          <p:attrName>style.visibility</p:attrName>
                                        </p:attrNameLst>
                                      </p:cBhvr>
                                      <p:to>
                                        <p:strVal val="visible"/>
                                      </p:to>
                                    </p:set>
                                    <p:animEffect transition="in" filter="fade">
                                      <p:cBhvr>
                                        <p:cTn id="22" dur="500"/>
                                        <p:tgtEl>
                                          <p:spTgt spid="6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
                                            <p:txEl>
                                              <p:pRg st="7" end="7"/>
                                            </p:txEl>
                                          </p:spTgt>
                                        </p:tgtEl>
                                        <p:attrNameLst>
                                          <p:attrName>style.visibility</p:attrName>
                                        </p:attrNameLst>
                                      </p:cBhvr>
                                      <p:to>
                                        <p:strVal val="visible"/>
                                      </p:to>
                                    </p:set>
                                    <p:animEffect transition="in" filter="fade">
                                      <p:cBhvr>
                                        <p:cTn id="27" dur="500"/>
                                        <p:tgtEl>
                                          <p:spTgt spid="6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xEl>
                                              <p:pRg st="8" end="8"/>
                                            </p:txEl>
                                          </p:spTgt>
                                        </p:tgtEl>
                                        <p:attrNameLst>
                                          <p:attrName>style.visibility</p:attrName>
                                        </p:attrNameLst>
                                      </p:cBhvr>
                                      <p:to>
                                        <p:strVal val="visible"/>
                                      </p:to>
                                    </p:set>
                                    <p:animEffect transition="in" filter="fade">
                                      <p:cBhvr>
                                        <p:cTn id="32" dur="500"/>
                                        <p:tgtEl>
                                          <p:spTgt spid="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2606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mc:AlternateContent xmlns:mc="http://schemas.openxmlformats.org/markup-compatibility/2006">
        <mc:Choice xmlns:a14="http://schemas.microsoft.com/office/drawing/2010/main" Requires="a14">
          <p:sp>
            <p:nvSpPr>
              <p:cNvPr id="17411" name="Text Box 11"/>
              <p:cNvSpPr txBox="1">
                <a:spLocks noChangeArrowheads="1"/>
              </p:cNvSpPr>
              <p:nvPr/>
            </p:nvSpPr>
            <p:spPr bwMode="auto">
              <a:xfrm>
                <a:off x="470437" y="767900"/>
                <a:ext cx="8408071" cy="5866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marL="285750" indent="-285750" eaLnBrk="1" hangingPunct="1">
                  <a:buFont typeface="Arial" panose="020B0604020202020204" pitchFamily="34" charset="0"/>
                  <a:buChar char="•"/>
                </a:pPr>
                <a:r>
                  <a:rPr lang="en-GB" dirty="0">
                    <a:latin typeface="Cambria" pitchFamily="18" charset="0"/>
                  </a:rPr>
                  <a:t>The fact that the Bayes factor is a measure of strength of evidence can be</a:t>
                </a:r>
                <a:br>
                  <a:rPr lang="en-GB" dirty="0">
                    <a:latin typeface="Cambria" pitchFamily="18" charset="0"/>
                  </a:rPr>
                </a:br>
                <a:r>
                  <a:rPr lang="en-GB" dirty="0">
                    <a:latin typeface="Cambria" pitchFamily="18" charset="0"/>
                  </a:rPr>
                  <a:t>used for model comparison</a:t>
                </a:r>
              </a:p>
              <a:p>
                <a:pPr marL="285750" indent="-285750" eaLnBrk="1" hangingPunct="1">
                  <a:buFont typeface="Arial" panose="020B0604020202020204" pitchFamily="34" charset="0"/>
                  <a:buChar char="•"/>
                </a:pPr>
                <a:endParaRPr lang="en-GB" dirty="0">
                  <a:latin typeface="Cambria" pitchFamily="18" charset="0"/>
                </a:endParaRPr>
              </a:p>
              <a:p>
                <a:pPr marL="285750" indent="-285750" eaLnBrk="1" hangingPunct="1">
                  <a:buFont typeface="Arial" panose="020B0604020202020204" pitchFamily="34" charset="0"/>
                  <a:buChar char="•"/>
                </a:pPr>
                <a:r>
                  <a:rPr lang="en-GB" dirty="0">
                    <a:latin typeface="Cambria" pitchFamily="18" charset="0"/>
                  </a:rPr>
                  <a:t>Consider hypotheses (i.e., models) </a:t>
                </a:r>
                <a14:m>
                  <m:oMath xmlns:m="http://schemas.openxmlformats.org/officeDocument/2006/math">
                    <m:sSub>
                      <m:sSubPr>
                        <m:ctrlPr>
                          <a:rPr lang="de-CH"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oMath>
                </a14:m>
                <a:r>
                  <a:rPr lang="en-GB" dirty="0">
                    <a:latin typeface="Cambria" pitchFamily="18" charset="0"/>
                  </a:rPr>
                  <a:t> and </a:t>
                </a:r>
                <a14:m>
                  <m:oMath xmlns:m="http://schemas.openxmlformats.org/officeDocument/2006/math">
                    <m:sSub>
                      <m:sSubPr>
                        <m:ctrlPr>
                          <a:rPr lang="de-CH" i="1">
                            <a:latin typeface="Cambria Math" panose="02040503050406030204" pitchFamily="18" charset="0"/>
                          </a:rPr>
                        </m:ctrlPr>
                      </m:sSubPr>
                      <m:e>
                        <m:r>
                          <a:rPr lang="en-US" i="1">
                            <a:latin typeface="Cambria Math" panose="02040503050406030204" pitchFamily="18" charset="0"/>
                          </a:rPr>
                          <m:t>𝐻</m:t>
                        </m:r>
                      </m:e>
                      <m:sub>
                        <m:r>
                          <a:rPr lang="de-CH" i="1">
                            <a:latin typeface="Cambria Math"/>
                          </a:rPr>
                          <m:t>1</m:t>
                        </m:r>
                      </m:sub>
                    </m:sSub>
                  </m:oMath>
                </a14:m>
                <a:r>
                  <a:rPr lang="en-GB" dirty="0">
                    <a:latin typeface="Cambria" pitchFamily="18" charset="0"/>
                  </a:rPr>
                  <a:t>. Then Bayes’ rule for the odds</a:t>
                </a:r>
                <a:br>
                  <a:rPr lang="en-GB" dirty="0">
                    <a:latin typeface="Cambria" pitchFamily="18" charset="0"/>
                  </a:rPr>
                </a:br>
                <a:r>
                  <a:rPr lang="en-GB" dirty="0">
                    <a:latin typeface="Cambria" pitchFamily="18" charset="0"/>
                  </a:rPr>
                  <a:t>of </a:t>
                </a:r>
                <a14:m>
                  <m:oMath xmlns:m="http://schemas.openxmlformats.org/officeDocument/2006/math">
                    <m:sSub>
                      <m:sSubPr>
                        <m:ctrlPr>
                          <a:rPr lang="de-CH"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oMath>
                </a14:m>
                <a:r>
                  <a:rPr lang="en-GB" dirty="0">
                    <a:latin typeface="Cambria" pitchFamily="18" charset="0"/>
                  </a:rPr>
                  <a:t> over </a:t>
                </a:r>
                <a14:m>
                  <m:oMath xmlns:m="http://schemas.openxmlformats.org/officeDocument/2006/math">
                    <m:sSub>
                      <m:sSubPr>
                        <m:ctrlPr>
                          <a:rPr lang="de-CH"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oMath>
                </a14:m>
                <a:r>
                  <a:rPr lang="en-GB" dirty="0">
                    <a:latin typeface="Cambria" pitchFamily="18" charset="0"/>
                  </a:rPr>
                  <a:t> is</a:t>
                </a:r>
              </a:p>
              <a:p>
                <a:pPr marL="285750" indent="-285750" eaLnBrk="1" hangingPunct="1">
                  <a:buFont typeface="Arial" panose="020B0604020202020204" pitchFamily="34" charset="0"/>
                  <a:buChar char="•"/>
                </a:pPr>
                <a:endParaRPr lang="en-GB" dirty="0">
                  <a:latin typeface="Cambria" pitchFamily="18" charset="0"/>
                </a:endParaRPr>
              </a:p>
              <a:p>
                <a:pPr eaLnBrk="1" hangingPunct="1"/>
                <a14:m>
                  <m:oMathPara xmlns:m="http://schemas.openxmlformats.org/officeDocument/2006/math">
                    <m:oMathParaPr>
                      <m:jc m:val="centerGroup"/>
                    </m:oMathParaPr>
                    <m:oMath xmlns:m="http://schemas.openxmlformats.org/officeDocument/2006/math">
                      <m:f>
                        <m:fPr>
                          <m:ctrlPr>
                            <a:rPr lang="de-CH" i="1">
                              <a:latin typeface="Cambria Math" panose="02040503050406030204" pitchFamily="18" charset="0"/>
                            </a:rPr>
                          </m:ctrlPr>
                        </m:fPr>
                        <m:num>
                          <m:r>
                            <a:rPr lang="de-CH" i="1">
                              <a:latin typeface="Cambria Math"/>
                            </a:rPr>
                            <m:t>𝑝</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en-US" b="0" i="1" smtClean="0">
                                      <a:latin typeface="Cambria Math" panose="02040503050406030204" pitchFamily="18" charset="0"/>
                                    </a:rPr>
                                    <m:t>𝐻</m:t>
                                  </m:r>
                                </m:e>
                                <m:sub>
                                  <m:r>
                                    <a:rPr lang="de-CH" i="1">
                                      <a:latin typeface="Cambria Math"/>
                                    </a:rPr>
                                    <m:t>1</m:t>
                                  </m:r>
                                </m:sub>
                              </m:sSub>
                            </m:e>
                            <m:e>
                              <m:r>
                                <a:rPr lang="de-CH" i="1">
                                  <a:latin typeface="Cambria Math"/>
                                </a:rPr>
                                <m:t>𝑦</m:t>
                              </m:r>
                            </m:e>
                          </m:d>
                        </m:num>
                        <m:den>
                          <m:r>
                            <a:rPr lang="de-CH" i="1">
                              <a:latin typeface="Cambria Math"/>
                            </a:rPr>
                            <m:t>𝑝</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en-US" b="0" i="1" smtClean="0">
                                      <a:latin typeface="Cambria Math" panose="02040503050406030204" pitchFamily="18" charset="0"/>
                                    </a:rPr>
                                    <m:t>𝐻</m:t>
                                  </m:r>
                                </m:e>
                                <m:sub>
                                  <m:r>
                                    <a:rPr lang="de-CH" i="1">
                                      <a:latin typeface="Cambria Math"/>
                                    </a:rPr>
                                    <m:t>0</m:t>
                                  </m:r>
                                </m:sub>
                              </m:sSub>
                            </m:e>
                            <m:e>
                              <m:r>
                                <a:rPr lang="de-CH" i="1">
                                  <a:latin typeface="Cambria Math"/>
                                </a:rPr>
                                <m:t>𝑦</m:t>
                              </m:r>
                            </m:e>
                          </m:d>
                        </m:den>
                      </m:f>
                      <m:r>
                        <a:rPr lang="de-CH" i="1">
                          <a:latin typeface="Cambria Math"/>
                        </a:rPr>
                        <m:t>=</m:t>
                      </m:r>
                      <m:f>
                        <m:fPr>
                          <m:ctrlPr>
                            <a:rPr lang="de-CH" i="1">
                              <a:latin typeface="Cambria Math" panose="02040503050406030204" pitchFamily="18" charset="0"/>
                            </a:rPr>
                          </m:ctrlPr>
                        </m:fPr>
                        <m:num>
                          <m:r>
                            <a:rPr lang="de-CH" i="1">
                              <a:latin typeface="Cambria Math"/>
                            </a:rPr>
                            <m:t>𝑝</m:t>
                          </m:r>
                          <m:d>
                            <m:dPr>
                              <m:ctrlPr>
                                <a:rPr lang="de-CH" i="1">
                                  <a:latin typeface="Cambria Math" panose="02040503050406030204" pitchFamily="18" charset="0"/>
                                </a:rPr>
                              </m:ctrlPr>
                            </m:dPr>
                            <m:e>
                              <m:r>
                                <a:rPr lang="de-CH" i="1">
                                  <a:latin typeface="Cambria Math"/>
                                </a:rPr>
                                <m:t>𝑦</m:t>
                              </m:r>
                            </m:e>
                            <m:e>
                              <m:sSub>
                                <m:sSubPr>
                                  <m:ctrlPr>
                                    <a:rPr lang="de-CH" i="1">
                                      <a:latin typeface="Cambria Math" panose="02040503050406030204" pitchFamily="18" charset="0"/>
                                    </a:rPr>
                                  </m:ctrlPr>
                                </m:sSubPr>
                                <m:e>
                                  <m:r>
                                    <a:rPr lang="en-US" b="0" i="1" smtClean="0">
                                      <a:latin typeface="Cambria Math" panose="02040503050406030204" pitchFamily="18" charset="0"/>
                                    </a:rPr>
                                    <m:t>𝐻</m:t>
                                  </m:r>
                                </m:e>
                                <m:sub>
                                  <m:r>
                                    <a:rPr lang="de-CH" i="1">
                                      <a:latin typeface="Cambria Math"/>
                                    </a:rPr>
                                    <m:t>1</m:t>
                                  </m:r>
                                </m:sub>
                              </m:sSub>
                            </m:e>
                          </m:d>
                        </m:num>
                        <m:den>
                          <m:r>
                            <a:rPr lang="de-CH" i="1">
                              <a:latin typeface="Cambria Math"/>
                            </a:rPr>
                            <m:t>𝑝</m:t>
                          </m:r>
                          <m:d>
                            <m:dPr>
                              <m:ctrlPr>
                                <a:rPr lang="de-CH" i="1">
                                  <a:latin typeface="Cambria Math" panose="02040503050406030204" pitchFamily="18" charset="0"/>
                                </a:rPr>
                              </m:ctrlPr>
                            </m:dPr>
                            <m:e>
                              <m:r>
                                <a:rPr lang="de-CH" i="1">
                                  <a:latin typeface="Cambria Math"/>
                                </a:rPr>
                                <m:t>𝑦</m:t>
                              </m:r>
                            </m:e>
                            <m:e>
                              <m:sSub>
                                <m:sSubPr>
                                  <m:ctrlPr>
                                    <a:rPr lang="de-CH" i="1">
                                      <a:latin typeface="Cambria Math" panose="02040503050406030204" pitchFamily="18" charset="0"/>
                                    </a:rPr>
                                  </m:ctrlPr>
                                </m:sSubPr>
                                <m:e>
                                  <m:r>
                                    <a:rPr lang="en-US" b="0" i="1" smtClean="0">
                                      <a:latin typeface="Cambria Math" panose="02040503050406030204" pitchFamily="18" charset="0"/>
                                    </a:rPr>
                                    <m:t>𝐻</m:t>
                                  </m:r>
                                </m:e>
                                <m:sub>
                                  <m:r>
                                    <a:rPr lang="de-CH" i="1">
                                      <a:latin typeface="Cambria Math"/>
                                    </a:rPr>
                                    <m:t>0</m:t>
                                  </m:r>
                                </m:sub>
                              </m:sSub>
                            </m:e>
                          </m:d>
                        </m:den>
                      </m:f>
                      <m:f>
                        <m:fPr>
                          <m:ctrlPr>
                            <a:rPr lang="de-CH" i="1">
                              <a:latin typeface="Cambria Math" panose="02040503050406030204" pitchFamily="18" charset="0"/>
                            </a:rPr>
                          </m:ctrlPr>
                        </m:fPr>
                        <m:num>
                          <m:r>
                            <a:rPr lang="de-CH" i="1">
                              <a:latin typeface="Cambria Math"/>
                            </a:rPr>
                            <m:t>𝑝</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en-US" b="0" i="1" smtClean="0">
                                      <a:latin typeface="Cambria Math" panose="02040503050406030204" pitchFamily="18" charset="0"/>
                                    </a:rPr>
                                    <m:t>𝐻</m:t>
                                  </m:r>
                                </m:e>
                                <m:sub>
                                  <m:r>
                                    <a:rPr lang="de-CH" i="1">
                                      <a:latin typeface="Cambria Math"/>
                                    </a:rPr>
                                    <m:t>1</m:t>
                                  </m:r>
                                </m:sub>
                              </m:sSub>
                            </m:e>
                          </m:d>
                        </m:num>
                        <m:den>
                          <m:r>
                            <a:rPr lang="de-CH" i="1">
                              <a:latin typeface="Cambria Math"/>
                            </a:rPr>
                            <m:t>𝑝</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en-US" b="0" i="1" smtClean="0">
                                      <a:latin typeface="Cambria Math" panose="02040503050406030204" pitchFamily="18" charset="0"/>
                                    </a:rPr>
                                    <m:t>𝐻</m:t>
                                  </m:r>
                                </m:e>
                                <m:sub>
                                  <m:r>
                                    <a:rPr lang="de-CH" i="1">
                                      <a:latin typeface="Cambria Math"/>
                                    </a:rPr>
                                    <m:t>0</m:t>
                                  </m:r>
                                </m:sub>
                              </m:sSub>
                            </m:e>
                          </m:d>
                        </m:den>
                      </m:f>
                    </m:oMath>
                  </m:oMathPara>
                </a14:m>
                <a:endParaRPr lang="en-GB" dirty="0">
                  <a:latin typeface="Cambria" pitchFamily="18" charset="0"/>
                </a:endParaRPr>
              </a:p>
              <a:p>
                <a:pPr eaLnBrk="1" hangingPunct="1"/>
                <a:endParaRPr lang="en-GB" dirty="0">
                  <a:latin typeface="Cambria" pitchFamily="18" charset="0"/>
                </a:endParaRPr>
              </a:p>
              <a:p>
                <a:pPr marL="285750" indent="-285750" eaLnBrk="1" hangingPunct="1">
                  <a:buFont typeface="Arial" panose="020B0604020202020204" pitchFamily="34" charset="0"/>
                  <a:buChar char="•"/>
                </a:pPr>
                <a:r>
                  <a:rPr lang="en-GB" dirty="0">
                    <a:latin typeface="Cambria" pitchFamily="18" charset="0"/>
                  </a:rPr>
                  <a:t>The likelihood ratio is the ratio of </a:t>
                </a:r>
                <a:r>
                  <a:rPr lang="en-GB" b="1" dirty="0">
                    <a:latin typeface="Cambria" pitchFamily="18" charset="0"/>
                  </a:rPr>
                  <a:t>marginal likelihoods</a:t>
                </a:r>
                <a:r>
                  <a:rPr lang="en-GB" dirty="0">
                    <a:latin typeface="Cambria" pitchFamily="18" charset="0"/>
                  </a:rPr>
                  <a:t> (also called </a:t>
                </a:r>
                <a:r>
                  <a:rPr lang="en-GB" b="1" dirty="0">
                    <a:latin typeface="Cambria" pitchFamily="18" charset="0"/>
                  </a:rPr>
                  <a:t>model</a:t>
                </a:r>
                <a:br>
                  <a:rPr lang="en-GB" b="1" dirty="0">
                    <a:latin typeface="Cambria" pitchFamily="18" charset="0"/>
                  </a:rPr>
                </a:br>
                <a:r>
                  <a:rPr lang="en-GB" b="1" dirty="0">
                    <a:latin typeface="Cambria" pitchFamily="18" charset="0"/>
                  </a:rPr>
                  <a:t>evidences</a:t>
                </a:r>
                <a:r>
                  <a:rPr lang="en-GB" dirty="0">
                    <a:latin typeface="Cambria" pitchFamily="18" charset="0"/>
                  </a:rPr>
                  <a:t>):</a:t>
                </a:r>
              </a:p>
              <a:p>
                <a:pPr marL="285750" indent="-285750" eaLnBrk="1" hangingPunct="1">
                  <a:buFont typeface="Arial" panose="020B0604020202020204" pitchFamily="34" charset="0"/>
                  <a:buChar char="•"/>
                </a:pPr>
                <a:endParaRPr lang="en-GB" dirty="0">
                  <a:latin typeface="Cambria" pitchFamily="18" charset="0"/>
                </a:endParaRPr>
              </a:p>
              <a:p>
                <a:pPr eaLnBrk="1" hangingPunct="1"/>
                <a14:m>
                  <m:oMathPara xmlns:m="http://schemas.openxmlformats.org/officeDocument/2006/math">
                    <m:oMathParaPr>
                      <m:jc m:val="centerGroup"/>
                    </m:oMathParaPr>
                    <m:oMath xmlns:m="http://schemas.openxmlformats.org/officeDocument/2006/math">
                      <m:r>
                        <a:rPr lang="de-CH" i="1">
                          <a:latin typeface="Cambria Math"/>
                        </a:rPr>
                        <m:t>𝑝</m:t>
                      </m:r>
                      <m:d>
                        <m:dPr>
                          <m:ctrlPr>
                            <a:rPr lang="de-CH" i="1">
                              <a:latin typeface="Cambria Math" panose="02040503050406030204" pitchFamily="18" charset="0"/>
                            </a:rPr>
                          </m:ctrlPr>
                        </m:dPr>
                        <m:e>
                          <m:r>
                            <a:rPr lang="de-CH" i="1">
                              <a:latin typeface="Cambria Math"/>
                            </a:rPr>
                            <m:t>𝑦</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sub>
                          </m:sSub>
                        </m:e>
                      </m:d>
                      <m:r>
                        <a:rPr lang="de-CH" i="1">
                          <a:latin typeface="Cambria Math"/>
                        </a:rPr>
                        <m:t>=</m:t>
                      </m:r>
                      <m:nary>
                        <m:naryPr>
                          <m:limLoc m:val="undOvr"/>
                          <m:subHide m:val="on"/>
                          <m:supHide m:val="on"/>
                          <m:ctrlPr>
                            <a:rPr lang="de-CH" i="1">
                              <a:latin typeface="Cambria Math" panose="02040503050406030204" pitchFamily="18" charset="0"/>
                            </a:rPr>
                          </m:ctrlPr>
                        </m:naryPr>
                        <m:sub/>
                        <m:sup/>
                        <m:e>
                          <m:r>
                            <a:rPr lang="de-CH" i="1">
                              <a:latin typeface="Cambria Math"/>
                            </a:rPr>
                            <m:t>𝑝</m:t>
                          </m:r>
                          <m:d>
                            <m:dPr>
                              <m:ctrlPr>
                                <a:rPr lang="de-CH" i="1">
                                  <a:latin typeface="Cambria Math" panose="02040503050406030204" pitchFamily="18" charset="0"/>
                                </a:rPr>
                              </m:ctrlPr>
                            </m:dPr>
                            <m:e>
                              <m:r>
                                <a:rPr lang="de-CH" i="1">
                                  <a:latin typeface="Cambria Math"/>
                                </a:rPr>
                                <m:t>𝑦</m:t>
                              </m:r>
                            </m:e>
                            <m:e>
                              <m:sSub>
                                <m:sSubPr>
                                  <m:ctrlPr>
                                    <a:rPr lang="en-US" b="0" i="1" smtClean="0">
                                      <a:latin typeface="Cambria Math" panose="02040503050406030204" pitchFamily="18" charset="0"/>
                                    </a:rPr>
                                  </m:ctrlPr>
                                </m:sSubPr>
                                <m:e>
                                  <m:r>
                                    <a:rPr lang="de-CH" i="1">
                                      <a:latin typeface="Cambria Math"/>
                                    </a:rPr>
                                    <m:t>𝜗</m:t>
                                  </m:r>
                                </m:e>
                                <m:sub>
                                  <m:r>
                                    <a:rPr lang="en-US" b="0" i="1" smtClean="0">
                                      <a:latin typeface="Cambria Math" panose="02040503050406030204" pitchFamily="18" charset="0"/>
                                    </a:rPr>
                                    <m:t>𝑖</m:t>
                                  </m:r>
                                </m:sub>
                              </m:sSub>
                              <m:r>
                                <a:rPr lang="de-CH" i="1">
                                  <a:latin typeface="Cambria Math"/>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sub>
                              </m:sSub>
                            </m:e>
                          </m:d>
                          <m:r>
                            <a:rPr lang="de-CH" i="1">
                              <a:latin typeface="Cambria Math"/>
                            </a:rPr>
                            <m:t>𝑝</m:t>
                          </m:r>
                          <m:d>
                            <m:dPr>
                              <m:ctrlPr>
                                <a:rPr lang="de-CH" i="1">
                                  <a:latin typeface="Cambria Math" panose="02040503050406030204" pitchFamily="18" charset="0"/>
                                </a:rPr>
                              </m:ctrlPr>
                            </m:dPr>
                            <m:e>
                              <m:sSub>
                                <m:sSubPr>
                                  <m:ctrlPr>
                                    <a:rPr lang="en-US" b="0" i="1" smtClean="0">
                                      <a:latin typeface="Cambria Math" panose="02040503050406030204" pitchFamily="18" charset="0"/>
                                    </a:rPr>
                                  </m:ctrlPr>
                                </m:sSubPr>
                                <m:e>
                                  <m:r>
                                    <a:rPr lang="de-CH" i="1">
                                      <a:latin typeface="Cambria Math"/>
                                    </a:rPr>
                                    <m:t>𝜗</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sub>
                              </m:sSub>
                            </m:e>
                          </m:d>
                          <m:r>
                            <m:rPr>
                              <m:sty m:val="p"/>
                            </m:rPr>
                            <a:rPr lang="de-CH">
                              <a:latin typeface="Cambria Math"/>
                            </a:rPr>
                            <m:t>d</m:t>
                          </m:r>
                          <m:sSub>
                            <m:sSubPr>
                              <m:ctrlPr>
                                <a:rPr lang="en-US" b="0" i="1" smtClean="0">
                                  <a:latin typeface="Cambria Math" panose="02040503050406030204" pitchFamily="18" charset="0"/>
                                </a:rPr>
                              </m:ctrlPr>
                            </m:sSubPr>
                            <m:e>
                              <m:r>
                                <a:rPr lang="de-CH" i="1">
                                  <a:latin typeface="Cambria Math"/>
                                </a:rPr>
                                <m:t>𝜗</m:t>
                              </m:r>
                            </m:e>
                            <m:sub>
                              <m:r>
                                <a:rPr lang="en-US" b="0" i="1" smtClean="0">
                                  <a:latin typeface="Cambria Math" panose="02040503050406030204" pitchFamily="18" charset="0"/>
                                </a:rPr>
                                <m:t>𝑖</m:t>
                              </m:r>
                            </m:sub>
                          </m:sSub>
                        </m:e>
                      </m:nary>
                    </m:oMath>
                  </m:oMathPara>
                </a14:m>
                <a:endParaRPr lang="en-GB" dirty="0">
                  <a:latin typeface="Cambria" pitchFamily="18" charset="0"/>
                </a:endParaRPr>
              </a:p>
              <a:p>
                <a:pPr eaLnBrk="1" hangingPunct="1"/>
                <a:endParaRPr lang="en-GB" dirty="0">
                  <a:latin typeface="Cambria" pitchFamily="18" charset="0"/>
                </a:endParaRPr>
              </a:p>
              <a:p>
                <a:pPr marL="285750" indent="-285750" eaLnBrk="1" hangingPunct="1">
                  <a:buFont typeface="Arial" panose="020B0604020202020204" pitchFamily="34" charset="0"/>
                  <a:buChar char="•"/>
                </a:pPr>
                <a:r>
                  <a:rPr lang="en-GB" dirty="0">
                    <a:latin typeface="Cambria" pitchFamily="18" charset="0"/>
                  </a:rPr>
                  <a:t>In terms of </a:t>
                </a:r>
                <a:r>
                  <a:rPr lang="en-GB" b="1" dirty="0">
                    <a:latin typeface="Cambria" pitchFamily="18" charset="0"/>
                  </a:rPr>
                  <a:t>log-model evidences</a:t>
                </a:r>
                <a:r>
                  <a:rPr lang="en-GB" dirty="0">
                    <a:latin typeface="Cambria" pitchFamily="18" charset="0"/>
                  </a:rPr>
                  <a:t>, the log-Bayes factor is simply the difference</a:t>
                </a:r>
              </a:p>
              <a:p>
                <a:pPr marL="285750" indent="-285750" eaLnBrk="1" hangingPunct="1">
                  <a:buFont typeface="Arial" panose="020B0604020202020204" pitchFamily="34" charset="0"/>
                  <a:buChar char="•"/>
                </a:pPr>
                <a:endParaRPr lang="en-GB" dirty="0">
                  <a:latin typeface="Cambria" pitchFamily="18" charset="0"/>
                </a:endParaRPr>
              </a:p>
              <a:p>
                <a:pPr eaLnBrk="1" hangingPunct="1"/>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de-CH" i="1">
                                  <a:latin typeface="Cambria Math" panose="02040503050406030204" pitchFamily="18" charset="0"/>
                                </a:rPr>
                              </m:ctrlPr>
                            </m:fPr>
                            <m:num>
                              <m:r>
                                <a:rPr lang="de-CH" i="1">
                                  <a:latin typeface="Cambria Math"/>
                                </a:rPr>
                                <m:t>𝑝</m:t>
                              </m:r>
                              <m:d>
                                <m:dPr>
                                  <m:ctrlPr>
                                    <a:rPr lang="de-CH" i="1">
                                      <a:latin typeface="Cambria Math" panose="02040503050406030204" pitchFamily="18" charset="0"/>
                                    </a:rPr>
                                  </m:ctrlPr>
                                </m:dPr>
                                <m:e>
                                  <m:r>
                                    <a:rPr lang="de-CH" i="1">
                                      <a:latin typeface="Cambria Math"/>
                                    </a:rPr>
                                    <m:t>𝑦</m:t>
                                  </m:r>
                                </m:e>
                                <m:e>
                                  <m:sSub>
                                    <m:sSubPr>
                                      <m:ctrlPr>
                                        <a:rPr lang="de-CH" i="1">
                                          <a:latin typeface="Cambria Math" panose="02040503050406030204" pitchFamily="18" charset="0"/>
                                        </a:rPr>
                                      </m:ctrlPr>
                                    </m:sSubPr>
                                    <m:e>
                                      <m:r>
                                        <a:rPr lang="en-US" i="1">
                                          <a:latin typeface="Cambria Math" panose="02040503050406030204" pitchFamily="18" charset="0"/>
                                        </a:rPr>
                                        <m:t>𝐻</m:t>
                                      </m:r>
                                    </m:e>
                                    <m:sub>
                                      <m:r>
                                        <a:rPr lang="de-CH" i="1">
                                          <a:latin typeface="Cambria Math"/>
                                        </a:rPr>
                                        <m:t>1</m:t>
                                      </m:r>
                                    </m:sub>
                                  </m:sSub>
                                </m:e>
                              </m:d>
                            </m:num>
                            <m:den>
                              <m:r>
                                <a:rPr lang="de-CH" i="1">
                                  <a:latin typeface="Cambria Math"/>
                                </a:rPr>
                                <m:t>𝑝</m:t>
                              </m:r>
                              <m:d>
                                <m:dPr>
                                  <m:ctrlPr>
                                    <a:rPr lang="de-CH" i="1">
                                      <a:latin typeface="Cambria Math" panose="02040503050406030204" pitchFamily="18" charset="0"/>
                                    </a:rPr>
                                  </m:ctrlPr>
                                </m:dPr>
                                <m:e>
                                  <m:r>
                                    <a:rPr lang="de-CH" i="1">
                                      <a:latin typeface="Cambria Math"/>
                                    </a:rPr>
                                    <m:t>𝑦</m:t>
                                  </m:r>
                                </m:e>
                                <m:e>
                                  <m:sSub>
                                    <m:sSubPr>
                                      <m:ctrlPr>
                                        <a:rPr lang="de-CH" i="1">
                                          <a:latin typeface="Cambria Math" panose="02040503050406030204" pitchFamily="18" charset="0"/>
                                        </a:rPr>
                                      </m:ctrlPr>
                                    </m:sSubPr>
                                    <m:e>
                                      <m:r>
                                        <a:rPr lang="en-US" i="1">
                                          <a:latin typeface="Cambria Math" panose="02040503050406030204" pitchFamily="18" charset="0"/>
                                        </a:rPr>
                                        <m:t>𝐻</m:t>
                                      </m:r>
                                    </m:e>
                                    <m:sub>
                                      <m:r>
                                        <a:rPr lang="de-CH" i="1">
                                          <a:latin typeface="Cambria Math"/>
                                        </a:rPr>
                                        <m:t>0</m:t>
                                      </m:r>
                                    </m:sub>
                                  </m:sSub>
                                </m:e>
                              </m:d>
                            </m:den>
                          </m:f>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de-CH" i="1">
                              <a:latin typeface="Cambria Math"/>
                            </a:rPr>
                            <m:t>𝑝</m:t>
                          </m:r>
                          <m:d>
                            <m:dPr>
                              <m:ctrlPr>
                                <a:rPr lang="de-CH" i="1">
                                  <a:latin typeface="Cambria Math" panose="02040503050406030204" pitchFamily="18" charset="0"/>
                                </a:rPr>
                              </m:ctrlPr>
                            </m:dPr>
                            <m:e>
                              <m:r>
                                <a:rPr lang="de-CH" i="1">
                                  <a:latin typeface="Cambria Math"/>
                                </a:rPr>
                                <m:t>𝑦</m:t>
                              </m:r>
                            </m:e>
                            <m:e>
                              <m:sSub>
                                <m:sSubPr>
                                  <m:ctrlPr>
                                    <a:rPr lang="de-CH" i="1">
                                      <a:latin typeface="Cambria Math" panose="02040503050406030204" pitchFamily="18" charset="0"/>
                                    </a:rPr>
                                  </m:ctrlPr>
                                </m:sSubPr>
                                <m:e>
                                  <m:r>
                                    <a:rPr lang="en-US" i="1">
                                      <a:latin typeface="Cambria Math" panose="02040503050406030204" pitchFamily="18" charset="0"/>
                                    </a:rPr>
                                    <m:t>𝐻</m:t>
                                  </m:r>
                                </m:e>
                                <m:sub>
                                  <m:r>
                                    <a:rPr lang="de-CH" i="1">
                                      <a:latin typeface="Cambria Math"/>
                                    </a:rPr>
                                    <m:t>1</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de-CH" i="1">
                                  <a:latin typeface="Cambria Math"/>
                                </a:rPr>
                                <m:t>𝑝</m:t>
                              </m:r>
                              <m:d>
                                <m:dPr>
                                  <m:ctrlPr>
                                    <a:rPr lang="de-CH" i="1">
                                      <a:latin typeface="Cambria Math" panose="02040503050406030204" pitchFamily="18" charset="0"/>
                                    </a:rPr>
                                  </m:ctrlPr>
                                </m:dPr>
                                <m:e>
                                  <m:r>
                                    <a:rPr lang="de-CH" i="1">
                                      <a:latin typeface="Cambria Math"/>
                                    </a:rPr>
                                    <m:t>𝑦</m:t>
                                  </m:r>
                                </m:e>
                                <m:e>
                                  <m:sSub>
                                    <m:sSubPr>
                                      <m:ctrlPr>
                                        <a:rPr lang="de-CH"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e>
                              </m:d>
                            </m:e>
                          </m:func>
                        </m:e>
                      </m:func>
                    </m:oMath>
                  </m:oMathPara>
                </a14:m>
                <a:endParaRPr lang="en-GB" dirty="0">
                  <a:latin typeface="Cambria" pitchFamily="18" charset="0"/>
                </a:endParaRPr>
              </a:p>
              <a:p>
                <a:pPr marL="285750" indent="-285750" eaLnBrk="1" hangingPunct="1">
                  <a:buFont typeface="Arial" panose="020B0604020202020204" pitchFamily="34" charset="0"/>
                  <a:buChar char="•"/>
                </a:pPr>
                <a:endParaRPr lang="en-GB" dirty="0">
                  <a:latin typeface="Cambria" pitchFamily="18" charset="0"/>
                </a:endParaRPr>
              </a:p>
            </p:txBody>
          </p:sp>
        </mc:Choice>
        <mc:Fallback>
          <p:sp>
            <p:nvSpPr>
              <p:cNvPr id="17411" name="Text Box 11"/>
              <p:cNvSpPr txBox="1">
                <a:spLocks noRot="1" noChangeAspect="1" noMove="1" noResize="1" noEditPoints="1" noAdjustHandles="1" noChangeArrowheads="1" noChangeShapeType="1" noTextEdit="1"/>
              </p:cNvSpPr>
              <p:nvPr/>
            </p:nvSpPr>
            <p:spPr bwMode="auto">
              <a:xfrm>
                <a:off x="470437" y="767900"/>
                <a:ext cx="8408071" cy="5866478"/>
              </a:xfrm>
              <a:prstGeom prst="rect">
                <a:avLst/>
              </a:prstGeom>
              <a:blipFill>
                <a:blip r:embed="rId3"/>
                <a:stretch>
                  <a:fillRect l="-302" t="-4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
        <p:nvSpPr>
          <p:cNvPr id="23" name="Title 1"/>
          <p:cNvSpPr txBox="1">
            <a:spLocks/>
          </p:cNvSpPr>
          <p:nvPr/>
        </p:nvSpPr>
        <p:spPr>
          <a:xfrm>
            <a:off x="470437" y="176745"/>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en-GB" dirty="0"/>
              <a:t>Model comparison</a:t>
            </a:r>
          </a:p>
        </p:txBody>
      </p:sp>
      <p:sp>
        <p:nvSpPr>
          <p:cNvPr id="8" name="Slide Number Placeholder 7"/>
          <p:cNvSpPr>
            <a:spLocks noGrp="1"/>
          </p:cNvSpPr>
          <p:nvPr>
            <p:ph type="sldNum" sz="quarter" idx="12"/>
          </p:nvPr>
        </p:nvSpPr>
        <p:spPr/>
        <p:txBody>
          <a:bodyPr/>
          <a:lstStyle/>
          <a:p>
            <a:pPr>
              <a:defRPr/>
            </a:pPr>
            <a:fld id="{D37816F2-E6F5-4959-A70F-0F96F337B0F5}" type="slidenum">
              <a:rPr lang="en-US" smtClean="0"/>
              <a:pPr>
                <a:defRPr/>
              </a:pPr>
              <a:t>29</a:t>
            </a:fld>
            <a:endParaRPr lang="en-US"/>
          </a:p>
        </p:txBody>
      </p:sp>
    </p:spTree>
    <p:extLst>
      <p:ext uri="{BB962C8B-B14F-4D97-AF65-F5344CB8AC3E}">
        <p14:creationId xmlns:p14="http://schemas.microsoft.com/office/powerpoint/2010/main" val="6397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fade">
                                      <p:cBhvr>
                                        <p:cTn id="12" dur="500"/>
                                        <p:tgtEl>
                                          <p:spTgt spid="1741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animEffect transition="in" filter="fade">
                                      <p:cBhvr>
                                        <p:cTn id="15" dur="500"/>
                                        <p:tgtEl>
                                          <p:spTgt spid="17411">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411">
                                            <p:txEl>
                                              <p:pRg st="6" end="6"/>
                                            </p:txEl>
                                          </p:spTgt>
                                        </p:tgtEl>
                                        <p:attrNameLst>
                                          <p:attrName>style.visibility</p:attrName>
                                        </p:attrNameLst>
                                      </p:cBhvr>
                                      <p:to>
                                        <p:strVal val="visible"/>
                                      </p:to>
                                    </p:set>
                                    <p:animEffect transition="in" filter="fade">
                                      <p:cBhvr>
                                        <p:cTn id="20" dur="500"/>
                                        <p:tgtEl>
                                          <p:spTgt spid="17411">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7411">
                                            <p:txEl>
                                              <p:pRg st="8" end="8"/>
                                            </p:txEl>
                                          </p:spTgt>
                                        </p:tgtEl>
                                        <p:attrNameLst>
                                          <p:attrName>style.visibility</p:attrName>
                                        </p:attrNameLst>
                                      </p:cBhvr>
                                      <p:to>
                                        <p:strVal val="visible"/>
                                      </p:to>
                                    </p:set>
                                    <p:animEffect transition="in" filter="fade">
                                      <p:cBhvr>
                                        <p:cTn id="23" dur="500"/>
                                        <p:tgtEl>
                                          <p:spTgt spid="17411">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411">
                                            <p:txEl>
                                              <p:pRg st="10" end="10"/>
                                            </p:txEl>
                                          </p:spTgt>
                                        </p:tgtEl>
                                        <p:attrNameLst>
                                          <p:attrName>style.visibility</p:attrName>
                                        </p:attrNameLst>
                                      </p:cBhvr>
                                      <p:to>
                                        <p:strVal val="visible"/>
                                      </p:to>
                                    </p:set>
                                    <p:animEffect transition="in" filter="fade">
                                      <p:cBhvr>
                                        <p:cTn id="28" dur="500"/>
                                        <p:tgtEl>
                                          <p:spTgt spid="17411">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7411">
                                            <p:txEl>
                                              <p:pRg st="12" end="12"/>
                                            </p:txEl>
                                          </p:spTgt>
                                        </p:tgtEl>
                                        <p:attrNameLst>
                                          <p:attrName>style.visibility</p:attrName>
                                        </p:attrNameLst>
                                      </p:cBhvr>
                                      <p:to>
                                        <p:strVal val="visible"/>
                                      </p:to>
                                    </p:set>
                                    <p:animEffect transition="in" filter="fade">
                                      <p:cBhvr>
                                        <p:cTn id="31" dur="500"/>
                                        <p:tgtEl>
                                          <p:spTgt spid="174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00" y="188640"/>
            <a:ext cx="7343775" cy="405683"/>
          </a:xfrm>
        </p:spPr>
        <p:txBody>
          <a:bodyPr>
            <a:spAutoFit/>
          </a:bodyPr>
          <a:lstStyle/>
          <a:p>
            <a:r>
              <a:rPr lang="en-GB" dirty="0"/>
              <a:t>A surprising piece of information</a:t>
            </a:r>
            <a:endParaRPr lang="en-GB" dirty="0">
              <a:latin typeface="Cambria" pitchFamily="18" charset="0"/>
            </a:endParaRPr>
          </a:p>
        </p:txBody>
      </p:sp>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340768"/>
            <a:ext cx="5962262"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a:spLocks noGrp="1"/>
          </p:cNvSpPr>
          <p:nvPr>
            <p:ph idx="1"/>
          </p:nvPr>
        </p:nvSpPr>
        <p:spPr>
          <a:xfrm>
            <a:off x="1749169" y="764704"/>
            <a:ext cx="5847168" cy="553998"/>
          </a:xfrm>
        </p:spPr>
        <p:txBody>
          <a:bodyPr wrap="square">
            <a:spAutoFit/>
          </a:bodyPr>
          <a:lstStyle/>
          <a:p>
            <a:pPr>
              <a:lnSpc>
                <a:spcPct val="150000"/>
              </a:lnSpc>
            </a:pPr>
            <a:r>
              <a:rPr lang="en-US" sz="1200" dirty="0" err="1"/>
              <a:t>Messerli</a:t>
            </a:r>
            <a:r>
              <a:rPr lang="en-US" sz="1200" dirty="0"/>
              <a:t>, F. H. (2012). Chocolate Consumption, Cognitive Function, and Nobel Laureates. </a:t>
            </a:r>
            <a:r>
              <a:rPr lang="en-US" sz="1200" i="1" dirty="0"/>
              <a:t>New England Journal of Medicine</a:t>
            </a:r>
            <a:r>
              <a:rPr lang="en-US" sz="1200" dirty="0"/>
              <a:t>, </a:t>
            </a:r>
            <a:r>
              <a:rPr lang="en-US" sz="1200" i="1" dirty="0"/>
              <a:t>367</a:t>
            </a:r>
            <a:r>
              <a:rPr lang="en-US" sz="1200" dirty="0"/>
              <a:t>(16), 1562–1564.</a:t>
            </a:r>
          </a:p>
        </p:txBody>
      </p:sp>
      <p:sp>
        <p:nvSpPr>
          <p:cNvPr id="6" name="Oval 5"/>
          <p:cNvSpPr/>
          <p:nvPr/>
        </p:nvSpPr>
        <p:spPr bwMode="auto">
          <a:xfrm>
            <a:off x="2555776" y="2060848"/>
            <a:ext cx="792088" cy="432048"/>
          </a:xfrm>
          <a:prstGeom prst="ellipse">
            <a:avLst/>
          </a:prstGeom>
          <a:noFill/>
          <a:ln w="31750" cap="flat" cmpd="sng" algn="ctr">
            <a:solidFill>
              <a:srgbClr val="FF0000"/>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Arial" charset="0"/>
              <a:cs typeface="Arial" charset="0"/>
            </a:endParaRPr>
          </a:p>
        </p:txBody>
      </p:sp>
      <p:sp>
        <p:nvSpPr>
          <p:cNvPr id="7" name="Slide Number Placeholder 6"/>
          <p:cNvSpPr>
            <a:spLocks noGrp="1"/>
          </p:cNvSpPr>
          <p:nvPr>
            <p:ph type="sldNum" sz="quarter" idx="12"/>
          </p:nvPr>
        </p:nvSpPr>
        <p:spPr/>
        <p:txBody>
          <a:bodyPr/>
          <a:lstStyle/>
          <a:p>
            <a:pPr>
              <a:defRPr/>
            </a:pPr>
            <a:fld id="{C9D60223-0653-49FD-856D-E442484557A6}" type="slidenum">
              <a:rPr lang="en-US" smtClean="0"/>
              <a:pPr>
                <a:defRPr/>
              </a:pPr>
              <a:t>3</a:t>
            </a:fld>
            <a:endParaRPr lang="en-US"/>
          </a:p>
        </p:txBody>
      </p:sp>
    </p:spTree>
    <p:extLst>
      <p:ext uri="{BB962C8B-B14F-4D97-AF65-F5344CB8AC3E}">
        <p14:creationId xmlns:p14="http://schemas.microsoft.com/office/powerpoint/2010/main" val="256957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2606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23" name="Title 1"/>
          <p:cNvSpPr txBox="1">
            <a:spLocks/>
          </p:cNvSpPr>
          <p:nvPr/>
        </p:nvSpPr>
        <p:spPr>
          <a:xfrm>
            <a:off x="669341" y="231030"/>
            <a:ext cx="7805317" cy="461665"/>
          </a:xfrm>
          <a:prstGeom prst="rect">
            <a:avLst/>
          </a:prstGeom>
        </p:spPr>
        <p:txBody>
          <a:bodyPr wrap="square">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de-CH" dirty="0"/>
              <a:t>Model comparison: negative variational free energy </a:t>
            </a:r>
            <a:r>
              <a:rPr lang="de-CH" i="1" dirty="0"/>
              <a:t>F</a:t>
            </a:r>
            <a:endParaRPr lang="en-US" i="1" dirty="0"/>
          </a:p>
        </p:txBody>
      </p:sp>
      <p:sp>
        <p:nvSpPr>
          <p:cNvPr id="8" name="Slide Number Placeholder 7"/>
          <p:cNvSpPr>
            <a:spLocks noGrp="1"/>
          </p:cNvSpPr>
          <p:nvPr>
            <p:ph type="sldNum" sz="quarter" idx="12"/>
          </p:nvPr>
        </p:nvSpPr>
        <p:spPr/>
        <p:txBody>
          <a:bodyPr/>
          <a:lstStyle/>
          <a:p>
            <a:pPr>
              <a:defRPr/>
            </a:pPr>
            <a:fld id="{D37816F2-E6F5-4959-A70F-0F96F337B0F5}" type="slidenum">
              <a:rPr lang="en-US" smtClean="0"/>
              <a:pPr>
                <a:defRPr/>
              </a:pPr>
              <a:t>30</a:t>
            </a:fld>
            <a:endParaRPr lang="en-US"/>
          </a:p>
        </p:txBody>
      </p:sp>
      <mc:AlternateContent xmlns:mc="http://schemas.openxmlformats.org/markup-compatibility/2006" xmlns:a14="http://schemas.microsoft.com/office/drawing/2010/main">
        <mc:Choice Requires="a14">
          <p:sp>
            <p:nvSpPr>
              <p:cNvPr id="4" name="Rectangle 3"/>
              <p:cNvSpPr/>
              <p:nvPr/>
            </p:nvSpPr>
            <p:spPr>
              <a:xfrm>
                <a:off x="515007" y="832978"/>
                <a:ext cx="7483365" cy="2825966"/>
              </a:xfrm>
              <a:prstGeom prst="rect">
                <a:avLst/>
              </a:prstGeom>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box>
                        <m:boxPr>
                          <m:ctrlPr>
                            <a:rPr lang="de-CH" i="1" smtClean="0">
                              <a:latin typeface="Cambria Math" panose="02040503050406030204" pitchFamily="18" charset="0"/>
                            </a:rPr>
                          </m:ctrlPr>
                        </m:boxPr>
                        <m:e>
                          <m:r>
                            <a:rPr lang="de-CH" b="1" i="0" smtClean="0">
                              <a:latin typeface="Cambria Math"/>
                            </a:rPr>
                            <m:t>𝐥𝐨𝐠</m:t>
                          </m:r>
                          <m:r>
                            <a:rPr lang="en-US" b="1" i="0" smtClean="0">
                              <a:latin typeface="Cambria Math" panose="02040503050406030204" pitchFamily="18" charset="0"/>
                            </a:rPr>
                            <m:t> –</m:t>
                          </m:r>
                          <m:r>
                            <a:rPr lang="de-CH" b="1" i="0" smtClean="0">
                              <a:latin typeface="Cambria Math"/>
                            </a:rPr>
                            <m:t>𝐦𝐨𝐝𝐞𝐥</m:t>
                          </m:r>
                          <m:r>
                            <a:rPr lang="de-CH" b="1" i="0" smtClean="0">
                              <a:latin typeface="Cambria Math"/>
                            </a:rPr>
                            <m:t> </m:t>
                          </m:r>
                          <m:r>
                            <a:rPr lang="de-CH" b="1" i="0" smtClean="0">
                              <a:latin typeface="Cambria Math"/>
                            </a:rPr>
                            <m:t>𝐞𝐯𝐢𝐝𝐞𝐧𝐜𝐞</m:t>
                          </m:r>
                          <m:r>
                            <a:rPr lang="de-CH" i="1">
                              <a:latin typeface="Cambria Math"/>
                            </a:rPr>
                            <m:t>≔</m:t>
                          </m:r>
                        </m:e>
                      </m:box>
                      <m:func>
                        <m:funcPr>
                          <m:ctrlPr>
                            <a:rPr lang="de-CH" i="1">
                              <a:latin typeface="Cambria Math" panose="02040503050406030204" pitchFamily="18" charset="0"/>
                            </a:rPr>
                          </m:ctrlPr>
                        </m:funcPr>
                        <m:fName>
                          <m:r>
                            <m:rPr>
                              <m:sty m:val="p"/>
                            </m:rPr>
                            <a:rPr lang="de-CH">
                              <a:latin typeface="Cambria Math"/>
                            </a:rPr>
                            <m:t>log</m:t>
                          </m:r>
                        </m:fName>
                        <m:e>
                          <m:r>
                            <a:rPr lang="de-CH" b="0" i="1" smtClean="0">
                              <a:latin typeface="Cambria Math"/>
                            </a:rPr>
                            <m:t> </m:t>
                          </m:r>
                          <m:r>
                            <a:rPr lang="de-CH" i="1">
                              <a:latin typeface="Cambria Math"/>
                            </a:rPr>
                            <m:t>𝑝</m:t>
                          </m:r>
                          <m:d>
                            <m:dPr>
                              <m:ctrlPr>
                                <a:rPr lang="de-CH" i="1">
                                  <a:latin typeface="Cambria Math" panose="02040503050406030204" pitchFamily="18" charset="0"/>
                                </a:rPr>
                              </m:ctrlPr>
                            </m:dPr>
                            <m:e>
                              <m:r>
                                <a:rPr lang="de-CH" i="1">
                                  <a:latin typeface="Cambria Math"/>
                                </a:rPr>
                                <m:t>𝑦</m:t>
                              </m:r>
                            </m:e>
                            <m:e>
                              <m:r>
                                <a:rPr lang="en-US" b="0" i="1" smtClean="0">
                                  <a:latin typeface="Cambria Math" panose="02040503050406030204" pitchFamily="18" charset="0"/>
                                </a:rPr>
                                <m:t>𝐻</m:t>
                              </m:r>
                            </m:e>
                          </m:d>
                        </m:e>
                      </m:func>
                    </m:oMath>
                    <m:oMath xmlns:m="http://schemas.openxmlformats.org/officeDocument/2006/math">
                      <m:r>
                        <a:rPr lang="de-CH" i="1">
                          <a:latin typeface="Cambria Math"/>
                        </a:rPr>
                        <m:t>     </m:t>
                      </m:r>
                      <m:r>
                        <a:rPr lang="de-CH" b="0" i="1" smtClean="0">
                          <a:latin typeface="Cambria Math"/>
                        </a:rPr>
                        <m:t>                                          </m:t>
                      </m:r>
                      <m:r>
                        <a:rPr lang="de-CH" i="1">
                          <a:latin typeface="Cambria Math"/>
                        </a:rPr>
                        <m:t>=</m:t>
                      </m:r>
                      <m:func>
                        <m:funcPr>
                          <m:ctrlPr>
                            <a:rPr lang="de-CH" i="1">
                              <a:latin typeface="Cambria Math" panose="02040503050406030204" pitchFamily="18" charset="0"/>
                            </a:rPr>
                          </m:ctrlPr>
                        </m:funcPr>
                        <m:fName>
                          <m:r>
                            <m:rPr>
                              <m:sty m:val="p"/>
                            </m:rPr>
                            <a:rPr lang="de-CH">
                              <a:latin typeface="Cambria Math"/>
                            </a:rPr>
                            <m:t>log</m:t>
                          </m:r>
                        </m:fName>
                        <m:e>
                          <m:nary>
                            <m:naryPr>
                              <m:limLoc m:val="undOvr"/>
                              <m:subHide m:val="on"/>
                              <m:supHide m:val="on"/>
                              <m:ctrlPr>
                                <a:rPr lang="de-CH" i="1">
                                  <a:latin typeface="Cambria Math" panose="02040503050406030204" pitchFamily="18" charset="0"/>
                                </a:rPr>
                              </m:ctrlPr>
                            </m:naryPr>
                            <m:sub/>
                            <m:sup/>
                            <m:e>
                              <m:r>
                                <a:rPr lang="de-CH" i="1">
                                  <a:latin typeface="Cambria Math"/>
                                </a:rPr>
                                <m:t>𝑝</m:t>
                              </m:r>
                              <m:d>
                                <m:dPr>
                                  <m:ctrlPr>
                                    <a:rPr lang="de-CH" i="1">
                                      <a:latin typeface="Cambria Math" panose="02040503050406030204" pitchFamily="18" charset="0"/>
                                    </a:rPr>
                                  </m:ctrlPr>
                                </m:dPr>
                                <m:e>
                                  <m:r>
                                    <a:rPr lang="de-CH" i="1">
                                      <a:latin typeface="Cambria Math"/>
                                    </a:rPr>
                                    <m:t>𝑦</m:t>
                                  </m:r>
                                  <m:r>
                                    <a:rPr lang="de-CH" i="1">
                                      <a:latin typeface="Cambria Math"/>
                                    </a:rPr>
                                    <m:t>,</m:t>
                                  </m:r>
                                  <m:r>
                                    <a:rPr lang="de-CH" i="1">
                                      <a:latin typeface="Cambria Math"/>
                                    </a:rPr>
                                    <m:t>𝜗</m:t>
                                  </m:r>
                                </m:e>
                                <m:e>
                                  <m:r>
                                    <a:rPr lang="en-US" b="0" i="1" smtClean="0">
                                      <a:latin typeface="Cambria Math" panose="02040503050406030204" pitchFamily="18" charset="0"/>
                                    </a:rPr>
                                    <m:t>𝐻</m:t>
                                  </m:r>
                                </m:e>
                              </m:d>
                              <m:r>
                                <m:rPr>
                                  <m:sty m:val="p"/>
                                </m:rPr>
                                <a:rPr lang="de-CH">
                                  <a:latin typeface="Cambria Math"/>
                                </a:rPr>
                                <m:t>d</m:t>
                              </m:r>
                              <m:r>
                                <a:rPr lang="de-CH" i="1">
                                  <a:latin typeface="Cambria Math"/>
                                </a:rPr>
                                <m:t>𝜗</m:t>
                              </m:r>
                            </m:e>
                          </m:nary>
                        </m:e>
                      </m:func>
                    </m:oMath>
                    <m:oMath xmlns:m="http://schemas.openxmlformats.org/officeDocument/2006/math">
                      <m:r>
                        <a:rPr lang="de-CH" i="1">
                          <a:latin typeface="Cambria Math"/>
                        </a:rPr>
                        <m:t>     </m:t>
                      </m:r>
                      <m:r>
                        <a:rPr lang="de-CH" b="0" i="1" smtClean="0">
                          <a:latin typeface="Cambria Math"/>
                        </a:rPr>
                        <m:t>                                          </m:t>
                      </m:r>
                      <m:r>
                        <a:rPr lang="de-CH" i="1">
                          <a:latin typeface="Cambria Math"/>
                        </a:rPr>
                        <m:t>=</m:t>
                      </m:r>
                      <m:func>
                        <m:funcPr>
                          <m:ctrlPr>
                            <a:rPr lang="de-CH" i="1">
                              <a:latin typeface="Cambria Math" panose="02040503050406030204" pitchFamily="18" charset="0"/>
                            </a:rPr>
                          </m:ctrlPr>
                        </m:funcPr>
                        <m:fName>
                          <m:r>
                            <m:rPr>
                              <m:sty m:val="p"/>
                            </m:rPr>
                            <a:rPr lang="de-CH">
                              <a:latin typeface="Cambria Math"/>
                            </a:rPr>
                            <m:t>log</m:t>
                          </m:r>
                        </m:fName>
                        <m:e>
                          <m:nary>
                            <m:naryPr>
                              <m:limLoc m:val="undOvr"/>
                              <m:subHide m:val="on"/>
                              <m:supHide m:val="on"/>
                              <m:ctrlPr>
                                <a:rPr lang="de-CH" i="1">
                                  <a:latin typeface="Cambria Math" panose="02040503050406030204" pitchFamily="18" charset="0"/>
                                </a:rPr>
                              </m:ctrlPr>
                            </m:naryPr>
                            <m:sub/>
                            <m:sup/>
                            <m:e>
                              <m:r>
                                <a:rPr lang="de-CH" i="1">
                                  <a:latin typeface="Cambria Math"/>
                                </a:rPr>
                                <m:t>𝑞</m:t>
                              </m:r>
                              <m:d>
                                <m:dPr>
                                  <m:ctrlPr>
                                    <a:rPr lang="de-CH" i="1">
                                      <a:latin typeface="Cambria Math" panose="02040503050406030204" pitchFamily="18" charset="0"/>
                                    </a:rPr>
                                  </m:ctrlPr>
                                </m:dPr>
                                <m:e>
                                  <m:r>
                                    <a:rPr lang="de-CH" i="1">
                                      <a:latin typeface="Cambria Math"/>
                                    </a:rPr>
                                    <m:t>𝜗</m:t>
                                  </m:r>
                                </m:e>
                              </m:d>
                              <m:f>
                                <m:fPr>
                                  <m:ctrlPr>
                                    <a:rPr lang="de-CH" i="1">
                                      <a:latin typeface="Cambria Math" panose="02040503050406030204" pitchFamily="18" charset="0"/>
                                    </a:rPr>
                                  </m:ctrlPr>
                                </m:fPr>
                                <m:num>
                                  <m:r>
                                    <a:rPr lang="de-CH" i="1">
                                      <a:latin typeface="Cambria Math"/>
                                    </a:rPr>
                                    <m:t>𝑝</m:t>
                                  </m:r>
                                  <m:d>
                                    <m:dPr>
                                      <m:ctrlPr>
                                        <a:rPr lang="de-CH" i="1">
                                          <a:latin typeface="Cambria Math" panose="02040503050406030204" pitchFamily="18" charset="0"/>
                                        </a:rPr>
                                      </m:ctrlPr>
                                    </m:dPr>
                                    <m:e>
                                      <m:r>
                                        <a:rPr lang="de-CH" i="1">
                                          <a:latin typeface="Cambria Math"/>
                                        </a:rPr>
                                        <m:t>𝑦</m:t>
                                      </m:r>
                                      <m:r>
                                        <a:rPr lang="de-CH" i="1">
                                          <a:latin typeface="Cambria Math"/>
                                        </a:rPr>
                                        <m:t>,</m:t>
                                      </m:r>
                                      <m:r>
                                        <a:rPr lang="de-CH" i="1">
                                          <a:latin typeface="Cambria Math"/>
                                        </a:rPr>
                                        <m:t>𝜗</m:t>
                                      </m:r>
                                    </m:e>
                                    <m:e>
                                      <m:r>
                                        <a:rPr lang="en-US" b="0" i="1" smtClean="0">
                                          <a:latin typeface="Cambria Math" panose="02040503050406030204" pitchFamily="18" charset="0"/>
                                        </a:rPr>
                                        <m:t>𝐻</m:t>
                                      </m:r>
                                    </m:e>
                                  </m:d>
                                </m:num>
                                <m:den>
                                  <m:r>
                                    <a:rPr lang="de-CH" i="1">
                                      <a:latin typeface="Cambria Math"/>
                                    </a:rPr>
                                    <m:t>𝑞</m:t>
                                  </m:r>
                                  <m:d>
                                    <m:dPr>
                                      <m:ctrlPr>
                                        <a:rPr lang="de-CH" i="1">
                                          <a:latin typeface="Cambria Math" panose="02040503050406030204" pitchFamily="18" charset="0"/>
                                        </a:rPr>
                                      </m:ctrlPr>
                                    </m:dPr>
                                    <m:e>
                                      <m:r>
                                        <a:rPr lang="de-CH" i="1">
                                          <a:latin typeface="Cambria Math"/>
                                        </a:rPr>
                                        <m:t>𝜗</m:t>
                                      </m:r>
                                    </m:e>
                                  </m:d>
                                </m:den>
                              </m:f>
                              <m:r>
                                <m:rPr>
                                  <m:sty m:val="p"/>
                                </m:rPr>
                                <a:rPr lang="de-CH">
                                  <a:latin typeface="Cambria Math"/>
                                </a:rPr>
                                <m:t>d</m:t>
                              </m:r>
                              <m:r>
                                <a:rPr lang="de-CH" i="1">
                                  <a:latin typeface="Cambria Math"/>
                                </a:rPr>
                                <m:t>𝜗</m:t>
                              </m:r>
                            </m:e>
                          </m:nary>
                        </m:e>
                      </m:func>
                      <m:r>
                        <a:rPr lang="de-CH" i="1">
                          <a:latin typeface="Cambria Math"/>
                        </a:rPr>
                        <m:t> </m:t>
                      </m:r>
                    </m:oMath>
                    <m:oMath xmlns:m="http://schemas.openxmlformats.org/officeDocument/2006/math">
                      <m:r>
                        <a:rPr lang="de-CH" i="1" smtClean="0">
                          <a:latin typeface="Cambria Math"/>
                          <a:ea typeface="Cambria Math"/>
                        </a:rPr>
                        <m:t>     </m:t>
                      </m:r>
                      <m:r>
                        <a:rPr lang="de-CH" b="0" i="1" smtClean="0">
                          <a:latin typeface="Cambria Math"/>
                          <a:ea typeface="Cambria Math"/>
                        </a:rPr>
                        <m:t>                                          </m:t>
                      </m:r>
                      <m:r>
                        <a:rPr lang="de-CH" i="1" smtClean="0">
                          <a:latin typeface="Cambria Math"/>
                          <a:ea typeface="Cambria Math"/>
                        </a:rPr>
                        <m:t>≥</m:t>
                      </m:r>
                      <m:nary>
                        <m:naryPr>
                          <m:limLoc m:val="undOvr"/>
                          <m:subHide m:val="on"/>
                          <m:supHide m:val="on"/>
                          <m:ctrlPr>
                            <a:rPr lang="de-CH" i="1">
                              <a:latin typeface="Cambria Math" panose="02040503050406030204" pitchFamily="18" charset="0"/>
                            </a:rPr>
                          </m:ctrlPr>
                        </m:naryPr>
                        <m:sub/>
                        <m:sup/>
                        <m:e>
                          <m:r>
                            <a:rPr lang="de-CH" i="1">
                              <a:latin typeface="Cambria Math"/>
                            </a:rPr>
                            <m:t>𝑞</m:t>
                          </m:r>
                          <m:d>
                            <m:dPr>
                              <m:ctrlPr>
                                <a:rPr lang="de-CH" i="1">
                                  <a:latin typeface="Cambria Math" panose="02040503050406030204" pitchFamily="18" charset="0"/>
                                </a:rPr>
                              </m:ctrlPr>
                            </m:dPr>
                            <m:e>
                              <m:r>
                                <a:rPr lang="de-CH" i="1">
                                  <a:latin typeface="Cambria Math"/>
                                </a:rPr>
                                <m:t>𝜗</m:t>
                              </m:r>
                            </m:e>
                          </m:d>
                          <m:func>
                            <m:funcPr>
                              <m:ctrlPr>
                                <a:rPr lang="de-CH" i="1">
                                  <a:latin typeface="Cambria Math" panose="02040503050406030204" pitchFamily="18" charset="0"/>
                                </a:rPr>
                              </m:ctrlPr>
                            </m:funcPr>
                            <m:fName>
                              <m:r>
                                <m:rPr>
                                  <m:sty m:val="p"/>
                                </m:rPr>
                                <a:rPr lang="de-CH">
                                  <a:latin typeface="Cambria Math"/>
                                </a:rPr>
                                <m:t>log</m:t>
                              </m:r>
                            </m:fName>
                            <m:e>
                              <m:f>
                                <m:fPr>
                                  <m:ctrlPr>
                                    <a:rPr lang="de-CH" i="1">
                                      <a:latin typeface="Cambria Math" panose="02040503050406030204" pitchFamily="18" charset="0"/>
                                    </a:rPr>
                                  </m:ctrlPr>
                                </m:fPr>
                                <m:num>
                                  <m:r>
                                    <a:rPr lang="de-CH" i="1">
                                      <a:latin typeface="Cambria Math"/>
                                    </a:rPr>
                                    <m:t>𝑝</m:t>
                                  </m:r>
                                  <m:d>
                                    <m:dPr>
                                      <m:ctrlPr>
                                        <a:rPr lang="de-CH" i="1">
                                          <a:latin typeface="Cambria Math" panose="02040503050406030204" pitchFamily="18" charset="0"/>
                                        </a:rPr>
                                      </m:ctrlPr>
                                    </m:dPr>
                                    <m:e>
                                      <m:r>
                                        <a:rPr lang="de-CH" i="1">
                                          <a:latin typeface="Cambria Math"/>
                                        </a:rPr>
                                        <m:t>𝑦</m:t>
                                      </m:r>
                                      <m:r>
                                        <a:rPr lang="de-CH" i="1">
                                          <a:latin typeface="Cambria Math"/>
                                        </a:rPr>
                                        <m:t>,</m:t>
                                      </m:r>
                                      <m:r>
                                        <a:rPr lang="de-CH" i="1">
                                          <a:latin typeface="Cambria Math"/>
                                        </a:rPr>
                                        <m:t>𝜗</m:t>
                                      </m:r>
                                    </m:e>
                                    <m:e>
                                      <m:r>
                                        <a:rPr lang="en-US" b="0" i="1" smtClean="0">
                                          <a:latin typeface="Cambria Math" panose="02040503050406030204" pitchFamily="18" charset="0"/>
                                        </a:rPr>
                                        <m:t>𝐻</m:t>
                                      </m:r>
                                    </m:e>
                                  </m:d>
                                </m:num>
                                <m:den>
                                  <m:r>
                                    <a:rPr lang="de-CH" i="1">
                                      <a:latin typeface="Cambria Math"/>
                                    </a:rPr>
                                    <m:t>𝑞</m:t>
                                  </m:r>
                                  <m:d>
                                    <m:dPr>
                                      <m:ctrlPr>
                                        <a:rPr lang="de-CH" i="1">
                                          <a:latin typeface="Cambria Math" panose="02040503050406030204" pitchFamily="18" charset="0"/>
                                        </a:rPr>
                                      </m:ctrlPr>
                                    </m:dPr>
                                    <m:e>
                                      <m:r>
                                        <a:rPr lang="de-CH" i="1">
                                          <a:latin typeface="Cambria Math"/>
                                        </a:rPr>
                                        <m:t>𝜗</m:t>
                                      </m:r>
                                    </m:e>
                                  </m:d>
                                </m:den>
                              </m:f>
                            </m:e>
                          </m:func>
                          <m:r>
                            <m:rPr>
                              <m:sty m:val="p"/>
                            </m:rPr>
                            <a:rPr lang="de-CH">
                              <a:latin typeface="Cambria Math"/>
                            </a:rPr>
                            <m:t>d</m:t>
                          </m:r>
                          <m:r>
                            <a:rPr lang="de-CH" i="1">
                              <a:latin typeface="Cambria Math"/>
                            </a:rPr>
                            <m:t>𝜗</m:t>
                          </m:r>
                        </m:e>
                      </m:nary>
                    </m:oMath>
                    <m:oMath xmlns:m="http://schemas.openxmlformats.org/officeDocument/2006/math">
                      <m:r>
                        <a:rPr lang="de-CH">
                          <a:latin typeface="Cambria Math"/>
                        </a:rPr>
                        <m:t>     </m:t>
                      </m:r>
                      <m:r>
                        <a:rPr lang="de-CH" b="0" i="1" smtClean="0">
                          <a:latin typeface="Cambria Math"/>
                        </a:rPr>
                        <m:t>                                          </m:t>
                      </m:r>
                      <m:r>
                        <a:rPr lang="de-CH" i="1">
                          <a:latin typeface="Cambria Math"/>
                        </a:rPr>
                        <m:t>=:</m:t>
                      </m:r>
                      <m:r>
                        <a:rPr lang="en-US" b="1" i="1" smtClean="0">
                          <a:latin typeface="Cambria Math" panose="02040503050406030204" pitchFamily="18" charset="0"/>
                        </a:rPr>
                        <m:t>−</m:t>
                      </m:r>
                      <m:r>
                        <a:rPr lang="de-CH" b="1" i="1" smtClean="0">
                          <a:latin typeface="Cambria Math"/>
                        </a:rPr>
                        <m:t>𝑭</m:t>
                      </m:r>
                      <m:r>
                        <a:rPr lang="de-CH" b="0" i="1" smtClean="0">
                          <a:latin typeface="Cambria Math"/>
                        </a:rPr>
                        <m:t>=</m:t>
                      </m:r>
                      <m:r>
                        <a:rPr lang="de-CH" b="1" i="0" smtClean="0">
                          <a:latin typeface="Cambria Math"/>
                        </a:rPr>
                        <m:t>𝐧𝐞𝐠𝐚𝐭𝐢𝐯𝐞</m:t>
                      </m:r>
                      <m:r>
                        <a:rPr lang="de-CH" b="1" i="0" smtClean="0">
                          <a:latin typeface="Cambria Math"/>
                        </a:rPr>
                        <m:t> </m:t>
                      </m:r>
                      <m:r>
                        <a:rPr lang="de-CH" b="1" i="0" smtClean="0">
                          <a:latin typeface="Cambria Math"/>
                        </a:rPr>
                        <m:t>𝐯𝐚𝐫𝐢𝐚𝐭𝐢𝐨𝐧𝐚𝐥</m:t>
                      </m:r>
                      <m:r>
                        <a:rPr lang="de-CH" b="1" i="0" smtClean="0">
                          <a:latin typeface="Cambria Math"/>
                        </a:rPr>
                        <m:t> </m:t>
                      </m:r>
                      <m:r>
                        <a:rPr lang="de-CH" b="1" i="0" smtClean="0">
                          <a:latin typeface="Cambria Math"/>
                        </a:rPr>
                        <m:t>𝐟𝐫𝐞𝐞</m:t>
                      </m:r>
                      <m:r>
                        <a:rPr lang="de-CH" b="1" i="0" smtClean="0">
                          <a:latin typeface="Cambria Math"/>
                        </a:rPr>
                        <m:t> </m:t>
                      </m:r>
                      <m:r>
                        <a:rPr lang="de-CH" b="1" i="0" smtClean="0">
                          <a:latin typeface="Cambria Math"/>
                        </a:rPr>
                        <m:t>𝐞𝐧𝐞𝐫𝐠𝐲</m:t>
                      </m:r>
                    </m:oMath>
                  </m:oMathPara>
                </a14:m>
                <a:endParaRPr lang="de-CH" b="1" dirty="0"/>
              </a:p>
            </p:txBody>
          </p:sp>
        </mc:Choice>
        <mc:Fallback xmlns="">
          <p:sp>
            <p:nvSpPr>
              <p:cNvPr id="4" name="Rectangle 3"/>
              <p:cNvSpPr>
                <a:spLocks noRot="1" noChangeAspect="1" noMove="1" noResize="1" noEditPoints="1" noAdjustHandles="1" noChangeArrowheads="1" noChangeShapeType="1" noTextEdit="1"/>
              </p:cNvSpPr>
              <p:nvPr/>
            </p:nvSpPr>
            <p:spPr>
              <a:xfrm>
                <a:off x="515007" y="832978"/>
                <a:ext cx="7483365" cy="2825966"/>
              </a:xfrm>
              <a:prstGeom prst="rect">
                <a:avLst/>
              </a:prstGeom>
              <a:blipFill>
                <a:blip r:embed="rId3"/>
                <a:stretch>
                  <a:fillRect t="-29148" b="-44395"/>
                </a:stretch>
              </a:blipFill>
            </p:spPr>
            <p:txBody>
              <a:bodyPr/>
              <a:lstStyle/>
              <a:p>
                <a:r>
                  <a:rPr lang="en-GB">
                    <a:noFill/>
                  </a:rPr>
                  <a:t> </a:t>
                </a:r>
              </a:p>
            </p:txBody>
          </p:sp>
        </mc:Fallback>
      </mc:AlternateContent>
      <p:grpSp>
        <p:nvGrpSpPr>
          <p:cNvPr id="25" name="Group 24"/>
          <p:cNvGrpSpPr/>
          <p:nvPr/>
        </p:nvGrpSpPr>
        <p:grpSpPr>
          <a:xfrm>
            <a:off x="1053472" y="2824605"/>
            <a:ext cx="2423457" cy="690438"/>
            <a:chOff x="348343" y="4293096"/>
            <a:chExt cx="2423457" cy="690438"/>
          </a:xfrm>
        </p:grpSpPr>
        <p:sp>
          <p:nvSpPr>
            <p:cNvPr id="26" name="Oval 25"/>
            <p:cNvSpPr/>
            <p:nvPr/>
          </p:nvSpPr>
          <p:spPr>
            <a:xfrm>
              <a:off x="2483768" y="4293096"/>
              <a:ext cx="288032"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V="1">
              <a:off x="1480457" y="4489360"/>
              <a:ext cx="892629" cy="1556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8343" y="4644980"/>
              <a:ext cx="1818511" cy="338554"/>
            </a:xfrm>
            <a:prstGeom prst="rect">
              <a:avLst/>
            </a:prstGeom>
            <a:noFill/>
          </p:spPr>
          <p:txBody>
            <a:bodyPr wrap="none" rtlCol="0">
              <a:spAutoFit/>
            </a:bodyPr>
            <a:lstStyle/>
            <a:p>
              <a:r>
                <a:rPr lang="de-CH" sz="1600" dirty="0">
                  <a:solidFill>
                    <a:srgbClr val="FF0000"/>
                  </a:solidFill>
                  <a:latin typeface="Cambria" pitchFamily="18" charset="0"/>
                </a:rPr>
                <a:t>Jensen’s inequality</a:t>
              </a:r>
              <a:endParaRPr lang="en-US" sz="1600" dirty="0">
                <a:solidFill>
                  <a:srgbClr val="FF0000"/>
                </a:solidFill>
                <a:latin typeface="Cambria" pitchFamily="18" charset="0"/>
              </a:endParaRPr>
            </a:p>
          </p:txBody>
        </p:sp>
      </p:grpSp>
      <p:grpSp>
        <p:nvGrpSpPr>
          <p:cNvPr id="29" name="Group 28"/>
          <p:cNvGrpSpPr/>
          <p:nvPr/>
        </p:nvGrpSpPr>
        <p:grpSpPr>
          <a:xfrm>
            <a:off x="1513510" y="1379477"/>
            <a:ext cx="2000073" cy="680700"/>
            <a:chOff x="771727" y="4293096"/>
            <a:chExt cx="2000073" cy="680700"/>
          </a:xfrm>
        </p:grpSpPr>
        <p:sp>
          <p:nvSpPr>
            <p:cNvPr id="30" name="Oval 29"/>
            <p:cNvSpPr/>
            <p:nvPr/>
          </p:nvSpPr>
          <p:spPr>
            <a:xfrm>
              <a:off x="2483768" y="4293096"/>
              <a:ext cx="288032"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1480457" y="4489360"/>
              <a:ext cx="892629" cy="1556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1727" y="4635242"/>
              <a:ext cx="971741" cy="338554"/>
            </a:xfrm>
            <a:prstGeom prst="rect">
              <a:avLst/>
            </a:prstGeom>
            <a:noFill/>
          </p:spPr>
          <p:txBody>
            <a:bodyPr wrap="none" rtlCol="0">
              <a:spAutoFit/>
            </a:bodyPr>
            <a:lstStyle/>
            <a:p>
              <a:r>
                <a:rPr lang="de-CH" sz="1600" dirty="0">
                  <a:solidFill>
                    <a:srgbClr val="FF0000"/>
                  </a:solidFill>
                  <a:latin typeface="Cambria" pitchFamily="18" charset="0"/>
                </a:rPr>
                <a:t>sum rule</a:t>
              </a:r>
              <a:endParaRPr lang="en-US" sz="1600" dirty="0">
                <a:solidFill>
                  <a:srgbClr val="FF0000"/>
                </a:solidFill>
                <a:latin typeface="Cambria" pitchFamily="18" charset="0"/>
              </a:endParaRPr>
            </a:p>
          </p:txBody>
        </p:sp>
      </p:grpSp>
      <p:grpSp>
        <p:nvGrpSpPr>
          <p:cNvPr id="33" name="Group 32"/>
          <p:cNvGrpSpPr/>
          <p:nvPr/>
        </p:nvGrpSpPr>
        <p:grpSpPr>
          <a:xfrm>
            <a:off x="1198021" y="2106493"/>
            <a:ext cx="2315562" cy="744313"/>
            <a:chOff x="456238" y="4293096"/>
            <a:chExt cx="2315562" cy="744313"/>
          </a:xfrm>
        </p:grpSpPr>
        <p:sp>
          <p:nvSpPr>
            <p:cNvPr id="34" name="Oval 33"/>
            <p:cNvSpPr/>
            <p:nvPr/>
          </p:nvSpPr>
          <p:spPr>
            <a:xfrm>
              <a:off x="2483768" y="4293096"/>
              <a:ext cx="288032"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V="1">
              <a:off x="1487858" y="4489360"/>
              <a:ext cx="885228" cy="1556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456238" y="4551186"/>
                  <a:ext cx="1930593" cy="486223"/>
                </a:xfrm>
                <a:prstGeom prst="rect">
                  <a:avLst/>
                </a:prstGeom>
                <a:noFill/>
              </p:spPr>
              <p:txBody>
                <a:bodyPr wrap="none" rtlCol="0">
                  <a:spAutoFit/>
                </a:bodyPr>
                <a:lstStyle/>
                <a:p>
                  <a:r>
                    <a:rPr lang="de-CH" sz="1600" dirty="0">
                      <a:solidFill>
                        <a:srgbClr val="FF0000"/>
                      </a:solidFill>
                      <a:latin typeface="Cambria" pitchFamily="18" charset="0"/>
                    </a:rPr>
                    <a:t>multiply by </a:t>
                  </a:r>
                  <a14:m>
                    <m:oMath xmlns:m="http://schemas.openxmlformats.org/officeDocument/2006/math">
                      <m:r>
                        <a:rPr lang="de-CH" sz="1600" b="0" i="1" smtClean="0">
                          <a:solidFill>
                            <a:srgbClr val="FF0000"/>
                          </a:solidFill>
                          <a:latin typeface="Cambria Math"/>
                        </a:rPr>
                        <m:t>1=</m:t>
                      </m:r>
                      <m:f>
                        <m:fPr>
                          <m:ctrlPr>
                            <a:rPr lang="de-CH" sz="1600" b="0" i="1" smtClean="0">
                              <a:solidFill>
                                <a:srgbClr val="FF0000"/>
                              </a:solidFill>
                              <a:latin typeface="Cambria Math" panose="02040503050406030204" pitchFamily="18" charset="0"/>
                            </a:rPr>
                          </m:ctrlPr>
                        </m:fPr>
                        <m:num>
                          <m:r>
                            <a:rPr lang="de-CH" sz="1600" i="1">
                              <a:solidFill>
                                <a:srgbClr val="FF0000"/>
                              </a:solidFill>
                              <a:latin typeface="Cambria Math"/>
                            </a:rPr>
                            <m:t>𝑞</m:t>
                          </m:r>
                          <m:d>
                            <m:dPr>
                              <m:ctrlPr>
                                <a:rPr lang="de-CH" sz="1600" i="1">
                                  <a:solidFill>
                                    <a:srgbClr val="FF0000"/>
                                  </a:solidFill>
                                  <a:latin typeface="Cambria Math" panose="02040503050406030204" pitchFamily="18" charset="0"/>
                                </a:rPr>
                              </m:ctrlPr>
                            </m:dPr>
                            <m:e>
                              <m:r>
                                <a:rPr lang="de-CH" sz="1600" i="1">
                                  <a:solidFill>
                                    <a:srgbClr val="FF0000"/>
                                  </a:solidFill>
                                  <a:latin typeface="Cambria Math"/>
                                </a:rPr>
                                <m:t>𝜗</m:t>
                              </m:r>
                            </m:e>
                          </m:d>
                        </m:num>
                        <m:den>
                          <m:r>
                            <a:rPr lang="de-CH" sz="1600" i="1">
                              <a:solidFill>
                                <a:srgbClr val="FF0000"/>
                              </a:solidFill>
                              <a:latin typeface="Cambria Math"/>
                            </a:rPr>
                            <m:t>𝑞</m:t>
                          </m:r>
                          <m:d>
                            <m:dPr>
                              <m:ctrlPr>
                                <a:rPr lang="de-CH" sz="1600" i="1">
                                  <a:solidFill>
                                    <a:srgbClr val="FF0000"/>
                                  </a:solidFill>
                                  <a:latin typeface="Cambria Math" panose="02040503050406030204" pitchFamily="18" charset="0"/>
                                </a:rPr>
                              </m:ctrlPr>
                            </m:dPr>
                            <m:e>
                              <m:r>
                                <a:rPr lang="de-CH" sz="1600" i="1">
                                  <a:solidFill>
                                    <a:srgbClr val="FF0000"/>
                                  </a:solidFill>
                                  <a:latin typeface="Cambria Math"/>
                                </a:rPr>
                                <m:t>𝜗</m:t>
                              </m:r>
                            </m:e>
                          </m:d>
                        </m:den>
                      </m:f>
                    </m:oMath>
                  </a14:m>
                  <a:endParaRPr lang="en-US" sz="1600" dirty="0">
                    <a:solidFill>
                      <a:srgbClr val="FF0000"/>
                    </a:solidFill>
                    <a:latin typeface="Cambria" pitchFamily="18"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56238" y="4551186"/>
                  <a:ext cx="1930593" cy="486223"/>
                </a:xfrm>
                <a:prstGeom prst="rect">
                  <a:avLst/>
                </a:prstGeom>
                <a:blipFill rotWithShape="1">
                  <a:blip r:embed="rId4"/>
                  <a:stretch>
                    <a:fillRect l="-1893" b="-125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Rectangle 12"/>
              <p:cNvSpPr/>
              <p:nvPr/>
            </p:nvSpPr>
            <p:spPr>
              <a:xfrm>
                <a:off x="2979868" y="3786816"/>
                <a:ext cx="5565947" cy="27277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ox>
                        <m:boxPr>
                          <m:ctrlPr>
                            <a:rPr lang="de-CH" i="1" smtClean="0">
                              <a:latin typeface="Cambria Math" panose="02040503050406030204" pitchFamily="18" charset="0"/>
                            </a:rPr>
                          </m:ctrlPr>
                        </m:boxPr>
                        <m:e>
                          <m:r>
                            <a:rPr lang="en-US" b="0" i="1" smtClean="0">
                              <a:latin typeface="Cambria Math" panose="02040503050406030204" pitchFamily="18" charset="0"/>
                            </a:rPr>
                            <m:t>−</m:t>
                          </m:r>
                          <m:r>
                            <a:rPr lang="de-CH" b="0" i="1" smtClean="0">
                              <a:latin typeface="Cambria Math"/>
                            </a:rPr>
                            <m:t>𝐹</m:t>
                          </m:r>
                          <m:r>
                            <a:rPr lang="de-CH" i="1">
                              <a:latin typeface="Cambria Math"/>
                            </a:rPr>
                            <m:t>≔</m:t>
                          </m:r>
                        </m:e>
                      </m:box>
                      <m:nary>
                        <m:naryPr>
                          <m:limLoc m:val="undOvr"/>
                          <m:subHide m:val="on"/>
                          <m:supHide m:val="on"/>
                          <m:ctrlPr>
                            <a:rPr lang="de-CH" i="1">
                              <a:latin typeface="Cambria Math" panose="02040503050406030204" pitchFamily="18" charset="0"/>
                            </a:rPr>
                          </m:ctrlPr>
                        </m:naryPr>
                        <m:sub/>
                        <m:sup/>
                        <m:e>
                          <m:r>
                            <a:rPr lang="de-CH" i="1">
                              <a:latin typeface="Cambria Math"/>
                            </a:rPr>
                            <m:t>𝑞</m:t>
                          </m:r>
                          <m:d>
                            <m:dPr>
                              <m:ctrlPr>
                                <a:rPr lang="de-CH" i="1">
                                  <a:latin typeface="Cambria Math" panose="02040503050406030204" pitchFamily="18" charset="0"/>
                                </a:rPr>
                              </m:ctrlPr>
                            </m:dPr>
                            <m:e>
                              <m:r>
                                <a:rPr lang="de-CH" i="1">
                                  <a:latin typeface="Cambria Math"/>
                                </a:rPr>
                                <m:t>𝜗</m:t>
                              </m:r>
                            </m:e>
                          </m:d>
                          <m:func>
                            <m:funcPr>
                              <m:ctrlPr>
                                <a:rPr lang="de-CH" i="1">
                                  <a:latin typeface="Cambria Math" panose="02040503050406030204" pitchFamily="18" charset="0"/>
                                </a:rPr>
                              </m:ctrlPr>
                            </m:funcPr>
                            <m:fName>
                              <m:r>
                                <m:rPr>
                                  <m:sty m:val="p"/>
                                </m:rPr>
                                <a:rPr lang="de-CH">
                                  <a:latin typeface="Cambria Math"/>
                                </a:rPr>
                                <m:t>log</m:t>
                              </m:r>
                            </m:fName>
                            <m:e>
                              <m:f>
                                <m:fPr>
                                  <m:ctrlPr>
                                    <a:rPr lang="de-CH" i="1">
                                      <a:latin typeface="Cambria Math" panose="02040503050406030204" pitchFamily="18" charset="0"/>
                                    </a:rPr>
                                  </m:ctrlPr>
                                </m:fPr>
                                <m:num>
                                  <m:r>
                                    <a:rPr lang="de-CH" i="1">
                                      <a:latin typeface="Cambria Math"/>
                                    </a:rPr>
                                    <m:t>𝑝</m:t>
                                  </m:r>
                                  <m:d>
                                    <m:dPr>
                                      <m:ctrlPr>
                                        <a:rPr lang="de-CH" i="1">
                                          <a:latin typeface="Cambria Math" panose="02040503050406030204" pitchFamily="18" charset="0"/>
                                        </a:rPr>
                                      </m:ctrlPr>
                                    </m:dPr>
                                    <m:e>
                                      <m:r>
                                        <a:rPr lang="de-CH" i="1">
                                          <a:latin typeface="Cambria Math"/>
                                        </a:rPr>
                                        <m:t>𝑦</m:t>
                                      </m:r>
                                      <m:r>
                                        <a:rPr lang="de-CH" i="1">
                                          <a:latin typeface="Cambria Math"/>
                                        </a:rPr>
                                        <m:t>,</m:t>
                                      </m:r>
                                      <m:r>
                                        <a:rPr lang="de-CH" i="1">
                                          <a:latin typeface="Cambria Math"/>
                                        </a:rPr>
                                        <m:t>𝜗</m:t>
                                      </m:r>
                                    </m:e>
                                    <m:e>
                                      <m:r>
                                        <a:rPr lang="en-US" b="0" i="1" smtClean="0">
                                          <a:latin typeface="Cambria Math" panose="02040503050406030204" pitchFamily="18" charset="0"/>
                                        </a:rPr>
                                        <m:t>𝐻</m:t>
                                      </m:r>
                                    </m:e>
                                  </m:d>
                                </m:num>
                                <m:den>
                                  <m:r>
                                    <a:rPr lang="de-CH" i="1">
                                      <a:latin typeface="Cambria Math"/>
                                    </a:rPr>
                                    <m:t>𝑞</m:t>
                                  </m:r>
                                  <m:d>
                                    <m:dPr>
                                      <m:ctrlPr>
                                        <a:rPr lang="de-CH" i="1">
                                          <a:latin typeface="Cambria Math" panose="02040503050406030204" pitchFamily="18" charset="0"/>
                                        </a:rPr>
                                      </m:ctrlPr>
                                    </m:dPr>
                                    <m:e>
                                      <m:r>
                                        <a:rPr lang="de-CH" i="1">
                                          <a:latin typeface="Cambria Math"/>
                                        </a:rPr>
                                        <m:t>𝜗</m:t>
                                      </m:r>
                                    </m:e>
                                  </m:d>
                                </m:den>
                              </m:f>
                            </m:e>
                          </m:func>
                          <m:r>
                            <m:rPr>
                              <m:sty m:val="p"/>
                            </m:rPr>
                            <a:rPr lang="de-CH">
                              <a:latin typeface="Cambria Math"/>
                            </a:rPr>
                            <m:t>d</m:t>
                          </m:r>
                          <m:r>
                            <a:rPr lang="de-CH" i="1">
                              <a:latin typeface="Cambria Math"/>
                            </a:rPr>
                            <m:t>𝜗</m:t>
                          </m:r>
                        </m:e>
                      </m:nary>
                    </m:oMath>
                    <m:oMath xmlns:m="http://schemas.openxmlformats.org/officeDocument/2006/math">
                      <m:r>
                        <a:rPr lang="de-CH" b="0" i="1" smtClean="0">
                          <a:latin typeface="Cambria Math"/>
                        </a:rPr>
                        <m:t>     </m:t>
                      </m:r>
                      <m:r>
                        <a:rPr lang="de-CH" i="1">
                          <a:latin typeface="Cambria Math"/>
                        </a:rPr>
                        <m:t>=</m:t>
                      </m:r>
                      <m:nary>
                        <m:naryPr>
                          <m:limLoc m:val="undOvr"/>
                          <m:subHide m:val="on"/>
                          <m:supHide m:val="on"/>
                          <m:ctrlPr>
                            <a:rPr lang="de-CH" i="1">
                              <a:latin typeface="Cambria Math" panose="02040503050406030204" pitchFamily="18" charset="0"/>
                            </a:rPr>
                          </m:ctrlPr>
                        </m:naryPr>
                        <m:sub/>
                        <m:sup/>
                        <m:e>
                          <m:r>
                            <a:rPr lang="de-CH" i="1">
                              <a:latin typeface="Cambria Math"/>
                            </a:rPr>
                            <m:t>𝑞</m:t>
                          </m:r>
                          <m:d>
                            <m:dPr>
                              <m:ctrlPr>
                                <a:rPr lang="de-CH" i="1">
                                  <a:latin typeface="Cambria Math" panose="02040503050406030204" pitchFamily="18" charset="0"/>
                                </a:rPr>
                              </m:ctrlPr>
                            </m:dPr>
                            <m:e>
                              <m:r>
                                <a:rPr lang="de-CH" i="1">
                                  <a:latin typeface="Cambria Math"/>
                                </a:rPr>
                                <m:t>𝜗</m:t>
                              </m:r>
                            </m:e>
                          </m:d>
                          <m:func>
                            <m:funcPr>
                              <m:ctrlPr>
                                <a:rPr lang="de-CH" i="1">
                                  <a:latin typeface="Cambria Math" panose="02040503050406030204" pitchFamily="18" charset="0"/>
                                </a:rPr>
                              </m:ctrlPr>
                            </m:funcPr>
                            <m:fName>
                              <m:r>
                                <m:rPr>
                                  <m:sty m:val="p"/>
                                </m:rPr>
                                <a:rPr lang="de-CH">
                                  <a:latin typeface="Cambria Math"/>
                                </a:rPr>
                                <m:t>log</m:t>
                              </m:r>
                            </m:fName>
                            <m:e>
                              <m:f>
                                <m:fPr>
                                  <m:ctrlPr>
                                    <a:rPr lang="de-CH" i="1">
                                      <a:latin typeface="Cambria Math" panose="02040503050406030204" pitchFamily="18" charset="0"/>
                                    </a:rPr>
                                  </m:ctrlPr>
                                </m:fPr>
                                <m:num>
                                  <m:r>
                                    <a:rPr lang="de-CH" i="1">
                                      <a:latin typeface="Cambria Math"/>
                                    </a:rPr>
                                    <m:t>𝑝</m:t>
                                  </m:r>
                                  <m:d>
                                    <m:dPr>
                                      <m:ctrlPr>
                                        <a:rPr lang="de-CH" i="1">
                                          <a:latin typeface="Cambria Math" panose="02040503050406030204" pitchFamily="18" charset="0"/>
                                        </a:rPr>
                                      </m:ctrlPr>
                                    </m:dPr>
                                    <m:e>
                                      <m:r>
                                        <a:rPr lang="de-CH" i="1">
                                          <a:latin typeface="Cambria Math"/>
                                        </a:rPr>
                                        <m:t>𝑦</m:t>
                                      </m:r>
                                    </m:e>
                                    <m:e>
                                      <m:r>
                                        <a:rPr lang="de-CH" i="1">
                                          <a:latin typeface="Cambria Math"/>
                                        </a:rPr>
                                        <m:t>𝜗</m:t>
                                      </m:r>
                                      <m:r>
                                        <a:rPr lang="de-CH" i="1">
                                          <a:latin typeface="Cambria Math"/>
                                        </a:rPr>
                                        <m:t>,</m:t>
                                      </m:r>
                                      <m:r>
                                        <a:rPr lang="en-US" b="0" i="1" smtClean="0">
                                          <a:latin typeface="Cambria Math" panose="02040503050406030204" pitchFamily="18" charset="0"/>
                                        </a:rPr>
                                        <m:t>𝐻</m:t>
                                      </m:r>
                                    </m:e>
                                  </m:d>
                                  <m:r>
                                    <a:rPr lang="de-CH" i="1">
                                      <a:latin typeface="Cambria Math"/>
                                    </a:rPr>
                                    <m:t>𝑝</m:t>
                                  </m:r>
                                  <m:d>
                                    <m:dPr>
                                      <m:ctrlPr>
                                        <a:rPr lang="de-CH" i="1">
                                          <a:latin typeface="Cambria Math" panose="02040503050406030204" pitchFamily="18" charset="0"/>
                                        </a:rPr>
                                      </m:ctrlPr>
                                    </m:dPr>
                                    <m:e>
                                      <m:r>
                                        <a:rPr lang="de-CH" i="1">
                                          <a:latin typeface="Cambria Math"/>
                                        </a:rPr>
                                        <m:t>𝜗</m:t>
                                      </m:r>
                                    </m:e>
                                    <m:e>
                                      <m:r>
                                        <a:rPr lang="en-US" b="0" i="1" smtClean="0">
                                          <a:latin typeface="Cambria Math" panose="02040503050406030204" pitchFamily="18" charset="0"/>
                                        </a:rPr>
                                        <m:t>𝐻</m:t>
                                      </m:r>
                                    </m:e>
                                  </m:d>
                                </m:num>
                                <m:den>
                                  <m:r>
                                    <a:rPr lang="de-CH" i="1">
                                      <a:latin typeface="Cambria Math"/>
                                    </a:rPr>
                                    <m:t>𝑞</m:t>
                                  </m:r>
                                  <m:d>
                                    <m:dPr>
                                      <m:ctrlPr>
                                        <a:rPr lang="de-CH" i="1">
                                          <a:latin typeface="Cambria Math" panose="02040503050406030204" pitchFamily="18" charset="0"/>
                                        </a:rPr>
                                      </m:ctrlPr>
                                    </m:dPr>
                                    <m:e>
                                      <m:r>
                                        <a:rPr lang="de-CH" i="1">
                                          <a:latin typeface="Cambria Math"/>
                                        </a:rPr>
                                        <m:t>𝜗</m:t>
                                      </m:r>
                                    </m:e>
                                  </m:d>
                                </m:den>
                              </m:f>
                            </m:e>
                          </m:func>
                          <m:r>
                            <m:rPr>
                              <m:sty m:val="p"/>
                            </m:rPr>
                            <a:rPr lang="de-CH">
                              <a:latin typeface="Cambria Math"/>
                            </a:rPr>
                            <m:t>d</m:t>
                          </m:r>
                          <m:r>
                            <a:rPr lang="de-CH" i="1">
                              <a:latin typeface="Cambria Math"/>
                            </a:rPr>
                            <m:t>𝜗</m:t>
                          </m:r>
                        </m:e>
                      </m:nary>
                    </m:oMath>
                    <m:oMath xmlns:m="http://schemas.openxmlformats.org/officeDocument/2006/math">
                      <m:r>
                        <a:rPr lang="de-CH" b="0" i="1" smtClean="0">
                          <a:latin typeface="Cambria Math"/>
                        </a:rPr>
                        <m:t>     </m:t>
                      </m:r>
                      <m:r>
                        <a:rPr lang="de-CH" i="1">
                          <a:latin typeface="Cambria Math"/>
                        </a:rPr>
                        <m:t>=</m:t>
                      </m:r>
                      <m:limLow>
                        <m:limLowPr>
                          <m:ctrlPr>
                            <a:rPr lang="de-CH" i="1">
                              <a:latin typeface="Cambria Math" panose="02040503050406030204" pitchFamily="18" charset="0"/>
                            </a:rPr>
                          </m:ctrlPr>
                        </m:limLowPr>
                        <m:e>
                          <m:groupChr>
                            <m:groupChrPr>
                              <m:chr m:val="⏟"/>
                              <m:ctrlPr>
                                <a:rPr lang="de-CH" i="1">
                                  <a:latin typeface="Cambria Math" panose="02040503050406030204" pitchFamily="18" charset="0"/>
                                </a:rPr>
                              </m:ctrlPr>
                            </m:groupChrPr>
                            <m:e>
                              <m:nary>
                                <m:naryPr>
                                  <m:limLoc m:val="undOvr"/>
                                  <m:subHide m:val="on"/>
                                  <m:supHide m:val="on"/>
                                  <m:ctrlPr>
                                    <a:rPr lang="de-CH" i="1">
                                      <a:latin typeface="Cambria Math" panose="02040503050406030204" pitchFamily="18" charset="0"/>
                                    </a:rPr>
                                  </m:ctrlPr>
                                </m:naryPr>
                                <m:sub/>
                                <m:sup/>
                                <m:e>
                                  <m:r>
                                    <a:rPr lang="de-CH" i="1">
                                      <a:latin typeface="Cambria Math"/>
                                    </a:rPr>
                                    <m:t>𝑞</m:t>
                                  </m:r>
                                  <m:d>
                                    <m:dPr>
                                      <m:ctrlPr>
                                        <a:rPr lang="de-CH" i="1">
                                          <a:latin typeface="Cambria Math" panose="02040503050406030204" pitchFamily="18" charset="0"/>
                                        </a:rPr>
                                      </m:ctrlPr>
                                    </m:dPr>
                                    <m:e>
                                      <m:r>
                                        <a:rPr lang="de-CH" i="1">
                                          <a:latin typeface="Cambria Math"/>
                                        </a:rPr>
                                        <m:t>𝜗</m:t>
                                      </m:r>
                                    </m:e>
                                  </m:d>
                                  <m:func>
                                    <m:funcPr>
                                      <m:ctrlPr>
                                        <a:rPr lang="de-CH" i="1">
                                          <a:latin typeface="Cambria Math" panose="02040503050406030204" pitchFamily="18" charset="0"/>
                                        </a:rPr>
                                      </m:ctrlPr>
                                    </m:funcPr>
                                    <m:fName>
                                      <m:r>
                                        <m:rPr>
                                          <m:sty m:val="p"/>
                                        </m:rPr>
                                        <a:rPr lang="de-CH">
                                          <a:latin typeface="Cambria Math"/>
                                        </a:rPr>
                                        <m:t>log</m:t>
                                      </m:r>
                                    </m:fName>
                                    <m:e>
                                      <m:r>
                                        <a:rPr lang="de-CH" i="1">
                                          <a:latin typeface="Cambria Math"/>
                                        </a:rPr>
                                        <m:t>𝑝</m:t>
                                      </m:r>
                                      <m:d>
                                        <m:dPr>
                                          <m:ctrlPr>
                                            <a:rPr lang="de-CH" i="1">
                                              <a:latin typeface="Cambria Math" panose="02040503050406030204" pitchFamily="18" charset="0"/>
                                            </a:rPr>
                                          </m:ctrlPr>
                                        </m:dPr>
                                        <m:e>
                                          <m:r>
                                            <a:rPr lang="de-CH" i="1">
                                              <a:latin typeface="Cambria Math"/>
                                            </a:rPr>
                                            <m:t>𝑦</m:t>
                                          </m:r>
                                        </m:e>
                                        <m:e>
                                          <m:r>
                                            <a:rPr lang="de-CH" i="1">
                                              <a:latin typeface="Cambria Math"/>
                                            </a:rPr>
                                            <m:t>𝜗</m:t>
                                          </m:r>
                                          <m:r>
                                            <a:rPr lang="de-CH" i="1">
                                              <a:latin typeface="Cambria Math"/>
                                            </a:rPr>
                                            <m:t>,</m:t>
                                          </m:r>
                                          <m:r>
                                            <a:rPr lang="en-US" b="0" i="1" smtClean="0">
                                              <a:latin typeface="Cambria Math" panose="02040503050406030204" pitchFamily="18" charset="0"/>
                                            </a:rPr>
                                            <m:t>𝐻</m:t>
                                          </m:r>
                                        </m:e>
                                      </m:d>
                                    </m:e>
                                  </m:func>
                                  <m:r>
                                    <m:rPr>
                                      <m:sty m:val="p"/>
                                    </m:rPr>
                                    <a:rPr lang="de-CH">
                                      <a:latin typeface="Cambria Math"/>
                                    </a:rPr>
                                    <m:t>d</m:t>
                                  </m:r>
                                  <m:r>
                                    <a:rPr lang="de-CH" i="1">
                                      <a:latin typeface="Cambria Math"/>
                                    </a:rPr>
                                    <m:t>𝜗</m:t>
                                  </m:r>
                                </m:e>
                              </m:nary>
                            </m:e>
                          </m:groupChr>
                        </m:e>
                        <m:lim>
                          <m:eqArr>
                            <m:eqArrPr>
                              <m:ctrlPr>
                                <a:rPr lang="de-CH" b="1" i="1">
                                  <a:latin typeface="Cambria Math" panose="02040503050406030204" pitchFamily="18" charset="0"/>
                                </a:rPr>
                              </m:ctrlPr>
                            </m:eqArrPr>
                            <m:e/>
                            <m:e>
                              <m:r>
                                <a:rPr lang="de-CH" b="1" i="1">
                                  <a:latin typeface="Cambria Math"/>
                                </a:rPr>
                                <m:t>𝐀𝐜𝐜𝐮𝐫𝐚𝐜𝐲</m:t>
                              </m:r>
                              <m:r>
                                <a:rPr lang="de-CH" b="1" i="1">
                                  <a:latin typeface="Cambria Math"/>
                                </a:rPr>
                                <m:t> </m:t>
                              </m:r>
                              <m:r>
                                <a:rPr lang="de-CH" b="1">
                                  <a:latin typeface="Cambria Math"/>
                                </a:rPr>
                                <m:t>(</m:t>
                              </m:r>
                              <m:r>
                                <a:rPr lang="de-CH" b="1">
                                  <a:latin typeface="Cambria Math"/>
                                </a:rPr>
                                <m:t>𝐞𝐱𝐩𝐞𝐜𝐭𝐞𝐝</m:t>
                              </m:r>
                              <m:r>
                                <a:rPr lang="de-CH" b="1">
                                  <a:latin typeface="Cambria Math"/>
                                </a:rPr>
                                <m:t> </m:t>
                              </m:r>
                              <m:r>
                                <a:rPr lang="de-CH" b="1">
                                  <a:latin typeface="Cambria Math"/>
                                </a:rPr>
                                <m:t>𝐥𝐨𝐠</m:t>
                              </m:r>
                              <m:r>
                                <a:rPr lang="de-CH" b="1">
                                  <a:latin typeface="Cambria Math"/>
                                </a:rPr>
                                <m:t>−</m:t>
                              </m:r>
                              <m:r>
                                <a:rPr lang="de-CH" b="1">
                                  <a:latin typeface="Cambria Math"/>
                                </a:rPr>
                                <m:t>𝐥𝐢𝐤𝐞𝐥𝐢𝐡𝐨𝐨𝐝</m:t>
                              </m:r>
                              <m:r>
                                <a:rPr lang="de-CH" b="1">
                                  <a:latin typeface="Cambria Math"/>
                                </a:rPr>
                                <m:t>)</m:t>
                              </m:r>
                            </m:e>
                          </m:eqArr>
                        </m:lim>
                      </m:limLow>
                      <m:r>
                        <a:rPr lang="de-CH" b="0" i="1" smtClean="0">
                          <a:latin typeface="Cambria Math"/>
                        </a:rPr>
                        <m:t>−</m:t>
                      </m:r>
                      <m:limLow>
                        <m:limLowPr>
                          <m:ctrlPr>
                            <a:rPr lang="de-CH" i="1">
                              <a:latin typeface="Cambria Math" panose="02040503050406030204" pitchFamily="18" charset="0"/>
                            </a:rPr>
                          </m:ctrlPr>
                        </m:limLowPr>
                        <m:e>
                          <m:groupChr>
                            <m:groupChrPr>
                              <m:chr m:val="⏟"/>
                              <m:ctrlPr>
                                <a:rPr lang="de-CH" i="1">
                                  <a:latin typeface="Cambria Math" panose="02040503050406030204" pitchFamily="18" charset="0"/>
                                </a:rPr>
                              </m:ctrlPr>
                            </m:groupChrPr>
                            <m:e>
                              <m:r>
                                <a:rPr lang="de-CH" i="1">
                                  <a:latin typeface="Cambria Math"/>
                                </a:rPr>
                                <m:t>𝐾𝐿</m:t>
                              </m:r>
                              <m:d>
                                <m:dPr>
                                  <m:begChr m:val="["/>
                                  <m:endChr m:val="]"/>
                                  <m:ctrlPr>
                                    <a:rPr lang="de-CH" i="1">
                                      <a:latin typeface="Cambria Math" panose="02040503050406030204" pitchFamily="18" charset="0"/>
                                    </a:rPr>
                                  </m:ctrlPr>
                                </m:dPr>
                                <m:e>
                                  <m:r>
                                    <a:rPr lang="de-CH" i="1">
                                      <a:latin typeface="Cambria Math"/>
                                    </a:rPr>
                                    <m:t>𝑞</m:t>
                                  </m:r>
                                  <m:d>
                                    <m:dPr>
                                      <m:ctrlPr>
                                        <a:rPr lang="de-CH" i="1">
                                          <a:latin typeface="Cambria Math" panose="02040503050406030204" pitchFamily="18" charset="0"/>
                                        </a:rPr>
                                      </m:ctrlPr>
                                    </m:dPr>
                                    <m:e>
                                      <m:r>
                                        <a:rPr lang="de-CH" i="1">
                                          <a:latin typeface="Cambria Math"/>
                                        </a:rPr>
                                        <m:t>𝜗</m:t>
                                      </m:r>
                                    </m:e>
                                  </m:d>
                                  <m:r>
                                    <a:rPr lang="de-CH" i="1">
                                      <a:latin typeface="Cambria Math"/>
                                    </a:rPr>
                                    <m:t>,</m:t>
                                  </m:r>
                                  <m:r>
                                    <a:rPr lang="de-CH" i="1">
                                      <a:latin typeface="Cambria Math"/>
                                    </a:rPr>
                                    <m:t>𝑝</m:t>
                                  </m:r>
                                  <m:d>
                                    <m:dPr>
                                      <m:ctrlPr>
                                        <a:rPr lang="de-CH" i="1">
                                          <a:latin typeface="Cambria Math" panose="02040503050406030204" pitchFamily="18" charset="0"/>
                                        </a:rPr>
                                      </m:ctrlPr>
                                    </m:dPr>
                                    <m:e>
                                      <m:r>
                                        <a:rPr lang="de-CH" i="1">
                                          <a:latin typeface="Cambria Math"/>
                                        </a:rPr>
                                        <m:t>𝜗</m:t>
                                      </m:r>
                                    </m:e>
                                    <m:e>
                                      <m:r>
                                        <a:rPr lang="en-US" b="0" i="1" smtClean="0">
                                          <a:latin typeface="Cambria Math" panose="02040503050406030204" pitchFamily="18" charset="0"/>
                                        </a:rPr>
                                        <m:t>𝐻</m:t>
                                      </m:r>
                                    </m:e>
                                  </m:d>
                                </m:e>
                              </m:d>
                            </m:e>
                          </m:groupChr>
                        </m:e>
                        <m:lim>
                          <m:eqArr>
                            <m:eqArrPr>
                              <m:ctrlPr>
                                <a:rPr lang="de-CH" b="1" i="1">
                                  <a:latin typeface="Cambria Math" panose="02040503050406030204" pitchFamily="18" charset="0"/>
                                </a:rPr>
                              </m:ctrlPr>
                            </m:eqArrPr>
                            <m:e/>
                            <m:e>
                              <m:r>
                                <a:rPr lang="de-CH" b="1" i="1">
                                  <a:latin typeface="Cambria Math"/>
                                </a:rPr>
                                <m:t>𝐂𝐨𝐦𝐩𝐥𝐞𝐱𝐢𝐭𝐲</m:t>
                              </m:r>
                            </m:e>
                          </m:eqArr>
                        </m:lim>
                      </m:limLow>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979868" y="3786816"/>
                <a:ext cx="5565947" cy="2727798"/>
              </a:xfrm>
              <a:prstGeom prst="rect">
                <a:avLst/>
              </a:prstGeom>
              <a:blipFill>
                <a:blip r:embed="rId5"/>
                <a:stretch>
                  <a:fillRect l="-6393" t="-40000" b="-40000"/>
                </a:stretch>
              </a:blipFill>
            </p:spPr>
            <p:txBody>
              <a:bodyPr/>
              <a:lstStyle/>
              <a:p>
                <a:r>
                  <a:rPr lang="en-GB">
                    <a:noFill/>
                  </a:rPr>
                  <a:t> </a:t>
                </a:r>
              </a:p>
            </p:txBody>
          </p:sp>
        </mc:Fallback>
      </mc:AlternateContent>
      <p:grpSp>
        <p:nvGrpSpPr>
          <p:cNvPr id="41" name="Group 40"/>
          <p:cNvGrpSpPr/>
          <p:nvPr/>
        </p:nvGrpSpPr>
        <p:grpSpPr>
          <a:xfrm>
            <a:off x="1501573" y="4775582"/>
            <a:ext cx="2119930" cy="680366"/>
            <a:chOff x="651870" y="4293096"/>
            <a:chExt cx="2119930" cy="680366"/>
          </a:xfrm>
        </p:grpSpPr>
        <p:sp>
          <p:nvSpPr>
            <p:cNvPr id="42" name="Oval 41"/>
            <p:cNvSpPr/>
            <p:nvPr/>
          </p:nvSpPr>
          <p:spPr>
            <a:xfrm>
              <a:off x="2483768" y="4293096"/>
              <a:ext cx="288032"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flipV="1">
              <a:off x="1480457" y="4489360"/>
              <a:ext cx="892629" cy="1556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1870" y="4634908"/>
              <a:ext cx="1274901" cy="338554"/>
            </a:xfrm>
            <a:prstGeom prst="rect">
              <a:avLst/>
            </a:prstGeom>
            <a:noFill/>
          </p:spPr>
          <p:txBody>
            <a:bodyPr wrap="none" rtlCol="0">
              <a:spAutoFit/>
            </a:bodyPr>
            <a:lstStyle/>
            <a:p>
              <a:r>
                <a:rPr lang="de-CH" sz="1600" dirty="0">
                  <a:solidFill>
                    <a:srgbClr val="FF0000"/>
                  </a:solidFill>
                  <a:latin typeface="Cambria" pitchFamily="18" charset="0"/>
                </a:rPr>
                <a:t>product rule</a:t>
              </a:r>
              <a:endParaRPr lang="en-US" sz="1600" dirty="0">
                <a:solidFill>
                  <a:srgbClr val="FF0000"/>
                </a:solidFill>
                <a:latin typeface="Cambria" pitchFamily="18" charset="0"/>
              </a:endParaRPr>
            </a:p>
          </p:txBody>
        </p:sp>
      </p:grpSp>
      <p:grpSp>
        <p:nvGrpSpPr>
          <p:cNvPr id="45" name="Group 44"/>
          <p:cNvGrpSpPr/>
          <p:nvPr/>
        </p:nvGrpSpPr>
        <p:grpSpPr>
          <a:xfrm>
            <a:off x="6419281" y="4369577"/>
            <a:ext cx="2632900" cy="1377217"/>
            <a:chOff x="-704408" y="3835455"/>
            <a:chExt cx="2632900" cy="2130132"/>
          </a:xfrm>
        </p:grpSpPr>
        <p:sp>
          <p:nvSpPr>
            <p:cNvPr id="46" name="Oval 45"/>
            <p:cNvSpPr/>
            <p:nvPr/>
          </p:nvSpPr>
          <p:spPr>
            <a:xfrm>
              <a:off x="-462364" y="5541674"/>
              <a:ext cx="361820" cy="423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flipH="1">
              <a:off x="-100543" y="4327361"/>
              <a:ext cx="596854" cy="1214316"/>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4408" y="3835455"/>
              <a:ext cx="2632900" cy="338554"/>
            </a:xfrm>
            <a:prstGeom prst="rect">
              <a:avLst/>
            </a:prstGeom>
            <a:noFill/>
          </p:spPr>
          <p:txBody>
            <a:bodyPr wrap="none" rtlCol="0">
              <a:spAutoFit/>
            </a:bodyPr>
            <a:lstStyle/>
            <a:p>
              <a:r>
                <a:rPr lang="de-CH" sz="1600" dirty="0">
                  <a:solidFill>
                    <a:srgbClr val="FF0000"/>
                  </a:solidFill>
                  <a:latin typeface="Cambria" pitchFamily="18" charset="0"/>
                </a:rPr>
                <a:t>Kullback-Leibler divergence</a:t>
              </a:r>
              <a:endParaRPr lang="en-US" sz="1600" dirty="0">
                <a:solidFill>
                  <a:srgbClr val="FF0000"/>
                </a:solidFill>
                <a:latin typeface="Cambria" pitchFamily="18" charset="0"/>
              </a:endParaRPr>
            </a:p>
          </p:txBody>
        </p:sp>
      </p:grpSp>
      <p:grpSp>
        <p:nvGrpSpPr>
          <p:cNvPr id="49" name="Group 48"/>
          <p:cNvGrpSpPr/>
          <p:nvPr/>
        </p:nvGrpSpPr>
        <p:grpSpPr>
          <a:xfrm>
            <a:off x="6211615" y="2092394"/>
            <a:ext cx="2472229" cy="1239918"/>
            <a:chOff x="-86597" y="4643521"/>
            <a:chExt cx="2472229" cy="1239918"/>
          </a:xfrm>
        </p:grpSpPr>
        <p:cxnSp>
          <p:nvCxnSpPr>
            <p:cNvPr id="51" name="Straight Arrow Connector 50"/>
            <p:cNvCxnSpPr/>
            <p:nvPr/>
          </p:nvCxnSpPr>
          <p:spPr>
            <a:xfrm flipH="1">
              <a:off x="-86597" y="5179020"/>
              <a:ext cx="1261240" cy="704419"/>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48343" y="4643521"/>
              <a:ext cx="2037289" cy="584775"/>
            </a:xfrm>
            <a:prstGeom prst="rect">
              <a:avLst/>
            </a:prstGeom>
            <a:noFill/>
          </p:spPr>
          <p:txBody>
            <a:bodyPr wrap="none" rtlCol="0">
              <a:spAutoFit/>
            </a:bodyPr>
            <a:lstStyle/>
            <a:p>
              <a:r>
                <a:rPr lang="de-CH" sz="1600" dirty="0">
                  <a:solidFill>
                    <a:srgbClr val="FF0000"/>
                  </a:solidFill>
                  <a:latin typeface="Cambria" pitchFamily="18" charset="0"/>
                </a:rPr>
                <a:t>a lower bound on the</a:t>
              </a:r>
            </a:p>
            <a:p>
              <a:r>
                <a:rPr lang="de-CH" sz="1600" dirty="0">
                  <a:solidFill>
                    <a:srgbClr val="FF0000"/>
                  </a:solidFill>
                  <a:latin typeface="Cambria" pitchFamily="18" charset="0"/>
                </a:rPr>
                <a:t>log-model evidence</a:t>
              </a:r>
              <a:endParaRPr lang="en-US" sz="1600" dirty="0">
                <a:solidFill>
                  <a:srgbClr val="FF0000"/>
                </a:solidFill>
                <a:latin typeface="Cambria" pitchFamily="18" charset="0"/>
              </a:endParaRPr>
            </a:p>
          </p:txBody>
        </p:sp>
      </p:grpSp>
    </p:spTree>
    <p:extLst>
      <p:ext uri="{BB962C8B-B14F-4D97-AF65-F5344CB8AC3E}">
        <p14:creationId xmlns:p14="http://schemas.microsoft.com/office/powerpoint/2010/main" val="190865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title"/>
          </p:nvPr>
        </p:nvSpPr>
        <p:spPr>
          <a:xfrm>
            <a:off x="343624" y="302480"/>
            <a:ext cx="8489950" cy="405683"/>
          </a:xfrm>
        </p:spPr>
        <p:txBody>
          <a:bodyPr>
            <a:spAutoFit/>
          </a:bodyPr>
          <a:lstStyle/>
          <a:p>
            <a:r>
              <a:rPr lang="en-GB" dirty="0"/>
              <a:t>Remarks on model comparison / model selection</a:t>
            </a:r>
          </a:p>
        </p:txBody>
      </p:sp>
      <p:sp>
        <p:nvSpPr>
          <p:cNvPr id="6" name="Rectangle 4"/>
          <p:cNvSpPr txBox="1">
            <a:spLocks noChangeArrowheads="1"/>
          </p:cNvSpPr>
          <p:nvPr/>
        </p:nvSpPr>
        <p:spPr bwMode="auto">
          <a:xfrm>
            <a:off x="454958" y="1102999"/>
            <a:ext cx="8267281" cy="483209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marL="342900" indent="-342900">
              <a:spcBef>
                <a:spcPct val="0"/>
              </a:spcBef>
              <a:spcAft>
                <a:spcPts val="1200"/>
              </a:spcAft>
              <a:buSzPct val="99000"/>
              <a:buFont typeface="Arial" pitchFamily="34" charset="0"/>
              <a:buChar char="•"/>
            </a:pPr>
            <a:r>
              <a:rPr lang="en-GB" sz="1800" dirty="0"/>
              <a:t>There is a range of scores that help in choosing a well-performing model: AIC (Akaike information criterion), BIC (Bayesian information criterion), Bayes factors, LME (log-model evidence), free energy, etc. </a:t>
            </a:r>
          </a:p>
          <a:p>
            <a:pPr marL="342900" indent="-342900">
              <a:spcBef>
                <a:spcPct val="0"/>
              </a:spcBef>
              <a:spcAft>
                <a:spcPts val="1200"/>
              </a:spcAft>
              <a:buSzPct val="99000"/>
              <a:buFont typeface="Arial" pitchFamily="34" charset="0"/>
              <a:buChar char="•"/>
            </a:pPr>
            <a:r>
              <a:rPr lang="en-GB" sz="1800" dirty="0"/>
              <a:t>Each model gets a particular score (which is on its own uninterpretable!)</a:t>
            </a:r>
          </a:p>
          <a:p>
            <a:pPr marL="342900" indent="-342900">
              <a:spcBef>
                <a:spcPct val="0"/>
              </a:spcBef>
              <a:spcAft>
                <a:spcPts val="1200"/>
              </a:spcAft>
              <a:buSzPct val="99000"/>
              <a:buFont typeface="Arial" pitchFamily="34" charset="0"/>
              <a:buChar char="•"/>
            </a:pPr>
            <a:r>
              <a:rPr lang="en-GB" sz="1800" dirty="0"/>
              <a:t>The difference in score between models is what counts</a:t>
            </a:r>
          </a:p>
          <a:p>
            <a:pPr marL="342900" indent="-342900">
              <a:spcBef>
                <a:spcPct val="0"/>
              </a:spcBef>
              <a:spcAft>
                <a:spcPts val="1200"/>
              </a:spcAft>
              <a:buSzPct val="99000"/>
              <a:buFont typeface="Arial" pitchFamily="34" charset="0"/>
              <a:buChar char="•"/>
            </a:pPr>
            <a:r>
              <a:rPr lang="en-GB" sz="1800" dirty="0"/>
              <a:t>However, model selection is not straightforward. AIC and BIC penalize complexity based on simple heuristics, which may not reflect complexity accurately. LME is better on that count, but is very sensitive to the modeller’s choice of priors.</a:t>
            </a:r>
          </a:p>
          <a:p>
            <a:pPr marL="342900" indent="-342900">
              <a:spcBef>
                <a:spcPct val="0"/>
              </a:spcBef>
              <a:spcAft>
                <a:spcPts val="1200"/>
              </a:spcAft>
              <a:buSzPct val="99000"/>
              <a:buFont typeface="Arial" pitchFamily="34" charset="0"/>
              <a:buChar char="•"/>
            </a:pPr>
            <a:r>
              <a:rPr lang="en-GB" sz="1800" b="1" dirty="0"/>
              <a:t>The three decisive considerations:</a:t>
            </a:r>
          </a:p>
          <a:p>
            <a:pPr marL="688975" lvl="1" indent="-342900">
              <a:spcBef>
                <a:spcPct val="0"/>
              </a:spcBef>
              <a:spcAft>
                <a:spcPts val="1200"/>
              </a:spcAft>
              <a:buSzPct val="99000"/>
              <a:buFont typeface="+mj-lt"/>
              <a:buAutoNum type="arabicPeriod"/>
            </a:pPr>
            <a:r>
              <a:rPr lang="en-GB" sz="1800" b="1" dirty="0"/>
              <a:t>Does the model allow me to answer my question of interest?</a:t>
            </a:r>
          </a:p>
          <a:p>
            <a:pPr marL="688975" lvl="1" indent="-342900">
              <a:spcBef>
                <a:spcPct val="0"/>
              </a:spcBef>
              <a:spcAft>
                <a:spcPts val="1200"/>
              </a:spcAft>
              <a:buSzPct val="99000"/>
              <a:buFont typeface="+mj-lt"/>
              <a:buAutoNum type="arabicPeriod"/>
            </a:pPr>
            <a:r>
              <a:rPr lang="en-GB" sz="1800" b="1" dirty="0"/>
              <a:t>Does the </a:t>
            </a:r>
            <a:r>
              <a:rPr lang="en-GB" sz="1800" b="1" i="1" dirty="0"/>
              <a:t>prior predictive</a:t>
            </a:r>
            <a:r>
              <a:rPr lang="en-GB" sz="1800" b="1" dirty="0"/>
              <a:t> distribution of observations make sense?</a:t>
            </a:r>
          </a:p>
          <a:p>
            <a:pPr marL="688975" lvl="1" indent="-342900">
              <a:spcBef>
                <a:spcPct val="0"/>
              </a:spcBef>
              <a:spcAft>
                <a:spcPts val="1200"/>
              </a:spcAft>
              <a:buSzPct val="99000"/>
              <a:buFont typeface="+mj-lt"/>
              <a:buAutoNum type="arabicPeriod"/>
            </a:pPr>
            <a:r>
              <a:rPr lang="en-GB" sz="1800" b="1" dirty="0"/>
              <a:t>Does the </a:t>
            </a:r>
            <a:r>
              <a:rPr lang="en-GB" sz="1800" b="1" i="1" dirty="0"/>
              <a:t>posterior predictive</a:t>
            </a:r>
            <a:r>
              <a:rPr lang="en-GB" sz="1800" b="1" dirty="0"/>
              <a:t> distribution of observations make sense?</a:t>
            </a:r>
          </a:p>
          <a:p>
            <a:pPr lvl="1" indent="0">
              <a:spcBef>
                <a:spcPct val="0"/>
              </a:spcBef>
              <a:spcAft>
                <a:spcPts val="1200"/>
              </a:spcAft>
              <a:buSzPct val="99000"/>
              <a:buNone/>
            </a:pPr>
            <a:r>
              <a:rPr lang="en-GB" sz="1800" dirty="0"/>
              <a:t>When the answer to all three is yes, the model is fine.</a:t>
            </a:r>
          </a:p>
        </p:txBody>
      </p:sp>
      <p:sp>
        <p:nvSpPr>
          <p:cNvPr id="2" name="Slide Number Placeholder 1"/>
          <p:cNvSpPr>
            <a:spLocks noGrp="1"/>
          </p:cNvSpPr>
          <p:nvPr>
            <p:ph type="sldNum" sz="quarter" idx="12"/>
          </p:nvPr>
        </p:nvSpPr>
        <p:spPr/>
        <p:txBody>
          <a:bodyPr/>
          <a:lstStyle/>
          <a:p>
            <a:pPr>
              <a:defRPr/>
            </a:pPr>
            <a:fld id="{C9D60223-0653-49FD-856D-E442484557A6}" type="slidenum">
              <a:rPr lang="en-US" smtClean="0"/>
              <a:pPr>
                <a:defRPr/>
              </a:pPr>
              <a:t>31</a:t>
            </a:fld>
            <a:endParaRPr lang="en-US"/>
          </a:p>
        </p:txBody>
      </p:sp>
    </p:spTree>
    <p:extLst>
      <p:ext uri="{BB962C8B-B14F-4D97-AF65-F5344CB8AC3E}">
        <p14:creationId xmlns:p14="http://schemas.microsoft.com/office/powerpoint/2010/main" val="118905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2606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23" name="Title 1"/>
          <p:cNvSpPr txBox="1">
            <a:spLocks/>
          </p:cNvSpPr>
          <p:nvPr/>
        </p:nvSpPr>
        <p:spPr>
          <a:xfrm>
            <a:off x="329583" y="191880"/>
            <a:ext cx="8169858" cy="461665"/>
          </a:xfrm>
          <a:prstGeom prst="rect">
            <a:avLst/>
          </a:prstGeom>
        </p:spPr>
        <p:txBody>
          <a:bodyPr wrap="square">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en-GB" dirty="0"/>
              <a:t>A note on uninformative priors</a:t>
            </a:r>
          </a:p>
        </p:txBody>
      </p:sp>
      <p:sp>
        <p:nvSpPr>
          <p:cNvPr id="4" name="Rectangle 3"/>
          <p:cNvSpPr/>
          <p:nvPr/>
        </p:nvSpPr>
        <p:spPr>
          <a:xfrm>
            <a:off x="394359" y="808563"/>
            <a:ext cx="8355282" cy="5632311"/>
          </a:xfrm>
          <a:prstGeom prst="rect">
            <a:avLst/>
          </a:prstGeom>
        </p:spPr>
        <p:txBody>
          <a:bodyPr wrap="square">
            <a:spAutoFit/>
          </a:bodyPr>
          <a:lstStyle/>
          <a:p>
            <a:pPr marL="285750" indent="-285750">
              <a:buFont typeface="Arial" pitchFamily="34" charset="0"/>
              <a:buChar char="•"/>
            </a:pPr>
            <a:r>
              <a:rPr lang="en-US" dirty="0">
                <a:latin typeface="Cambria" pitchFamily="18" charset="0"/>
              </a:rPr>
              <a:t>Using a flat or «uninformative» prior doesn’t make lead to inferences that are more «data-driven». It’s a modelling choice that requires just as much justification as any other.</a:t>
            </a:r>
          </a:p>
          <a:p>
            <a:pPr marL="285750" indent="-285750">
              <a:buFont typeface="Arial" pitchFamily="34" charset="0"/>
              <a:buChar char="•"/>
            </a:pPr>
            <a:endParaRPr lang="en-US" dirty="0">
              <a:latin typeface="Cambria" pitchFamily="18" charset="0"/>
            </a:endParaRPr>
          </a:p>
          <a:p>
            <a:pPr marL="285750" indent="-285750">
              <a:buFont typeface="Arial" pitchFamily="34" charset="0"/>
              <a:buChar char="•"/>
            </a:pPr>
            <a:r>
              <a:rPr lang="en-US" dirty="0">
                <a:latin typeface="Cambria" pitchFamily="18" charset="0"/>
              </a:rPr>
              <a:t>For example, if you’re studying a small effect in a noisy setting, using a flat prior means assigning the same prior probability mass to the interval covering effect sizes -1 to +1 as to that covering effect sizes +999 to +1001.</a:t>
            </a:r>
          </a:p>
          <a:p>
            <a:pPr marL="285750" indent="-285750">
              <a:buFont typeface="Arial" pitchFamily="34" charset="0"/>
              <a:buChar char="•"/>
            </a:pPr>
            <a:endParaRPr lang="de-CH" dirty="0">
              <a:latin typeface="Cambria" pitchFamily="18" charset="0"/>
            </a:endParaRPr>
          </a:p>
          <a:p>
            <a:pPr marL="285750" indent="-285750">
              <a:buFont typeface="Arial" pitchFamily="34" charset="0"/>
              <a:buChar char="•"/>
            </a:pPr>
            <a:r>
              <a:rPr lang="en-US" dirty="0">
                <a:latin typeface="Cambria" pitchFamily="18" charset="0"/>
              </a:rPr>
              <a:t>Far from being unbiased, this amounts to a bias in favor of implausibly large effect sizes. Using flat priors is asking for a replicability crisis.</a:t>
            </a:r>
          </a:p>
          <a:p>
            <a:pPr marL="285750" indent="-285750">
              <a:buFont typeface="Arial" pitchFamily="34" charset="0"/>
              <a:buChar char="•"/>
            </a:pPr>
            <a:endParaRPr lang="en-US" dirty="0">
              <a:latin typeface="Cambria" pitchFamily="18" charset="0"/>
            </a:endParaRPr>
          </a:p>
          <a:p>
            <a:pPr marL="285750" indent="-285750">
              <a:buFont typeface="Arial" pitchFamily="34" charset="0"/>
              <a:buChar char="•"/>
            </a:pPr>
            <a:r>
              <a:rPr lang="en-US" dirty="0">
                <a:latin typeface="Cambria" pitchFamily="18" charset="0"/>
              </a:rPr>
              <a:t>Put another way, priors which are too uninformative amount to an implausible prior predictive distribution</a:t>
            </a:r>
          </a:p>
          <a:p>
            <a:pPr marL="285750" indent="-285750">
              <a:buFont typeface="Arial" pitchFamily="34" charset="0"/>
              <a:buChar char="•"/>
            </a:pPr>
            <a:endParaRPr lang="en-US" dirty="0">
              <a:latin typeface="Cambria" pitchFamily="18" charset="0"/>
            </a:endParaRPr>
          </a:p>
          <a:p>
            <a:pPr marL="285750" indent="-285750">
              <a:buFont typeface="Arial" pitchFamily="34" charset="0"/>
              <a:buChar char="•"/>
            </a:pPr>
            <a:r>
              <a:rPr lang="en-US" dirty="0">
                <a:latin typeface="Cambria" pitchFamily="18" charset="0"/>
              </a:rPr>
              <a:t>One way to address this is to collect enough data to swamp the inappropriate priors. A cheaper way is to use more appropriate priors.</a:t>
            </a:r>
          </a:p>
          <a:p>
            <a:pPr marL="285750" indent="-285750">
              <a:buFont typeface="Arial" pitchFamily="34" charset="0"/>
              <a:buChar char="•"/>
            </a:pPr>
            <a:endParaRPr lang="en-US" dirty="0">
              <a:latin typeface="Cambria" pitchFamily="18" charset="0"/>
            </a:endParaRPr>
          </a:p>
          <a:p>
            <a:pPr marL="285750" indent="-285750">
              <a:buFont typeface="Arial" pitchFamily="34" charset="0"/>
              <a:buChar char="•"/>
            </a:pPr>
            <a:r>
              <a:rPr lang="en-US" dirty="0">
                <a:latin typeface="Cambria" pitchFamily="18" charset="0"/>
              </a:rPr>
              <a:t>Classical tests often imply flat priors. But also in a Bayesian context, priors which are too flat are common because they give a higher model evidence (which is a limitation of the concept of model evidence).</a:t>
            </a:r>
          </a:p>
        </p:txBody>
      </p:sp>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32</a:t>
            </a:fld>
            <a:endParaRPr lang="en-US"/>
          </a:p>
        </p:txBody>
      </p:sp>
    </p:spTree>
    <p:extLst>
      <p:ext uri="{BB962C8B-B14F-4D97-AF65-F5344CB8AC3E}">
        <p14:creationId xmlns:p14="http://schemas.microsoft.com/office/powerpoint/2010/main" val="157000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30881" y="1844824"/>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pPr algn="ctr"/>
            <a:r>
              <a:rPr lang="de-CH" dirty="0"/>
              <a:t>Applications of Bayesian inference</a:t>
            </a:r>
            <a:endParaRPr lang="en-US" dirty="0"/>
          </a:p>
        </p:txBody>
      </p:sp>
      <p:sp>
        <p:nvSpPr>
          <p:cNvPr id="4" name="Slide Number Placeholder 3"/>
          <p:cNvSpPr>
            <a:spLocks noGrp="1"/>
          </p:cNvSpPr>
          <p:nvPr>
            <p:ph type="sldNum" sz="quarter" idx="12"/>
          </p:nvPr>
        </p:nvSpPr>
        <p:spPr/>
        <p:txBody>
          <a:bodyPr/>
          <a:lstStyle/>
          <a:p>
            <a:pPr>
              <a:defRPr/>
            </a:pPr>
            <a:fld id="{DED0B2D0-5B09-4B9C-A710-0CDC74530640}" type="slidenum">
              <a:rPr lang="en-US" smtClean="0"/>
              <a:pPr>
                <a:defRPr/>
              </a:pPr>
              <a:t>33</a:t>
            </a:fld>
            <a:endParaRPr lang="en-US"/>
          </a:p>
        </p:txBody>
      </p:sp>
    </p:spTree>
    <p:extLst>
      <p:ext uri="{BB962C8B-B14F-4D97-AF65-F5344CB8AC3E}">
        <p14:creationId xmlns:p14="http://schemas.microsoft.com/office/powerpoint/2010/main" val="1355857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9338" y="1501775"/>
            <a:ext cx="2601912"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579" name="Picture 3"/>
          <p:cNvPicPr>
            <a:picLocks noChangeArrowheads="1"/>
          </p:cNvPicPr>
          <p:nvPr/>
        </p:nvPicPr>
        <p:blipFill>
          <a:blip r:embed="rId5" cstate="print">
            <a:extLst>
              <a:ext uri="{28A0092B-C50C-407E-A947-70E740481C1C}">
                <a14:useLocalDpi xmlns:a14="http://schemas.microsoft.com/office/drawing/2010/main" val="0"/>
              </a:ext>
            </a:extLst>
          </a:blip>
          <a:srcRect l="68733" t="30211" r="7530" b="14125"/>
          <a:stretch>
            <a:fillRect/>
          </a:stretch>
        </p:blipFill>
        <p:spPr bwMode="auto">
          <a:xfrm>
            <a:off x="4273550" y="1671638"/>
            <a:ext cx="730250" cy="1169987"/>
          </a:xfrm>
          <a:prstGeom prst="rect">
            <a:avLst/>
          </a:prstGeom>
          <a:noFill/>
          <a:ln w="50800">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24580" name="Rectangle 4"/>
          <p:cNvSpPr>
            <a:spLocks noChangeArrowheads="1"/>
          </p:cNvSpPr>
          <p:nvPr/>
        </p:nvSpPr>
        <p:spPr bwMode="auto">
          <a:xfrm>
            <a:off x="1073150" y="4416425"/>
            <a:ext cx="1465263" cy="6445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18789" name="Rectangle 5"/>
          <p:cNvSpPr>
            <a:spLocks noChangeArrowheads="1"/>
          </p:cNvSpPr>
          <p:nvPr/>
        </p:nvSpPr>
        <p:spPr bwMode="auto">
          <a:xfrm>
            <a:off x="361950" y="3311525"/>
            <a:ext cx="1243013" cy="3333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600">
                <a:effectLst>
                  <a:outerShdw blurRad="38100" dist="38100" dir="2700000" algn="tl">
                    <a:srgbClr val="C0C0C0"/>
                  </a:outerShdw>
                </a:effectLst>
                <a:latin typeface="Arial Unicode MS" pitchFamily="1" charset="0"/>
              </a:rPr>
              <a:t>realignment</a:t>
            </a:r>
          </a:p>
        </p:txBody>
      </p:sp>
      <p:sp>
        <p:nvSpPr>
          <p:cNvPr id="118790" name="Rectangle 6"/>
          <p:cNvSpPr>
            <a:spLocks noChangeArrowheads="1"/>
          </p:cNvSpPr>
          <p:nvPr/>
        </p:nvSpPr>
        <p:spPr bwMode="auto">
          <a:xfrm>
            <a:off x="2071688" y="3311525"/>
            <a:ext cx="1119187" cy="3333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600">
                <a:effectLst>
                  <a:outerShdw blurRad="38100" dist="38100" dir="2700000" algn="tl">
                    <a:srgbClr val="C0C0C0"/>
                  </a:outerShdw>
                </a:effectLst>
                <a:latin typeface="Arial Unicode MS" pitchFamily="1" charset="0"/>
              </a:rPr>
              <a:t>smoothing</a:t>
            </a:r>
          </a:p>
        </p:txBody>
      </p:sp>
      <p:sp>
        <p:nvSpPr>
          <p:cNvPr id="118791" name="Rectangle 7"/>
          <p:cNvSpPr>
            <a:spLocks noChangeArrowheads="1"/>
          </p:cNvSpPr>
          <p:nvPr/>
        </p:nvSpPr>
        <p:spPr bwMode="auto">
          <a:xfrm>
            <a:off x="1087438" y="4545013"/>
            <a:ext cx="1389062" cy="3333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600">
                <a:effectLst>
                  <a:outerShdw blurRad="38100" dist="38100" dir="2700000" algn="tl">
                    <a:srgbClr val="C0C0C0"/>
                  </a:outerShdw>
                </a:effectLst>
                <a:latin typeface="Arial Unicode MS" pitchFamily="1" charset="0"/>
              </a:rPr>
              <a:t>normalisation</a:t>
            </a:r>
          </a:p>
        </p:txBody>
      </p:sp>
      <p:sp>
        <p:nvSpPr>
          <p:cNvPr id="118792" name="Rectangle 8"/>
          <p:cNvSpPr>
            <a:spLocks noChangeArrowheads="1"/>
          </p:cNvSpPr>
          <p:nvPr/>
        </p:nvSpPr>
        <p:spPr bwMode="auto">
          <a:xfrm>
            <a:off x="3671888" y="3324225"/>
            <a:ext cx="2022475" cy="3333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600">
                <a:effectLst>
                  <a:outerShdw blurRad="38100" dist="38100" dir="2700000" algn="tl">
                    <a:srgbClr val="C0C0C0"/>
                  </a:outerShdw>
                </a:effectLst>
                <a:latin typeface="Arial Unicode MS" pitchFamily="1" charset="0"/>
              </a:rPr>
              <a:t>general linear model</a:t>
            </a:r>
          </a:p>
        </p:txBody>
      </p:sp>
      <p:pic>
        <p:nvPicPr>
          <p:cNvPr id="24585" name="Picture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7863" y="1676400"/>
            <a:ext cx="1384300" cy="1062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4586" name="Picture 10"/>
          <p:cNvPicPr>
            <a:picLocks noChangeArrowheads="1"/>
          </p:cNvPicPr>
          <p:nvPr/>
        </p:nvPicPr>
        <p:blipFill>
          <a:blip r:embed="rId7" cstate="print">
            <a:extLst>
              <a:ext uri="{28A0092B-C50C-407E-A947-70E740481C1C}">
                <a14:useLocalDpi xmlns:a14="http://schemas.microsoft.com/office/drawing/2010/main" val="0"/>
              </a:ext>
            </a:extLst>
          </a:blip>
          <a:srcRect l="10599" t="6715" r="8142" b="6468"/>
          <a:stretch>
            <a:fillRect/>
          </a:stretch>
        </p:blipFill>
        <p:spPr bwMode="auto">
          <a:xfrm>
            <a:off x="3906838" y="4392613"/>
            <a:ext cx="1493837" cy="1662112"/>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4587" name="Rectangle 11"/>
          <p:cNvSpPr>
            <a:spLocks noChangeArrowheads="1"/>
          </p:cNvSpPr>
          <p:nvPr/>
        </p:nvSpPr>
        <p:spPr bwMode="auto">
          <a:xfrm>
            <a:off x="3660775" y="3157538"/>
            <a:ext cx="2027238" cy="688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4588" name="Rectangle 12"/>
          <p:cNvSpPr>
            <a:spLocks noChangeArrowheads="1"/>
          </p:cNvSpPr>
          <p:nvPr/>
        </p:nvSpPr>
        <p:spPr bwMode="auto">
          <a:xfrm>
            <a:off x="385763" y="3157538"/>
            <a:ext cx="1252537" cy="688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4589" name="Rectangle 13"/>
          <p:cNvSpPr>
            <a:spLocks noChangeArrowheads="1"/>
          </p:cNvSpPr>
          <p:nvPr/>
        </p:nvSpPr>
        <p:spPr bwMode="auto">
          <a:xfrm>
            <a:off x="1981200" y="3157538"/>
            <a:ext cx="1339850" cy="7000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pic>
        <p:nvPicPr>
          <p:cNvPr id="24590" name="Picture 1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8088" y="5437188"/>
            <a:ext cx="1262062" cy="11922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8799" name="Rectangle 15"/>
          <p:cNvSpPr>
            <a:spLocks noChangeArrowheads="1"/>
          </p:cNvSpPr>
          <p:nvPr/>
        </p:nvSpPr>
        <p:spPr bwMode="auto">
          <a:xfrm>
            <a:off x="2582863" y="5729288"/>
            <a:ext cx="960437" cy="3333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600">
                <a:effectLst>
                  <a:outerShdw blurRad="38100" dist="38100" dir="2700000" algn="tl">
                    <a:srgbClr val="C0C0C0"/>
                  </a:outerShdw>
                </a:effectLst>
                <a:latin typeface="Arial Unicode MS" pitchFamily="1" charset="0"/>
              </a:rPr>
              <a:t>template</a:t>
            </a:r>
          </a:p>
        </p:txBody>
      </p:sp>
      <p:sp>
        <p:nvSpPr>
          <p:cNvPr id="24592" name="Line 16"/>
          <p:cNvSpPr>
            <a:spLocks noChangeShapeType="1"/>
          </p:cNvSpPr>
          <p:nvPr/>
        </p:nvSpPr>
        <p:spPr bwMode="auto">
          <a:xfrm>
            <a:off x="990600" y="2795588"/>
            <a:ext cx="0" cy="3095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3" name="Line 17"/>
          <p:cNvSpPr>
            <a:spLocks noChangeShapeType="1"/>
          </p:cNvSpPr>
          <p:nvPr/>
        </p:nvSpPr>
        <p:spPr bwMode="auto">
          <a:xfrm>
            <a:off x="1662113" y="3503613"/>
            <a:ext cx="287337" cy="31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18"/>
          <p:cNvSpPr>
            <a:spLocks noChangeShapeType="1"/>
          </p:cNvSpPr>
          <p:nvPr/>
        </p:nvSpPr>
        <p:spPr bwMode="auto">
          <a:xfrm flipV="1">
            <a:off x="5724525" y="3429000"/>
            <a:ext cx="30321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19"/>
          <p:cNvSpPr>
            <a:spLocks noChangeShapeType="1"/>
          </p:cNvSpPr>
          <p:nvPr/>
        </p:nvSpPr>
        <p:spPr bwMode="auto">
          <a:xfrm>
            <a:off x="4654550" y="3876675"/>
            <a:ext cx="0" cy="520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20"/>
          <p:cNvSpPr>
            <a:spLocks noChangeShapeType="1"/>
          </p:cNvSpPr>
          <p:nvPr/>
        </p:nvSpPr>
        <p:spPr bwMode="auto">
          <a:xfrm>
            <a:off x="4651375" y="2825750"/>
            <a:ext cx="0" cy="3095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21"/>
          <p:cNvSpPr>
            <a:spLocks noChangeShapeType="1"/>
          </p:cNvSpPr>
          <p:nvPr/>
        </p:nvSpPr>
        <p:spPr bwMode="auto">
          <a:xfrm>
            <a:off x="2647950" y="2776538"/>
            <a:ext cx="0" cy="3095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22"/>
          <p:cNvSpPr>
            <a:spLocks noChangeShapeType="1"/>
          </p:cNvSpPr>
          <p:nvPr/>
        </p:nvSpPr>
        <p:spPr bwMode="auto">
          <a:xfrm>
            <a:off x="3343275" y="3500438"/>
            <a:ext cx="285750" cy="31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9" name="Line 23"/>
          <p:cNvSpPr>
            <a:spLocks noChangeShapeType="1"/>
          </p:cNvSpPr>
          <p:nvPr/>
        </p:nvSpPr>
        <p:spPr bwMode="auto">
          <a:xfrm flipV="1">
            <a:off x="1792288" y="5043488"/>
            <a:ext cx="0" cy="392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00" name="Line 24"/>
          <p:cNvSpPr>
            <a:spLocks noChangeShapeType="1"/>
          </p:cNvSpPr>
          <p:nvPr/>
        </p:nvSpPr>
        <p:spPr bwMode="auto">
          <a:xfrm>
            <a:off x="1344613" y="3873500"/>
            <a:ext cx="1587" cy="4889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01" name="Line 25"/>
          <p:cNvSpPr>
            <a:spLocks noChangeShapeType="1"/>
          </p:cNvSpPr>
          <p:nvPr/>
        </p:nvSpPr>
        <p:spPr bwMode="auto">
          <a:xfrm flipH="1" flipV="1">
            <a:off x="2255838" y="3851275"/>
            <a:ext cx="0" cy="5762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02" name="Rectangle 26"/>
          <p:cNvSpPr>
            <a:spLocks noChangeArrowheads="1"/>
          </p:cNvSpPr>
          <p:nvPr/>
        </p:nvSpPr>
        <p:spPr bwMode="auto">
          <a:xfrm>
            <a:off x="6145213" y="4114800"/>
            <a:ext cx="1246187" cy="7556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18811" name="Rectangle 27"/>
          <p:cNvSpPr>
            <a:spLocks noChangeArrowheads="1"/>
          </p:cNvSpPr>
          <p:nvPr/>
        </p:nvSpPr>
        <p:spPr bwMode="auto">
          <a:xfrm>
            <a:off x="7667625" y="4144963"/>
            <a:ext cx="1174750" cy="577850"/>
          </a:xfrm>
          <a:prstGeom prst="rect">
            <a:avLst/>
          </a:prstGeom>
          <a:noFill/>
          <a:ln w="12700">
            <a:noFill/>
            <a:miter lim="800000"/>
            <a:headEnd/>
            <a:tailEnd/>
          </a:ln>
          <a:effectLst/>
        </p:spPr>
        <p:txBody>
          <a:bodyPr wrap="none" lIns="90488" tIns="44450" rIns="90488" bIns="44450">
            <a:spAutoFit/>
          </a:bodyPr>
          <a:lstStyle/>
          <a:p>
            <a:pPr algn="ctr" eaLnBrk="0" hangingPunct="0">
              <a:defRPr/>
            </a:pPr>
            <a:r>
              <a:rPr lang="en-US" sz="1600">
                <a:effectLst>
                  <a:outerShdw blurRad="38100" dist="38100" dir="2700000" algn="tl">
                    <a:srgbClr val="C0C0C0"/>
                  </a:outerShdw>
                </a:effectLst>
                <a:latin typeface="Arial Unicode MS" pitchFamily="1" charset="0"/>
              </a:rPr>
              <a:t>Gaussian </a:t>
            </a:r>
          </a:p>
          <a:p>
            <a:pPr algn="ctr" eaLnBrk="0" hangingPunct="0">
              <a:defRPr/>
            </a:pPr>
            <a:r>
              <a:rPr lang="en-US" sz="1600">
                <a:effectLst>
                  <a:outerShdw blurRad="38100" dist="38100" dir="2700000" algn="tl">
                    <a:srgbClr val="C0C0C0"/>
                  </a:outerShdw>
                </a:effectLst>
                <a:latin typeface="Arial Unicode MS" pitchFamily="1" charset="0"/>
              </a:rPr>
              <a:t>field theory</a:t>
            </a:r>
          </a:p>
        </p:txBody>
      </p:sp>
      <p:sp>
        <p:nvSpPr>
          <p:cNvPr id="24604" name="Line 28"/>
          <p:cNvSpPr>
            <a:spLocks noChangeShapeType="1"/>
          </p:cNvSpPr>
          <p:nvPr/>
        </p:nvSpPr>
        <p:spPr bwMode="auto">
          <a:xfrm>
            <a:off x="6792913" y="3776663"/>
            <a:ext cx="0" cy="3190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24605" name="Picture 29"/>
          <p:cNvPicPr>
            <a:picLocks noChangeArrowheads="1"/>
          </p:cNvPicPr>
          <p:nvPr/>
        </p:nvPicPr>
        <p:blipFill>
          <a:blip r:embed="rId4" cstate="print">
            <a:extLst>
              <a:ext uri="{28A0092B-C50C-407E-A947-70E740481C1C}">
                <a14:useLocalDpi xmlns:a14="http://schemas.microsoft.com/office/drawing/2010/main" val="0"/>
              </a:ext>
            </a:extLst>
          </a:blip>
          <a:srcRect l="5832" t="60948" r="69249" b="6488"/>
          <a:stretch>
            <a:fillRect/>
          </a:stretch>
        </p:blipFill>
        <p:spPr bwMode="auto">
          <a:xfrm>
            <a:off x="6318250" y="5410200"/>
            <a:ext cx="9763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606" name="Line 30"/>
          <p:cNvSpPr>
            <a:spLocks noChangeShapeType="1"/>
          </p:cNvSpPr>
          <p:nvPr/>
        </p:nvSpPr>
        <p:spPr bwMode="auto">
          <a:xfrm flipH="1">
            <a:off x="6783388" y="4900613"/>
            <a:ext cx="0" cy="4730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815" name="Rectangle 31"/>
          <p:cNvSpPr>
            <a:spLocks noChangeArrowheads="1"/>
          </p:cNvSpPr>
          <p:nvPr/>
        </p:nvSpPr>
        <p:spPr bwMode="auto">
          <a:xfrm>
            <a:off x="6764338" y="4894263"/>
            <a:ext cx="865187" cy="333375"/>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600">
                <a:effectLst>
                  <a:outerShdw blurRad="38100" dist="38100" dir="2700000" algn="tl">
                    <a:srgbClr val="C0C0C0"/>
                  </a:outerShdw>
                </a:effectLst>
                <a:latin typeface="Arial Unicode MS" pitchFamily="1" charset="0"/>
              </a:rPr>
              <a:t>p &lt;0.05</a:t>
            </a:r>
          </a:p>
        </p:txBody>
      </p:sp>
      <p:sp>
        <p:nvSpPr>
          <p:cNvPr id="118816" name="Rectangle 32"/>
          <p:cNvSpPr>
            <a:spLocks noChangeArrowheads="1"/>
          </p:cNvSpPr>
          <p:nvPr/>
        </p:nvSpPr>
        <p:spPr bwMode="auto">
          <a:xfrm>
            <a:off x="6230938" y="4194175"/>
            <a:ext cx="1017587" cy="577850"/>
          </a:xfrm>
          <a:prstGeom prst="rect">
            <a:avLst/>
          </a:prstGeom>
          <a:noFill/>
          <a:ln w="12700">
            <a:noFill/>
            <a:miter lim="800000"/>
            <a:headEnd/>
            <a:tailEnd/>
          </a:ln>
          <a:effectLst/>
        </p:spPr>
        <p:txBody>
          <a:bodyPr wrap="none" lIns="90488" tIns="44450" rIns="90488" bIns="44450">
            <a:spAutoFit/>
          </a:bodyPr>
          <a:lstStyle/>
          <a:p>
            <a:pPr eaLnBrk="0" hangingPunct="0">
              <a:defRPr/>
            </a:pPr>
            <a:r>
              <a:rPr lang="en-US" sz="1600">
                <a:effectLst>
                  <a:outerShdw blurRad="38100" dist="38100" dir="2700000" algn="tl">
                    <a:srgbClr val="C0C0C0"/>
                  </a:outerShdw>
                </a:effectLst>
                <a:latin typeface="Arial Unicode MS" pitchFamily="1" charset="0"/>
              </a:rPr>
              <a:t>statistical</a:t>
            </a:r>
          </a:p>
          <a:p>
            <a:pPr eaLnBrk="0" hangingPunct="0">
              <a:defRPr/>
            </a:pPr>
            <a:r>
              <a:rPr lang="en-US" sz="1600">
                <a:effectLst>
                  <a:outerShdw blurRad="38100" dist="38100" dir="2700000" algn="tl">
                    <a:srgbClr val="C0C0C0"/>
                  </a:outerShdw>
                </a:effectLst>
                <a:latin typeface="Arial Unicode MS" pitchFamily="1" charset="0"/>
              </a:rPr>
              <a:t>inference</a:t>
            </a:r>
          </a:p>
        </p:txBody>
      </p:sp>
      <p:sp>
        <p:nvSpPr>
          <p:cNvPr id="24609" name="Line 33"/>
          <p:cNvSpPr>
            <a:spLocks noChangeShapeType="1"/>
          </p:cNvSpPr>
          <p:nvPr/>
        </p:nvSpPr>
        <p:spPr bwMode="auto">
          <a:xfrm flipH="1">
            <a:off x="7375525" y="4465638"/>
            <a:ext cx="330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4610" name="Group 34"/>
          <p:cNvGrpSpPr>
            <a:grpSpLocks/>
          </p:cNvGrpSpPr>
          <p:nvPr/>
        </p:nvGrpSpPr>
        <p:grpSpPr bwMode="auto">
          <a:xfrm>
            <a:off x="317500" y="1341438"/>
            <a:ext cx="1392238" cy="1412875"/>
            <a:chOff x="197" y="764"/>
            <a:chExt cx="987" cy="890"/>
          </a:xfrm>
        </p:grpSpPr>
        <p:pic>
          <p:nvPicPr>
            <p:cNvPr id="24619" name="Picture 3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 y="764"/>
              <a:ext cx="796" cy="698"/>
            </a:xfrm>
            <a:prstGeom prst="rect">
              <a:avLst/>
            </a:prstGeom>
            <a:noFill/>
            <a:ln w="12700">
              <a:solidFill>
                <a:srgbClr val="C1CEFF"/>
              </a:solidFill>
              <a:miter lim="800000"/>
              <a:headEnd/>
              <a:tailEnd/>
            </a:ln>
            <a:extLst>
              <a:ext uri="{909E8E84-426E-40DD-AFC4-6F175D3DCCD1}">
                <a14:hiddenFill xmlns:a14="http://schemas.microsoft.com/office/drawing/2010/main">
                  <a:solidFill>
                    <a:srgbClr val="FFFFFF"/>
                  </a:solidFill>
                </a14:hiddenFill>
              </a:ext>
            </a:extLst>
          </p:spPr>
        </p:pic>
        <p:pic>
          <p:nvPicPr>
            <p:cNvPr id="24620" name="Picture 3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 y="860"/>
              <a:ext cx="795" cy="698"/>
            </a:xfrm>
            <a:prstGeom prst="rect">
              <a:avLst/>
            </a:prstGeom>
            <a:noFill/>
            <a:ln w="12700">
              <a:solidFill>
                <a:srgbClr val="C1CEFF"/>
              </a:solidFill>
              <a:miter lim="800000"/>
              <a:headEnd/>
              <a:tailEnd/>
            </a:ln>
            <a:extLst>
              <a:ext uri="{909E8E84-426E-40DD-AFC4-6F175D3DCCD1}">
                <a14:hiddenFill xmlns:a14="http://schemas.microsoft.com/office/drawing/2010/main">
                  <a:solidFill>
                    <a:srgbClr val="FFFFFF"/>
                  </a:solidFill>
                </a14:hiddenFill>
              </a:ext>
            </a:extLst>
          </p:spPr>
        </p:pic>
        <p:pic>
          <p:nvPicPr>
            <p:cNvPr id="24621" name="Picture 3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 y="956"/>
              <a:ext cx="795" cy="698"/>
            </a:xfrm>
            <a:prstGeom prst="rect">
              <a:avLst/>
            </a:prstGeom>
            <a:noFill/>
            <a:ln w="12700">
              <a:solidFill>
                <a:srgbClr val="C1CEFF"/>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3" name="Group 38"/>
          <p:cNvGrpSpPr>
            <a:grpSpLocks/>
          </p:cNvGrpSpPr>
          <p:nvPr/>
        </p:nvGrpSpPr>
        <p:grpSpPr bwMode="auto">
          <a:xfrm>
            <a:off x="534988" y="249238"/>
            <a:ext cx="1790700" cy="4167187"/>
            <a:chOff x="337" y="157"/>
            <a:chExt cx="1128" cy="2625"/>
          </a:xfrm>
        </p:grpSpPr>
        <p:sp>
          <p:nvSpPr>
            <p:cNvPr id="118823" name="Text Box 39"/>
            <p:cNvSpPr txBox="1">
              <a:spLocks noChangeArrowheads="1"/>
            </p:cNvSpPr>
            <p:nvPr/>
          </p:nvSpPr>
          <p:spPr bwMode="auto">
            <a:xfrm>
              <a:off x="337" y="157"/>
              <a:ext cx="1128" cy="366"/>
            </a:xfrm>
            <a:prstGeom prst="rect">
              <a:avLst/>
            </a:prstGeom>
            <a:solidFill>
              <a:srgbClr val="FF0000"/>
            </a:solidFill>
            <a:ln w="9525" algn="ctr">
              <a:noFill/>
              <a:miter lim="800000"/>
              <a:headEnd/>
              <a:tailEnd/>
            </a:ln>
            <a:effectLst>
              <a:outerShdw dist="107763" dir="18900000" algn="ctr" rotWithShape="0">
                <a:srgbClr val="808080">
                  <a:alpha val="50000"/>
                </a:srgbClr>
              </a:outerShdw>
            </a:effectLst>
          </p:spPr>
          <p:txBody>
            <a:bodyPr wrap="none">
              <a:spAutoFit/>
            </a:bodyPr>
            <a:lstStyle/>
            <a:p>
              <a:pPr algn="ctr" eaLnBrk="0" hangingPunct="0">
                <a:spcBef>
                  <a:spcPct val="50000"/>
                </a:spcBef>
                <a:defRPr/>
              </a:pPr>
              <a:r>
                <a:rPr lang="en-GB" sz="1600" b="1">
                  <a:solidFill>
                    <a:schemeClr val="bg1"/>
                  </a:solidFill>
                  <a:latin typeface="Arial Unicode MS" pitchFamily="1" charset="0"/>
                </a:rPr>
                <a:t>segmentation</a:t>
              </a:r>
            </a:p>
            <a:p>
              <a:pPr algn="ctr" eaLnBrk="0" hangingPunct="0">
                <a:defRPr/>
              </a:pPr>
              <a:r>
                <a:rPr lang="en-GB" sz="1600" b="1">
                  <a:solidFill>
                    <a:schemeClr val="bg1"/>
                  </a:solidFill>
                  <a:latin typeface="Arial Unicode MS" pitchFamily="1" charset="0"/>
                </a:rPr>
                <a:t>and normalisation</a:t>
              </a:r>
              <a:endParaRPr lang="en-US" sz="1600" b="1">
                <a:solidFill>
                  <a:schemeClr val="bg1"/>
                </a:solidFill>
                <a:latin typeface="Arial Unicode MS" pitchFamily="1" charset="0"/>
              </a:endParaRPr>
            </a:p>
          </p:txBody>
        </p:sp>
        <p:cxnSp>
          <p:nvCxnSpPr>
            <p:cNvPr id="24618" name="AutoShape 40"/>
            <p:cNvCxnSpPr>
              <a:cxnSpLocks noChangeShapeType="1"/>
              <a:stCxn id="118823" idx="2"/>
              <a:endCxn id="24580" idx="0"/>
            </p:cNvCxnSpPr>
            <p:nvPr/>
          </p:nvCxnSpPr>
          <p:spPr bwMode="auto">
            <a:xfrm>
              <a:off x="902" y="523"/>
              <a:ext cx="236" cy="2259"/>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18828" name="Text Box 44"/>
          <p:cNvSpPr txBox="1">
            <a:spLocks noChangeArrowheads="1"/>
          </p:cNvSpPr>
          <p:nvPr/>
        </p:nvSpPr>
        <p:spPr bwMode="auto">
          <a:xfrm>
            <a:off x="5394325" y="250825"/>
            <a:ext cx="1585913" cy="581025"/>
          </a:xfrm>
          <a:prstGeom prst="rect">
            <a:avLst/>
          </a:prstGeom>
          <a:solidFill>
            <a:srgbClr val="FF0000"/>
          </a:solidFill>
          <a:ln w="9525" algn="ctr">
            <a:noFill/>
            <a:miter lim="800000"/>
            <a:headEnd/>
            <a:tailEnd/>
          </a:ln>
          <a:effectLst>
            <a:outerShdw dist="107763" dir="18900000" algn="ctr" rotWithShape="0">
              <a:srgbClr val="808080">
                <a:alpha val="50000"/>
              </a:srgbClr>
            </a:outerShdw>
          </a:effectLst>
        </p:spPr>
        <p:txBody>
          <a:bodyPr wrap="none">
            <a:spAutoFit/>
          </a:bodyPr>
          <a:lstStyle/>
          <a:p>
            <a:pPr algn="ctr" eaLnBrk="0" hangingPunct="0">
              <a:defRPr/>
            </a:pPr>
            <a:r>
              <a:rPr lang="en-GB" sz="1600" b="1">
                <a:solidFill>
                  <a:schemeClr val="bg1"/>
                </a:solidFill>
                <a:latin typeface="Arial Unicode MS" pitchFamily="1" charset="0"/>
              </a:rPr>
              <a:t>dynamic causal</a:t>
            </a:r>
          </a:p>
          <a:p>
            <a:pPr algn="ctr" eaLnBrk="0" hangingPunct="0">
              <a:defRPr/>
            </a:pPr>
            <a:r>
              <a:rPr lang="en-GB" sz="1600" b="1">
                <a:solidFill>
                  <a:schemeClr val="bg1"/>
                </a:solidFill>
                <a:latin typeface="Arial Unicode MS" pitchFamily="1" charset="0"/>
              </a:rPr>
              <a:t>modelling</a:t>
            </a:r>
            <a:endParaRPr lang="en-US" sz="1600" b="1">
              <a:solidFill>
                <a:schemeClr val="bg1"/>
              </a:solidFill>
              <a:latin typeface="Arial Unicode MS" pitchFamily="1" charset="0"/>
            </a:endParaRPr>
          </a:p>
        </p:txBody>
      </p:sp>
      <p:grpSp>
        <p:nvGrpSpPr>
          <p:cNvPr id="24613" name="Group 48"/>
          <p:cNvGrpSpPr>
            <a:grpSpLocks/>
          </p:cNvGrpSpPr>
          <p:nvPr/>
        </p:nvGrpSpPr>
        <p:grpSpPr bwMode="auto">
          <a:xfrm>
            <a:off x="2854325" y="244475"/>
            <a:ext cx="3938588" cy="3863975"/>
            <a:chOff x="1798" y="154"/>
            <a:chExt cx="2481" cy="2434"/>
          </a:xfrm>
        </p:grpSpPr>
        <p:sp>
          <p:nvSpPr>
            <p:cNvPr id="118830" name="Text Box 46"/>
            <p:cNvSpPr txBox="1">
              <a:spLocks noChangeArrowheads="1"/>
            </p:cNvSpPr>
            <p:nvPr/>
          </p:nvSpPr>
          <p:spPr bwMode="auto">
            <a:xfrm>
              <a:off x="1798" y="154"/>
              <a:ext cx="1236" cy="366"/>
            </a:xfrm>
            <a:prstGeom prst="rect">
              <a:avLst/>
            </a:prstGeom>
            <a:solidFill>
              <a:srgbClr val="FF0000"/>
            </a:solidFill>
            <a:ln w="9525" algn="ctr">
              <a:noFill/>
              <a:miter lim="800000"/>
              <a:headEnd/>
              <a:tailEnd/>
            </a:ln>
            <a:effectLst>
              <a:outerShdw dist="107763" dir="18900000" algn="ctr" rotWithShape="0">
                <a:srgbClr val="808080">
                  <a:alpha val="50000"/>
                </a:srgbClr>
              </a:outerShdw>
            </a:effectLst>
          </p:spPr>
          <p:txBody>
            <a:bodyPr wrap="none">
              <a:spAutoFit/>
            </a:bodyPr>
            <a:lstStyle/>
            <a:p>
              <a:pPr algn="ctr" eaLnBrk="0" hangingPunct="0">
                <a:defRPr/>
              </a:pPr>
              <a:r>
                <a:rPr lang="en-GB" sz="1600" b="1">
                  <a:solidFill>
                    <a:schemeClr val="bg1"/>
                  </a:solidFill>
                  <a:latin typeface="Arial Unicode MS" pitchFamily="1" charset="0"/>
                </a:rPr>
                <a:t>posterior probability</a:t>
              </a:r>
            </a:p>
            <a:p>
              <a:pPr algn="ctr" eaLnBrk="0" hangingPunct="0">
                <a:defRPr/>
              </a:pPr>
              <a:r>
                <a:rPr lang="en-GB" sz="1600" b="1">
                  <a:solidFill>
                    <a:schemeClr val="bg1"/>
                  </a:solidFill>
                  <a:latin typeface="Arial Unicode MS" pitchFamily="1" charset="0"/>
                </a:rPr>
                <a:t>maps (PPMs)</a:t>
              </a:r>
              <a:endParaRPr lang="en-US" sz="1600" b="1">
                <a:solidFill>
                  <a:schemeClr val="bg1"/>
                </a:solidFill>
                <a:latin typeface="Arial Unicode MS" pitchFamily="1" charset="0"/>
              </a:endParaRPr>
            </a:p>
          </p:txBody>
        </p:sp>
        <p:cxnSp>
          <p:nvCxnSpPr>
            <p:cNvPr id="24616" name="AutoShape 47"/>
            <p:cNvCxnSpPr>
              <a:cxnSpLocks noChangeShapeType="1"/>
              <a:stCxn id="118830" idx="2"/>
              <a:endCxn id="24604" idx="1"/>
            </p:cNvCxnSpPr>
            <p:nvPr/>
          </p:nvCxnSpPr>
          <p:spPr bwMode="auto">
            <a:xfrm>
              <a:off x="2416" y="520"/>
              <a:ext cx="1863" cy="2068"/>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grpSp>
      <p:sp>
        <p:nvSpPr>
          <p:cNvPr id="118833" name="Text Box 49"/>
          <p:cNvSpPr txBox="1">
            <a:spLocks noChangeArrowheads="1"/>
          </p:cNvSpPr>
          <p:nvPr/>
        </p:nvSpPr>
        <p:spPr bwMode="auto">
          <a:xfrm>
            <a:off x="7448550" y="260350"/>
            <a:ext cx="1227138" cy="581025"/>
          </a:xfrm>
          <a:prstGeom prst="rect">
            <a:avLst/>
          </a:prstGeom>
          <a:solidFill>
            <a:srgbClr val="FF0000"/>
          </a:solidFill>
          <a:ln w="9525" algn="ctr">
            <a:noFill/>
            <a:miter lim="800000"/>
            <a:headEnd/>
            <a:tailEnd/>
          </a:ln>
          <a:effectLst>
            <a:outerShdw dist="107763" dir="18900000" algn="ctr" rotWithShape="0">
              <a:srgbClr val="808080">
                <a:alpha val="50000"/>
              </a:srgbClr>
            </a:outerShdw>
          </a:effectLst>
        </p:spPr>
        <p:txBody>
          <a:bodyPr wrap="none">
            <a:spAutoFit/>
          </a:bodyPr>
          <a:lstStyle/>
          <a:p>
            <a:pPr algn="ctr" eaLnBrk="0" hangingPunct="0">
              <a:defRPr/>
            </a:pPr>
            <a:r>
              <a:rPr lang="en-GB" sz="1600" b="1">
                <a:solidFill>
                  <a:schemeClr val="bg1"/>
                </a:solidFill>
                <a:latin typeface="Arial Unicode MS" pitchFamily="1" charset="0"/>
              </a:rPr>
              <a:t>multivariate</a:t>
            </a:r>
          </a:p>
          <a:p>
            <a:pPr algn="ctr" eaLnBrk="0" hangingPunct="0">
              <a:defRPr/>
            </a:pPr>
            <a:r>
              <a:rPr lang="en-GB" sz="1600" b="1">
                <a:solidFill>
                  <a:schemeClr val="bg1"/>
                </a:solidFill>
                <a:latin typeface="Arial Unicode MS" pitchFamily="1" charset="0"/>
              </a:rPr>
              <a:t>decoding</a:t>
            </a:r>
            <a:endParaRPr lang="en-US" sz="1600" b="1">
              <a:solidFill>
                <a:schemeClr val="bg1"/>
              </a:solidFill>
              <a:latin typeface="Arial Unicode MS" pitchFamily="1" charset="0"/>
            </a:endParaRPr>
          </a:p>
        </p:txBody>
      </p:sp>
      <p:sp>
        <p:nvSpPr>
          <p:cNvPr id="4" name="Slide Number Placeholder 3"/>
          <p:cNvSpPr>
            <a:spLocks noGrp="1"/>
          </p:cNvSpPr>
          <p:nvPr>
            <p:ph type="sldNum" sz="quarter" idx="12"/>
          </p:nvPr>
        </p:nvSpPr>
        <p:spPr/>
        <p:txBody>
          <a:bodyPr/>
          <a:lstStyle/>
          <a:p>
            <a:pPr>
              <a:defRPr/>
            </a:pPr>
            <a:fld id="{D37816F2-E6F5-4959-A70F-0F96F337B0F5}" type="slidenum">
              <a:rPr lang="en-US" smtClean="0"/>
              <a:pPr>
                <a:defRPr/>
              </a:pPr>
              <a:t>34</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8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8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28" grpId="0" animBg="1"/>
      <p:bldP spid="1188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Rectangle 27"/>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7180" name="Rectangle 29"/>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7181" name="Rectangle 32"/>
          <p:cNvSpPr>
            <a:spLocks noChangeArrowheads="1"/>
          </p:cNvSpPr>
          <p:nvPr/>
        </p:nvSpPr>
        <p:spPr bwMode="auto">
          <a:xfrm>
            <a:off x="0" y="4662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7182" name="Rectangle 33"/>
          <p:cNvSpPr>
            <a:spLocks noChangeArrowheads="1"/>
          </p:cNvSpPr>
          <p:nvPr/>
        </p:nvSpPr>
        <p:spPr bwMode="auto">
          <a:xfrm>
            <a:off x="0" y="5138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7183" name="Rectangle 60"/>
          <p:cNvSpPr>
            <a:spLocks noChangeArrowheads="1"/>
          </p:cNvSpPr>
          <p:nvPr/>
        </p:nvSpPr>
        <p:spPr bwMode="auto">
          <a:xfrm>
            <a:off x="0" y="2419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7184" name="Rectangle 62"/>
          <p:cNvSpPr>
            <a:spLocks noChangeArrowheads="1"/>
          </p:cNvSpPr>
          <p:nvPr/>
        </p:nvSpPr>
        <p:spPr bwMode="auto">
          <a:xfrm>
            <a:off x="0" y="3343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7185" name="Rectangle 63"/>
          <p:cNvSpPr>
            <a:spLocks noChangeArrowheads="1"/>
          </p:cNvSpPr>
          <p:nvPr/>
        </p:nvSpPr>
        <p:spPr bwMode="auto">
          <a:xfrm>
            <a:off x="0" y="384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grpSp>
        <p:nvGrpSpPr>
          <p:cNvPr id="7186" name="Group 87"/>
          <p:cNvGrpSpPr>
            <a:grpSpLocks/>
          </p:cNvGrpSpPr>
          <p:nvPr/>
        </p:nvGrpSpPr>
        <p:grpSpPr bwMode="auto">
          <a:xfrm>
            <a:off x="684213" y="4235450"/>
            <a:ext cx="8027987" cy="2447925"/>
            <a:chOff x="431" y="2668"/>
            <a:chExt cx="5057" cy="1542"/>
          </a:xfrm>
        </p:grpSpPr>
        <p:sp>
          <p:nvSpPr>
            <p:cNvPr id="7214" name="Text Box 82"/>
            <p:cNvSpPr txBox="1">
              <a:spLocks noChangeArrowheads="1"/>
            </p:cNvSpPr>
            <p:nvPr/>
          </p:nvSpPr>
          <p:spPr bwMode="auto">
            <a:xfrm>
              <a:off x="2064" y="3979"/>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dirty="0"/>
                <a:t>grey matter</a:t>
              </a:r>
              <a:endParaRPr lang="en-US" dirty="0"/>
            </a:p>
          </p:txBody>
        </p:sp>
        <p:grpSp>
          <p:nvGrpSpPr>
            <p:cNvPr id="7215" name="Group 81"/>
            <p:cNvGrpSpPr>
              <a:grpSpLocks/>
            </p:cNvGrpSpPr>
            <p:nvPr/>
          </p:nvGrpSpPr>
          <p:grpSpPr bwMode="auto">
            <a:xfrm>
              <a:off x="1565" y="2668"/>
              <a:ext cx="3923" cy="1352"/>
              <a:chOff x="1819" y="2849"/>
              <a:chExt cx="3923" cy="1352"/>
            </a:xfrm>
          </p:grpSpPr>
          <p:pic>
            <p:nvPicPr>
              <p:cNvPr id="7219" name="Picture 5"/>
              <p:cNvPicPr>
                <a:picLocks noChangeArrowheads="1"/>
              </p:cNvPicPr>
              <p:nvPr/>
            </p:nvPicPr>
            <p:blipFill>
              <a:blip r:embed="rId4" cstate="print">
                <a:extLst>
                  <a:ext uri="{28A0092B-C50C-407E-A947-70E740481C1C}">
                    <a14:useLocalDpi xmlns:a14="http://schemas.microsoft.com/office/drawing/2010/main" val="0"/>
                  </a:ext>
                </a:extLst>
              </a:blip>
              <a:srcRect t="47693"/>
              <a:stretch>
                <a:fillRect/>
              </a:stretch>
            </p:blipFill>
            <p:spPr bwMode="auto">
              <a:xfrm>
                <a:off x="2064" y="2886"/>
                <a:ext cx="3674"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sp>
            <p:nvSpPr>
              <p:cNvPr id="7220" name="Rectangle 80"/>
              <p:cNvSpPr>
                <a:spLocks noChangeArrowheads="1"/>
              </p:cNvSpPr>
              <p:nvPr/>
            </p:nvSpPr>
            <p:spPr bwMode="auto">
              <a:xfrm>
                <a:off x="1819" y="2849"/>
                <a:ext cx="3923" cy="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GB"/>
              </a:p>
            </p:txBody>
          </p:sp>
        </p:grpSp>
        <p:sp>
          <p:nvSpPr>
            <p:cNvPr id="7216" name="Text Box 83"/>
            <p:cNvSpPr txBox="1">
              <a:spLocks noChangeArrowheads="1"/>
            </p:cNvSpPr>
            <p:nvPr/>
          </p:nvSpPr>
          <p:spPr bwMode="auto">
            <a:xfrm>
              <a:off x="431" y="3979"/>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endParaRPr lang="en-GB"/>
            </a:p>
          </p:txBody>
        </p:sp>
        <p:sp>
          <p:nvSpPr>
            <p:cNvPr id="7217" name="Text Box 84"/>
            <p:cNvSpPr txBox="1">
              <a:spLocks noChangeArrowheads="1"/>
            </p:cNvSpPr>
            <p:nvPr/>
          </p:nvSpPr>
          <p:spPr bwMode="auto">
            <a:xfrm>
              <a:off x="4717" y="397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t>CSF</a:t>
              </a:r>
              <a:endParaRPr lang="en-US" sz="1400"/>
            </a:p>
          </p:txBody>
        </p:sp>
        <p:sp>
          <p:nvSpPr>
            <p:cNvPr id="7218" name="Text Box 85"/>
            <p:cNvSpPr txBox="1">
              <a:spLocks noChangeArrowheads="1"/>
            </p:cNvSpPr>
            <p:nvPr/>
          </p:nvSpPr>
          <p:spPr bwMode="auto">
            <a:xfrm>
              <a:off x="3288" y="3979"/>
              <a:ext cx="9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a:t>white matter</a:t>
              </a:r>
              <a:endParaRPr lang="en-US"/>
            </a:p>
          </p:txBody>
        </p:sp>
      </p:grpSp>
      <p:pic>
        <p:nvPicPr>
          <p:cNvPr id="7187" name="Picture 89" descr="Picture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1313" y="1150938"/>
            <a:ext cx="48402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88" name="Group 983"/>
          <p:cNvGrpSpPr>
            <a:grpSpLocks/>
          </p:cNvGrpSpPr>
          <p:nvPr/>
        </p:nvGrpSpPr>
        <p:grpSpPr bwMode="auto">
          <a:xfrm>
            <a:off x="342900" y="863600"/>
            <a:ext cx="3919538" cy="4443413"/>
            <a:chOff x="216" y="544"/>
            <a:chExt cx="2469" cy="2799"/>
          </a:xfrm>
        </p:grpSpPr>
        <p:sp>
          <p:nvSpPr>
            <p:cNvPr id="7190" name="Oval 950"/>
            <p:cNvSpPr>
              <a:spLocks noChangeArrowheads="1"/>
            </p:cNvSpPr>
            <p:nvPr/>
          </p:nvSpPr>
          <p:spPr bwMode="auto">
            <a:xfrm>
              <a:off x="960" y="1753"/>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191" name="Oval 951"/>
            <p:cNvSpPr>
              <a:spLocks noChangeArrowheads="1"/>
            </p:cNvSpPr>
            <p:nvPr/>
          </p:nvSpPr>
          <p:spPr bwMode="auto">
            <a:xfrm>
              <a:off x="1584" y="1753"/>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192" name="Oval 952"/>
            <p:cNvSpPr>
              <a:spLocks noChangeArrowheads="1"/>
            </p:cNvSpPr>
            <p:nvPr/>
          </p:nvSpPr>
          <p:spPr bwMode="auto">
            <a:xfrm>
              <a:off x="2160" y="1753"/>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193" name="Oval 953"/>
            <p:cNvSpPr>
              <a:spLocks noChangeArrowheads="1"/>
            </p:cNvSpPr>
            <p:nvPr/>
          </p:nvSpPr>
          <p:spPr bwMode="auto">
            <a:xfrm>
              <a:off x="240" y="1225"/>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194" name="Oval 954"/>
            <p:cNvSpPr>
              <a:spLocks noChangeArrowheads="1"/>
            </p:cNvSpPr>
            <p:nvPr/>
          </p:nvSpPr>
          <p:spPr bwMode="auto">
            <a:xfrm>
              <a:off x="240" y="1757"/>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195" name="Oval 955"/>
            <p:cNvSpPr>
              <a:spLocks noChangeArrowheads="1"/>
            </p:cNvSpPr>
            <p:nvPr/>
          </p:nvSpPr>
          <p:spPr bwMode="auto">
            <a:xfrm>
              <a:off x="240" y="2521"/>
              <a:ext cx="432"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196" name="Oval 956"/>
            <p:cNvSpPr>
              <a:spLocks noChangeArrowheads="1"/>
            </p:cNvSpPr>
            <p:nvPr/>
          </p:nvSpPr>
          <p:spPr bwMode="auto">
            <a:xfrm>
              <a:off x="576" y="778"/>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197" name="Oval 957"/>
            <p:cNvSpPr>
              <a:spLocks noChangeArrowheads="1"/>
            </p:cNvSpPr>
            <p:nvPr/>
          </p:nvSpPr>
          <p:spPr bwMode="auto">
            <a:xfrm>
              <a:off x="1023" y="767"/>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198" name="Oval 958"/>
            <p:cNvSpPr>
              <a:spLocks noChangeArrowheads="1"/>
            </p:cNvSpPr>
            <p:nvPr/>
          </p:nvSpPr>
          <p:spPr bwMode="auto">
            <a:xfrm>
              <a:off x="1584" y="767"/>
              <a:ext cx="336"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cxnSp>
          <p:nvCxnSpPr>
            <p:cNvPr id="7199" name="AutoShape 959"/>
            <p:cNvCxnSpPr>
              <a:cxnSpLocks noChangeShapeType="1"/>
              <a:stCxn id="7193" idx="5"/>
              <a:endCxn id="7190" idx="1"/>
            </p:cNvCxnSpPr>
            <p:nvPr/>
          </p:nvCxnSpPr>
          <p:spPr bwMode="auto">
            <a:xfrm>
              <a:off x="609" y="1594"/>
              <a:ext cx="414" cy="22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0" name="AutoShape 960"/>
            <p:cNvCxnSpPr>
              <a:cxnSpLocks noChangeShapeType="1"/>
              <a:stCxn id="7194" idx="6"/>
              <a:endCxn id="7190" idx="2"/>
            </p:cNvCxnSpPr>
            <p:nvPr/>
          </p:nvCxnSpPr>
          <p:spPr bwMode="auto">
            <a:xfrm flipV="1">
              <a:off x="672" y="1969"/>
              <a:ext cx="288" cy="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1" name="AutoShape 961"/>
            <p:cNvCxnSpPr>
              <a:cxnSpLocks noChangeShapeType="1"/>
              <a:stCxn id="7195" idx="7"/>
              <a:endCxn id="7190" idx="3"/>
            </p:cNvCxnSpPr>
            <p:nvPr/>
          </p:nvCxnSpPr>
          <p:spPr bwMode="auto">
            <a:xfrm flipV="1">
              <a:off x="609" y="2122"/>
              <a:ext cx="414" cy="4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962"/>
            <p:cNvCxnSpPr>
              <a:cxnSpLocks noChangeShapeType="1"/>
            </p:cNvCxnSpPr>
            <p:nvPr/>
          </p:nvCxnSpPr>
          <p:spPr bwMode="auto">
            <a:xfrm>
              <a:off x="768" y="1114"/>
              <a:ext cx="336" cy="6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963"/>
            <p:cNvCxnSpPr>
              <a:cxnSpLocks noChangeShapeType="1"/>
            </p:cNvCxnSpPr>
            <p:nvPr/>
          </p:nvCxnSpPr>
          <p:spPr bwMode="auto">
            <a:xfrm flipH="1">
              <a:off x="1145" y="1103"/>
              <a:ext cx="48" cy="6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4" name="AutoShape 964"/>
            <p:cNvCxnSpPr>
              <a:cxnSpLocks noChangeShapeType="1"/>
            </p:cNvCxnSpPr>
            <p:nvPr/>
          </p:nvCxnSpPr>
          <p:spPr bwMode="auto">
            <a:xfrm flipH="1">
              <a:off x="1296" y="1054"/>
              <a:ext cx="361" cy="67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5" name="AutoShape 965"/>
            <p:cNvCxnSpPr>
              <a:cxnSpLocks noChangeShapeType="1"/>
              <a:stCxn id="7191" idx="2"/>
              <a:endCxn id="7190" idx="6"/>
            </p:cNvCxnSpPr>
            <p:nvPr/>
          </p:nvCxnSpPr>
          <p:spPr bwMode="auto">
            <a:xfrm flipH="1">
              <a:off x="1392" y="1969"/>
              <a:ext cx="19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6" name="AutoShape 966"/>
            <p:cNvCxnSpPr>
              <a:cxnSpLocks noChangeShapeType="1"/>
              <a:stCxn id="7192" idx="2"/>
              <a:endCxn id="7191" idx="6"/>
            </p:cNvCxnSpPr>
            <p:nvPr/>
          </p:nvCxnSpPr>
          <p:spPr bwMode="auto">
            <a:xfrm flipH="1">
              <a:off x="2016" y="1969"/>
              <a:ext cx="14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07" name="Text Box 967"/>
            <p:cNvSpPr txBox="1">
              <a:spLocks noChangeArrowheads="1"/>
            </p:cNvSpPr>
            <p:nvPr/>
          </p:nvSpPr>
          <p:spPr bwMode="auto">
            <a:xfrm>
              <a:off x="1344" y="79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a:latin typeface="Times New Roman" pitchFamily="18" charset="0"/>
                </a:rPr>
                <a:t>…</a:t>
              </a:r>
              <a:endParaRPr lang="en-US"/>
            </a:p>
          </p:txBody>
        </p:sp>
        <p:sp>
          <p:nvSpPr>
            <p:cNvPr id="7208" name="Text Box 968"/>
            <p:cNvSpPr txBox="1">
              <a:spLocks noChangeArrowheads="1"/>
            </p:cNvSpPr>
            <p:nvPr/>
          </p:nvSpPr>
          <p:spPr bwMode="auto">
            <a:xfrm rot="-5400000">
              <a:off x="288" y="226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a:latin typeface="Times New Roman" pitchFamily="18" charset="0"/>
                </a:rPr>
                <a:t>…</a:t>
              </a:r>
              <a:endParaRPr lang="en-US"/>
            </a:p>
          </p:txBody>
        </p:sp>
        <p:graphicFrame>
          <p:nvGraphicFramePr>
            <p:cNvPr id="7170" name="Object 969"/>
            <p:cNvGraphicFramePr>
              <a:graphicFrameLocks noChangeAspect="1"/>
            </p:cNvGraphicFramePr>
            <p:nvPr/>
          </p:nvGraphicFramePr>
          <p:xfrm>
            <a:off x="1093" y="1834"/>
            <a:ext cx="188" cy="250"/>
          </p:xfrm>
          <a:graphic>
            <a:graphicData uri="http://schemas.openxmlformats.org/presentationml/2006/ole">
              <mc:AlternateContent xmlns:mc="http://schemas.openxmlformats.org/markup-compatibility/2006">
                <mc:Choice xmlns:v="urn:schemas-microsoft-com:vml" Requires="v">
                  <p:oleObj spid="_x0000_s11690" name="Equation" r:id="rId6" imgW="152400" imgH="203200" progId="Equation.DSMT4">
                    <p:embed/>
                  </p:oleObj>
                </mc:Choice>
                <mc:Fallback>
                  <p:oleObj name="Equation" r:id="rId6" imgW="152400" imgH="203200" progId="Equation.DSMT4">
                    <p:embed/>
                    <p:pic>
                      <p:nvPicPr>
                        <p:cNvPr id="0" name="Object 9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 y="1834"/>
                          <a:ext cx="1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970"/>
            <p:cNvGraphicFramePr>
              <a:graphicFrameLocks noChangeAspect="1"/>
            </p:cNvGraphicFramePr>
            <p:nvPr/>
          </p:nvGraphicFramePr>
          <p:xfrm>
            <a:off x="1717" y="1823"/>
            <a:ext cx="172" cy="250"/>
          </p:xfrm>
          <a:graphic>
            <a:graphicData uri="http://schemas.openxmlformats.org/presentationml/2006/ole">
              <mc:AlternateContent xmlns:mc="http://schemas.openxmlformats.org/markup-compatibility/2006">
                <mc:Choice xmlns:v="urn:schemas-microsoft-com:vml" Requires="v">
                  <p:oleObj spid="_x0000_s11691" name="Equation" r:id="rId8" imgW="139700" imgH="203200" progId="Equation.DSMT4">
                    <p:embed/>
                  </p:oleObj>
                </mc:Choice>
                <mc:Fallback>
                  <p:oleObj name="Equation" r:id="rId8" imgW="139700" imgH="203200" progId="Equation.DSMT4">
                    <p:embed/>
                    <p:pic>
                      <p:nvPicPr>
                        <p:cNvPr id="0" name="Object 9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7" y="1823"/>
                          <a:ext cx="1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971"/>
            <p:cNvGraphicFramePr>
              <a:graphicFrameLocks noChangeAspect="1"/>
            </p:cNvGraphicFramePr>
            <p:nvPr/>
          </p:nvGraphicFramePr>
          <p:xfrm>
            <a:off x="2282" y="1849"/>
            <a:ext cx="172" cy="219"/>
          </p:xfrm>
          <a:graphic>
            <a:graphicData uri="http://schemas.openxmlformats.org/presentationml/2006/ole">
              <mc:AlternateContent xmlns:mc="http://schemas.openxmlformats.org/markup-compatibility/2006">
                <mc:Choice xmlns:v="urn:schemas-microsoft-com:vml" Requires="v">
                  <p:oleObj spid="_x0000_s11692" name="Equation" r:id="rId10" imgW="139700" imgH="177800" progId="Equation.DSMT4">
                    <p:embed/>
                  </p:oleObj>
                </mc:Choice>
                <mc:Fallback>
                  <p:oleObj name="Equation" r:id="rId10" imgW="139700" imgH="177800" progId="Equation.DSMT4">
                    <p:embed/>
                    <p:pic>
                      <p:nvPicPr>
                        <p:cNvPr id="0" name="Object 97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2" y="1849"/>
                          <a:ext cx="172"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972"/>
            <p:cNvGraphicFramePr>
              <a:graphicFrameLocks noChangeAspect="1"/>
            </p:cNvGraphicFramePr>
            <p:nvPr/>
          </p:nvGraphicFramePr>
          <p:xfrm>
            <a:off x="353" y="2602"/>
            <a:ext cx="234" cy="250"/>
          </p:xfrm>
          <a:graphic>
            <a:graphicData uri="http://schemas.openxmlformats.org/presentationml/2006/ole">
              <mc:AlternateContent xmlns:mc="http://schemas.openxmlformats.org/markup-compatibility/2006">
                <mc:Choice xmlns:v="urn:schemas-microsoft-com:vml" Requires="v">
                  <p:oleObj spid="_x0000_s11693" name="Equation" r:id="rId12" imgW="190500" imgH="203200" progId="Equation.DSMT4">
                    <p:embed/>
                  </p:oleObj>
                </mc:Choice>
                <mc:Fallback>
                  <p:oleObj name="Equation" r:id="rId12" imgW="190500" imgH="203200" progId="Equation.DSMT4">
                    <p:embed/>
                    <p:pic>
                      <p:nvPicPr>
                        <p:cNvPr id="0" name="Object 9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3" y="2602"/>
                          <a:ext cx="2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973"/>
            <p:cNvGraphicFramePr>
              <a:graphicFrameLocks noChangeAspect="1"/>
            </p:cNvGraphicFramePr>
            <p:nvPr/>
          </p:nvGraphicFramePr>
          <p:xfrm>
            <a:off x="336" y="1849"/>
            <a:ext cx="234" cy="250"/>
          </p:xfrm>
          <a:graphic>
            <a:graphicData uri="http://schemas.openxmlformats.org/presentationml/2006/ole">
              <mc:AlternateContent xmlns:mc="http://schemas.openxmlformats.org/markup-compatibility/2006">
                <mc:Choice xmlns:v="urn:schemas-microsoft-com:vml" Requires="v">
                  <p:oleObj spid="_x0000_s11694" name="Equation" r:id="rId14" imgW="190500" imgH="203200" progId="Equation.DSMT4">
                    <p:embed/>
                  </p:oleObj>
                </mc:Choice>
                <mc:Fallback>
                  <p:oleObj name="Equation" r:id="rId14" imgW="190500" imgH="203200" progId="Equation.DSMT4">
                    <p:embed/>
                    <p:pic>
                      <p:nvPicPr>
                        <p:cNvPr id="0" name="Object 9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6" y="1849"/>
                          <a:ext cx="2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974"/>
            <p:cNvGraphicFramePr>
              <a:graphicFrameLocks noChangeAspect="1"/>
            </p:cNvGraphicFramePr>
            <p:nvPr/>
          </p:nvGraphicFramePr>
          <p:xfrm>
            <a:off x="344" y="1295"/>
            <a:ext cx="218" cy="250"/>
          </p:xfrm>
          <a:graphic>
            <a:graphicData uri="http://schemas.openxmlformats.org/presentationml/2006/ole">
              <mc:AlternateContent xmlns:mc="http://schemas.openxmlformats.org/markup-compatibility/2006">
                <mc:Choice xmlns:v="urn:schemas-microsoft-com:vml" Requires="v">
                  <p:oleObj spid="_x0000_s11695" name="Equation" r:id="rId16" imgW="177800" imgH="203200" progId="Equation.DSMT4">
                    <p:embed/>
                  </p:oleObj>
                </mc:Choice>
                <mc:Fallback>
                  <p:oleObj name="Equation" r:id="rId16" imgW="177800" imgH="203200" progId="Equation.DSMT4">
                    <p:embed/>
                    <p:pic>
                      <p:nvPicPr>
                        <p:cNvPr id="0" name="Object 9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4" y="1295"/>
                          <a:ext cx="2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975"/>
            <p:cNvGraphicFramePr>
              <a:graphicFrameLocks noChangeAspect="1"/>
            </p:cNvGraphicFramePr>
            <p:nvPr/>
          </p:nvGraphicFramePr>
          <p:xfrm>
            <a:off x="624" y="815"/>
            <a:ext cx="218" cy="250"/>
          </p:xfrm>
          <a:graphic>
            <a:graphicData uri="http://schemas.openxmlformats.org/presentationml/2006/ole">
              <mc:AlternateContent xmlns:mc="http://schemas.openxmlformats.org/markup-compatibility/2006">
                <mc:Choice xmlns:v="urn:schemas-microsoft-com:vml" Requires="v">
                  <p:oleObj spid="_x0000_s11696" name="Equation" r:id="rId18" imgW="177800" imgH="203200" progId="Equation.DSMT4">
                    <p:embed/>
                  </p:oleObj>
                </mc:Choice>
                <mc:Fallback>
                  <p:oleObj name="Equation" r:id="rId18" imgW="177800" imgH="203200" progId="Equation.DSMT4">
                    <p:embed/>
                    <p:pic>
                      <p:nvPicPr>
                        <p:cNvPr id="0" name="Object 97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4" y="815"/>
                          <a:ext cx="2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976"/>
            <p:cNvGraphicFramePr>
              <a:graphicFrameLocks noChangeAspect="1"/>
            </p:cNvGraphicFramePr>
            <p:nvPr/>
          </p:nvGraphicFramePr>
          <p:xfrm>
            <a:off x="1067" y="793"/>
            <a:ext cx="249" cy="250"/>
          </p:xfrm>
          <a:graphic>
            <a:graphicData uri="http://schemas.openxmlformats.org/presentationml/2006/ole">
              <mc:AlternateContent xmlns:mc="http://schemas.openxmlformats.org/markup-compatibility/2006">
                <mc:Choice xmlns:v="urn:schemas-microsoft-com:vml" Requires="v">
                  <p:oleObj spid="_x0000_s11697" name="Equation" r:id="rId20" imgW="203200" imgH="203200" progId="Equation.DSMT4">
                    <p:embed/>
                  </p:oleObj>
                </mc:Choice>
                <mc:Fallback>
                  <p:oleObj name="Equation" r:id="rId20" imgW="203200" imgH="203200" progId="Equation.DSMT4">
                    <p:embed/>
                    <p:pic>
                      <p:nvPicPr>
                        <p:cNvPr id="0" name="Object 97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67" y="793"/>
                          <a:ext cx="24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977"/>
            <p:cNvGraphicFramePr>
              <a:graphicFrameLocks noChangeAspect="1"/>
            </p:cNvGraphicFramePr>
            <p:nvPr/>
          </p:nvGraphicFramePr>
          <p:xfrm>
            <a:off x="1643" y="797"/>
            <a:ext cx="249" cy="250"/>
          </p:xfrm>
          <a:graphic>
            <a:graphicData uri="http://schemas.openxmlformats.org/presentationml/2006/ole">
              <mc:AlternateContent xmlns:mc="http://schemas.openxmlformats.org/markup-compatibility/2006">
                <mc:Choice xmlns:v="urn:schemas-microsoft-com:vml" Requires="v">
                  <p:oleObj spid="_x0000_s11698" name="Equation" r:id="rId22" imgW="203200" imgH="203200" progId="Equation.DSMT4">
                    <p:embed/>
                  </p:oleObj>
                </mc:Choice>
                <mc:Fallback>
                  <p:oleObj name="Equation" r:id="rId22" imgW="203200" imgH="203200" progId="Equation.DSMT4">
                    <p:embed/>
                    <p:pic>
                      <p:nvPicPr>
                        <p:cNvPr id="0" name="Object 97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43" y="797"/>
                          <a:ext cx="24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9" name="Text Box 978"/>
            <p:cNvSpPr txBox="1">
              <a:spLocks noChangeArrowheads="1"/>
            </p:cNvSpPr>
            <p:nvPr/>
          </p:nvSpPr>
          <p:spPr bwMode="auto">
            <a:xfrm>
              <a:off x="672" y="544"/>
              <a:ext cx="8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US" sz="1400">
                  <a:solidFill>
                    <a:srgbClr val="CC6600"/>
                  </a:solidFill>
                </a:rPr>
                <a:t>class variances</a:t>
              </a:r>
            </a:p>
          </p:txBody>
        </p:sp>
        <p:sp>
          <p:nvSpPr>
            <p:cNvPr id="7210" name="Text Box 979"/>
            <p:cNvSpPr txBox="1">
              <a:spLocks noChangeArrowheads="1"/>
            </p:cNvSpPr>
            <p:nvPr/>
          </p:nvSpPr>
          <p:spPr bwMode="auto">
            <a:xfrm>
              <a:off x="216" y="3017"/>
              <a:ext cx="45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US" sz="1400">
                  <a:solidFill>
                    <a:srgbClr val="CC6600"/>
                  </a:solidFill>
                </a:rPr>
                <a:t>class</a:t>
              </a:r>
            </a:p>
            <a:p>
              <a:pPr algn="ctr" eaLnBrk="1" hangingPunct="1"/>
              <a:r>
                <a:rPr lang="en-US" sz="1400">
                  <a:solidFill>
                    <a:srgbClr val="CC6600"/>
                  </a:solidFill>
                </a:rPr>
                <a:t>means</a:t>
              </a:r>
              <a:endParaRPr lang="en-US" sz="1600">
                <a:solidFill>
                  <a:srgbClr val="A50021"/>
                </a:solidFill>
              </a:endParaRPr>
            </a:p>
          </p:txBody>
        </p:sp>
        <p:sp>
          <p:nvSpPr>
            <p:cNvPr id="7211" name="Text Box 980"/>
            <p:cNvSpPr txBox="1">
              <a:spLocks noChangeArrowheads="1"/>
            </p:cNvSpPr>
            <p:nvPr/>
          </p:nvSpPr>
          <p:spPr bwMode="auto">
            <a:xfrm>
              <a:off x="917" y="2239"/>
              <a:ext cx="49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US" sz="1400" i="1">
                  <a:solidFill>
                    <a:srgbClr val="CC6600"/>
                  </a:solidFill>
                </a:rPr>
                <a:t>i</a:t>
              </a:r>
              <a:r>
                <a:rPr lang="en-US" sz="1400" baseline="30000">
                  <a:solidFill>
                    <a:srgbClr val="CC6600"/>
                  </a:solidFill>
                </a:rPr>
                <a:t>th</a:t>
              </a:r>
              <a:r>
                <a:rPr lang="en-US" sz="1400">
                  <a:solidFill>
                    <a:srgbClr val="CC6600"/>
                  </a:solidFill>
                </a:rPr>
                <a:t> voxel</a:t>
              </a:r>
            </a:p>
            <a:p>
              <a:pPr algn="ctr" eaLnBrk="1" hangingPunct="1"/>
              <a:r>
                <a:rPr lang="en-US" sz="1400">
                  <a:solidFill>
                    <a:srgbClr val="CC6600"/>
                  </a:solidFill>
                </a:rPr>
                <a:t>value</a:t>
              </a:r>
              <a:endParaRPr lang="en-US" sz="1600">
                <a:solidFill>
                  <a:srgbClr val="A50021"/>
                </a:solidFill>
              </a:endParaRPr>
            </a:p>
          </p:txBody>
        </p:sp>
        <p:sp>
          <p:nvSpPr>
            <p:cNvPr id="7212" name="Text Box 981"/>
            <p:cNvSpPr txBox="1">
              <a:spLocks noChangeArrowheads="1"/>
            </p:cNvSpPr>
            <p:nvPr/>
          </p:nvSpPr>
          <p:spPr bwMode="auto">
            <a:xfrm>
              <a:off x="1552" y="1411"/>
              <a:ext cx="49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US" sz="1400" i="1">
                  <a:solidFill>
                    <a:srgbClr val="CC6600"/>
                  </a:solidFill>
                </a:rPr>
                <a:t>i</a:t>
              </a:r>
              <a:r>
                <a:rPr lang="en-US" sz="1400" baseline="30000">
                  <a:solidFill>
                    <a:srgbClr val="CC6600"/>
                  </a:solidFill>
                </a:rPr>
                <a:t>th</a:t>
              </a:r>
              <a:r>
                <a:rPr lang="en-US" sz="1400">
                  <a:solidFill>
                    <a:srgbClr val="CC6600"/>
                  </a:solidFill>
                </a:rPr>
                <a:t> voxel</a:t>
              </a:r>
            </a:p>
            <a:p>
              <a:pPr algn="ctr" eaLnBrk="1" hangingPunct="1"/>
              <a:r>
                <a:rPr lang="en-US" sz="1400">
                  <a:solidFill>
                    <a:srgbClr val="CC6600"/>
                  </a:solidFill>
                </a:rPr>
                <a:t>label</a:t>
              </a:r>
              <a:endParaRPr lang="en-US" sz="1600">
                <a:solidFill>
                  <a:srgbClr val="A50021"/>
                </a:solidFill>
              </a:endParaRPr>
            </a:p>
          </p:txBody>
        </p:sp>
        <p:sp>
          <p:nvSpPr>
            <p:cNvPr id="7213" name="Text Box 982"/>
            <p:cNvSpPr txBox="1">
              <a:spLocks noChangeArrowheads="1"/>
            </p:cNvSpPr>
            <p:nvPr/>
          </p:nvSpPr>
          <p:spPr bwMode="auto">
            <a:xfrm>
              <a:off x="1990" y="2239"/>
              <a:ext cx="69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US" sz="1400">
                  <a:solidFill>
                    <a:srgbClr val="CC6600"/>
                  </a:solidFill>
                </a:rPr>
                <a:t>class</a:t>
              </a:r>
            </a:p>
            <a:p>
              <a:pPr algn="ctr" eaLnBrk="1" hangingPunct="1"/>
              <a:r>
                <a:rPr lang="en-US" sz="1400">
                  <a:solidFill>
                    <a:srgbClr val="CC6600"/>
                  </a:solidFill>
                </a:rPr>
                <a:t>frequencies</a:t>
              </a:r>
            </a:p>
          </p:txBody>
        </p:sp>
      </p:grpSp>
      <p:sp>
        <p:nvSpPr>
          <p:cNvPr id="54" name="Title 1"/>
          <p:cNvSpPr txBox="1">
            <a:spLocks/>
          </p:cNvSpPr>
          <p:nvPr/>
        </p:nvSpPr>
        <p:spPr>
          <a:xfrm>
            <a:off x="865981" y="231030"/>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pPr algn="ctr"/>
            <a:r>
              <a:rPr lang="de-CH" dirty="0"/>
              <a:t>Segmentation (mixture of Gaussians-model)</a:t>
            </a:r>
            <a:endParaRPr lang="en-US" dirty="0"/>
          </a:p>
        </p:txBody>
      </p:sp>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pic>
        <p:nvPicPr>
          <p:cNvPr id="26628" name="Picture 16" descr="onsets_exp_1_10_1be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1288" y="1511300"/>
            <a:ext cx="24225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17" descr="onsets_exp_1_10_10b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91288" y="4578350"/>
            <a:ext cx="24225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19"/>
          <p:cNvSpPr txBox="1">
            <a:spLocks noChangeArrowheads="1"/>
          </p:cNvSpPr>
          <p:nvPr/>
        </p:nvSpPr>
        <p:spPr bwMode="auto">
          <a:xfrm>
            <a:off x="6491288" y="1052513"/>
            <a:ext cx="2449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GB" sz="1200"/>
              <a:t>PPM: regions best explained</a:t>
            </a:r>
          </a:p>
          <a:p>
            <a:pPr algn="ctr" eaLnBrk="1" hangingPunct="1"/>
            <a:r>
              <a:rPr lang="en-GB" sz="1200"/>
              <a:t>by short-term memory model</a:t>
            </a:r>
            <a:endParaRPr lang="en-US" sz="1200"/>
          </a:p>
        </p:txBody>
      </p:sp>
      <p:sp>
        <p:nvSpPr>
          <p:cNvPr id="26631" name="Text Box 20"/>
          <p:cNvSpPr txBox="1">
            <a:spLocks noChangeArrowheads="1"/>
          </p:cNvSpPr>
          <p:nvPr/>
        </p:nvSpPr>
        <p:spPr bwMode="auto">
          <a:xfrm>
            <a:off x="6629400" y="4076700"/>
            <a:ext cx="223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GB" sz="1200"/>
              <a:t>PPM: regions best explained by long-term memory model</a:t>
            </a:r>
            <a:endParaRPr lang="en-US" sz="1200"/>
          </a:p>
        </p:txBody>
      </p:sp>
      <p:grpSp>
        <p:nvGrpSpPr>
          <p:cNvPr id="26632" name="Group 40"/>
          <p:cNvGrpSpPr>
            <a:grpSpLocks/>
          </p:cNvGrpSpPr>
          <p:nvPr/>
        </p:nvGrpSpPr>
        <p:grpSpPr bwMode="auto">
          <a:xfrm>
            <a:off x="503238" y="2241196"/>
            <a:ext cx="3787775" cy="2578100"/>
            <a:chOff x="113" y="2296"/>
            <a:chExt cx="2386" cy="1624"/>
          </a:xfrm>
        </p:grpSpPr>
        <p:pic>
          <p:nvPicPr>
            <p:cNvPr id="26640" name="Picture 27" descr="graf1"/>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 y="2535"/>
              <a:ext cx="2150" cy="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1" name="Text Box 28"/>
            <p:cNvSpPr txBox="1">
              <a:spLocks noChangeArrowheads="1"/>
            </p:cNvSpPr>
            <p:nvPr/>
          </p:nvSpPr>
          <p:spPr bwMode="auto">
            <a:xfrm>
              <a:off x="867" y="3728"/>
              <a:ext cx="9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sz="1400" dirty="0">
                  <a:solidFill>
                    <a:srgbClr val="CC6600"/>
                  </a:solidFill>
                </a:rPr>
                <a:t>fMRI time series</a:t>
              </a:r>
              <a:endParaRPr lang="en-US" sz="1400" dirty="0">
                <a:solidFill>
                  <a:srgbClr val="CC6600"/>
                </a:solidFill>
              </a:endParaRPr>
            </a:p>
          </p:txBody>
        </p:sp>
        <p:sp>
          <p:nvSpPr>
            <p:cNvPr id="26642" name="Text Box 29"/>
            <p:cNvSpPr txBox="1">
              <a:spLocks noChangeArrowheads="1"/>
            </p:cNvSpPr>
            <p:nvPr/>
          </p:nvSpPr>
          <p:spPr bwMode="auto">
            <a:xfrm>
              <a:off x="572" y="3057"/>
              <a:ext cx="6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sz="1400">
                  <a:solidFill>
                    <a:srgbClr val="CC6600"/>
                  </a:solidFill>
                </a:rPr>
                <a:t>GLM coeff</a:t>
              </a:r>
              <a:endParaRPr lang="en-US" sz="1400">
                <a:solidFill>
                  <a:srgbClr val="CC6600"/>
                </a:solidFill>
              </a:endParaRPr>
            </a:p>
          </p:txBody>
        </p:sp>
        <p:sp>
          <p:nvSpPr>
            <p:cNvPr id="26643" name="Text Box 30"/>
            <p:cNvSpPr txBox="1">
              <a:spLocks noChangeArrowheads="1"/>
            </p:cNvSpPr>
            <p:nvPr/>
          </p:nvSpPr>
          <p:spPr bwMode="auto">
            <a:xfrm>
              <a:off x="1128" y="2296"/>
              <a:ext cx="7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sz="1400">
                  <a:solidFill>
                    <a:srgbClr val="CC6600"/>
                  </a:solidFill>
                </a:rPr>
                <a:t>prior variance</a:t>
              </a:r>
            </a:p>
            <a:p>
              <a:pPr eaLnBrk="1" hangingPunct="1"/>
              <a:r>
                <a:rPr lang="en-GB" sz="1400">
                  <a:solidFill>
                    <a:srgbClr val="CC6600"/>
                  </a:solidFill>
                </a:rPr>
                <a:t>of GLM coeff</a:t>
              </a:r>
              <a:endParaRPr lang="en-US" sz="1400">
                <a:solidFill>
                  <a:srgbClr val="CC6600"/>
                </a:solidFill>
              </a:endParaRPr>
            </a:p>
          </p:txBody>
        </p:sp>
        <p:sp>
          <p:nvSpPr>
            <p:cNvPr id="26644" name="Text Box 31"/>
            <p:cNvSpPr txBox="1">
              <a:spLocks noChangeArrowheads="1"/>
            </p:cNvSpPr>
            <p:nvPr/>
          </p:nvSpPr>
          <p:spPr bwMode="auto">
            <a:xfrm>
              <a:off x="113" y="2694"/>
              <a:ext cx="7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sz="1400">
                  <a:solidFill>
                    <a:srgbClr val="CC6600"/>
                  </a:solidFill>
                </a:rPr>
                <a:t>prior variance</a:t>
              </a:r>
            </a:p>
            <a:p>
              <a:pPr eaLnBrk="1" hangingPunct="1"/>
              <a:r>
                <a:rPr lang="en-GB" sz="1400">
                  <a:solidFill>
                    <a:srgbClr val="CC6600"/>
                  </a:solidFill>
                </a:rPr>
                <a:t>of data noise</a:t>
              </a:r>
              <a:endParaRPr lang="en-US" sz="1400">
                <a:solidFill>
                  <a:srgbClr val="A50021"/>
                </a:solidFill>
              </a:endParaRPr>
            </a:p>
          </p:txBody>
        </p:sp>
        <p:sp>
          <p:nvSpPr>
            <p:cNvPr id="26645" name="Text Box 32"/>
            <p:cNvSpPr txBox="1">
              <a:spLocks noChangeArrowheads="1"/>
            </p:cNvSpPr>
            <p:nvPr/>
          </p:nvSpPr>
          <p:spPr bwMode="auto">
            <a:xfrm>
              <a:off x="1515" y="2704"/>
              <a:ext cx="9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r" eaLnBrk="1" hangingPunct="1"/>
              <a:r>
                <a:rPr lang="en-GB" sz="1400">
                  <a:solidFill>
                    <a:srgbClr val="CC6600"/>
                  </a:solidFill>
                </a:rPr>
                <a:t>AR coeff</a:t>
              </a:r>
            </a:p>
            <a:p>
              <a:pPr algn="r" eaLnBrk="1" hangingPunct="1"/>
              <a:r>
                <a:rPr lang="en-GB" sz="1400">
                  <a:solidFill>
                    <a:srgbClr val="CC6600"/>
                  </a:solidFill>
                </a:rPr>
                <a:t>(correlated noise)</a:t>
              </a:r>
              <a:endParaRPr lang="en-US" sz="1400">
                <a:solidFill>
                  <a:srgbClr val="A50021"/>
                </a:solidFill>
              </a:endParaRPr>
            </a:p>
          </p:txBody>
        </p:sp>
      </p:grpSp>
      <p:pic>
        <p:nvPicPr>
          <p:cNvPr id="26634" name="Picture 38" descr="onsets_exp_1_10_exp_10_desig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6925" y="4967288"/>
            <a:ext cx="16129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39" descr="onsets_exp_1_10_exp_1_desig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03750" y="1871663"/>
            <a:ext cx="16192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 Box 41"/>
          <p:cNvSpPr txBox="1">
            <a:spLocks noChangeArrowheads="1"/>
          </p:cNvSpPr>
          <p:nvPr/>
        </p:nvSpPr>
        <p:spPr bwMode="auto">
          <a:xfrm>
            <a:off x="4298950" y="1412875"/>
            <a:ext cx="244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GB" sz="1200"/>
              <a:t>short-term memory</a:t>
            </a:r>
          </a:p>
          <a:p>
            <a:pPr algn="ctr" eaLnBrk="1" hangingPunct="1"/>
            <a:r>
              <a:rPr lang="en-GB" sz="1200"/>
              <a:t>design matrix (X)</a:t>
            </a:r>
            <a:endParaRPr lang="en-US" sz="1200"/>
          </a:p>
        </p:txBody>
      </p:sp>
      <p:sp>
        <p:nvSpPr>
          <p:cNvPr id="26637" name="Text Box 42"/>
          <p:cNvSpPr txBox="1">
            <a:spLocks noChangeArrowheads="1"/>
          </p:cNvSpPr>
          <p:nvPr/>
        </p:nvSpPr>
        <p:spPr bwMode="auto">
          <a:xfrm>
            <a:off x="4300538" y="4484688"/>
            <a:ext cx="2449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eaLnBrk="1" hangingPunct="1"/>
            <a:r>
              <a:rPr lang="en-GB" sz="1200"/>
              <a:t>long-term memory</a:t>
            </a:r>
          </a:p>
          <a:p>
            <a:pPr algn="ctr" eaLnBrk="1" hangingPunct="1"/>
            <a:r>
              <a:rPr lang="en-GB" sz="1200"/>
              <a:t>design matrix (X)</a:t>
            </a:r>
            <a:endParaRPr lang="en-US" sz="1200"/>
          </a:p>
        </p:txBody>
      </p:sp>
      <p:sp>
        <p:nvSpPr>
          <p:cNvPr id="23" name="Title 1"/>
          <p:cNvSpPr txBox="1">
            <a:spLocks/>
          </p:cNvSpPr>
          <p:nvPr/>
        </p:nvSpPr>
        <p:spPr>
          <a:xfrm>
            <a:off x="865981" y="231030"/>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pPr algn="ctr"/>
            <a:r>
              <a:rPr lang="de-CH" dirty="0"/>
              <a:t>fMRI time series analysis</a:t>
            </a:r>
            <a:endParaRPr lang="en-US" dirty="0"/>
          </a:p>
        </p:txBody>
      </p:sp>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1"/>
          <p:cNvSpPr txBox="1">
            <a:spLocks noChangeArrowheads="1"/>
          </p:cNvSpPr>
          <p:nvPr/>
        </p:nvSpPr>
        <p:spPr bwMode="auto">
          <a:xfrm>
            <a:off x="3228975" y="11430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GB">
                <a:solidFill>
                  <a:srgbClr val="CC6600"/>
                </a:solidFill>
                <a:latin typeface="Arial Unicode MS" pitchFamily="34" charset="-128"/>
                <a:ea typeface="Arial Unicode MS" pitchFamily="34" charset="-128"/>
                <a:cs typeface="Arial Unicode MS" pitchFamily="34" charset="-128"/>
              </a:rPr>
              <a:t>m</a:t>
            </a:r>
            <a:r>
              <a:rPr lang="en-GB" baseline="-25000">
                <a:solidFill>
                  <a:srgbClr val="CC6600"/>
                </a:solidFill>
                <a:latin typeface="Arial Unicode MS" pitchFamily="34" charset="-128"/>
                <a:ea typeface="Arial Unicode MS" pitchFamily="34" charset="-128"/>
                <a:cs typeface="Arial Unicode MS" pitchFamily="34" charset="-128"/>
              </a:rPr>
              <a:t>2</a:t>
            </a:r>
            <a:endParaRPr lang="en-US">
              <a:solidFill>
                <a:srgbClr val="CC6600"/>
              </a:solidFill>
              <a:latin typeface="Arial Unicode MS" pitchFamily="34" charset="-128"/>
              <a:ea typeface="Arial Unicode MS" pitchFamily="34" charset="-128"/>
              <a:cs typeface="Arial Unicode MS" pitchFamily="34" charset="-128"/>
            </a:endParaRPr>
          </a:p>
        </p:txBody>
      </p:sp>
      <p:sp>
        <p:nvSpPr>
          <p:cNvPr id="8196" name="Text Box 12"/>
          <p:cNvSpPr txBox="1">
            <a:spLocks noChangeArrowheads="1"/>
          </p:cNvSpPr>
          <p:nvPr/>
        </p:nvSpPr>
        <p:spPr bwMode="auto">
          <a:xfrm>
            <a:off x="852488" y="1143000"/>
            <a:ext cx="458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GB">
                <a:solidFill>
                  <a:srgbClr val="CC6600"/>
                </a:solidFill>
                <a:latin typeface="Arial Unicode MS" pitchFamily="34" charset="-128"/>
                <a:ea typeface="Arial Unicode MS" pitchFamily="34" charset="-128"/>
                <a:cs typeface="Arial Unicode MS" pitchFamily="34" charset="-128"/>
              </a:rPr>
              <a:t>m</a:t>
            </a:r>
            <a:r>
              <a:rPr lang="en-GB" baseline="-25000">
                <a:solidFill>
                  <a:srgbClr val="CC6600"/>
                </a:solidFill>
                <a:latin typeface="Arial Unicode MS" pitchFamily="34" charset="-128"/>
                <a:ea typeface="Arial Unicode MS" pitchFamily="34" charset="-128"/>
                <a:cs typeface="Arial Unicode MS" pitchFamily="34" charset="-128"/>
              </a:rPr>
              <a:t>1</a:t>
            </a:r>
            <a:endParaRPr lang="en-US">
              <a:solidFill>
                <a:srgbClr val="CC6600"/>
              </a:solidFill>
              <a:latin typeface="Arial Unicode MS" pitchFamily="34" charset="-128"/>
              <a:ea typeface="Arial Unicode MS" pitchFamily="34" charset="-128"/>
              <a:cs typeface="Arial Unicode MS" pitchFamily="34" charset="-128"/>
            </a:endParaRPr>
          </a:p>
        </p:txBody>
      </p:sp>
      <p:sp>
        <p:nvSpPr>
          <p:cNvPr id="8197" name="Text Box 13"/>
          <p:cNvSpPr txBox="1">
            <a:spLocks noChangeArrowheads="1"/>
          </p:cNvSpPr>
          <p:nvPr/>
        </p:nvSpPr>
        <p:spPr bwMode="auto">
          <a:xfrm>
            <a:off x="5426075" y="11430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GB">
                <a:solidFill>
                  <a:srgbClr val="CC6600"/>
                </a:solidFill>
                <a:latin typeface="Arial Unicode MS" pitchFamily="34" charset="-128"/>
                <a:ea typeface="Arial Unicode MS" pitchFamily="34" charset="-128"/>
                <a:cs typeface="Arial Unicode MS" pitchFamily="34" charset="-128"/>
              </a:rPr>
              <a:t>m</a:t>
            </a:r>
            <a:r>
              <a:rPr lang="en-GB" baseline="-25000">
                <a:solidFill>
                  <a:srgbClr val="CC6600"/>
                </a:solidFill>
                <a:latin typeface="Arial Unicode MS" pitchFamily="34" charset="-128"/>
                <a:ea typeface="Arial Unicode MS" pitchFamily="34" charset="-128"/>
                <a:cs typeface="Arial Unicode MS" pitchFamily="34" charset="-128"/>
              </a:rPr>
              <a:t>3</a:t>
            </a:r>
            <a:endParaRPr lang="en-US" b="1">
              <a:solidFill>
                <a:srgbClr val="CC6600"/>
              </a:solidFill>
              <a:latin typeface="Arial Unicode MS" pitchFamily="34" charset="-128"/>
              <a:ea typeface="Arial Unicode MS" pitchFamily="34" charset="-128"/>
              <a:cs typeface="Arial Unicode MS" pitchFamily="34" charset="-128"/>
            </a:endParaRPr>
          </a:p>
        </p:txBody>
      </p:sp>
      <p:sp>
        <p:nvSpPr>
          <p:cNvPr id="8198" name="Text Box 14"/>
          <p:cNvSpPr txBox="1">
            <a:spLocks noChangeArrowheads="1"/>
          </p:cNvSpPr>
          <p:nvPr/>
        </p:nvSpPr>
        <p:spPr bwMode="auto">
          <a:xfrm>
            <a:off x="7712075" y="114300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GB">
                <a:solidFill>
                  <a:srgbClr val="CC6600"/>
                </a:solidFill>
                <a:latin typeface="Arial Unicode MS" pitchFamily="34" charset="-128"/>
                <a:ea typeface="Arial Unicode MS" pitchFamily="34" charset="-128"/>
                <a:cs typeface="Arial Unicode MS" pitchFamily="34" charset="-128"/>
              </a:rPr>
              <a:t>m</a:t>
            </a:r>
            <a:r>
              <a:rPr lang="en-GB" baseline="-25000">
                <a:solidFill>
                  <a:srgbClr val="CC6600"/>
                </a:solidFill>
                <a:latin typeface="Arial Unicode MS" pitchFamily="34" charset="-128"/>
                <a:ea typeface="Arial Unicode MS" pitchFamily="34" charset="-128"/>
                <a:cs typeface="Arial Unicode MS" pitchFamily="34" charset="-128"/>
              </a:rPr>
              <a:t>4</a:t>
            </a:r>
            <a:endParaRPr lang="en-US" b="1">
              <a:solidFill>
                <a:srgbClr val="CC6600"/>
              </a:solidFill>
              <a:latin typeface="Arial Unicode MS" pitchFamily="34" charset="-128"/>
              <a:ea typeface="Arial Unicode MS" pitchFamily="34" charset="-128"/>
              <a:cs typeface="Arial Unicode MS" pitchFamily="34" charset="-128"/>
            </a:endParaRPr>
          </a:p>
        </p:txBody>
      </p:sp>
      <p:sp>
        <p:nvSpPr>
          <p:cNvPr id="8199" name="Rectangle 15"/>
          <p:cNvSpPr>
            <a:spLocks noChangeArrowheads="1"/>
          </p:cNvSpPr>
          <p:nvPr/>
        </p:nvSpPr>
        <p:spPr bwMode="auto">
          <a:xfrm>
            <a:off x="2360613" y="1651000"/>
            <a:ext cx="25019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en-GB"/>
          </a:p>
        </p:txBody>
      </p:sp>
      <p:sp>
        <p:nvSpPr>
          <p:cNvPr id="8200" name="Rectangle 16"/>
          <p:cNvSpPr>
            <a:spLocks noChangeArrowheads="1"/>
          </p:cNvSpPr>
          <p:nvPr/>
        </p:nvSpPr>
        <p:spPr bwMode="auto">
          <a:xfrm>
            <a:off x="6010275" y="1657350"/>
            <a:ext cx="2503488"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endParaRPr lang="en-GB"/>
          </a:p>
        </p:txBody>
      </p:sp>
      <p:cxnSp>
        <p:nvCxnSpPr>
          <p:cNvPr id="8201" name="AutoShape 17"/>
          <p:cNvCxnSpPr>
            <a:cxnSpLocks noChangeShapeType="1"/>
            <a:stCxn id="8202" idx="2"/>
            <a:endCxn id="8207" idx="3"/>
          </p:cNvCxnSpPr>
          <p:nvPr/>
        </p:nvCxnSpPr>
        <p:spPr bwMode="auto">
          <a:xfrm flipH="1" flipV="1">
            <a:off x="2960688" y="2979738"/>
            <a:ext cx="269875" cy="4762"/>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02" name="Oval 18"/>
          <p:cNvSpPr>
            <a:spLocks noChangeAspect="1" noChangeArrowheads="1"/>
          </p:cNvSpPr>
          <p:nvPr/>
        </p:nvSpPr>
        <p:spPr bwMode="auto">
          <a:xfrm>
            <a:off x="3230563" y="2768600"/>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03" name="Text Box 19"/>
          <p:cNvSpPr txBox="1">
            <a:spLocks noChangeArrowheads="1"/>
          </p:cNvSpPr>
          <p:nvPr/>
        </p:nvSpPr>
        <p:spPr bwMode="auto">
          <a:xfrm>
            <a:off x="3259138" y="2841625"/>
            <a:ext cx="401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V1</a:t>
            </a:r>
            <a:endParaRPr lang="de-DE" sz="1400" b="1" baseline="-25000">
              <a:solidFill>
                <a:srgbClr val="000000"/>
              </a:solidFill>
              <a:latin typeface="Arial Unicode MS" pitchFamily="34" charset="-128"/>
            </a:endParaRPr>
          </a:p>
        </p:txBody>
      </p:sp>
      <p:sp>
        <p:nvSpPr>
          <p:cNvPr id="8204" name="Oval 20"/>
          <p:cNvSpPr>
            <a:spLocks noChangeAspect="1" noChangeArrowheads="1"/>
          </p:cNvSpPr>
          <p:nvPr/>
        </p:nvSpPr>
        <p:spPr bwMode="auto">
          <a:xfrm>
            <a:off x="4021138" y="2768600"/>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05" name="Text Box 21"/>
          <p:cNvSpPr txBox="1">
            <a:spLocks noChangeArrowheads="1"/>
          </p:cNvSpPr>
          <p:nvPr/>
        </p:nvSpPr>
        <p:spPr bwMode="auto">
          <a:xfrm>
            <a:off x="4048125" y="2846388"/>
            <a:ext cx="401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V5</a:t>
            </a:r>
            <a:endParaRPr lang="de-DE" sz="1400" b="1" baseline="-25000">
              <a:solidFill>
                <a:srgbClr val="000000"/>
              </a:solidFill>
              <a:latin typeface="Arial Unicode MS" pitchFamily="34" charset="-128"/>
            </a:endParaRPr>
          </a:p>
        </p:txBody>
      </p:sp>
      <p:cxnSp>
        <p:nvCxnSpPr>
          <p:cNvPr id="8206" name="AutoShape 22"/>
          <p:cNvCxnSpPr>
            <a:cxnSpLocks noChangeShapeType="1"/>
            <a:stCxn id="8202" idx="5"/>
            <a:endCxn id="8204" idx="3"/>
          </p:cNvCxnSpPr>
          <p:nvPr/>
        </p:nvCxnSpPr>
        <p:spPr bwMode="auto">
          <a:xfrm>
            <a:off x="3598863" y="3136900"/>
            <a:ext cx="485775"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07" name="Text Box 23"/>
          <p:cNvSpPr txBox="1">
            <a:spLocks noChangeArrowheads="1"/>
          </p:cNvSpPr>
          <p:nvPr/>
        </p:nvSpPr>
        <p:spPr bwMode="auto">
          <a:xfrm>
            <a:off x="2451100" y="2841625"/>
            <a:ext cx="509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400">
                <a:latin typeface="Arial Unicode MS" pitchFamily="34" charset="-128"/>
              </a:rPr>
              <a:t>stim</a:t>
            </a:r>
          </a:p>
        </p:txBody>
      </p:sp>
      <p:sp>
        <p:nvSpPr>
          <p:cNvPr id="8208" name="Oval 24"/>
          <p:cNvSpPr>
            <a:spLocks noChangeAspect="1" noChangeArrowheads="1"/>
          </p:cNvSpPr>
          <p:nvPr/>
        </p:nvSpPr>
        <p:spPr bwMode="auto">
          <a:xfrm>
            <a:off x="4021138" y="1976438"/>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09" name="Text Box 25"/>
          <p:cNvSpPr txBox="1">
            <a:spLocks noChangeArrowheads="1"/>
          </p:cNvSpPr>
          <p:nvPr/>
        </p:nvSpPr>
        <p:spPr bwMode="auto">
          <a:xfrm>
            <a:off x="3960813" y="2060575"/>
            <a:ext cx="54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PPC</a:t>
            </a:r>
            <a:endParaRPr lang="de-DE" sz="1400" b="1" baseline="-25000">
              <a:solidFill>
                <a:srgbClr val="000000"/>
              </a:solidFill>
              <a:latin typeface="Arial Unicode MS" pitchFamily="34" charset="-128"/>
            </a:endParaRPr>
          </a:p>
        </p:txBody>
      </p:sp>
      <p:cxnSp>
        <p:nvCxnSpPr>
          <p:cNvPr id="8210" name="AutoShape 26"/>
          <p:cNvCxnSpPr>
            <a:cxnSpLocks noChangeShapeType="1"/>
            <a:stCxn id="8204" idx="1"/>
            <a:endCxn id="8202" idx="7"/>
          </p:cNvCxnSpPr>
          <p:nvPr/>
        </p:nvCxnSpPr>
        <p:spPr bwMode="auto">
          <a:xfrm flipH="1">
            <a:off x="3598863" y="2832100"/>
            <a:ext cx="485775"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8211" name="AutoShape 27"/>
          <p:cNvCxnSpPr>
            <a:cxnSpLocks noChangeShapeType="1"/>
            <a:stCxn id="8208" idx="5"/>
            <a:endCxn id="8204" idx="7"/>
          </p:cNvCxnSpPr>
          <p:nvPr/>
        </p:nvCxnSpPr>
        <p:spPr bwMode="auto">
          <a:xfrm>
            <a:off x="4389438" y="2344738"/>
            <a:ext cx="0" cy="487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12" name="Text Box 28"/>
          <p:cNvSpPr txBox="1">
            <a:spLocks noChangeArrowheads="1"/>
          </p:cNvSpPr>
          <p:nvPr/>
        </p:nvSpPr>
        <p:spPr bwMode="auto">
          <a:xfrm>
            <a:off x="2984500" y="1600200"/>
            <a:ext cx="866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400">
                <a:latin typeface="Arial Unicode MS" pitchFamily="34" charset="-128"/>
              </a:rPr>
              <a:t>attention</a:t>
            </a:r>
          </a:p>
        </p:txBody>
      </p:sp>
      <p:sp>
        <p:nvSpPr>
          <p:cNvPr id="8213" name="Oval 29"/>
          <p:cNvSpPr>
            <a:spLocks noChangeArrowheads="1"/>
          </p:cNvSpPr>
          <p:nvPr/>
        </p:nvSpPr>
        <p:spPr bwMode="auto">
          <a:xfrm>
            <a:off x="4238625" y="2490788"/>
            <a:ext cx="144463" cy="1444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p>
            <a:endParaRPr lang="en-GB"/>
          </a:p>
        </p:txBody>
      </p:sp>
      <p:cxnSp>
        <p:nvCxnSpPr>
          <p:cNvPr id="8214" name="AutoShape 30"/>
          <p:cNvCxnSpPr>
            <a:cxnSpLocks noChangeShapeType="1"/>
            <a:stCxn id="8204" idx="1"/>
            <a:endCxn id="8208" idx="3"/>
          </p:cNvCxnSpPr>
          <p:nvPr/>
        </p:nvCxnSpPr>
        <p:spPr bwMode="auto">
          <a:xfrm flipV="1">
            <a:off x="4084638" y="2344738"/>
            <a:ext cx="0" cy="487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15" name="Line 31"/>
          <p:cNvSpPr>
            <a:spLocks noChangeShapeType="1"/>
          </p:cNvSpPr>
          <p:nvPr/>
        </p:nvSpPr>
        <p:spPr bwMode="auto">
          <a:xfrm>
            <a:off x="3427413" y="1908175"/>
            <a:ext cx="381000" cy="914400"/>
          </a:xfrm>
          <a:prstGeom prst="line">
            <a:avLst/>
          </a:prstGeom>
          <a:noFill/>
          <a:ln w="9525">
            <a:solidFill>
              <a:srgbClr val="CC6600"/>
            </a:solidFill>
            <a:round/>
            <a:headEn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cxnSp>
        <p:nvCxnSpPr>
          <p:cNvPr id="8216" name="AutoShape 32"/>
          <p:cNvCxnSpPr>
            <a:cxnSpLocks noChangeShapeType="1"/>
            <a:stCxn id="8217" idx="2"/>
            <a:endCxn id="8222" idx="3"/>
          </p:cNvCxnSpPr>
          <p:nvPr/>
        </p:nvCxnSpPr>
        <p:spPr bwMode="auto">
          <a:xfrm flipH="1" flipV="1">
            <a:off x="584200" y="2979738"/>
            <a:ext cx="269875" cy="4762"/>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17" name="Oval 33"/>
          <p:cNvSpPr>
            <a:spLocks noChangeAspect="1" noChangeArrowheads="1"/>
          </p:cNvSpPr>
          <p:nvPr/>
        </p:nvSpPr>
        <p:spPr bwMode="auto">
          <a:xfrm>
            <a:off x="854075" y="2768600"/>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18" name="Text Box 34"/>
          <p:cNvSpPr txBox="1">
            <a:spLocks noChangeArrowheads="1"/>
          </p:cNvSpPr>
          <p:nvPr/>
        </p:nvSpPr>
        <p:spPr bwMode="auto">
          <a:xfrm>
            <a:off x="882650" y="2841625"/>
            <a:ext cx="401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V1</a:t>
            </a:r>
            <a:endParaRPr lang="de-DE" sz="1400" b="1" baseline="-25000">
              <a:solidFill>
                <a:srgbClr val="000000"/>
              </a:solidFill>
              <a:latin typeface="Arial Unicode MS" pitchFamily="34" charset="-128"/>
            </a:endParaRPr>
          </a:p>
        </p:txBody>
      </p:sp>
      <p:sp>
        <p:nvSpPr>
          <p:cNvPr id="8219" name="Oval 35"/>
          <p:cNvSpPr>
            <a:spLocks noChangeAspect="1" noChangeArrowheads="1"/>
          </p:cNvSpPr>
          <p:nvPr/>
        </p:nvSpPr>
        <p:spPr bwMode="auto">
          <a:xfrm>
            <a:off x="1644650" y="2768600"/>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20" name="Text Box 36"/>
          <p:cNvSpPr txBox="1">
            <a:spLocks noChangeArrowheads="1"/>
          </p:cNvSpPr>
          <p:nvPr/>
        </p:nvSpPr>
        <p:spPr bwMode="auto">
          <a:xfrm>
            <a:off x="1671638" y="2846388"/>
            <a:ext cx="401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V5</a:t>
            </a:r>
            <a:endParaRPr lang="de-DE" sz="1400" b="1" baseline="-25000">
              <a:solidFill>
                <a:srgbClr val="000000"/>
              </a:solidFill>
              <a:latin typeface="Arial Unicode MS" pitchFamily="34" charset="-128"/>
            </a:endParaRPr>
          </a:p>
        </p:txBody>
      </p:sp>
      <p:cxnSp>
        <p:nvCxnSpPr>
          <p:cNvPr id="8221" name="AutoShape 37"/>
          <p:cNvCxnSpPr>
            <a:cxnSpLocks noChangeShapeType="1"/>
            <a:stCxn id="8217" idx="5"/>
            <a:endCxn id="8219" idx="3"/>
          </p:cNvCxnSpPr>
          <p:nvPr/>
        </p:nvCxnSpPr>
        <p:spPr bwMode="auto">
          <a:xfrm>
            <a:off x="1222375" y="3136900"/>
            <a:ext cx="485775"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22" name="Text Box 38"/>
          <p:cNvSpPr txBox="1">
            <a:spLocks noChangeArrowheads="1"/>
          </p:cNvSpPr>
          <p:nvPr/>
        </p:nvSpPr>
        <p:spPr bwMode="auto">
          <a:xfrm>
            <a:off x="74613" y="2841625"/>
            <a:ext cx="50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400">
                <a:latin typeface="Arial Unicode MS" pitchFamily="34" charset="-128"/>
              </a:rPr>
              <a:t>stim</a:t>
            </a:r>
          </a:p>
        </p:txBody>
      </p:sp>
      <p:sp>
        <p:nvSpPr>
          <p:cNvPr id="8223" name="Oval 39"/>
          <p:cNvSpPr>
            <a:spLocks noChangeAspect="1" noChangeArrowheads="1"/>
          </p:cNvSpPr>
          <p:nvPr/>
        </p:nvSpPr>
        <p:spPr bwMode="auto">
          <a:xfrm>
            <a:off x="1644650" y="1976438"/>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24" name="Text Box 40"/>
          <p:cNvSpPr txBox="1">
            <a:spLocks noChangeArrowheads="1"/>
          </p:cNvSpPr>
          <p:nvPr/>
        </p:nvSpPr>
        <p:spPr bwMode="auto">
          <a:xfrm>
            <a:off x="1584325" y="2060575"/>
            <a:ext cx="54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PPC</a:t>
            </a:r>
            <a:endParaRPr lang="de-DE" sz="1400" b="1" baseline="-25000">
              <a:solidFill>
                <a:srgbClr val="000000"/>
              </a:solidFill>
              <a:latin typeface="Arial Unicode MS" pitchFamily="34" charset="-128"/>
            </a:endParaRPr>
          </a:p>
        </p:txBody>
      </p:sp>
      <p:cxnSp>
        <p:nvCxnSpPr>
          <p:cNvPr id="8225" name="AutoShape 41"/>
          <p:cNvCxnSpPr>
            <a:cxnSpLocks noChangeShapeType="1"/>
            <a:stCxn id="8219" idx="1"/>
            <a:endCxn id="8217" idx="7"/>
          </p:cNvCxnSpPr>
          <p:nvPr/>
        </p:nvCxnSpPr>
        <p:spPr bwMode="auto">
          <a:xfrm flipH="1">
            <a:off x="1222375" y="2832100"/>
            <a:ext cx="485775"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8226" name="AutoShape 42"/>
          <p:cNvCxnSpPr>
            <a:cxnSpLocks noChangeShapeType="1"/>
            <a:stCxn id="8223" idx="5"/>
            <a:endCxn id="8219" idx="7"/>
          </p:cNvCxnSpPr>
          <p:nvPr/>
        </p:nvCxnSpPr>
        <p:spPr bwMode="auto">
          <a:xfrm>
            <a:off x="2012950" y="2344738"/>
            <a:ext cx="0" cy="487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27" name="Text Box 43"/>
          <p:cNvSpPr txBox="1">
            <a:spLocks noChangeArrowheads="1"/>
          </p:cNvSpPr>
          <p:nvPr/>
        </p:nvSpPr>
        <p:spPr bwMode="auto">
          <a:xfrm>
            <a:off x="608013" y="1600200"/>
            <a:ext cx="866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400">
                <a:latin typeface="Arial Unicode MS" pitchFamily="34" charset="-128"/>
              </a:rPr>
              <a:t>attention</a:t>
            </a:r>
          </a:p>
        </p:txBody>
      </p:sp>
      <p:sp>
        <p:nvSpPr>
          <p:cNvPr id="8228" name="Oval 44"/>
          <p:cNvSpPr>
            <a:spLocks noChangeArrowheads="1"/>
          </p:cNvSpPr>
          <p:nvPr/>
        </p:nvSpPr>
        <p:spPr bwMode="auto">
          <a:xfrm>
            <a:off x="1862138" y="2490788"/>
            <a:ext cx="144462" cy="1444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p>
            <a:endParaRPr lang="en-GB"/>
          </a:p>
        </p:txBody>
      </p:sp>
      <p:cxnSp>
        <p:nvCxnSpPr>
          <p:cNvPr id="8229" name="AutoShape 45"/>
          <p:cNvCxnSpPr>
            <a:cxnSpLocks noChangeShapeType="1"/>
            <a:stCxn id="8219" idx="1"/>
            <a:endCxn id="8223" idx="3"/>
          </p:cNvCxnSpPr>
          <p:nvPr/>
        </p:nvCxnSpPr>
        <p:spPr bwMode="auto">
          <a:xfrm flipV="1">
            <a:off x="1708150" y="2344738"/>
            <a:ext cx="0" cy="487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30" name="AutoShape 46"/>
          <p:cNvCxnSpPr>
            <a:cxnSpLocks noChangeShapeType="1"/>
          </p:cNvCxnSpPr>
          <p:nvPr/>
        </p:nvCxnSpPr>
        <p:spPr bwMode="auto">
          <a:xfrm>
            <a:off x="1557338" y="1752600"/>
            <a:ext cx="457200" cy="800100"/>
          </a:xfrm>
          <a:prstGeom prst="curvedConnector3">
            <a:avLst>
              <a:gd name="adj1" fmla="val 150000"/>
            </a:avLst>
          </a:prstGeom>
          <a:noFill/>
          <a:ln w="9525">
            <a:solidFill>
              <a:srgbClr val="CC6600"/>
            </a:solidFill>
            <a:round/>
            <a:headEnd/>
            <a:tailEnd type="oval" w="med" len="med"/>
          </a:ln>
          <a:extLst>
            <a:ext uri="{909E8E84-426E-40DD-AFC4-6F175D3DCCD1}">
              <a14:hiddenFill xmlns:a14="http://schemas.microsoft.com/office/drawing/2010/main">
                <a:noFill/>
              </a14:hiddenFill>
            </a:ext>
          </a:extLst>
        </p:spPr>
      </p:cxnSp>
      <p:cxnSp>
        <p:nvCxnSpPr>
          <p:cNvPr id="8231" name="AutoShape 47"/>
          <p:cNvCxnSpPr>
            <a:cxnSpLocks noChangeShapeType="1"/>
            <a:stCxn id="8232" idx="2"/>
            <a:endCxn id="8237" idx="3"/>
          </p:cNvCxnSpPr>
          <p:nvPr/>
        </p:nvCxnSpPr>
        <p:spPr bwMode="auto">
          <a:xfrm flipH="1" flipV="1">
            <a:off x="5156200" y="2979738"/>
            <a:ext cx="269875" cy="4762"/>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32" name="Oval 48"/>
          <p:cNvSpPr>
            <a:spLocks noChangeAspect="1" noChangeArrowheads="1"/>
          </p:cNvSpPr>
          <p:nvPr/>
        </p:nvSpPr>
        <p:spPr bwMode="auto">
          <a:xfrm>
            <a:off x="5426075" y="2768600"/>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33" name="Text Box 49"/>
          <p:cNvSpPr txBox="1">
            <a:spLocks noChangeArrowheads="1"/>
          </p:cNvSpPr>
          <p:nvPr/>
        </p:nvSpPr>
        <p:spPr bwMode="auto">
          <a:xfrm>
            <a:off x="5454650" y="2841625"/>
            <a:ext cx="401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V1</a:t>
            </a:r>
            <a:endParaRPr lang="de-DE" sz="1400" b="1" baseline="-25000">
              <a:solidFill>
                <a:srgbClr val="000000"/>
              </a:solidFill>
              <a:latin typeface="Arial Unicode MS" pitchFamily="34" charset="-128"/>
            </a:endParaRPr>
          </a:p>
        </p:txBody>
      </p:sp>
      <p:sp>
        <p:nvSpPr>
          <p:cNvPr id="8234" name="Oval 50"/>
          <p:cNvSpPr>
            <a:spLocks noChangeAspect="1" noChangeArrowheads="1"/>
          </p:cNvSpPr>
          <p:nvPr/>
        </p:nvSpPr>
        <p:spPr bwMode="auto">
          <a:xfrm>
            <a:off x="6216650" y="2768600"/>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35" name="Text Box 51"/>
          <p:cNvSpPr txBox="1">
            <a:spLocks noChangeArrowheads="1"/>
          </p:cNvSpPr>
          <p:nvPr/>
        </p:nvSpPr>
        <p:spPr bwMode="auto">
          <a:xfrm>
            <a:off x="6243638" y="2846388"/>
            <a:ext cx="401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V5</a:t>
            </a:r>
            <a:endParaRPr lang="de-DE" sz="1400" b="1" baseline="-25000">
              <a:solidFill>
                <a:srgbClr val="000000"/>
              </a:solidFill>
              <a:latin typeface="Arial Unicode MS" pitchFamily="34" charset="-128"/>
            </a:endParaRPr>
          </a:p>
        </p:txBody>
      </p:sp>
      <p:cxnSp>
        <p:nvCxnSpPr>
          <p:cNvPr id="8236" name="AutoShape 52"/>
          <p:cNvCxnSpPr>
            <a:cxnSpLocks noChangeShapeType="1"/>
            <a:stCxn id="8232" idx="5"/>
            <a:endCxn id="8234" idx="3"/>
          </p:cNvCxnSpPr>
          <p:nvPr/>
        </p:nvCxnSpPr>
        <p:spPr bwMode="auto">
          <a:xfrm>
            <a:off x="5794375" y="3136900"/>
            <a:ext cx="485775"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37" name="Text Box 53"/>
          <p:cNvSpPr txBox="1">
            <a:spLocks noChangeArrowheads="1"/>
          </p:cNvSpPr>
          <p:nvPr/>
        </p:nvSpPr>
        <p:spPr bwMode="auto">
          <a:xfrm>
            <a:off x="4646613" y="2841625"/>
            <a:ext cx="50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400">
                <a:latin typeface="Arial Unicode MS" pitchFamily="34" charset="-128"/>
              </a:rPr>
              <a:t>stim</a:t>
            </a:r>
          </a:p>
        </p:txBody>
      </p:sp>
      <p:sp>
        <p:nvSpPr>
          <p:cNvPr id="8238" name="Oval 54"/>
          <p:cNvSpPr>
            <a:spLocks noChangeAspect="1" noChangeArrowheads="1"/>
          </p:cNvSpPr>
          <p:nvPr/>
        </p:nvSpPr>
        <p:spPr bwMode="auto">
          <a:xfrm>
            <a:off x="6216650" y="1976438"/>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39" name="Text Box 55"/>
          <p:cNvSpPr txBox="1">
            <a:spLocks noChangeArrowheads="1"/>
          </p:cNvSpPr>
          <p:nvPr/>
        </p:nvSpPr>
        <p:spPr bwMode="auto">
          <a:xfrm>
            <a:off x="6156325" y="2060575"/>
            <a:ext cx="54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PPC</a:t>
            </a:r>
            <a:endParaRPr lang="de-DE" sz="1400" b="1" baseline="-25000">
              <a:solidFill>
                <a:srgbClr val="000000"/>
              </a:solidFill>
              <a:latin typeface="Arial Unicode MS" pitchFamily="34" charset="-128"/>
            </a:endParaRPr>
          </a:p>
        </p:txBody>
      </p:sp>
      <p:cxnSp>
        <p:nvCxnSpPr>
          <p:cNvPr id="8240" name="AutoShape 56"/>
          <p:cNvCxnSpPr>
            <a:cxnSpLocks noChangeShapeType="1"/>
            <a:stCxn id="8234" idx="1"/>
            <a:endCxn id="8232" idx="7"/>
          </p:cNvCxnSpPr>
          <p:nvPr/>
        </p:nvCxnSpPr>
        <p:spPr bwMode="auto">
          <a:xfrm flipH="1">
            <a:off x="5794375" y="2832100"/>
            <a:ext cx="485775"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8241" name="AutoShape 57"/>
          <p:cNvCxnSpPr>
            <a:cxnSpLocks noChangeShapeType="1"/>
            <a:stCxn id="8238" idx="5"/>
            <a:endCxn id="8234" idx="7"/>
          </p:cNvCxnSpPr>
          <p:nvPr/>
        </p:nvCxnSpPr>
        <p:spPr bwMode="auto">
          <a:xfrm>
            <a:off x="6584950" y="2344738"/>
            <a:ext cx="0" cy="487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42" name="Text Box 58"/>
          <p:cNvSpPr txBox="1">
            <a:spLocks noChangeArrowheads="1"/>
          </p:cNvSpPr>
          <p:nvPr/>
        </p:nvSpPr>
        <p:spPr bwMode="auto">
          <a:xfrm>
            <a:off x="5180013" y="1600200"/>
            <a:ext cx="866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400">
                <a:latin typeface="Arial Unicode MS" pitchFamily="34" charset="-128"/>
              </a:rPr>
              <a:t>attention</a:t>
            </a:r>
          </a:p>
        </p:txBody>
      </p:sp>
      <p:sp>
        <p:nvSpPr>
          <p:cNvPr id="8243" name="Oval 59"/>
          <p:cNvSpPr>
            <a:spLocks noChangeArrowheads="1"/>
          </p:cNvSpPr>
          <p:nvPr/>
        </p:nvSpPr>
        <p:spPr bwMode="auto">
          <a:xfrm>
            <a:off x="6434138" y="2490788"/>
            <a:ext cx="144462" cy="1444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p>
            <a:endParaRPr lang="en-GB"/>
          </a:p>
        </p:txBody>
      </p:sp>
      <p:cxnSp>
        <p:nvCxnSpPr>
          <p:cNvPr id="8244" name="AutoShape 60"/>
          <p:cNvCxnSpPr>
            <a:cxnSpLocks noChangeShapeType="1"/>
            <a:stCxn id="8234" idx="1"/>
            <a:endCxn id="8238" idx="3"/>
          </p:cNvCxnSpPr>
          <p:nvPr/>
        </p:nvCxnSpPr>
        <p:spPr bwMode="auto">
          <a:xfrm flipV="1">
            <a:off x="6280150" y="2344738"/>
            <a:ext cx="0" cy="487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45" name="Line 61"/>
          <p:cNvSpPr>
            <a:spLocks noChangeShapeType="1"/>
          </p:cNvSpPr>
          <p:nvPr/>
        </p:nvSpPr>
        <p:spPr bwMode="auto">
          <a:xfrm>
            <a:off x="5637213" y="1905000"/>
            <a:ext cx="381000" cy="914400"/>
          </a:xfrm>
          <a:prstGeom prst="line">
            <a:avLst/>
          </a:prstGeom>
          <a:noFill/>
          <a:ln w="9525">
            <a:solidFill>
              <a:srgbClr val="CC6600"/>
            </a:solidFill>
            <a:round/>
            <a:headEnd/>
            <a:tailEnd type="oval"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246" name="Line 62"/>
          <p:cNvSpPr>
            <a:spLocks noChangeShapeType="1"/>
          </p:cNvSpPr>
          <p:nvPr/>
        </p:nvSpPr>
        <p:spPr bwMode="auto">
          <a:xfrm>
            <a:off x="6043613" y="1866900"/>
            <a:ext cx="228600" cy="152400"/>
          </a:xfrm>
          <a:prstGeom prst="line">
            <a:avLst/>
          </a:prstGeom>
          <a:noFill/>
          <a:ln w="952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cxnSp>
        <p:nvCxnSpPr>
          <p:cNvPr id="8247" name="AutoShape 63"/>
          <p:cNvCxnSpPr>
            <a:cxnSpLocks noChangeShapeType="1"/>
            <a:stCxn id="8248" idx="2"/>
            <a:endCxn id="8253" idx="3"/>
          </p:cNvCxnSpPr>
          <p:nvPr/>
        </p:nvCxnSpPr>
        <p:spPr bwMode="auto">
          <a:xfrm flipH="1" flipV="1">
            <a:off x="7443788" y="2979738"/>
            <a:ext cx="269875" cy="4762"/>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48" name="Oval 64"/>
          <p:cNvSpPr>
            <a:spLocks noChangeAspect="1" noChangeArrowheads="1"/>
          </p:cNvSpPr>
          <p:nvPr/>
        </p:nvSpPr>
        <p:spPr bwMode="auto">
          <a:xfrm>
            <a:off x="7713663" y="2768600"/>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49" name="Text Box 65"/>
          <p:cNvSpPr txBox="1">
            <a:spLocks noChangeArrowheads="1"/>
          </p:cNvSpPr>
          <p:nvPr/>
        </p:nvSpPr>
        <p:spPr bwMode="auto">
          <a:xfrm>
            <a:off x="7742238" y="2841625"/>
            <a:ext cx="4016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V1</a:t>
            </a:r>
            <a:endParaRPr lang="de-DE" sz="1400" b="1" baseline="-25000">
              <a:solidFill>
                <a:srgbClr val="000000"/>
              </a:solidFill>
              <a:latin typeface="Arial Unicode MS" pitchFamily="34" charset="-128"/>
            </a:endParaRPr>
          </a:p>
        </p:txBody>
      </p:sp>
      <p:sp>
        <p:nvSpPr>
          <p:cNvPr id="8250" name="Oval 66"/>
          <p:cNvSpPr>
            <a:spLocks noChangeAspect="1" noChangeArrowheads="1"/>
          </p:cNvSpPr>
          <p:nvPr/>
        </p:nvSpPr>
        <p:spPr bwMode="auto">
          <a:xfrm>
            <a:off x="8504238" y="2768600"/>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51" name="Text Box 67"/>
          <p:cNvSpPr txBox="1">
            <a:spLocks noChangeArrowheads="1"/>
          </p:cNvSpPr>
          <p:nvPr/>
        </p:nvSpPr>
        <p:spPr bwMode="auto">
          <a:xfrm>
            <a:off x="8531225" y="2846388"/>
            <a:ext cx="401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V5</a:t>
            </a:r>
            <a:endParaRPr lang="de-DE" sz="1400" b="1" baseline="-25000">
              <a:solidFill>
                <a:srgbClr val="000000"/>
              </a:solidFill>
              <a:latin typeface="Arial Unicode MS" pitchFamily="34" charset="-128"/>
            </a:endParaRPr>
          </a:p>
        </p:txBody>
      </p:sp>
      <p:cxnSp>
        <p:nvCxnSpPr>
          <p:cNvPr id="8252" name="AutoShape 68"/>
          <p:cNvCxnSpPr>
            <a:cxnSpLocks noChangeShapeType="1"/>
            <a:stCxn id="8248" idx="5"/>
            <a:endCxn id="8250" idx="3"/>
          </p:cNvCxnSpPr>
          <p:nvPr/>
        </p:nvCxnSpPr>
        <p:spPr bwMode="auto">
          <a:xfrm>
            <a:off x="8081963" y="3136900"/>
            <a:ext cx="485775"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53" name="Text Box 69"/>
          <p:cNvSpPr txBox="1">
            <a:spLocks noChangeArrowheads="1"/>
          </p:cNvSpPr>
          <p:nvPr/>
        </p:nvSpPr>
        <p:spPr bwMode="auto">
          <a:xfrm>
            <a:off x="6934200" y="2841625"/>
            <a:ext cx="509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400">
                <a:latin typeface="Arial Unicode MS" pitchFamily="34" charset="-128"/>
              </a:rPr>
              <a:t>stim</a:t>
            </a:r>
          </a:p>
        </p:txBody>
      </p:sp>
      <p:sp>
        <p:nvSpPr>
          <p:cNvPr id="8254" name="Oval 70"/>
          <p:cNvSpPr>
            <a:spLocks noChangeAspect="1" noChangeArrowheads="1"/>
          </p:cNvSpPr>
          <p:nvPr/>
        </p:nvSpPr>
        <p:spPr bwMode="auto">
          <a:xfrm>
            <a:off x="8504238" y="1976438"/>
            <a:ext cx="431800" cy="431800"/>
          </a:xfrm>
          <a:prstGeom prst="ellipse">
            <a:avLst/>
          </a:prstGeom>
          <a:gradFill rotWithShape="1">
            <a:gsLst>
              <a:gs pos="0">
                <a:srgbClr val="EAEAEA"/>
              </a:gs>
              <a:gs pos="100000">
                <a:srgbClr val="5E5E5E"/>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55" name="Text Box 71"/>
          <p:cNvSpPr txBox="1">
            <a:spLocks noChangeArrowheads="1"/>
          </p:cNvSpPr>
          <p:nvPr/>
        </p:nvSpPr>
        <p:spPr bwMode="auto">
          <a:xfrm>
            <a:off x="8443913" y="2060575"/>
            <a:ext cx="54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400" b="1">
                <a:solidFill>
                  <a:srgbClr val="000000"/>
                </a:solidFill>
                <a:latin typeface="Arial Unicode MS" pitchFamily="34" charset="-128"/>
              </a:rPr>
              <a:t>PPC</a:t>
            </a:r>
            <a:endParaRPr lang="de-DE" sz="1400" b="1" baseline="-25000">
              <a:solidFill>
                <a:srgbClr val="000000"/>
              </a:solidFill>
              <a:latin typeface="Arial Unicode MS" pitchFamily="34" charset="-128"/>
            </a:endParaRPr>
          </a:p>
        </p:txBody>
      </p:sp>
      <p:cxnSp>
        <p:nvCxnSpPr>
          <p:cNvPr id="8256" name="AutoShape 72"/>
          <p:cNvCxnSpPr>
            <a:cxnSpLocks noChangeShapeType="1"/>
            <a:stCxn id="8250" idx="1"/>
            <a:endCxn id="8248" idx="7"/>
          </p:cNvCxnSpPr>
          <p:nvPr/>
        </p:nvCxnSpPr>
        <p:spPr bwMode="auto">
          <a:xfrm flipH="1">
            <a:off x="8081963" y="2832100"/>
            <a:ext cx="485775" cy="0"/>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8257" name="AutoShape 73"/>
          <p:cNvCxnSpPr>
            <a:cxnSpLocks noChangeShapeType="1"/>
            <a:stCxn id="8254" idx="5"/>
            <a:endCxn id="8250" idx="7"/>
          </p:cNvCxnSpPr>
          <p:nvPr/>
        </p:nvCxnSpPr>
        <p:spPr bwMode="auto">
          <a:xfrm>
            <a:off x="8872538" y="2344738"/>
            <a:ext cx="0" cy="487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58" name="Text Box 74"/>
          <p:cNvSpPr txBox="1">
            <a:spLocks noChangeArrowheads="1"/>
          </p:cNvSpPr>
          <p:nvPr/>
        </p:nvSpPr>
        <p:spPr bwMode="auto">
          <a:xfrm>
            <a:off x="7467600" y="1600200"/>
            <a:ext cx="866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400">
                <a:latin typeface="Arial Unicode MS" pitchFamily="34" charset="-128"/>
              </a:rPr>
              <a:t>attention</a:t>
            </a:r>
          </a:p>
        </p:txBody>
      </p:sp>
      <p:sp>
        <p:nvSpPr>
          <p:cNvPr id="8259" name="Oval 75"/>
          <p:cNvSpPr>
            <a:spLocks noChangeArrowheads="1"/>
          </p:cNvSpPr>
          <p:nvPr/>
        </p:nvSpPr>
        <p:spPr bwMode="auto">
          <a:xfrm>
            <a:off x="8721725" y="2490788"/>
            <a:ext cx="144463" cy="1444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spAutoFit/>
          </a:bodyPr>
          <a:lstStyle/>
          <a:p>
            <a:endParaRPr lang="en-GB"/>
          </a:p>
        </p:txBody>
      </p:sp>
      <p:cxnSp>
        <p:nvCxnSpPr>
          <p:cNvPr id="8260" name="AutoShape 76"/>
          <p:cNvCxnSpPr>
            <a:cxnSpLocks noChangeShapeType="1"/>
            <a:stCxn id="8250" idx="1"/>
            <a:endCxn id="8254" idx="3"/>
          </p:cNvCxnSpPr>
          <p:nvPr/>
        </p:nvCxnSpPr>
        <p:spPr bwMode="auto">
          <a:xfrm flipV="1">
            <a:off x="8567738" y="2344738"/>
            <a:ext cx="0" cy="487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61" name="AutoShape 77"/>
          <p:cNvCxnSpPr>
            <a:cxnSpLocks noChangeShapeType="1"/>
          </p:cNvCxnSpPr>
          <p:nvPr/>
        </p:nvCxnSpPr>
        <p:spPr bwMode="auto">
          <a:xfrm rot="10800000" flipV="1">
            <a:off x="8242300" y="2247900"/>
            <a:ext cx="266700" cy="571500"/>
          </a:xfrm>
          <a:prstGeom prst="curvedConnector2">
            <a:avLst/>
          </a:prstGeom>
          <a:noFill/>
          <a:ln w="9525">
            <a:solidFill>
              <a:srgbClr val="CC6600"/>
            </a:solidFill>
            <a:round/>
            <a:headEnd/>
            <a:tailEnd type="oval" w="med" len="med"/>
          </a:ln>
          <a:extLst>
            <a:ext uri="{909E8E84-426E-40DD-AFC4-6F175D3DCCD1}">
              <a14:hiddenFill xmlns:a14="http://schemas.microsoft.com/office/drawing/2010/main">
                <a:noFill/>
              </a14:hiddenFill>
            </a:ext>
          </a:extLst>
        </p:spPr>
      </p:cxnSp>
      <p:sp>
        <p:nvSpPr>
          <p:cNvPr id="8262" name="Line 78"/>
          <p:cNvSpPr>
            <a:spLocks noChangeShapeType="1"/>
          </p:cNvSpPr>
          <p:nvPr/>
        </p:nvSpPr>
        <p:spPr bwMode="auto">
          <a:xfrm>
            <a:off x="8331200" y="1866900"/>
            <a:ext cx="228600" cy="152400"/>
          </a:xfrm>
          <a:prstGeom prst="line">
            <a:avLst/>
          </a:prstGeom>
          <a:noFill/>
          <a:ln w="9525">
            <a:solidFill>
              <a:srgbClr val="CC66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8263" name="Group 107"/>
          <p:cNvGrpSpPr>
            <a:grpSpLocks noChangeAspect="1"/>
          </p:cNvGrpSpPr>
          <p:nvPr/>
        </p:nvGrpSpPr>
        <p:grpSpPr bwMode="auto">
          <a:xfrm>
            <a:off x="609600" y="4178300"/>
            <a:ext cx="1660525" cy="1957388"/>
            <a:chOff x="3935" y="2544"/>
            <a:chExt cx="1297" cy="1528"/>
          </a:xfrm>
        </p:grpSpPr>
        <p:pic>
          <p:nvPicPr>
            <p:cNvPr id="8298" name="Picture 108" descr="bmcKla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2544"/>
              <a:ext cx="1248"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9" name="Rectangle 109"/>
            <p:cNvSpPr>
              <a:spLocks noChangeAspect="1" noChangeArrowheads="1"/>
            </p:cNvSpPr>
            <p:nvPr/>
          </p:nvSpPr>
          <p:spPr bwMode="auto">
            <a:xfrm>
              <a:off x="4128" y="3888"/>
              <a:ext cx="1008"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8300" name="Text Box 110"/>
            <p:cNvSpPr txBox="1">
              <a:spLocks noChangeAspect="1" noChangeArrowheads="1"/>
            </p:cNvSpPr>
            <p:nvPr/>
          </p:nvSpPr>
          <p:spPr bwMode="auto">
            <a:xfrm>
              <a:off x="4233" y="3881"/>
              <a:ext cx="26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US" sz="1000">
                  <a:solidFill>
                    <a:srgbClr val="CC6600"/>
                  </a:solidFill>
                  <a:latin typeface="Arial Unicode MS" pitchFamily="34" charset="-128"/>
                  <a:ea typeface="Arial Unicode MS" pitchFamily="34" charset="-128"/>
                  <a:cs typeface="Arial Unicode MS" pitchFamily="34" charset="-128"/>
                </a:rPr>
                <a:t>m</a:t>
              </a:r>
              <a:r>
                <a:rPr lang="en-US" sz="1000" baseline="-25000">
                  <a:solidFill>
                    <a:srgbClr val="CC6600"/>
                  </a:solidFill>
                  <a:latin typeface="Arial Unicode MS" pitchFamily="34" charset="-128"/>
                  <a:ea typeface="Arial Unicode MS" pitchFamily="34" charset="-128"/>
                  <a:cs typeface="Arial Unicode MS" pitchFamily="34" charset="-128"/>
                </a:rPr>
                <a:t>1</a:t>
              </a:r>
              <a:endParaRPr lang="en-US" sz="1000">
                <a:solidFill>
                  <a:srgbClr val="CC6600"/>
                </a:solidFill>
                <a:latin typeface="Arial Unicode MS" pitchFamily="34" charset="-128"/>
                <a:ea typeface="Arial Unicode MS" pitchFamily="34" charset="-128"/>
                <a:cs typeface="Arial Unicode MS" pitchFamily="34" charset="-128"/>
              </a:endParaRPr>
            </a:p>
          </p:txBody>
        </p:sp>
        <p:sp>
          <p:nvSpPr>
            <p:cNvPr id="8301" name="Text Box 111"/>
            <p:cNvSpPr txBox="1">
              <a:spLocks noChangeAspect="1" noChangeArrowheads="1"/>
            </p:cNvSpPr>
            <p:nvPr/>
          </p:nvSpPr>
          <p:spPr bwMode="auto">
            <a:xfrm>
              <a:off x="4425" y="3881"/>
              <a:ext cx="26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US" sz="1000">
                  <a:solidFill>
                    <a:srgbClr val="CC6600"/>
                  </a:solidFill>
                  <a:latin typeface="Arial Unicode MS" pitchFamily="34" charset="-128"/>
                  <a:ea typeface="Arial Unicode MS" pitchFamily="34" charset="-128"/>
                  <a:cs typeface="Arial Unicode MS" pitchFamily="34" charset="-128"/>
                </a:rPr>
                <a:t>m</a:t>
              </a:r>
              <a:r>
                <a:rPr lang="en-US" sz="1000" baseline="-25000">
                  <a:solidFill>
                    <a:srgbClr val="CC6600"/>
                  </a:solidFill>
                  <a:latin typeface="Arial Unicode MS" pitchFamily="34" charset="-128"/>
                  <a:ea typeface="Arial Unicode MS" pitchFamily="34" charset="-128"/>
                  <a:cs typeface="Arial Unicode MS" pitchFamily="34" charset="-128"/>
                </a:rPr>
                <a:t>2</a:t>
              </a:r>
              <a:endParaRPr lang="en-US" sz="1000">
                <a:solidFill>
                  <a:srgbClr val="CC6600"/>
                </a:solidFill>
                <a:latin typeface="Arial Unicode MS" pitchFamily="34" charset="-128"/>
                <a:ea typeface="Arial Unicode MS" pitchFamily="34" charset="-128"/>
                <a:cs typeface="Arial Unicode MS" pitchFamily="34" charset="-128"/>
              </a:endParaRPr>
            </a:p>
          </p:txBody>
        </p:sp>
        <p:sp>
          <p:nvSpPr>
            <p:cNvPr id="8302" name="Text Box 112"/>
            <p:cNvSpPr txBox="1">
              <a:spLocks noChangeAspect="1" noChangeArrowheads="1"/>
            </p:cNvSpPr>
            <p:nvPr/>
          </p:nvSpPr>
          <p:spPr bwMode="auto">
            <a:xfrm>
              <a:off x="4617" y="3881"/>
              <a:ext cx="26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US" sz="1000">
                  <a:solidFill>
                    <a:srgbClr val="CC6600"/>
                  </a:solidFill>
                  <a:latin typeface="Arial Unicode MS" pitchFamily="34" charset="-128"/>
                  <a:ea typeface="Arial Unicode MS" pitchFamily="34" charset="-128"/>
                  <a:cs typeface="Arial Unicode MS" pitchFamily="34" charset="-128"/>
                </a:rPr>
                <a:t>m</a:t>
              </a:r>
              <a:r>
                <a:rPr lang="en-US" sz="1000" baseline="-25000">
                  <a:solidFill>
                    <a:srgbClr val="CC6600"/>
                  </a:solidFill>
                  <a:latin typeface="Arial Unicode MS" pitchFamily="34" charset="-128"/>
                  <a:ea typeface="Arial Unicode MS" pitchFamily="34" charset="-128"/>
                  <a:cs typeface="Arial Unicode MS" pitchFamily="34" charset="-128"/>
                </a:rPr>
                <a:t>3</a:t>
              </a:r>
              <a:endParaRPr lang="en-US" sz="1000">
                <a:solidFill>
                  <a:srgbClr val="CC6600"/>
                </a:solidFill>
                <a:latin typeface="Arial Unicode MS" pitchFamily="34" charset="-128"/>
                <a:ea typeface="Arial Unicode MS" pitchFamily="34" charset="-128"/>
                <a:cs typeface="Arial Unicode MS" pitchFamily="34" charset="-128"/>
              </a:endParaRPr>
            </a:p>
          </p:txBody>
        </p:sp>
        <p:sp>
          <p:nvSpPr>
            <p:cNvPr id="8303" name="Text Box 113"/>
            <p:cNvSpPr txBox="1">
              <a:spLocks noChangeAspect="1" noChangeArrowheads="1"/>
            </p:cNvSpPr>
            <p:nvPr/>
          </p:nvSpPr>
          <p:spPr bwMode="auto">
            <a:xfrm>
              <a:off x="4810" y="3881"/>
              <a:ext cx="26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US" sz="1000">
                  <a:solidFill>
                    <a:srgbClr val="CC6600"/>
                  </a:solidFill>
                  <a:latin typeface="Arial Unicode MS" pitchFamily="34" charset="-128"/>
                  <a:ea typeface="Arial Unicode MS" pitchFamily="34" charset="-128"/>
                  <a:cs typeface="Arial Unicode MS" pitchFamily="34" charset="-128"/>
                </a:rPr>
                <a:t>m</a:t>
              </a:r>
              <a:r>
                <a:rPr lang="en-US" sz="1000" baseline="-25000">
                  <a:solidFill>
                    <a:srgbClr val="CC6600"/>
                  </a:solidFill>
                  <a:latin typeface="Arial Unicode MS" pitchFamily="34" charset="-128"/>
                  <a:ea typeface="Arial Unicode MS" pitchFamily="34" charset="-128"/>
                  <a:cs typeface="Arial Unicode MS" pitchFamily="34" charset="-128"/>
                </a:rPr>
                <a:t>4</a:t>
              </a:r>
              <a:endParaRPr lang="en-US" sz="1000">
                <a:solidFill>
                  <a:srgbClr val="CC6600"/>
                </a:solidFill>
                <a:latin typeface="Arial Unicode MS" pitchFamily="34" charset="-128"/>
                <a:ea typeface="Arial Unicode MS" pitchFamily="34" charset="-128"/>
                <a:cs typeface="Arial Unicode MS" pitchFamily="34" charset="-128"/>
              </a:endParaRPr>
            </a:p>
          </p:txBody>
        </p:sp>
        <p:sp>
          <p:nvSpPr>
            <p:cNvPr id="8304" name="Rectangle 114"/>
            <p:cNvSpPr>
              <a:spLocks noChangeAspect="1" noChangeArrowheads="1"/>
            </p:cNvSpPr>
            <p:nvPr/>
          </p:nvSpPr>
          <p:spPr bwMode="auto">
            <a:xfrm>
              <a:off x="3999" y="2592"/>
              <a:ext cx="144" cy="13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8305" name="Text Box 115"/>
            <p:cNvSpPr txBox="1">
              <a:spLocks noChangeAspect="1" noChangeArrowheads="1"/>
            </p:cNvSpPr>
            <p:nvPr/>
          </p:nvSpPr>
          <p:spPr bwMode="auto">
            <a:xfrm>
              <a:off x="3935" y="2577"/>
              <a:ext cx="25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US" sz="1000">
                  <a:latin typeface="Arial Unicode MS" pitchFamily="34" charset="-128"/>
                  <a:ea typeface="Arial Unicode MS" pitchFamily="34" charset="-128"/>
                  <a:cs typeface="Arial Unicode MS" pitchFamily="34" charset="-128"/>
                </a:rPr>
                <a:t>15</a:t>
              </a:r>
            </a:p>
          </p:txBody>
        </p:sp>
        <p:sp>
          <p:nvSpPr>
            <p:cNvPr id="8306" name="Text Box 116"/>
            <p:cNvSpPr txBox="1">
              <a:spLocks noChangeAspect="1" noChangeArrowheads="1"/>
            </p:cNvSpPr>
            <p:nvPr/>
          </p:nvSpPr>
          <p:spPr bwMode="auto">
            <a:xfrm>
              <a:off x="3936" y="2977"/>
              <a:ext cx="25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US" sz="1000">
                  <a:latin typeface="Arial Unicode MS" pitchFamily="34" charset="-128"/>
                  <a:ea typeface="Arial Unicode MS" pitchFamily="34" charset="-128"/>
                  <a:cs typeface="Arial Unicode MS" pitchFamily="34" charset="-128"/>
                </a:rPr>
                <a:t>10</a:t>
              </a:r>
            </a:p>
          </p:txBody>
        </p:sp>
        <p:sp>
          <p:nvSpPr>
            <p:cNvPr id="8307" name="Text Box 117"/>
            <p:cNvSpPr txBox="1">
              <a:spLocks noChangeAspect="1" noChangeArrowheads="1"/>
            </p:cNvSpPr>
            <p:nvPr/>
          </p:nvSpPr>
          <p:spPr bwMode="auto">
            <a:xfrm>
              <a:off x="3980" y="3387"/>
              <a:ext cx="19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US" sz="1000">
                  <a:latin typeface="Arial Unicode MS" pitchFamily="34" charset="-128"/>
                  <a:ea typeface="Arial Unicode MS" pitchFamily="34" charset="-128"/>
                  <a:cs typeface="Arial Unicode MS" pitchFamily="34" charset="-128"/>
                </a:rPr>
                <a:t>5</a:t>
              </a:r>
            </a:p>
          </p:txBody>
        </p:sp>
        <p:sp>
          <p:nvSpPr>
            <p:cNvPr id="8308" name="Text Box 118"/>
            <p:cNvSpPr txBox="1">
              <a:spLocks noChangeAspect="1" noChangeArrowheads="1"/>
            </p:cNvSpPr>
            <p:nvPr/>
          </p:nvSpPr>
          <p:spPr bwMode="auto">
            <a:xfrm>
              <a:off x="3980" y="3792"/>
              <a:ext cx="19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spcBef>
                  <a:spcPct val="50000"/>
                </a:spcBef>
              </a:pPr>
              <a:r>
                <a:rPr lang="en-US" sz="1000">
                  <a:latin typeface="Arial Unicode MS" pitchFamily="34" charset="-128"/>
                  <a:ea typeface="Arial Unicode MS" pitchFamily="34" charset="-128"/>
                  <a:cs typeface="Arial Unicode MS" pitchFamily="34" charset="-128"/>
                </a:rPr>
                <a:t>0</a:t>
              </a:r>
            </a:p>
          </p:txBody>
        </p:sp>
      </p:grpSp>
      <p:grpSp>
        <p:nvGrpSpPr>
          <p:cNvPr id="8264" name="Group 126"/>
          <p:cNvGrpSpPr>
            <a:grpSpLocks/>
          </p:cNvGrpSpPr>
          <p:nvPr/>
        </p:nvGrpSpPr>
        <p:grpSpPr bwMode="auto">
          <a:xfrm>
            <a:off x="3810000" y="3797300"/>
            <a:ext cx="4876800" cy="2755900"/>
            <a:chOff x="2400" y="2392"/>
            <a:chExt cx="3072" cy="1736"/>
          </a:xfrm>
        </p:grpSpPr>
        <p:pic>
          <p:nvPicPr>
            <p:cNvPr id="8269" name="Picture 80" descr="corte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6" y="2560"/>
              <a:ext cx="1736" cy="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270" name="AutoShape 81"/>
            <p:cNvCxnSpPr>
              <a:cxnSpLocks noChangeAspect="1" noChangeShapeType="1"/>
              <a:stCxn id="8271" idx="2"/>
              <a:endCxn id="8276" idx="3"/>
            </p:cNvCxnSpPr>
            <p:nvPr/>
          </p:nvCxnSpPr>
          <p:spPr bwMode="auto">
            <a:xfrm flipH="1" flipV="1">
              <a:off x="2721" y="3319"/>
              <a:ext cx="519" cy="1"/>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71" name="Oval 82"/>
            <p:cNvSpPr>
              <a:spLocks noChangeAspect="1" noChangeArrowheads="1"/>
            </p:cNvSpPr>
            <p:nvPr/>
          </p:nvSpPr>
          <p:spPr bwMode="auto">
            <a:xfrm>
              <a:off x="3240" y="3191"/>
              <a:ext cx="257" cy="257"/>
            </a:xfrm>
            <a:prstGeom prst="ellipse">
              <a:avLst/>
            </a:prstGeom>
            <a:gradFill rotWithShape="1">
              <a:gsLst>
                <a:gs pos="0">
                  <a:srgbClr val="FFFFFF"/>
                </a:gs>
                <a:gs pos="100000">
                  <a:srgbClr val="3366FF"/>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72" name="Text Box 83"/>
            <p:cNvSpPr txBox="1">
              <a:spLocks noChangeAspect="1" noChangeArrowheads="1"/>
            </p:cNvSpPr>
            <p:nvPr/>
          </p:nvSpPr>
          <p:spPr bwMode="auto">
            <a:xfrm>
              <a:off x="3264" y="3243"/>
              <a:ext cx="2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200" b="1">
                  <a:solidFill>
                    <a:srgbClr val="000000"/>
                  </a:solidFill>
                  <a:latin typeface="Arial Unicode MS" pitchFamily="34" charset="-128"/>
                </a:rPr>
                <a:t>V1</a:t>
              </a:r>
              <a:endParaRPr lang="de-DE" sz="1200" b="1" baseline="-25000">
                <a:solidFill>
                  <a:srgbClr val="000000"/>
                </a:solidFill>
                <a:latin typeface="Arial Unicode MS" pitchFamily="34" charset="-128"/>
              </a:endParaRPr>
            </a:p>
          </p:txBody>
        </p:sp>
        <p:sp>
          <p:nvSpPr>
            <p:cNvPr id="8273" name="Oval 84"/>
            <p:cNvSpPr>
              <a:spLocks noChangeAspect="1" noChangeArrowheads="1"/>
            </p:cNvSpPr>
            <p:nvPr/>
          </p:nvSpPr>
          <p:spPr bwMode="auto">
            <a:xfrm>
              <a:off x="3835" y="3242"/>
              <a:ext cx="237" cy="237"/>
            </a:xfrm>
            <a:prstGeom prst="ellipse">
              <a:avLst/>
            </a:prstGeom>
            <a:gradFill rotWithShape="1">
              <a:gsLst>
                <a:gs pos="0">
                  <a:srgbClr val="FFFFFF"/>
                </a:gs>
                <a:gs pos="100000">
                  <a:srgbClr val="33CC33"/>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74" name="Text Box 85"/>
            <p:cNvSpPr txBox="1">
              <a:spLocks noChangeAspect="1" noChangeArrowheads="1"/>
            </p:cNvSpPr>
            <p:nvPr/>
          </p:nvSpPr>
          <p:spPr bwMode="auto">
            <a:xfrm>
              <a:off x="3826" y="3271"/>
              <a:ext cx="2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200" b="1">
                  <a:solidFill>
                    <a:srgbClr val="000000"/>
                  </a:solidFill>
                  <a:latin typeface="Arial Unicode MS" pitchFamily="34" charset="-128"/>
                </a:rPr>
                <a:t>V5</a:t>
              </a:r>
              <a:endParaRPr lang="de-DE" sz="1200" b="1" baseline="-25000">
                <a:solidFill>
                  <a:srgbClr val="000000"/>
                </a:solidFill>
                <a:latin typeface="Arial Unicode MS" pitchFamily="34" charset="-128"/>
              </a:endParaRPr>
            </a:p>
          </p:txBody>
        </p:sp>
        <p:cxnSp>
          <p:nvCxnSpPr>
            <p:cNvPr id="8275" name="AutoShape 86"/>
            <p:cNvCxnSpPr>
              <a:cxnSpLocks noChangeAspect="1" noChangeShapeType="1"/>
              <a:stCxn id="8271" idx="5"/>
              <a:endCxn id="8273" idx="3"/>
            </p:cNvCxnSpPr>
            <p:nvPr/>
          </p:nvCxnSpPr>
          <p:spPr bwMode="auto">
            <a:xfrm>
              <a:off x="3459" y="3410"/>
              <a:ext cx="411" cy="34"/>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76" name="Text Box 87"/>
            <p:cNvSpPr txBox="1">
              <a:spLocks noChangeAspect="1" noChangeArrowheads="1"/>
            </p:cNvSpPr>
            <p:nvPr/>
          </p:nvSpPr>
          <p:spPr bwMode="auto">
            <a:xfrm>
              <a:off x="2400" y="3232"/>
              <a:ext cx="3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400">
                  <a:latin typeface="Arial Unicode MS" pitchFamily="34" charset="-128"/>
                </a:rPr>
                <a:t>stim</a:t>
              </a:r>
              <a:endParaRPr lang="de-DE" sz="2000">
                <a:latin typeface="Arial Unicode MS" pitchFamily="34" charset="-128"/>
              </a:endParaRPr>
            </a:p>
          </p:txBody>
        </p:sp>
        <p:sp>
          <p:nvSpPr>
            <p:cNvPr id="8277" name="Oval 88"/>
            <p:cNvSpPr>
              <a:spLocks noChangeAspect="1" noChangeArrowheads="1"/>
            </p:cNvSpPr>
            <p:nvPr/>
          </p:nvSpPr>
          <p:spPr bwMode="auto">
            <a:xfrm>
              <a:off x="3436" y="2737"/>
              <a:ext cx="244" cy="244"/>
            </a:xfrm>
            <a:prstGeom prst="ellipse">
              <a:avLst/>
            </a:prstGeom>
            <a:gradFill rotWithShape="1">
              <a:gsLst>
                <a:gs pos="0">
                  <a:srgbClr val="FFFFFF"/>
                </a:gs>
                <a:gs pos="100000">
                  <a:srgbClr val="FF3300"/>
                </a:gs>
              </a:gsLst>
              <a:path path="shape">
                <a:fillToRect l="50000" t="50000" r="50000" b="50000"/>
              </a:path>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GB"/>
            </a:p>
          </p:txBody>
        </p:sp>
        <p:sp>
          <p:nvSpPr>
            <p:cNvPr id="8278" name="Text Box 89"/>
            <p:cNvSpPr txBox="1">
              <a:spLocks noChangeAspect="1" noChangeArrowheads="1"/>
            </p:cNvSpPr>
            <p:nvPr/>
          </p:nvSpPr>
          <p:spPr bwMode="auto">
            <a:xfrm>
              <a:off x="3399" y="2774"/>
              <a:ext cx="3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r>
                <a:rPr lang="de-DE" sz="1200" b="1">
                  <a:solidFill>
                    <a:srgbClr val="000000"/>
                  </a:solidFill>
                  <a:latin typeface="Arial Unicode MS" pitchFamily="34" charset="-128"/>
                </a:rPr>
                <a:t>PPC</a:t>
              </a:r>
              <a:endParaRPr lang="de-DE" sz="1200" b="1" baseline="-25000">
                <a:solidFill>
                  <a:srgbClr val="000000"/>
                </a:solidFill>
                <a:latin typeface="Arial Unicode MS" pitchFamily="34" charset="-128"/>
              </a:endParaRPr>
            </a:p>
          </p:txBody>
        </p:sp>
        <p:cxnSp>
          <p:nvCxnSpPr>
            <p:cNvPr id="8279" name="AutoShape 90"/>
            <p:cNvCxnSpPr>
              <a:cxnSpLocks noChangeAspect="1" noChangeShapeType="1"/>
              <a:stCxn id="8273" idx="1"/>
              <a:endCxn id="8271" idx="7"/>
            </p:cNvCxnSpPr>
            <p:nvPr/>
          </p:nvCxnSpPr>
          <p:spPr bwMode="auto">
            <a:xfrm flipH="1" flipV="1">
              <a:off x="3459" y="3229"/>
              <a:ext cx="411" cy="48"/>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80" name="Oval 91"/>
            <p:cNvSpPr>
              <a:spLocks noChangeAspect="1" noChangeArrowheads="1"/>
            </p:cNvSpPr>
            <p:nvPr/>
          </p:nvSpPr>
          <p:spPr bwMode="auto">
            <a:xfrm>
              <a:off x="3701" y="3226"/>
              <a:ext cx="61" cy="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round/>
                  <a:headEnd/>
                  <a:tailEnd/>
                </a14:hiddenLine>
              </a:ext>
            </a:extLst>
          </p:spPr>
          <p:txBody>
            <a:bodyPr wrap="none" anchor="ctr">
              <a:spAutoFit/>
            </a:bodyPr>
            <a:lstStyle/>
            <a:p>
              <a:endParaRPr lang="en-GB"/>
            </a:p>
          </p:txBody>
        </p:sp>
        <p:cxnSp>
          <p:nvCxnSpPr>
            <p:cNvPr id="8281" name="AutoShape 92"/>
            <p:cNvCxnSpPr>
              <a:cxnSpLocks noChangeAspect="1" noChangeShapeType="1"/>
              <a:stCxn id="8277" idx="4"/>
            </p:cNvCxnSpPr>
            <p:nvPr/>
          </p:nvCxnSpPr>
          <p:spPr bwMode="auto">
            <a:xfrm>
              <a:off x="3558" y="2981"/>
              <a:ext cx="181" cy="281"/>
            </a:xfrm>
            <a:prstGeom prst="straightConnector1">
              <a:avLst/>
            </a:prstGeom>
            <a:noFill/>
            <a:ln w="9525">
              <a:solidFill>
                <a:srgbClr val="FF3300"/>
              </a:solidFill>
              <a:round/>
              <a:headEnd/>
              <a:tailEnd type="oval" w="med" len="med"/>
            </a:ln>
            <a:extLst>
              <a:ext uri="{909E8E84-426E-40DD-AFC4-6F175D3DCCD1}">
                <a14:hiddenFill xmlns:a14="http://schemas.microsoft.com/office/drawing/2010/main">
                  <a:noFill/>
                </a14:hiddenFill>
              </a:ext>
            </a:extLst>
          </p:spPr>
        </p:cxnSp>
        <p:cxnSp>
          <p:nvCxnSpPr>
            <p:cNvPr id="8282" name="AutoShape 93"/>
            <p:cNvCxnSpPr>
              <a:cxnSpLocks noChangeAspect="1" noChangeShapeType="1"/>
              <a:stCxn id="8277" idx="1"/>
              <a:endCxn id="8283" idx="2"/>
            </p:cNvCxnSpPr>
            <p:nvPr/>
          </p:nvCxnSpPr>
          <p:spPr bwMode="auto">
            <a:xfrm flipH="1" flipV="1">
              <a:off x="3305" y="2566"/>
              <a:ext cx="167" cy="207"/>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8283" name="Text Box 94"/>
            <p:cNvSpPr txBox="1">
              <a:spLocks noChangeAspect="1" noChangeArrowheads="1"/>
            </p:cNvSpPr>
            <p:nvPr/>
          </p:nvSpPr>
          <p:spPr bwMode="auto">
            <a:xfrm>
              <a:off x="3032" y="2392"/>
              <a:ext cx="5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400">
                  <a:latin typeface="Arial Unicode MS" pitchFamily="34" charset="-128"/>
                </a:rPr>
                <a:t>attention</a:t>
              </a:r>
            </a:p>
          </p:txBody>
        </p:sp>
        <p:cxnSp>
          <p:nvCxnSpPr>
            <p:cNvPr id="8284" name="AutoShape 95"/>
            <p:cNvCxnSpPr>
              <a:cxnSpLocks noChangeAspect="1" noChangeShapeType="1"/>
              <a:stCxn id="8277" idx="5"/>
              <a:endCxn id="8273" idx="0"/>
            </p:cNvCxnSpPr>
            <p:nvPr/>
          </p:nvCxnSpPr>
          <p:spPr bwMode="auto">
            <a:xfrm>
              <a:off x="3644" y="2945"/>
              <a:ext cx="310" cy="297"/>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8285" name="AutoShape 96"/>
            <p:cNvCxnSpPr>
              <a:cxnSpLocks noChangeAspect="1" noChangeShapeType="1"/>
              <a:stCxn id="8277" idx="6"/>
              <a:endCxn id="8273" idx="7"/>
            </p:cNvCxnSpPr>
            <p:nvPr/>
          </p:nvCxnSpPr>
          <p:spPr bwMode="auto">
            <a:xfrm>
              <a:off x="3680" y="2859"/>
              <a:ext cx="357" cy="41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86" name="Oval 97"/>
            <p:cNvSpPr>
              <a:spLocks noChangeAspect="1" noChangeArrowheads="1"/>
            </p:cNvSpPr>
            <p:nvPr/>
          </p:nvSpPr>
          <p:spPr bwMode="auto">
            <a:xfrm>
              <a:off x="3611" y="3214"/>
              <a:ext cx="62" cy="6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round/>
                  <a:headEnd/>
                  <a:tailEnd/>
                </a14:hiddenLine>
              </a:ext>
            </a:extLst>
          </p:spPr>
          <p:txBody>
            <a:bodyPr anchor="ctr">
              <a:spAutoFit/>
            </a:bodyPr>
            <a:lstStyle/>
            <a:p>
              <a:endParaRPr lang="en-GB"/>
            </a:p>
          </p:txBody>
        </p:sp>
        <p:sp>
          <p:nvSpPr>
            <p:cNvPr id="8287" name="Oval 98"/>
            <p:cNvSpPr>
              <a:spLocks noChangeAspect="1" noChangeArrowheads="1"/>
            </p:cNvSpPr>
            <p:nvPr/>
          </p:nvSpPr>
          <p:spPr bwMode="auto">
            <a:xfrm>
              <a:off x="3979" y="2969"/>
              <a:ext cx="61" cy="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round/>
                  <a:headEnd/>
                  <a:tailEnd/>
                </a14:hiddenLine>
              </a:ext>
            </a:extLst>
          </p:spPr>
          <p:txBody>
            <a:bodyPr wrap="none" anchor="ctr">
              <a:spAutoFit/>
            </a:bodyPr>
            <a:lstStyle/>
            <a:p>
              <a:endParaRPr lang="en-GB"/>
            </a:p>
          </p:txBody>
        </p:sp>
        <p:sp>
          <p:nvSpPr>
            <p:cNvPr id="8288" name="Text Box 99"/>
            <p:cNvSpPr txBox="1">
              <a:spLocks noChangeAspect="1" noChangeArrowheads="1"/>
            </p:cNvSpPr>
            <p:nvPr/>
          </p:nvSpPr>
          <p:spPr bwMode="auto">
            <a:xfrm>
              <a:off x="3360" y="3026"/>
              <a:ext cx="2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000" b="1">
                  <a:solidFill>
                    <a:srgbClr val="FF0000"/>
                  </a:solidFill>
                  <a:latin typeface="Arial Unicode MS" pitchFamily="34" charset="-128"/>
                </a:rPr>
                <a:t>1.25</a:t>
              </a:r>
            </a:p>
          </p:txBody>
        </p:sp>
        <p:sp>
          <p:nvSpPr>
            <p:cNvPr id="8289" name="Text Box 100"/>
            <p:cNvSpPr txBox="1">
              <a:spLocks noChangeAspect="1" noChangeArrowheads="1"/>
            </p:cNvSpPr>
            <p:nvPr/>
          </p:nvSpPr>
          <p:spPr bwMode="auto">
            <a:xfrm>
              <a:off x="3480" y="3272"/>
              <a:ext cx="2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000" b="1">
                  <a:latin typeface="Arial Unicode MS" pitchFamily="34" charset="-128"/>
                </a:rPr>
                <a:t>0.13</a:t>
              </a:r>
            </a:p>
          </p:txBody>
        </p:sp>
        <p:sp>
          <p:nvSpPr>
            <p:cNvPr id="8290" name="Text Box 101"/>
            <p:cNvSpPr txBox="1">
              <a:spLocks noChangeAspect="1" noChangeArrowheads="1"/>
            </p:cNvSpPr>
            <p:nvPr/>
          </p:nvSpPr>
          <p:spPr bwMode="auto">
            <a:xfrm>
              <a:off x="3552" y="3448"/>
              <a:ext cx="2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000" b="1">
                  <a:latin typeface="Arial Unicode MS" pitchFamily="34" charset="-128"/>
                </a:rPr>
                <a:t>0.46</a:t>
              </a:r>
            </a:p>
          </p:txBody>
        </p:sp>
        <p:sp>
          <p:nvSpPr>
            <p:cNvPr id="8291" name="Text Box 102"/>
            <p:cNvSpPr txBox="1">
              <a:spLocks noChangeAspect="1" noChangeArrowheads="1"/>
            </p:cNvSpPr>
            <p:nvPr/>
          </p:nvSpPr>
          <p:spPr bwMode="auto">
            <a:xfrm>
              <a:off x="3840" y="2840"/>
              <a:ext cx="2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000" b="1">
                  <a:latin typeface="Arial Unicode MS" pitchFamily="34" charset="-128"/>
                </a:rPr>
                <a:t>0.39</a:t>
              </a:r>
            </a:p>
          </p:txBody>
        </p:sp>
        <p:sp>
          <p:nvSpPr>
            <p:cNvPr id="8292" name="Text Box 103"/>
            <p:cNvSpPr txBox="1">
              <a:spLocks noChangeAspect="1" noChangeArrowheads="1"/>
            </p:cNvSpPr>
            <p:nvPr/>
          </p:nvSpPr>
          <p:spPr bwMode="auto">
            <a:xfrm>
              <a:off x="3665" y="2946"/>
              <a:ext cx="29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000" b="1">
                  <a:latin typeface="Arial Unicode MS" pitchFamily="34" charset="-128"/>
                </a:rPr>
                <a:t> 0.26</a:t>
              </a:r>
            </a:p>
          </p:txBody>
        </p:sp>
        <p:sp>
          <p:nvSpPr>
            <p:cNvPr id="8293" name="Text Box 104"/>
            <p:cNvSpPr txBox="1">
              <a:spLocks noChangeAspect="1" noChangeArrowheads="1"/>
            </p:cNvSpPr>
            <p:nvPr/>
          </p:nvSpPr>
          <p:spPr bwMode="auto">
            <a:xfrm>
              <a:off x="2848" y="3201"/>
              <a:ext cx="2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000" b="1">
                  <a:latin typeface="Arial Unicode MS" pitchFamily="34" charset="-128"/>
                </a:rPr>
                <a:t>0.26</a:t>
              </a:r>
            </a:p>
          </p:txBody>
        </p:sp>
        <p:sp>
          <p:nvSpPr>
            <p:cNvPr id="8294" name="Text Box 105"/>
            <p:cNvSpPr txBox="1">
              <a:spLocks noChangeAspect="1" noChangeArrowheads="1"/>
            </p:cNvSpPr>
            <p:nvPr/>
          </p:nvSpPr>
          <p:spPr bwMode="auto">
            <a:xfrm>
              <a:off x="3096" y="2600"/>
              <a:ext cx="2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8000">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de-DE" sz="1000" b="1">
                  <a:latin typeface="Arial Unicode MS" pitchFamily="34" charset="-128"/>
                </a:rPr>
                <a:t>0.10</a:t>
              </a:r>
            </a:p>
          </p:txBody>
        </p:sp>
        <p:grpSp>
          <p:nvGrpSpPr>
            <p:cNvPr id="8295" name="Group 119"/>
            <p:cNvGrpSpPr>
              <a:grpSpLocks/>
            </p:cNvGrpSpPr>
            <p:nvPr/>
          </p:nvGrpSpPr>
          <p:grpSpPr bwMode="auto">
            <a:xfrm>
              <a:off x="4368" y="2488"/>
              <a:ext cx="1104" cy="432"/>
              <a:chOff x="2448" y="2448"/>
              <a:chExt cx="1104" cy="432"/>
            </a:xfrm>
          </p:grpSpPr>
          <p:sp>
            <p:nvSpPr>
              <p:cNvPr id="46200" name="Rectangle 120"/>
              <p:cNvSpPr>
                <a:spLocks noChangeArrowheads="1"/>
              </p:cNvSpPr>
              <p:nvPr/>
            </p:nvSpPr>
            <p:spPr bwMode="auto">
              <a:xfrm>
                <a:off x="2448" y="2448"/>
                <a:ext cx="1104" cy="432"/>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anchor="ctr">
                <a:spAutoFit/>
              </a:bodyPr>
              <a:lstStyle/>
              <a:p>
                <a:pPr>
                  <a:defRPr/>
                </a:pPr>
                <a:endParaRPr lang="en-GB"/>
              </a:p>
            </p:txBody>
          </p:sp>
          <p:sp>
            <p:nvSpPr>
              <p:cNvPr id="8297" name="Text Box 121"/>
              <p:cNvSpPr txBox="1">
                <a:spLocks noChangeArrowheads="1"/>
              </p:cNvSpPr>
              <p:nvPr/>
            </p:nvSpPr>
            <p:spPr bwMode="auto">
              <a:xfrm>
                <a:off x="2461" y="2515"/>
                <a:ext cx="108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lnSpc>
                    <a:spcPct val="50000"/>
                  </a:lnSpc>
                  <a:spcBef>
                    <a:spcPct val="50000"/>
                  </a:spcBef>
                </a:pPr>
                <a:r>
                  <a:rPr lang="en-US" sz="1000">
                    <a:latin typeface="Arial Unicode MS" pitchFamily="34" charset="-128"/>
                    <a:ea typeface="Arial Unicode MS" pitchFamily="34" charset="-128"/>
                    <a:cs typeface="Arial Unicode MS" pitchFamily="34" charset="-128"/>
                  </a:rPr>
                  <a:t>estimated</a:t>
                </a:r>
              </a:p>
              <a:p>
                <a:pPr algn="ctr">
                  <a:lnSpc>
                    <a:spcPct val="50000"/>
                  </a:lnSpc>
                  <a:spcBef>
                    <a:spcPct val="50000"/>
                  </a:spcBef>
                </a:pPr>
                <a:r>
                  <a:rPr lang="en-US" sz="1000">
                    <a:latin typeface="Arial Unicode MS" pitchFamily="34" charset="-128"/>
                    <a:ea typeface="Arial Unicode MS" pitchFamily="34" charset="-128"/>
                    <a:cs typeface="Arial Unicode MS" pitchFamily="34" charset="-128"/>
                  </a:rPr>
                  <a:t>effective synaptic strengths</a:t>
                </a:r>
              </a:p>
              <a:p>
                <a:pPr algn="ctr">
                  <a:lnSpc>
                    <a:spcPct val="50000"/>
                  </a:lnSpc>
                  <a:spcBef>
                    <a:spcPct val="50000"/>
                  </a:spcBef>
                </a:pPr>
                <a:r>
                  <a:rPr lang="en-US" sz="1000">
                    <a:latin typeface="Arial Unicode MS" pitchFamily="34" charset="-128"/>
                    <a:ea typeface="Arial Unicode MS" pitchFamily="34" charset="-128"/>
                    <a:cs typeface="Arial Unicode MS" pitchFamily="34" charset="-128"/>
                  </a:rPr>
                  <a:t>for best model (m</a:t>
                </a:r>
                <a:r>
                  <a:rPr lang="en-US" sz="1000" baseline="-25000">
                    <a:latin typeface="Arial Unicode MS" pitchFamily="34" charset="-128"/>
                    <a:ea typeface="Arial Unicode MS" pitchFamily="34" charset="-128"/>
                    <a:cs typeface="Arial Unicode MS" pitchFamily="34" charset="-128"/>
                  </a:rPr>
                  <a:t>4</a:t>
                </a:r>
                <a:r>
                  <a:rPr lang="en-US" sz="1000">
                    <a:latin typeface="Arial Unicode MS" pitchFamily="34" charset="-128"/>
                    <a:ea typeface="Arial Unicode MS" pitchFamily="34" charset="-128"/>
                    <a:cs typeface="Arial Unicode MS" pitchFamily="34" charset="-128"/>
                  </a:rPr>
                  <a:t>)</a:t>
                </a:r>
              </a:p>
            </p:txBody>
          </p:sp>
        </p:grpSp>
      </p:grpSp>
      <p:grpSp>
        <p:nvGrpSpPr>
          <p:cNvPr id="8265" name="Group 122"/>
          <p:cNvGrpSpPr>
            <a:grpSpLocks/>
          </p:cNvGrpSpPr>
          <p:nvPr/>
        </p:nvGrpSpPr>
        <p:grpSpPr bwMode="auto">
          <a:xfrm>
            <a:off x="1981200" y="3949700"/>
            <a:ext cx="1752600" cy="563563"/>
            <a:chOff x="2868" y="3341"/>
            <a:chExt cx="1104" cy="355"/>
          </a:xfrm>
        </p:grpSpPr>
        <p:sp>
          <p:nvSpPr>
            <p:cNvPr id="46203" name="Rectangle 123"/>
            <p:cNvSpPr>
              <a:spLocks noChangeArrowheads="1"/>
            </p:cNvSpPr>
            <p:nvPr/>
          </p:nvSpPr>
          <p:spPr bwMode="auto">
            <a:xfrm>
              <a:off x="2868" y="3341"/>
              <a:ext cx="1104" cy="355"/>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anchor="ctr">
              <a:spAutoFit/>
            </a:bodyPr>
            <a:lstStyle/>
            <a:p>
              <a:pPr>
                <a:defRPr/>
              </a:pPr>
              <a:endParaRPr lang="en-GB"/>
            </a:p>
          </p:txBody>
        </p:sp>
        <p:sp>
          <p:nvSpPr>
            <p:cNvPr id="8268" name="Text Box 124"/>
            <p:cNvSpPr txBox="1">
              <a:spLocks noChangeArrowheads="1"/>
            </p:cNvSpPr>
            <p:nvPr/>
          </p:nvSpPr>
          <p:spPr bwMode="auto">
            <a:xfrm>
              <a:off x="2890" y="3408"/>
              <a:ext cx="10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algn="ctr">
                <a:lnSpc>
                  <a:spcPct val="50000"/>
                </a:lnSpc>
                <a:spcBef>
                  <a:spcPct val="50000"/>
                </a:spcBef>
              </a:pPr>
              <a:r>
                <a:rPr lang="en-US" sz="1000">
                  <a:latin typeface="Arial Unicode MS" pitchFamily="34" charset="-128"/>
                  <a:ea typeface="Arial Unicode MS" pitchFamily="34" charset="-128"/>
                  <a:cs typeface="Arial Unicode MS" pitchFamily="34" charset="-128"/>
                </a:rPr>
                <a:t>models marginal likelihood</a:t>
              </a:r>
            </a:p>
          </p:txBody>
        </p:sp>
        <p:graphicFrame>
          <p:nvGraphicFramePr>
            <p:cNvPr id="8194" name="Object 125"/>
            <p:cNvGraphicFramePr>
              <a:graphicFrameLocks noChangeAspect="1"/>
            </p:cNvGraphicFramePr>
            <p:nvPr/>
          </p:nvGraphicFramePr>
          <p:xfrm>
            <a:off x="3197" y="3504"/>
            <a:ext cx="446" cy="170"/>
          </p:xfrm>
          <a:graphic>
            <a:graphicData uri="http://schemas.openxmlformats.org/presentationml/2006/ole">
              <mc:AlternateContent xmlns:mc="http://schemas.openxmlformats.org/markup-compatibility/2006">
                <mc:Choice xmlns:v="urn:schemas-microsoft-com:vml" Requires="v">
                  <p:oleObj spid="_x0000_s8466" name="Equation" r:id="rId6" imgW="660400" imgH="254000" progId="Equation.DSMT4">
                    <p:embed/>
                  </p:oleObj>
                </mc:Choice>
                <mc:Fallback>
                  <p:oleObj name="Equation" r:id="rId6" imgW="660400" imgH="254000" progId="Equation.DSMT4">
                    <p:embed/>
                    <p:pic>
                      <p:nvPicPr>
                        <p:cNvPr id="0" name="Object 1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7" y="3504"/>
                          <a:ext cx="446" cy="1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8" name="Title 1"/>
          <p:cNvSpPr txBox="1">
            <a:spLocks/>
          </p:cNvSpPr>
          <p:nvPr/>
        </p:nvSpPr>
        <p:spPr>
          <a:xfrm>
            <a:off x="865981" y="231030"/>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pPr algn="ctr"/>
            <a:r>
              <a:rPr lang="de-CH" dirty="0"/>
              <a:t>Dynamic causal modeling (DCM)</a:t>
            </a:r>
            <a:endParaRPr lang="en-US" dirty="0"/>
          </a:p>
        </p:txBody>
      </p:sp>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109" descr="modeEv.t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6625" y="1763713"/>
            <a:ext cx="4064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56"/>
          <p:cNvSpPr txBox="1">
            <a:spLocks noChangeArrowheads="1"/>
          </p:cNvSpPr>
          <p:nvPr/>
        </p:nvSpPr>
        <p:spPr bwMode="auto">
          <a:xfrm>
            <a:off x="5297488" y="156051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sz="2400" i="1">
                <a:latin typeface="Times New Roman" pitchFamily="18" charset="0"/>
                <a:cs typeface="Arial" charset="0"/>
              </a:rPr>
              <a:t>m</a:t>
            </a:r>
            <a:r>
              <a:rPr lang="en-GB" sz="2400" baseline="-25000">
                <a:latin typeface="Times New Roman" pitchFamily="18" charset="0"/>
                <a:cs typeface="Arial" charset="0"/>
              </a:rPr>
              <a:t>1</a:t>
            </a:r>
            <a:endParaRPr lang="en-US" sz="2400" baseline="-25000">
              <a:latin typeface="Times New Roman" pitchFamily="18" charset="0"/>
              <a:cs typeface="Arial" charset="0"/>
            </a:endParaRPr>
          </a:p>
        </p:txBody>
      </p:sp>
      <p:sp>
        <p:nvSpPr>
          <p:cNvPr id="10245" name="Text Box 57"/>
          <p:cNvSpPr txBox="1">
            <a:spLocks noChangeArrowheads="1"/>
          </p:cNvSpPr>
          <p:nvPr/>
        </p:nvSpPr>
        <p:spPr bwMode="auto">
          <a:xfrm>
            <a:off x="5368925" y="327501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sz="2400" i="1">
                <a:latin typeface="Times New Roman" pitchFamily="18" charset="0"/>
                <a:cs typeface="Arial" charset="0"/>
              </a:rPr>
              <a:t>m</a:t>
            </a:r>
            <a:r>
              <a:rPr lang="en-GB" sz="2400" baseline="-25000">
                <a:latin typeface="Times New Roman" pitchFamily="18" charset="0"/>
                <a:cs typeface="Arial" charset="0"/>
              </a:rPr>
              <a:t>2</a:t>
            </a:r>
            <a:endParaRPr lang="en-US" sz="2400" baseline="-25000">
              <a:latin typeface="Times New Roman" pitchFamily="18" charset="0"/>
              <a:cs typeface="Arial" charset="0"/>
            </a:endParaRPr>
          </a:p>
        </p:txBody>
      </p:sp>
      <p:sp>
        <p:nvSpPr>
          <p:cNvPr id="10246" name="Text Box 18"/>
          <p:cNvSpPr txBox="1">
            <a:spLocks noChangeArrowheads="1"/>
          </p:cNvSpPr>
          <p:nvPr/>
        </p:nvSpPr>
        <p:spPr bwMode="auto">
          <a:xfrm rot="-5400000">
            <a:off x="-547687" y="2905125"/>
            <a:ext cx="297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sz="1400">
                <a:cs typeface="Arial" charset="0"/>
              </a:rPr>
              <a:t>differences in log- model evidences</a:t>
            </a:r>
            <a:endParaRPr lang="en-US" sz="1400">
              <a:cs typeface="Arial" charset="0"/>
            </a:endParaRPr>
          </a:p>
        </p:txBody>
      </p:sp>
      <p:graphicFrame>
        <p:nvGraphicFramePr>
          <p:cNvPr id="10242" name="Object 16"/>
          <p:cNvGraphicFramePr>
            <a:graphicFrameLocks noChangeAspect="1"/>
          </p:cNvGraphicFramePr>
          <p:nvPr/>
        </p:nvGraphicFramePr>
        <p:xfrm>
          <a:off x="1644650" y="1274763"/>
          <a:ext cx="1998663" cy="373062"/>
        </p:xfrm>
        <a:graphic>
          <a:graphicData uri="http://schemas.openxmlformats.org/presentationml/2006/ole">
            <mc:AlternateContent xmlns:mc="http://schemas.openxmlformats.org/markup-compatibility/2006">
              <mc:Choice xmlns:v="urn:schemas-microsoft-com:vml" Requires="v">
                <p:oleObj spid="_x0000_s10412" name="Equation" r:id="rId5" imgW="1511280" imgH="279360" progId="Equation.DSMT4">
                  <p:embed/>
                </p:oleObj>
              </mc:Choice>
              <mc:Fallback>
                <p:oleObj name="Equation" r:id="rId5" imgW="1511280" imgH="27936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650" y="1274763"/>
                        <a:ext cx="1998663"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7" name="Text Box 18"/>
          <p:cNvSpPr txBox="1">
            <a:spLocks noChangeArrowheads="1"/>
          </p:cNvSpPr>
          <p:nvPr/>
        </p:nvSpPr>
        <p:spPr bwMode="auto">
          <a:xfrm>
            <a:off x="2428875" y="4621213"/>
            <a:ext cx="836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sz="1400">
                <a:cs typeface="Arial" charset="0"/>
              </a:rPr>
              <a:t>subjects</a:t>
            </a:r>
            <a:endParaRPr lang="en-US" sz="1400">
              <a:cs typeface="Arial" charset="0"/>
            </a:endParaRPr>
          </a:p>
        </p:txBody>
      </p:sp>
      <p:pic>
        <p:nvPicPr>
          <p:cNvPr id="10248" name="Picture 110" descr="m1.tif"/>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54738" y="1489075"/>
            <a:ext cx="14890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111" descr="m2.t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6175" y="3275013"/>
            <a:ext cx="14890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18"/>
          <p:cNvSpPr txBox="1">
            <a:spLocks noChangeArrowheads="1"/>
          </p:cNvSpPr>
          <p:nvPr/>
        </p:nvSpPr>
        <p:spPr bwMode="auto">
          <a:xfrm>
            <a:off x="1071563" y="5273675"/>
            <a:ext cx="1313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dirty="0">
                <a:solidFill>
                  <a:srgbClr val="CC6600"/>
                </a:solidFill>
                <a:latin typeface="Cambria" pitchFamily="18" charset="0"/>
                <a:cs typeface="Arial" charset="0"/>
              </a:rPr>
              <a:t>Fixed effect</a:t>
            </a:r>
            <a:endParaRPr lang="en-US" dirty="0">
              <a:latin typeface="Cambria" pitchFamily="18" charset="0"/>
              <a:cs typeface="Arial" charset="0"/>
            </a:endParaRPr>
          </a:p>
        </p:txBody>
      </p:sp>
      <p:sp>
        <p:nvSpPr>
          <p:cNvPr id="10251" name="Text Box 18"/>
          <p:cNvSpPr txBox="1">
            <a:spLocks noChangeArrowheads="1"/>
          </p:cNvSpPr>
          <p:nvPr/>
        </p:nvSpPr>
        <p:spPr bwMode="auto">
          <a:xfrm>
            <a:off x="1071563" y="5988050"/>
            <a:ext cx="16019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dirty="0">
                <a:solidFill>
                  <a:srgbClr val="CC6600"/>
                </a:solidFill>
                <a:latin typeface="Cambria" pitchFamily="18" charset="0"/>
                <a:cs typeface="Arial" charset="0"/>
              </a:rPr>
              <a:t>Random effect</a:t>
            </a:r>
            <a:endParaRPr lang="en-US" dirty="0">
              <a:latin typeface="Cambria" pitchFamily="18" charset="0"/>
              <a:cs typeface="Arial" charset="0"/>
            </a:endParaRPr>
          </a:p>
        </p:txBody>
      </p:sp>
      <p:sp>
        <p:nvSpPr>
          <p:cNvPr id="10252" name="Text Box 18"/>
          <p:cNvSpPr txBox="1">
            <a:spLocks noChangeArrowheads="1"/>
          </p:cNvSpPr>
          <p:nvPr/>
        </p:nvSpPr>
        <p:spPr bwMode="auto">
          <a:xfrm>
            <a:off x="3286125" y="5273675"/>
            <a:ext cx="40164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sz="1400" dirty="0">
                <a:latin typeface="Cambria" pitchFamily="18" charset="0"/>
                <a:cs typeface="Arial" charset="0"/>
              </a:rPr>
              <a:t>Assume all subjects correspond to the same model</a:t>
            </a:r>
            <a:endParaRPr lang="en-US" sz="1400" dirty="0">
              <a:latin typeface="Cambria" pitchFamily="18" charset="0"/>
              <a:cs typeface="Arial" charset="0"/>
            </a:endParaRPr>
          </a:p>
        </p:txBody>
      </p:sp>
      <p:sp>
        <p:nvSpPr>
          <p:cNvPr id="10253" name="Text Box 18"/>
          <p:cNvSpPr txBox="1">
            <a:spLocks noChangeArrowheads="1"/>
          </p:cNvSpPr>
          <p:nvPr/>
        </p:nvSpPr>
        <p:spPr bwMode="auto">
          <a:xfrm>
            <a:off x="3313113" y="6003925"/>
            <a:ext cx="5135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Times New Roman" pitchFamily="18" charset="0"/>
              </a:defRPr>
            </a:lvl1pPr>
            <a:lvl2pPr marL="742950" indent="-285750" eaLnBrk="0" hangingPunct="0">
              <a:defRPr>
                <a:solidFill>
                  <a:schemeClr val="tx1"/>
                </a:solidFill>
                <a:latin typeface="Arial" charset="0"/>
                <a:cs typeface="Times New Roman" pitchFamily="18" charset="0"/>
              </a:defRPr>
            </a:lvl2pPr>
            <a:lvl3pPr marL="1143000" indent="-228600" eaLnBrk="0" hangingPunct="0">
              <a:defRPr>
                <a:solidFill>
                  <a:schemeClr val="tx1"/>
                </a:solidFill>
                <a:latin typeface="Arial" charset="0"/>
                <a:cs typeface="Times New Roman" pitchFamily="18" charset="0"/>
              </a:defRPr>
            </a:lvl3pPr>
            <a:lvl4pPr marL="1600200" indent="-228600" eaLnBrk="0" hangingPunct="0">
              <a:defRPr>
                <a:solidFill>
                  <a:schemeClr val="tx1"/>
                </a:solidFill>
                <a:latin typeface="Arial" charset="0"/>
                <a:cs typeface="Times New Roman" pitchFamily="18" charset="0"/>
              </a:defRPr>
            </a:lvl4pPr>
            <a:lvl5pPr marL="2057400" indent="-228600" eaLnBrk="0" hangingPunct="0">
              <a:defRPr>
                <a:solidFill>
                  <a:schemeClr val="tx1"/>
                </a:solidFill>
                <a:latin typeface="Arial" charset="0"/>
                <a:cs typeface="Times New Roman" pitchFamily="18" charset="0"/>
              </a:defRPr>
            </a:lvl5pPr>
            <a:lvl6pPr marL="2514600" indent="-228600" eaLnBrk="0" fontAlgn="base" hangingPunct="0">
              <a:spcBef>
                <a:spcPct val="0"/>
              </a:spcBef>
              <a:spcAft>
                <a:spcPct val="0"/>
              </a:spcAft>
              <a:defRPr>
                <a:solidFill>
                  <a:schemeClr val="tx1"/>
                </a:solidFill>
                <a:latin typeface="Arial" charset="0"/>
                <a:cs typeface="Times New Roman" pitchFamily="18" charset="0"/>
              </a:defRPr>
            </a:lvl6pPr>
            <a:lvl7pPr marL="2971800" indent="-228600" eaLnBrk="0" fontAlgn="base" hangingPunct="0">
              <a:spcBef>
                <a:spcPct val="0"/>
              </a:spcBef>
              <a:spcAft>
                <a:spcPct val="0"/>
              </a:spcAft>
              <a:defRPr>
                <a:solidFill>
                  <a:schemeClr val="tx1"/>
                </a:solidFill>
                <a:latin typeface="Arial" charset="0"/>
                <a:cs typeface="Times New Roman" pitchFamily="18" charset="0"/>
              </a:defRPr>
            </a:lvl7pPr>
            <a:lvl8pPr marL="3429000" indent="-228600" eaLnBrk="0" fontAlgn="base" hangingPunct="0">
              <a:spcBef>
                <a:spcPct val="0"/>
              </a:spcBef>
              <a:spcAft>
                <a:spcPct val="0"/>
              </a:spcAft>
              <a:defRPr>
                <a:solidFill>
                  <a:schemeClr val="tx1"/>
                </a:solidFill>
                <a:latin typeface="Arial" charset="0"/>
                <a:cs typeface="Times New Roman" pitchFamily="18" charset="0"/>
              </a:defRPr>
            </a:lvl8pPr>
            <a:lvl9pPr marL="3886200" indent="-228600" eaLnBrk="0" fontAlgn="base" hangingPunct="0">
              <a:spcBef>
                <a:spcPct val="0"/>
              </a:spcBef>
              <a:spcAft>
                <a:spcPct val="0"/>
              </a:spcAft>
              <a:defRPr>
                <a:solidFill>
                  <a:schemeClr val="tx1"/>
                </a:solidFill>
                <a:latin typeface="Arial" charset="0"/>
                <a:cs typeface="Times New Roman" pitchFamily="18" charset="0"/>
              </a:defRPr>
            </a:lvl9pPr>
          </a:lstStyle>
          <a:p>
            <a:pPr eaLnBrk="1" hangingPunct="1"/>
            <a:r>
              <a:rPr lang="en-GB" sz="1400" dirty="0">
                <a:latin typeface="Cambria" pitchFamily="18" charset="0"/>
                <a:cs typeface="Arial" charset="0"/>
              </a:rPr>
              <a:t>Assume different subjects might correspond to different models</a:t>
            </a:r>
            <a:endParaRPr lang="en-US" sz="1400" dirty="0">
              <a:latin typeface="Cambria" pitchFamily="18" charset="0"/>
              <a:cs typeface="Arial" charset="0"/>
            </a:endParaRPr>
          </a:p>
        </p:txBody>
      </p:sp>
      <p:sp>
        <p:nvSpPr>
          <p:cNvPr id="16" name="Title 1"/>
          <p:cNvSpPr txBox="1">
            <a:spLocks/>
          </p:cNvSpPr>
          <p:nvPr/>
        </p:nvSpPr>
        <p:spPr>
          <a:xfrm>
            <a:off x="865981" y="231030"/>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pPr algn="ctr"/>
            <a:r>
              <a:rPr lang="de-CH" dirty="0"/>
              <a:t>Model comparison for group studies</a:t>
            </a:r>
            <a:endParaRPr lang="en-US" dirty="0"/>
          </a:p>
        </p:txBody>
      </p:sp>
      <p:sp>
        <p:nvSpPr>
          <p:cNvPr id="3" name="Slide Number Placeholder 2"/>
          <p:cNvSpPr>
            <a:spLocks noGrp="1"/>
          </p:cNvSpPr>
          <p:nvPr>
            <p:ph type="sldNum" sz="quarter" idx="12"/>
          </p:nvPr>
        </p:nvSpPr>
        <p:spPr/>
        <p:txBody>
          <a:bodyPr/>
          <a:lstStyle/>
          <a:p>
            <a:pPr>
              <a:defRPr/>
            </a:pPr>
            <a:fld id="{D37816F2-E6F5-4959-A70F-0F96F337B0F5}"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865981" y="2708920"/>
            <a:ext cx="7343775" cy="461665"/>
          </a:xfrm>
          <a:prstGeom prst="rect">
            <a:avLst/>
          </a:prstGeom>
        </p:spPr>
        <p:txBody>
          <a:bodyPr>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pPr algn="ctr"/>
            <a:r>
              <a:rPr lang="de-CH" dirty="0"/>
              <a:t>Thanks</a:t>
            </a:r>
            <a:endParaRPr lang="en-US" dirty="0"/>
          </a:p>
        </p:txBody>
      </p:sp>
      <p:sp>
        <p:nvSpPr>
          <p:cNvPr id="4" name="Slide Number Placeholder 3"/>
          <p:cNvSpPr>
            <a:spLocks noGrp="1"/>
          </p:cNvSpPr>
          <p:nvPr>
            <p:ph type="sldNum" sz="quarter" idx="12"/>
          </p:nvPr>
        </p:nvSpPr>
        <p:spPr/>
        <p:txBody>
          <a:bodyPr/>
          <a:lstStyle/>
          <a:p>
            <a:pPr>
              <a:defRPr/>
            </a:pPr>
            <a:fld id="{D37816F2-E6F5-4959-A70F-0F96F337B0F5}" type="slidenum">
              <a:rPr lang="en-US" smtClean="0"/>
              <a:pPr>
                <a:defRPr/>
              </a:pPr>
              <a:t>39</a:t>
            </a:fld>
            <a:endParaRPr lang="en-US"/>
          </a:p>
        </p:txBody>
      </p:sp>
    </p:spTree>
    <p:extLst>
      <p:ext uri="{BB962C8B-B14F-4D97-AF65-F5344CB8AC3E}">
        <p14:creationId xmlns:p14="http://schemas.microsoft.com/office/powerpoint/2010/main" val="170396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8" name="Content Placeholder 2"/>
              <p:cNvSpPr>
                <a:spLocks noGrp="1"/>
              </p:cNvSpPr>
              <p:nvPr>
                <p:ph idx="1"/>
              </p:nvPr>
            </p:nvSpPr>
            <p:spPr>
              <a:xfrm>
                <a:off x="971600" y="1556792"/>
                <a:ext cx="7343775" cy="4054956"/>
              </a:xfrm>
            </p:spPr>
            <p:txBody>
              <a:bodyPr>
                <a:spAutoFit/>
              </a:bodyPr>
              <a:lstStyle/>
              <a:p>
                <a:pPr algn="just">
                  <a:lnSpc>
                    <a:spcPct val="150000"/>
                  </a:lnSpc>
                </a:pPr>
                <a:r>
                  <a:rPr lang="de-CH" dirty="0"/>
                  <a:t>This is a question referring to </a:t>
                </a:r>
                <a:r>
                  <a:rPr lang="de-CH" b="1" dirty="0"/>
                  <a:t>uncertain quantities</a:t>
                </a:r>
                <a:r>
                  <a:rPr lang="de-CH" dirty="0"/>
                  <a:t>. Like almost all scientific questions, it cannot be answered by deductive logic. </a:t>
                </a:r>
                <a:r>
                  <a:rPr lang="de-CH" i="1" dirty="0"/>
                  <a:t>Nonetheless, quantitative answers can be given – </a:t>
                </a:r>
                <a:r>
                  <a:rPr lang="de-CH" b="1" i="1" dirty="0"/>
                  <a:t>but they can only be given in terms of probabilities</a:t>
                </a:r>
                <a:r>
                  <a:rPr lang="de-CH" b="1" dirty="0"/>
                  <a:t>.</a:t>
                </a:r>
              </a:p>
              <a:p>
                <a:pPr algn="just">
                  <a:lnSpc>
                    <a:spcPct val="150000"/>
                  </a:lnSpc>
                </a:pPr>
                <a:endParaRPr lang="de-CH" dirty="0"/>
              </a:p>
              <a:p>
                <a:pPr algn="just">
                  <a:lnSpc>
                    <a:spcPct val="150000"/>
                  </a:lnSpc>
                </a:pPr>
                <a:r>
                  <a:rPr lang="de-CH" dirty="0"/>
                  <a:t>Our question here can be rephrased  in terms of a conditional probability:</a:t>
                </a:r>
              </a:p>
              <a:p>
                <a:pPr algn="just">
                  <a:lnSpc>
                    <a:spcPct val="150000"/>
                  </a:lnSpc>
                </a:pPr>
                <a14:m>
                  <m:oMathPara xmlns:m="http://schemas.openxmlformats.org/officeDocument/2006/math">
                    <m:oMathParaPr>
                      <m:jc m:val="centerGroup"/>
                    </m:oMathParaPr>
                    <m:oMath xmlns:m="http://schemas.openxmlformats.org/officeDocument/2006/math">
                      <m:r>
                        <a:rPr lang="de-CH" b="0" i="1" smtClean="0">
                          <a:latin typeface="Cambria Math"/>
                        </a:rPr>
                        <m:t>𝑝</m:t>
                      </m:r>
                      <m:d>
                        <m:dPr>
                          <m:ctrlPr>
                            <a:rPr lang="de-CH" b="0" i="1" smtClean="0">
                              <a:latin typeface="Cambria Math" panose="02040503050406030204" pitchFamily="18" charset="0"/>
                            </a:rPr>
                          </m:ctrlPr>
                        </m:dPr>
                        <m:e>
                          <m:r>
                            <a:rPr lang="de-CH" b="0" i="1" smtClean="0">
                              <a:latin typeface="Cambria Math"/>
                            </a:rPr>
                            <m:t>𝑁𝑜𝑏𝑒𝑙</m:t>
                          </m:r>
                          <m:r>
                            <a:rPr lang="de-CH" b="0" i="1" smtClean="0">
                              <a:latin typeface="Cambria Math"/>
                            </a:rPr>
                            <m:t> </m:t>
                          </m:r>
                        </m:e>
                        <m:e>
                          <m:r>
                            <a:rPr lang="de-CH" b="0" i="1" smtClean="0">
                              <a:latin typeface="Cambria Math"/>
                            </a:rPr>
                            <m:t> </m:t>
                          </m:r>
                          <m:r>
                            <a:rPr lang="de-CH" b="0" i="1" smtClean="0">
                              <a:latin typeface="Cambria Math"/>
                            </a:rPr>
                            <m:t>𝑙𝑜𝑡𝑠</m:t>
                          </m:r>
                          <m:r>
                            <a:rPr lang="de-CH" b="0" i="1" smtClean="0">
                              <a:latin typeface="Cambria Math"/>
                            </a:rPr>
                            <m:t> </m:t>
                          </m:r>
                          <m:r>
                            <a:rPr lang="de-CH" b="0" i="1" smtClean="0">
                              <a:latin typeface="Cambria Math"/>
                            </a:rPr>
                            <m:t>𝑜𝑓</m:t>
                          </m:r>
                          <m:r>
                            <a:rPr lang="de-CH" b="0" i="1" smtClean="0">
                              <a:latin typeface="Cambria Math"/>
                            </a:rPr>
                            <m:t> </m:t>
                          </m:r>
                          <m:r>
                            <a:rPr lang="de-CH" b="0" i="1" smtClean="0">
                              <a:latin typeface="Cambria Math"/>
                            </a:rPr>
                            <m:t>𝑐h𝑜𝑐𝑜𝑙𝑎𝑡𝑒</m:t>
                          </m:r>
                        </m:e>
                      </m:d>
                      <m:r>
                        <a:rPr lang="de-CH" b="0" i="1" smtClean="0">
                          <a:latin typeface="Cambria Math"/>
                        </a:rPr>
                        <m:t>= ?</m:t>
                      </m:r>
                    </m:oMath>
                  </m:oMathPara>
                </a14:m>
                <a:endParaRPr lang="de-CH" dirty="0">
                  <a:latin typeface="Cambria" pitchFamily="18" charset="0"/>
                </a:endParaRPr>
              </a:p>
              <a:p>
                <a:pPr algn="just">
                  <a:lnSpc>
                    <a:spcPct val="150000"/>
                  </a:lnSpc>
                </a:pPr>
                <a:endParaRPr lang="de-CH" dirty="0">
                  <a:latin typeface="Cambria" pitchFamily="18" charset="0"/>
                </a:endParaRPr>
              </a:p>
              <a:p>
                <a:pPr algn="just">
                  <a:lnSpc>
                    <a:spcPct val="150000"/>
                  </a:lnSpc>
                </a:pPr>
                <a:r>
                  <a:rPr lang="de-CH" dirty="0"/>
                  <a:t>To answer it, we have to learn to calculate such quantities. The tool for this is </a:t>
                </a:r>
                <a:r>
                  <a:rPr lang="de-CH" b="1" dirty="0"/>
                  <a:t>Bayesian inference</a:t>
                </a:r>
                <a:r>
                  <a:rPr lang="de-CH" dirty="0"/>
                  <a:t>.</a:t>
                </a:r>
              </a:p>
            </p:txBody>
          </p:sp>
        </mc:Choice>
        <mc:Fallback xmlns="">
          <p:sp>
            <p:nvSpPr>
              <p:cNvPr id="68" name="Content Placeholder 2"/>
              <p:cNvSpPr>
                <a:spLocks noGrp="1" noRot="1" noChangeAspect="1" noMove="1" noResize="1" noEditPoints="1" noAdjustHandles="1" noChangeArrowheads="1" noChangeShapeType="1" noTextEdit="1"/>
              </p:cNvSpPr>
              <p:nvPr>
                <p:ph idx="1"/>
              </p:nvPr>
            </p:nvSpPr>
            <p:spPr>
              <a:xfrm>
                <a:off x="971600" y="1556792"/>
                <a:ext cx="7343775" cy="4054956"/>
              </a:xfrm>
              <a:blipFill>
                <a:blip r:embed="rId3"/>
                <a:stretch>
                  <a:fillRect l="-1730" r="-1730"/>
                </a:stretch>
              </a:blipFill>
            </p:spPr>
            <p:txBody>
              <a:bodyPr/>
              <a:lstStyle/>
              <a:p>
                <a:r>
                  <a:rPr lang="en-GB">
                    <a:noFill/>
                  </a:rPr>
                  <a:t> </a:t>
                </a:r>
              </a:p>
            </p:txBody>
          </p:sp>
        </mc:Fallback>
      </mc:AlternateContent>
      <p:sp>
        <p:nvSpPr>
          <p:cNvPr id="2" name="Title 1"/>
          <p:cNvSpPr>
            <a:spLocks noGrp="1"/>
          </p:cNvSpPr>
          <p:nvPr>
            <p:ph type="title"/>
          </p:nvPr>
        </p:nvSpPr>
        <p:spPr>
          <a:xfrm>
            <a:off x="899592" y="548680"/>
            <a:ext cx="7343775" cy="405683"/>
          </a:xfrm>
        </p:spPr>
        <p:txBody>
          <a:bodyPr>
            <a:spAutoFit/>
          </a:bodyPr>
          <a:lstStyle/>
          <a:p>
            <a:r>
              <a:rPr lang="de-CH" dirty="0"/>
              <a:t>So will I win the Nobel prize if I eat lots of chocolate?</a:t>
            </a:r>
            <a:endParaRPr lang="en-US" dirty="0">
              <a:latin typeface="Cambria" pitchFamily="18" charset="0"/>
            </a:endParaRPr>
          </a:p>
        </p:txBody>
      </p:sp>
      <p:sp>
        <p:nvSpPr>
          <p:cNvPr id="6" name="Slide Number Placeholder 5"/>
          <p:cNvSpPr>
            <a:spLocks noGrp="1"/>
          </p:cNvSpPr>
          <p:nvPr>
            <p:ph type="sldNum" sz="quarter" idx="12"/>
          </p:nvPr>
        </p:nvSpPr>
        <p:spPr/>
        <p:txBody>
          <a:bodyPr/>
          <a:lstStyle/>
          <a:p>
            <a:pPr>
              <a:defRPr/>
            </a:pPr>
            <a:fld id="{C9D60223-0653-49FD-856D-E442484557A6}" type="slidenum">
              <a:rPr lang="en-US" smtClean="0"/>
              <a:pPr>
                <a:defRPr/>
              </a:pPr>
              <a:t>4</a:t>
            </a:fld>
            <a:endParaRPr lang="en-US"/>
          </a:p>
        </p:txBody>
      </p:sp>
    </p:spTree>
    <p:extLst>
      <p:ext uri="{BB962C8B-B14F-4D97-AF65-F5344CB8AC3E}">
        <p14:creationId xmlns:p14="http://schemas.microsoft.com/office/powerpoint/2010/main" val="184128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2606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23" name="Title 1"/>
          <p:cNvSpPr txBox="1">
            <a:spLocks/>
          </p:cNvSpPr>
          <p:nvPr/>
        </p:nvSpPr>
        <p:spPr>
          <a:xfrm>
            <a:off x="487071" y="391310"/>
            <a:ext cx="8169858" cy="461665"/>
          </a:xfrm>
          <a:prstGeom prst="rect">
            <a:avLst/>
          </a:prstGeom>
        </p:spPr>
        <p:txBody>
          <a:bodyPr wrap="square">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en-US" dirty="0"/>
              <a:t>Calculating with probabilities: the setup</a:t>
            </a:r>
          </a:p>
        </p:txBody>
      </p:sp>
      <p:sp>
        <p:nvSpPr>
          <p:cNvPr id="8" name="Slide Number Placeholder 7"/>
          <p:cNvSpPr>
            <a:spLocks noGrp="1"/>
          </p:cNvSpPr>
          <p:nvPr>
            <p:ph type="sldNum" sz="quarter" idx="12"/>
          </p:nvPr>
        </p:nvSpPr>
        <p:spPr/>
        <p:txBody>
          <a:bodyPr/>
          <a:lstStyle/>
          <a:p>
            <a:pPr>
              <a:defRPr/>
            </a:pPr>
            <a:fld id="{D37816F2-E6F5-4959-A70F-0F96F337B0F5}" type="slidenum">
              <a:rPr lang="en-US" smtClean="0"/>
              <a:pPr>
                <a:defRPr/>
              </a:pPr>
              <a:t>5</a:t>
            </a:fld>
            <a:endParaRPr lang="en-US"/>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766AD91-6568-4340-9BEE-942C3EC2DAA4}"/>
                  </a:ext>
                </a:extLst>
              </p:cNvPr>
              <p:cNvSpPr txBox="1">
                <a:spLocks noChangeArrowheads="1"/>
              </p:cNvSpPr>
              <p:nvPr/>
            </p:nvSpPr>
            <p:spPr>
              <a:xfrm>
                <a:off x="592305" y="1061859"/>
                <a:ext cx="8169858" cy="5678661"/>
              </a:xfrm>
              <a:prstGeom prst="rect">
                <a:avLst/>
              </a:prstGeom>
            </p:spPr>
            <p:txBody>
              <a:bodyPr wrap="square" lIns="90000">
                <a:normAutofit/>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a:spcBef>
                    <a:spcPts val="0"/>
                  </a:spcBef>
                  <a:spcAft>
                    <a:spcPts val="1200"/>
                  </a:spcAft>
                </a:pPr>
                <a:r>
                  <a:rPr lang="en-GB" sz="2000" kern="0" dirty="0"/>
                  <a:t>We assume a probability space </a:t>
                </a:r>
                <a14:m>
                  <m:oMath xmlns:m="http://schemas.openxmlformats.org/officeDocument/2006/math">
                    <m:r>
                      <m:rPr>
                        <m:sty m:val="p"/>
                      </m:rPr>
                      <a:rPr lang="en-US" sz="2000" b="0" i="0" kern="0" smtClean="0">
                        <a:latin typeface="Cambria Math" panose="02040503050406030204" pitchFamily="18" charset="0"/>
                      </a:rPr>
                      <m:t>Ω</m:t>
                    </m:r>
                  </m:oMath>
                </a14:m>
                <a:r>
                  <a:rPr lang="en-GB" sz="2000" kern="0" dirty="0"/>
                  <a:t> with subsets </a:t>
                </a:r>
                <a14:m>
                  <m:oMath xmlns:m="http://schemas.openxmlformats.org/officeDocument/2006/math">
                    <m:r>
                      <a:rPr lang="en-US" sz="2000" b="0" i="1" kern="0" smtClean="0">
                        <a:latin typeface="Cambria Math" panose="02040503050406030204" pitchFamily="18" charset="0"/>
                      </a:rPr>
                      <m:t>𝐴</m:t>
                    </m:r>
                  </m:oMath>
                </a14:m>
                <a:r>
                  <a:rPr lang="en-GB" sz="2000" kern="0" dirty="0"/>
                  <a:t> and </a:t>
                </a:r>
                <a14:m>
                  <m:oMath xmlns:m="http://schemas.openxmlformats.org/officeDocument/2006/math">
                    <m:r>
                      <a:rPr lang="en-US" sz="2000" b="0" i="1" kern="0" smtClean="0">
                        <a:latin typeface="Cambria Math" panose="02040503050406030204" pitchFamily="18" charset="0"/>
                      </a:rPr>
                      <m:t>𝐵</m:t>
                    </m:r>
                  </m:oMath>
                </a14:m>
                <a:endParaRPr lang="en-GB" sz="2000" kern="0" dirty="0"/>
              </a:p>
              <a:p>
                <a:pPr marL="342900" indent="-342900">
                  <a:spcBef>
                    <a:spcPts val="0"/>
                  </a:spcBef>
                  <a:spcAft>
                    <a:spcPts val="1200"/>
                  </a:spcAft>
                  <a:buFont typeface="Arial" panose="020B0604020202020204" pitchFamily="34" charset="0"/>
                  <a:buChar char="•"/>
                </a:pPr>
                <a:endParaRPr lang="en-GB" sz="2000" kern="0" dirty="0"/>
              </a:p>
              <a:p>
                <a:pPr marL="342900" indent="-342900">
                  <a:spcBef>
                    <a:spcPts val="0"/>
                  </a:spcBef>
                  <a:spcAft>
                    <a:spcPts val="1200"/>
                  </a:spcAft>
                  <a:buFont typeface="Arial" panose="020B0604020202020204" pitchFamily="34" charset="0"/>
                  <a:buChar char="•"/>
                </a:pPr>
                <a:endParaRPr lang="en-GB" sz="2000" kern="0" dirty="0"/>
              </a:p>
              <a:p>
                <a:pPr>
                  <a:spcBef>
                    <a:spcPts val="0"/>
                  </a:spcBef>
                  <a:spcAft>
                    <a:spcPts val="1200"/>
                  </a:spcAft>
                </a:pPr>
                <a:endParaRPr lang="en-GB" sz="2000" kern="0" dirty="0"/>
              </a:p>
              <a:p>
                <a:pPr>
                  <a:spcBef>
                    <a:spcPts val="0"/>
                  </a:spcBef>
                  <a:spcAft>
                    <a:spcPts val="1200"/>
                  </a:spcAft>
                </a:pPr>
                <a:endParaRPr lang="en-GB" sz="2000" kern="0" dirty="0"/>
              </a:p>
              <a:p>
                <a:pPr>
                  <a:spcBef>
                    <a:spcPts val="0"/>
                  </a:spcBef>
                  <a:spcAft>
                    <a:spcPts val="1200"/>
                  </a:spcAft>
                </a:pPr>
                <a:endParaRPr lang="en-GB" sz="2000" kern="0" dirty="0"/>
              </a:p>
              <a:p>
                <a:pPr>
                  <a:spcBef>
                    <a:spcPts val="0"/>
                  </a:spcBef>
                  <a:spcAft>
                    <a:spcPts val="1200"/>
                  </a:spcAft>
                </a:pPr>
                <a:endParaRPr lang="en-GB" sz="2000" kern="0" dirty="0"/>
              </a:p>
              <a:p>
                <a:pPr>
                  <a:spcBef>
                    <a:spcPts val="0"/>
                  </a:spcBef>
                  <a:spcAft>
                    <a:spcPts val="1200"/>
                  </a:spcAft>
                </a:pPr>
                <a:r>
                  <a:rPr lang="en-GB" sz="2000" kern="0" dirty="0"/>
                  <a:t>In order to understand </a:t>
                </a:r>
                <a:r>
                  <a:rPr lang="en-GB" sz="2000" i="1" kern="0" dirty="0"/>
                  <a:t>the rules of probability</a:t>
                </a:r>
                <a:r>
                  <a:rPr lang="en-GB" sz="2000" kern="0" dirty="0"/>
                  <a:t>, we need to understand </a:t>
                </a:r>
                <a:r>
                  <a:rPr lang="en-GB" sz="2000" b="1" kern="0" dirty="0"/>
                  <a:t>three kinds of probabilities</a:t>
                </a:r>
              </a:p>
              <a:p>
                <a:pPr marL="342900" indent="-342900">
                  <a:spcBef>
                    <a:spcPts val="0"/>
                  </a:spcBef>
                  <a:spcAft>
                    <a:spcPts val="1200"/>
                  </a:spcAft>
                  <a:buFont typeface="Arial" panose="020B0604020202020204" pitchFamily="34" charset="0"/>
                  <a:buChar char="•"/>
                </a:pPr>
                <a:r>
                  <a:rPr lang="en-GB" sz="2000" i="1" kern="0" dirty="0"/>
                  <a:t>Marginal</a:t>
                </a:r>
                <a:r>
                  <a:rPr lang="en-GB" sz="2000" kern="0" dirty="0"/>
                  <a:t> probabilities like </a:t>
                </a:r>
                <a14:m>
                  <m:oMath xmlns:m="http://schemas.openxmlformats.org/officeDocument/2006/math">
                    <m:r>
                      <a:rPr lang="en-US" sz="2000" i="1" kern="0">
                        <a:latin typeface="Cambria Math" panose="02040503050406030204" pitchFamily="18" charset="0"/>
                      </a:rPr>
                      <m:t>𝑝</m:t>
                    </m:r>
                    <m:r>
                      <a:rPr lang="en-US" sz="2000" i="1" kern="0">
                        <a:latin typeface="Cambria Math" panose="02040503050406030204" pitchFamily="18" charset="0"/>
                      </a:rPr>
                      <m:t>(</m:t>
                    </m:r>
                    <m:r>
                      <a:rPr lang="en-US" sz="2000" i="1" kern="0">
                        <a:latin typeface="Cambria Math" panose="02040503050406030204" pitchFamily="18" charset="0"/>
                      </a:rPr>
                      <m:t>𝐴</m:t>
                    </m:r>
                    <m:r>
                      <a:rPr lang="en-US" sz="2000" i="1" kern="0">
                        <a:latin typeface="Cambria Math" panose="02040503050406030204" pitchFamily="18" charset="0"/>
                      </a:rPr>
                      <m:t>)</m:t>
                    </m:r>
                  </m:oMath>
                </a14:m>
                <a:endParaRPr lang="en-GB" sz="2000" kern="0" dirty="0"/>
              </a:p>
              <a:p>
                <a:pPr marL="342900" indent="-342900">
                  <a:spcBef>
                    <a:spcPts val="0"/>
                  </a:spcBef>
                  <a:spcAft>
                    <a:spcPts val="1200"/>
                  </a:spcAft>
                  <a:buFont typeface="Arial" panose="020B0604020202020204" pitchFamily="34" charset="0"/>
                  <a:buChar char="•"/>
                </a:pPr>
                <a:r>
                  <a:rPr lang="en-GB" sz="2000" i="1" kern="0" dirty="0"/>
                  <a:t>Joint</a:t>
                </a:r>
                <a:r>
                  <a:rPr lang="en-GB" sz="2000" kern="0" dirty="0"/>
                  <a:t> probabilities like </a:t>
                </a:r>
                <a14:m>
                  <m:oMath xmlns:m="http://schemas.openxmlformats.org/officeDocument/2006/math">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r>
                      <a:rPr lang="en-US" sz="2000" b="0" i="1" kern="0" smtClean="0">
                        <a:latin typeface="Cambria Math" panose="02040503050406030204" pitchFamily="18" charset="0"/>
                      </a:rPr>
                      <m:t>𝐵</m:t>
                    </m:r>
                    <m:r>
                      <a:rPr lang="en-US" sz="2000" b="0" i="1" kern="0" smtClean="0">
                        <a:latin typeface="Cambria Math" panose="02040503050406030204" pitchFamily="18" charset="0"/>
                      </a:rPr>
                      <m:t>)</m:t>
                    </m:r>
                  </m:oMath>
                </a14:m>
                <a:endParaRPr lang="en-GB" sz="2000" kern="0" dirty="0"/>
              </a:p>
              <a:p>
                <a:pPr marL="342900" indent="-342900">
                  <a:spcBef>
                    <a:spcPts val="0"/>
                  </a:spcBef>
                  <a:spcAft>
                    <a:spcPts val="1200"/>
                  </a:spcAft>
                  <a:buFont typeface="Arial" panose="020B0604020202020204" pitchFamily="34" charset="0"/>
                  <a:buChar char="•"/>
                </a:pPr>
                <a:r>
                  <a:rPr lang="en-GB" sz="2000" i="1" kern="0" dirty="0"/>
                  <a:t>Conditional</a:t>
                </a:r>
                <a:r>
                  <a:rPr lang="en-GB" sz="2000" kern="0" dirty="0"/>
                  <a:t> probabilities like </a:t>
                </a:r>
                <a14:m>
                  <m:oMath xmlns:m="http://schemas.openxmlformats.org/officeDocument/2006/math">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𝐵</m:t>
                    </m:r>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oMath>
                </a14:m>
                <a:endParaRPr lang="en-GB" sz="2000" kern="0" dirty="0"/>
              </a:p>
            </p:txBody>
          </p:sp>
        </mc:Choice>
        <mc:Fallback xmlns="">
          <p:sp>
            <p:nvSpPr>
              <p:cNvPr id="6" name="Rectangle 8">
                <a:extLst>
                  <a:ext uri="{FF2B5EF4-FFF2-40B4-BE49-F238E27FC236}">
                    <a16:creationId xmlns:a16="http://schemas.microsoft.com/office/drawing/2014/main" id="{A766AD91-6568-4340-9BEE-942C3EC2DAA4}"/>
                  </a:ext>
                </a:extLst>
              </p:cNvPr>
              <p:cNvSpPr txBox="1">
                <a:spLocks noRot="1" noChangeAspect="1" noMove="1" noResize="1" noEditPoints="1" noAdjustHandles="1" noChangeArrowheads="1" noChangeShapeType="1" noTextEdit="1"/>
              </p:cNvSpPr>
              <p:nvPr/>
            </p:nvSpPr>
            <p:spPr>
              <a:xfrm>
                <a:off x="592305" y="1061859"/>
                <a:ext cx="8169858" cy="5678661"/>
              </a:xfrm>
              <a:prstGeom prst="rect">
                <a:avLst/>
              </a:prstGeom>
              <a:blipFill>
                <a:blip r:embed="rId3"/>
                <a:stretch>
                  <a:fillRect l="-778" t="-447"/>
                </a:stretch>
              </a:blipFill>
            </p:spPr>
            <p:txBody>
              <a:bodyPr/>
              <a:lstStyle/>
              <a:p>
                <a:r>
                  <a:rPr lang="en-GB">
                    <a:noFill/>
                  </a:rPr>
                  <a:t> </a:t>
                </a:r>
              </a:p>
            </p:txBody>
          </p:sp>
        </mc:Fallback>
      </mc:AlternateContent>
      <p:grpSp>
        <p:nvGrpSpPr>
          <p:cNvPr id="7" name="Group 6">
            <a:extLst>
              <a:ext uri="{FF2B5EF4-FFF2-40B4-BE49-F238E27FC236}">
                <a16:creationId xmlns:a16="http://schemas.microsoft.com/office/drawing/2014/main" id="{03B0B48D-7003-7F43-84C0-EE9DA42343D5}"/>
              </a:ext>
            </a:extLst>
          </p:cNvPr>
          <p:cNvGrpSpPr/>
          <p:nvPr/>
        </p:nvGrpSpPr>
        <p:grpSpPr>
          <a:xfrm>
            <a:off x="2355809" y="1591921"/>
            <a:ext cx="3932257" cy="2479038"/>
            <a:chOff x="1196235" y="1653436"/>
            <a:chExt cx="6751529" cy="4371583"/>
          </a:xfrm>
        </p:grpSpPr>
        <p:grpSp>
          <p:nvGrpSpPr>
            <p:cNvPr id="9" name="Group 8">
              <a:extLst>
                <a:ext uri="{FF2B5EF4-FFF2-40B4-BE49-F238E27FC236}">
                  <a16:creationId xmlns:a16="http://schemas.microsoft.com/office/drawing/2014/main" id="{6275728A-6738-5540-A177-538BBC43F34A}"/>
                </a:ext>
              </a:extLst>
            </p:cNvPr>
            <p:cNvGrpSpPr/>
            <p:nvPr/>
          </p:nvGrpSpPr>
          <p:grpSpPr>
            <a:xfrm>
              <a:off x="1196235" y="1653436"/>
              <a:ext cx="6751529" cy="4371583"/>
              <a:chOff x="1196235" y="1653436"/>
              <a:chExt cx="6751529" cy="4371583"/>
            </a:xfrm>
          </p:grpSpPr>
          <p:sp>
            <p:nvSpPr>
              <p:cNvPr id="17" name="Rounded Rectangle 16">
                <a:extLst>
                  <a:ext uri="{FF2B5EF4-FFF2-40B4-BE49-F238E27FC236}">
                    <a16:creationId xmlns:a16="http://schemas.microsoft.com/office/drawing/2014/main" id="{9F52A330-BCD4-F943-BA77-3BB5DC3873B6}"/>
                  </a:ext>
                </a:extLst>
              </p:cNvPr>
              <p:cNvSpPr/>
              <p:nvPr/>
            </p:nvSpPr>
            <p:spPr bwMode="auto">
              <a:xfrm>
                <a:off x="1196235" y="1653436"/>
                <a:ext cx="6751529" cy="4371583"/>
              </a:xfrm>
              <a:prstGeom prst="roundRect">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2C716CC-90AD-CA4C-BA0D-A09AC0AD1159}"/>
                      </a:ext>
                    </a:extLst>
                  </p:cNvPr>
                  <p:cNvSpPr txBox="1"/>
                  <p:nvPr/>
                </p:nvSpPr>
                <p:spPr>
                  <a:xfrm>
                    <a:off x="1344778" y="4822043"/>
                    <a:ext cx="60125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Ω</m:t>
                          </m:r>
                        </m:oMath>
                      </m:oMathPara>
                    </a14:m>
                    <a:endParaRPr lang="en-GB" sz="2800" dirty="0"/>
                  </a:p>
                </p:txBody>
              </p:sp>
            </mc:Choice>
            <mc:Fallback xmlns="">
              <p:sp>
                <p:nvSpPr>
                  <p:cNvPr id="18" name="TextBox 17">
                    <a:extLst>
                      <a:ext uri="{FF2B5EF4-FFF2-40B4-BE49-F238E27FC236}">
                        <a16:creationId xmlns:a16="http://schemas.microsoft.com/office/drawing/2014/main" id="{42C716CC-90AD-CA4C-BA0D-A09AC0AD1159}"/>
                      </a:ext>
                    </a:extLst>
                  </p:cNvPr>
                  <p:cNvSpPr txBox="1">
                    <a:spLocks noRot="1" noChangeAspect="1" noMove="1" noResize="1" noEditPoints="1" noAdjustHandles="1" noChangeArrowheads="1" noChangeShapeType="1" noTextEdit="1"/>
                  </p:cNvSpPr>
                  <p:nvPr/>
                </p:nvSpPr>
                <p:spPr>
                  <a:xfrm>
                    <a:off x="1344778" y="4822043"/>
                    <a:ext cx="601250" cy="523220"/>
                  </a:xfrm>
                  <a:prstGeom prst="rect">
                    <a:avLst/>
                  </a:prstGeom>
                  <a:blipFill>
                    <a:blip r:embed="rId4"/>
                    <a:stretch>
                      <a:fillRect l="-11111" r="-33333" b="-70833"/>
                    </a:stretch>
                  </a:blipFill>
                </p:spPr>
                <p:txBody>
                  <a:bodyPr/>
                  <a:lstStyle/>
                  <a:p>
                    <a:r>
                      <a:rPr lang="en-GB">
                        <a:noFill/>
                      </a:rPr>
                      <a:t> </a:t>
                    </a:r>
                  </a:p>
                </p:txBody>
              </p:sp>
            </mc:Fallback>
          </mc:AlternateContent>
        </p:grpSp>
        <p:grpSp>
          <p:nvGrpSpPr>
            <p:cNvPr id="10" name="Group 9">
              <a:extLst>
                <a:ext uri="{FF2B5EF4-FFF2-40B4-BE49-F238E27FC236}">
                  <a16:creationId xmlns:a16="http://schemas.microsoft.com/office/drawing/2014/main" id="{F4C75B58-416E-0C40-BACE-300EEC278DD1}"/>
                </a:ext>
              </a:extLst>
            </p:cNvPr>
            <p:cNvGrpSpPr/>
            <p:nvPr/>
          </p:nvGrpSpPr>
          <p:grpSpPr>
            <a:xfrm>
              <a:off x="2379944" y="2379945"/>
              <a:ext cx="4384110" cy="2824619"/>
              <a:chOff x="2129425" y="2379945"/>
              <a:chExt cx="4384110" cy="2824619"/>
            </a:xfrm>
          </p:grpSpPr>
          <p:grpSp>
            <p:nvGrpSpPr>
              <p:cNvPr id="11" name="Group 10">
                <a:extLst>
                  <a:ext uri="{FF2B5EF4-FFF2-40B4-BE49-F238E27FC236}">
                    <a16:creationId xmlns:a16="http://schemas.microsoft.com/office/drawing/2014/main" id="{3245E6FF-3338-F34C-9E70-47DD80F51A09}"/>
                  </a:ext>
                </a:extLst>
              </p:cNvPr>
              <p:cNvGrpSpPr/>
              <p:nvPr/>
            </p:nvGrpSpPr>
            <p:grpSpPr>
              <a:xfrm>
                <a:off x="2129425" y="2379945"/>
                <a:ext cx="2906038" cy="2824619"/>
                <a:chOff x="2129425" y="2379945"/>
                <a:chExt cx="2906038" cy="2824619"/>
              </a:xfrm>
            </p:grpSpPr>
            <p:sp>
              <p:nvSpPr>
                <p:cNvPr id="15" name="Oval 14">
                  <a:extLst>
                    <a:ext uri="{FF2B5EF4-FFF2-40B4-BE49-F238E27FC236}">
                      <a16:creationId xmlns:a16="http://schemas.microsoft.com/office/drawing/2014/main" id="{62B605C7-3FB2-3C49-918C-A89872DBA2EB}"/>
                    </a:ext>
                  </a:extLst>
                </p:cNvPr>
                <p:cNvSpPr/>
                <p:nvPr/>
              </p:nvSpPr>
              <p:spPr bwMode="auto">
                <a:xfrm>
                  <a:off x="2129425" y="2379945"/>
                  <a:ext cx="2906038" cy="2824619"/>
                </a:xfrm>
                <a:prstGeom prst="ellipse">
                  <a:avLst/>
                </a:prstGeom>
                <a:noFill/>
                <a:ln w="38100" cap="flat" cmpd="sng" algn="ctr">
                  <a:solidFill>
                    <a:schemeClr val="accent3"/>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02AF242-7CE7-7646-B795-397C37FA134A}"/>
                        </a:ext>
                      </a:extLst>
                    </p:cNvPr>
                    <p:cNvSpPr txBox="1"/>
                    <p:nvPr/>
                  </p:nvSpPr>
                  <p:spPr>
                    <a:xfrm>
                      <a:off x="2471516" y="4044137"/>
                      <a:ext cx="46820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3"/>
                                </a:solidFill>
                                <a:latin typeface="Cambria Math" panose="02040503050406030204" pitchFamily="18" charset="0"/>
                              </a:rPr>
                              <m:t>𝐴</m:t>
                            </m:r>
                          </m:oMath>
                        </m:oMathPara>
                      </a14:m>
                      <a:endParaRPr lang="en-GB" sz="2400" dirty="0">
                        <a:solidFill>
                          <a:schemeClr val="accent3"/>
                        </a:solidFill>
                      </a:endParaRPr>
                    </a:p>
                  </p:txBody>
                </p:sp>
              </mc:Choice>
              <mc:Fallback xmlns="">
                <p:sp>
                  <p:nvSpPr>
                    <p:cNvPr id="16" name="TextBox 15">
                      <a:extLst>
                        <a:ext uri="{FF2B5EF4-FFF2-40B4-BE49-F238E27FC236}">
                          <a16:creationId xmlns:a16="http://schemas.microsoft.com/office/drawing/2014/main" id="{302AF242-7CE7-7646-B795-397C37FA134A}"/>
                        </a:ext>
                      </a:extLst>
                    </p:cNvPr>
                    <p:cNvSpPr txBox="1">
                      <a:spLocks noRot="1" noChangeAspect="1" noMove="1" noResize="1" noEditPoints="1" noAdjustHandles="1" noChangeArrowheads="1" noChangeShapeType="1" noTextEdit="1"/>
                    </p:cNvSpPr>
                    <p:nvPr/>
                  </p:nvSpPr>
                  <p:spPr>
                    <a:xfrm>
                      <a:off x="2471516" y="4044137"/>
                      <a:ext cx="468205" cy="461665"/>
                    </a:xfrm>
                    <a:prstGeom prst="rect">
                      <a:avLst/>
                    </a:prstGeom>
                    <a:blipFill>
                      <a:blip r:embed="rId5"/>
                      <a:stretch>
                        <a:fillRect l="-4762" r="-47619" b="-70000"/>
                      </a:stretch>
                    </a:blipFill>
                  </p:spPr>
                  <p:txBody>
                    <a:bodyPr/>
                    <a:lstStyle/>
                    <a:p>
                      <a:r>
                        <a:rPr lang="en-GB">
                          <a:noFill/>
                        </a:rPr>
                        <a:t> </a:t>
                      </a:r>
                    </a:p>
                  </p:txBody>
                </p:sp>
              </mc:Fallback>
            </mc:AlternateContent>
          </p:grpSp>
          <p:grpSp>
            <p:nvGrpSpPr>
              <p:cNvPr id="12" name="Group 11">
                <a:extLst>
                  <a:ext uri="{FF2B5EF4-FFF2-40B4-BE49-F238E27FC236}">
                    <a16:creationId xmlns:a16="http://schemas.microsoft.com/office/drawing/2014/main" id="{6B95F410-94FA-D844-B307-69A7AD44C682}"/>
                  </a:ext>
                </a:extLst>
              </p:cNvPr>
              <p:cNvGrpSpPr/>
              <p:nvPr/>
            </p:nvGrpSpPr>
            <p:grpSpPr>
              <a:xfrm>
                <a:off x="3607497" y="2379945"/>
                <a:ext cx="2906038" cy="2824619"/>
                <a:chOff x="2129425" y="2379945"/>
                <a:chExt cx="2906038" cy="2824619"/>
              </a:xfrm>
            </p:grpSpPr>
            <p:sp>
              <p:nvSpPr>
                <p:cNvPr id="13" name="Oval 12">
                  <a:extLst>
                    <a:ext uri="{FF2B5EF4-FFF2-40B4-BE49-F238E27FC236}">
                      <a16:creationId xmlns:a16="http://schemas.microsoft.com/office/drawing/2014/main" id="{3D14CBB9-E931-FB46-810B-FF2883A056CF}"/>
                    </a:ext>
                  </a:extLst>
                </p:cNvPr>
                <p:cNvSpPr/>
                <p:nvPr/>
              </p:nvSpPr>
              <p:spPr bwMode="auto">
                <a:xfrm>
                  <a:off x="2129425" y="2379945"/>
                  <a:ext cx="2906038" cy="2824619"/>
                </a:xfrm>
                <a:prstGeom prst="ellipse">
                  <a:avLst/>
                </a:prstGeom>
                <a:noFill/>
                <a:ln w="38100" cap="flat" cmpd="sng" algn="ctr">
                  <a:solidFill>
                    <a:schemeClr val="accent1">
                      <a:lumMod val="60000"/>
                      <a:lumOff val="4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684E4D1-C698-5E45-A28B-03C7A61EADE4}"/>
                        </a:ext>
                      </a:extLst>
                    </p:cNvPr>
                    <p:cNvSpPr txBox="1"/>
                    <p:nvPr/>
                  </p:nvSpPr>
                  <p:spPr>
                    <a:xfrm>
                      <a:off x="4178452" y="4044137"/>
                      <a:ext cx="4798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60000"/>
                                    <a:lumOff val="40000"/>
                                  </a:schemeClr>
                                </a:solidFill>
                                <a:latin typeface="Cambria Math" panose="02040503050406030204" pitchFamily="18" charset="0"/>
                              </a:rPr>
                              <m:t>𝐵</m:t>
                            </m:r>
                          </m:oMath>
                        </m:oMathPara>
                      </a14:m>
                      <a:endParaRPr lang="en-GB" sz="2400" dirty="0">
                        <a:solidFill>
                          <a:schemeClr val="accent1">
                            <a:lumMod val="60000"/>
                            <a:lumOff val="40000"/>
                          </a:schemeClr>
                        </a:solidFill>
                      </a:endParaRPr>
                    </a:p>
                  </p:txBody>
                </p:sp>
              </mc:Choice>
              <mc:Fallback xmlns="">
                <p:sp>
                  <p:nvSpPr>
                    <p:cNvPr id="14" name="TextBox 13">
                      <a:extLst>
                        <a:ext uri="{FF2B5EF4-FFF2-40B4-BE49-F238E27FC236}">
                          <a16:creationId xmlns:a16="http://schemas.microsoft.com/office/drawing/2014/main" id="{4684E4D1-C698-5E45-A28B-03C7A61EADE4}"/>
                        </a:ext>
                      </a:extLst>
                    </p:cNvPr>
                    <p:cNvSpPr txBox="1">
                      <a:spLocks noRot="1" noChangeAspect="1" noMove="1" noResize="1" noEditPoints="1" noAdjustHandles="1" noChangeArrowheads="1" noChangeShapeType="1" noTextEdit="1"/>
                    </p:cNvSpPr>
                    <p:nvPr/>
                  </p:nvSpPr>
                  <p:spPr>
                    <a:xfrm>
                      <a:off x="4178452" y="4044137"/>
                      <a:ext cx="479875" cy="461665"/>
                    </a:xfrm>
                    <a:prstGeom prst="rect">
                      <a:avLst/>
                    </a:prstGeom>
                    <a:blipFill>
                      <a:blip r:embed="rId6"/>
                      <a:stretch>
                        <a:fillRect l="-4545" r="-40909" b="-70000"/>
                      </a:stretch>
                    </a:blipFill>
                  </p:spPr>
                  <p:txBody>
                    <a:bodyPr/>
                    <a:lstStyle/>
                    <a:p>
                      <a:r>
                        <a:rPr lang="en-GB">
                          <a:noFill/>
                        </a:rPr>
                        <a:t> </a:t>
                      </a:r>
                    </a:p>
                  </p:txBody>
                </p:sp>
              </mc:Fallback>
            </mc:AlternateContent>
          </p:grpSp>
        </p:grpSp>
      </p:grpSp>
    </p:spTree>
    <p:extLst>
      <p:ext uri="{BB962C8B-B14F-4D97-AF65-F5344CB8AC3E}">
        <p14:creationId xmlns:p14="http://schemas.microsoft.com/office/powerpoint/2010/main" val="151865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2606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23" name="Title 1"/>
          <p:cNvSpPr txBox="1">
            <a:spLocks/>
          </p:cNvSpPr>
          <p:nvPr/>
        </p:nvSpPr>
        <p:spPr>
          <a:xfrm>
            <a:off x="487071" y="391310"/>
            <a:ext cx="8169858" cy="461665"/>
          </a:xfrm>
          <a:prstGeom prst="rect">
            <a:avLst/>
          </a:prstGeom>
        </p:spPr>
        <p:txBody>
          <a:bodyPr wrap="square">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en-US" dirty="0"/>
              <a:t>Marginal probabilities</a:t>
            </a:r>
          </a:p>
        </p:txBody>
      </p:sp>
      <p:sp>
        <p:nvSpPr>
          <p:cNvPr id="8" name="Slide Number Placeholder 7"/>
          <p:cNvSpPr>
            <a:spLocks noGrp="1"/>
          </p:cNvSpPr>
          <p:nvPr>
            <p:ph type="sldNum" sz="quarter" idx="12"/>
          </p:nvPr>
        </p:nvSpPr>
        <p:spPr/>
        <p:txBody>
          <a:bodyPr/>
          <a:lstStyle/>
          <a:p>
            <a:pPr>
              <a:defRPr/>
            </a:pPr>
            <a:fld id="{D37816F2-E6F5-4959-A70F-0F96F337B0F5}" type="slidenum">
              <a:rPr lang="en-US" smtClean="0"/>
              <a:pPr>
                <a:defRPr/>
              </a:pPr>
              <a:t>6</a:t>
            </a:fld>
            <a:endParaRPr lang="en-US"/>
          </a:p>
        </p:txBody>
      </p:sp>
      <p:grpSp>
        <p:nvGrpSpPr>
          <p:cNvPr id="5" name="Group 4">
            <a:extLst>
              <a:ext uri="{FF2B5EF4-FFF2-40B4-BE49-F238E27FC236}">
                <a16:creationId xmlns:a16="http://schemas.microsoft.com/office/drawing/2014/main" id="{D78697CC-FEC6-974F-A199-325F11B95353}"/>
              </a:ext>
            </a:extLst>
          </p:cNvPr>
          <p:cNvGrpSpPr/>
          <p:nvPr/>
        </p:nvGrpSpPr>
        <p:grpSpPr>
          <a:xfrm>
            <a:off x="1196235" y="1653436"/>
            <a:ext cx="6751529" cy="4371583"/>
            <a:chOff x="1196235" y="1653436"/>
            <a:chExt cx="6751529" cy="4371583"/>
          </a:xfrm>
        </p:grpSpPr>
        <p:sp>
          <p:nvSpPr>
            <p:cNvPr id="2" name="Rounded Rectangle 1">
              <a:extLst>
                <a:ext uri="{FF2B5EF4-FFF2-40B4-BE49-F238E27FC236}">
                  <a16:creationId xmlns:a16="http://schemas.microsoft.com/office/drawing/2014/main" id="{33067B9D-80B1-8D44-B40B-58B4AE3B6E25}"/>
                </a:ext>
              </a:extLst>
            </p:cNvPr>
            <p:cNvSpPr/>
            <p:nvPr/>
          </p:nvSpPr>
          <p:spPr bwMode="auto">
            <a:xfrm>
              <a:off x="1196235" y="1653436"/>
              <a:ext cx="6751529" cy="4371583"/>
            </a:xfrm>
            <a:prstGeom prst="roundRect">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EDB2B64-0634-FD41-B17C-32A15E275D46}"/>
                    </a:ext>
                  </a:extLst>
                </p:cNvPr>
                <p:cNvSpPr txBox="1"/>
                <p:nvPr/>
              </p:nvSpPr>
              <p:spPr>
                <a:xfrm>
                  <a:off x="1390388" y="5204564"/>
                  <a:ext cx="60125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Ω</m:t>
                        </m:r>
                      </m:oMath>
                    </m:oMathPara>
                  </a14:m>
                  <a:endParaRPr lang="en-GB" sz="2800" dirty="0"/>
                </a:p>
              </p:txBody>
            </p:sp>
          </mc:Choice>
          <mc:Fallback xmlns="">
            <p:sp>
              <p:nvSpPr>
                <p:cNvPr id="3" name="TextBox 2">
                  <a:extLst>
                    <a:ext uri="{FF2B5EF4-FFF2-40B4-BE49-F238E27FC236}">
                      <a16:creationId xmlns:a16="http://schemas.microsoft.com/office/drawing/2014/main" id="{4EDB2B64-0634-FD41-B17C-32A15E275D46}"/>
                    </a:ext>
                  </a:extLst>
                </p:cNvPr>
                <p:cNvSpPr txBox="1">
                  <a:spLocks noRot="1" noChangeAspect="1" noMove="1" noResize="1" noEditPoints="1" noAdjustHandles="1" noChangeArrowheads="1" noChangeShapeType="1" noTextEdit="1"/>
                </p:cNvSpPr>
                <p:nvPr/>
              </p:nvSpPr>
              <p:spPr>
                <a:xfrm>
                  <a:off x="1390388" y="5204564"/>
                  <a:ext cx="601250" cy="523220"/>
                </a:xfrm>
                <a:prstGeom prst="rect">
                  <a:avLst/>
                </a:prstGeom>
                <a:blipFill>
                  <a:blip r:embed="rId3"/>
                  <a:stretch>
                    <a:fillRect/>
                  </a:stretch>
                </a:blipFill>
              </p:spPr>
              <p:txBody>
                <a:bodyPr/>
                <a:lstStyle/>
                <a:p>
                  <a:r>
                    <a:rPr lang="en-GB">
                      <a:noFill/>
                    </a:rPr>
                    <a:t> </a:t>
                  </a:r>
                </a:p>
              </p:txBody>
            </p:sp>
          </mc:Fallback>
        </mc:AlternateContent>
      </p:grpSp>
      <p:grpSp>
        <p:nvGrpSpPr>
          <p:cNvPr id="9" name="Group 8">
            <a:extLst>
              <a:ext uri="{FF2B5EF4-FFF2-40B4-BE49-F238E27FC236}">
                <a16:creationId xmlns:a16="http://schemas.microsoft.com/office/drawing/2014/main" id="{095CAF0D-3B37-A248-AE4F-5B7EF4993493}"/>
              </a:ext>
            </a:extLst>
          </p:cNvPr>
          <p:cNvGrpSpPr/>
          <p:nvPr/>
        </p:nvGrpSpPr>
        <p:grpSpPr>
          <a:xfrm>
            <a:off x="2379944" y="2379945"/>
            <a:ext cx="2906038" cy="2824619"/>
            <a:chOff x="2129425" y="2379945"/>
            <a:chExt cx="2906038" cy="2824619"/>
          </a:xfrm>
        </p:grpSpPr>
        <p:sp>
          <p:nvSpPr>
            <p:cNvPr id="4" name="Oval 3">
              <a:extLst>
                <a:ext uri="{FF2B5EF4-FFF2-40B4-BE49-F238E27FC236}">
                  <a16:creationId xmlns:a16="http://schemas.microsoft.com/office/drawing/2014/main" id="{FC8F4BEE-3601-FE45-849F-83C446CE6441}"/>
                </a:ext>
              </a:extLst>
            </p:cNvPr>
            <p:cNvSpPr/>
            <p:nvPr/>
          </p:nvSpPr>
          <p:spPr bwMode="auto">
            <a:xfrm>
              <a:off x="2129425" y="2379945"/>
              <a:ext cx="2906038" cy="2824619"/>
            </a:xfrm>
            <a:prstGeom prst="ellipse">
              <a:avLst/>
            </a:prstGeom>
            <a:noFill/>
            <a:ln w="38100" cap="flat" cmpd="sng" algn="ctr">
              <a:solidFill>
                <a:schemeClr val="accent3"/>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1D844-FDFB-3F49-AB42-71EF5A8C29A9}"/>
                    </a:ext>
                  </a:extLst>
                </p:cNvPr>
                <p:cNvSpPr txBox="1"/>
                <p:nvPr/>
              </p:nvSpPr>
              <p:spPr>
                <a:xfrm>
                  <a:off x="2642305" y="4251325"/>
                  <a:ext cx="46820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3"/>
                            </a:solidFill>
                            <a:latin typeface="Cambria Math" panose="02040503050406030204" pitchFamily="18" charset="0"/>
                          </a:rPr>
                          <m:t>𝐴</m:t>
                        </m:r>
                      </m:oMath>
                    </m:oMathPara>
                  </a14:m>
                  <a:endParaRPr lang="en-GB" sz="2400" dirty="0">
                    <a:solidFill>
                      <a:schemeClr val="accent3"/>
                    </a:solidFill>
                  </a:endParaRPr>
                </a:p>
              </p:txBody>
            </p:sp>
          </mc:Choice>
          <mc:Fallback xmlns="">
            <p:sp>
              <p:nvSpPr>
                <p:cNvPr id="7" name="TextBox 6">
                  <a:extLst>
                    <a:ext uri="{FF2B5EF4-FFF2-40B4-BE49-F238E27FC236}">
                      <a16:creationId xmlns:a16="http://schemas.microsoft.com/office/drawing/2014/main" id="{DA61D844-FDFB-3F49-AB42-71EF5A8C29A9}"/>
                    </a:ext>
                  </a:extLst>
                </p:cNvPr>
                <p:cNvSpPr txBox="1">
                  <a:spLocks noRot="1" noChangeAspect="1" noMove="1" noResize="1" noEditPoints="1" noAdjustHandles="1" noChangeArrowheads="1" noChangeShapeType="1" noTextEdit="1"/>
                </p:cNvSpPr>
                <p:nvPr/>
              </p:nvSpPr>
              <p:spPr>
                <a:xfrm>
                  <a:off x="2642305" y="4251325"/>
                  <a:ext cx="468205" cy="461665"/>
                </a:xfrm>
                <a:prstGeom prst="rect">
                  <a:avLst/>
                </a:prstGeom>
                <a:blipFill>
                  <a:blip r:embed="rId4"/>
                  <a:stretch>
                    <a:fillRect/>
                  </a:stretch>
                </a:blipFill>
              </p:spPr>
              <p:txBody>
                <a:bodyPr/>
                <a:lstStyle/>
                <a:p>
                  <a:r>
                    <a:rPr lang="en-GB">
                      <a:noFill/>
                    </a:rPr>
                    <a:t> </a:t>
                  </a:r>
                </a:p>
              </p:txBody>
            </p:sp>
          </mc:Fallback>
        </mc:AlternateContent>
      </p:grpSp>
      <p:grpSp>
        <p:nvGrpSpPr>
          <p:cNvPr id="20" name="Group 19">
            <a:extLst>
              <a:ext uri="{FF2B5EF4-FFF2-40B4-BE49-F238E27FC236}">
                <a16:creationId xmlns:a16="http://schemas.microsoft.com/office/drawing/2014/main" id="{D315BD1E-B2AF-4F48-87B5-BE5D3EC1FE32}"/>
              </a:ext>
            </a:extLst>
          </p:cNvPr>
          <p:cNvGrpSpPr/>
          <p:nvPr/>
        </p:nvGrpSpPr>
        <p:grpSpPr>
          <a:xfrm>
            <a:off x="2379944" y="2379944"/>
            <a:ext cx="2906038" cy="2824619"/>
            <a:chOff x="2129425" y="2379945"/>
            <a:chExt cx="2906038" cy="2824619"/>
          </a:xfrm>
          <a:pattFill prst="ltUpDiag">
            <a:fgClr>
              <a:schemeClr val="bg2"/>
            </a:fgClr>
            <a:bgClr>
              <a:schemeClr val="bg1"/>
            </a:bgClr>
          </a:pattFill>
        </p:grpSpPr>
        <p:sp>
          <p:nvSpPr>
            <p:cNvPr id="21" name="Oval 20">
              <a:extLst>
                <a:ext uri="{FF2B5EF4-FFF2-40B4-BE49-F238E27FC236}">
                  <a16:creationId xmlns:a16="http://schemas.microsoft.com/office/drawing/2014/main" id="{AA37CD2A-38CC-1444-BAEB-FD7C7D9C9AD1}"/>
                </a:ext>
              </a:extLst>
            </p:cNvPr>
            <p:cNvSpPr/>
            <p:nvPr/>
          </p:nvSpPr>
          <p:spPr bwMode="auto">
            <a:xfrm>
              <a:off x="2129425" y="2379945"/>
              <a:ext cx="2906038" cy="2824619"/>
            </a:xfrm>
            <a:prstGeom prst="ellipse">
              <a:avLst/>
            </a:prstGeom>
            <a:grpFill/>
            <a:ln w="38100" cap="flat" cmpd="sng" algn="ctr">
              <a:solidFill>
                <a:schemeClr val="accent3"/>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105A98D-D87D-B140-B820-7AB3B204026B}"/>
                    </a:ext>
                  </a:extLst>
                </p:cNvPr>
                <p:cNvSpPr txBox="1"/>
                <p:nvPr/>
              </p:nvSpPr>
              <p:spPr>
                <a:xfrm>
                  <a:off x="2656696" y="4251325"/>
                  <a:ext cx="468205" cy="461665"/>
                </a:xfrm>
                <a:prstGeom prst="rect">
                  <a:avLst/>
                </a:prstGeom>
                <a:grp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3"/>
                            </a:solidFill>
                            <a:latin typeface="Cambria Math" panose="02040503050406030204" pitchFamily="18" charset="0"/>
                          </a:rPr>
                          <m:t>𝐴</m:t>
                        </m:r>
                      </m:oMath>
                    </m:oMathPara>
                  </a14:m>
                  <a:endParaRPr lang="en-GB" sz="2400" dirty="0">
                    <a:solidFill>
                      <a:schemeClr val="accent3"/>
                    </a:solidFill>
                  </a:endParaRPr>
                </a:p>
              </p:txBody>
            </p:sp>
          </mc:Choice>
          <mc:Fallback xmlns="">
            <p:sp>
              <p:nvSpPr>
                <p:cNvPr id="22" name="TextBox 21">
                  <a:extLst>
                    <a:ext uri="{FF2B5EF4-FFF2-40B4-BE49-F238E27FC236}">
                      <a16:creationId xmlns:a16="http://schemas.microsoft.com/office/drawing/2014/main" id="{8105A98D-D87D-B140-B820-7AB3B204026B}"/>
                    </a:ext>
                  </a:extLst>
                </p:cNvPr>
                <p:cNvSpPr txBox="1">
                  <a:spLocks noRot="1" noChangeAspect="1" noMove="1" noResize="1" noEditPoints="1" noAdjustHandles="1" noChangeArrowheads="1" noChangeShapeType="1" noTextEdit="1"/>
                </p:cNvSpPr>
                <p:nvPr/>
              </p:nvSpPr>
              <p:spPr>
                <a:xfrm>
                  <a:off x="2656696" y="4251325"/>
                  <a:ext cx="468205" cy="461665"/>
                </a:xfrm>
                <a:prstGeom prst="rect">
                  <a:avLst/>
                </a:prstGeom>
                <a:blipFill>
                  <a:blip r:embed="rId5"/>
                  <a:stretch>
                    <a:fillRect/>
                  </a:stretch>
                </a:blipFill>
              </p:spPr>
              <p:txBody>
                <a:bodyPr/>
                <a:lstStyle/>
                <a:p>
                  <a:r>
                    <a:rPr lang="en-GB">
                      <a:noFill/>
                    </a:rPr>
                    <a:t> </a:t>
                  </a:r>
                </a:p>
              </p:txBody>
            </p:sp>
          </mc:Fallback>
        </mc:AlternateContent>
      </p:grpSp>
      <p:grpSp>
        <p:nvGrpSpPr>
          <p:cNvPr id="12" name="Group 11">
            <a:extLst>
              <a:ext uri="{FF2B5EF4-FFF2-40B4-BE49-F238E27FC236}">
                <a16:creationId xmlns:a16="http://schemas.microsoft.com/office/drawing/2014/main" id="{DC06DBD4-D3DE-4143-A239-977CA9A634DA}"/>
              </a:ext>
            </a:extLst>
          </p:cNvPr>
          <p:cNvGrpSpPr/>
          <p:nvPr/>
        </p:nvGrpSpPr>
        <p:grpSpPr>
          <a:xfrm>
            <a:off x="3858016" y="2379945"/>
            <a:ext cx="2906038" cy="2824619"/>
            <a:chOff x="2129425" y="2379945"/>
            <a:chExt cx="2906038" cy="2824619"/>
          </a:xfrm>
        </p:grpSpPr>
        <p:sp>
          <p:nvSpPr>
            <p:cNvPr id="13" name="Oval 12">
              <a:extLst>
                <a:ext uri="{FF2B5EF4-FFF2-40B4-BE49-F238E27FC236}">
                  <a16:creationId xmlns:a16="http://schemas.microsoft.com/office/drawing/2014/main" id="{E0237326-3624-584B-8B63-F6EA5B729A18}"/>
                </a:ext>
              </a:extLst>
            </p:cNvPr>
            <p:cNvSpPr/>
            <p:nvPr/>
          </p:nvSpPr>
          <p:spPr bwMode="auto">
            <a:xfrm>
              <a:off x="2129425" y="2379945"/>
              <a:ext cx="2906038" cy="2824619"/>
            </a:xfrm>
            <a:prstGeom prst="ellipse">
              <a:avLst/>
            </a:prstGeom>
            <a:noFill/>
            <a:ln w="38100" cap="flat" cmpd="sng" algn="ctr">
              <a:solidFill>
                <a:schemeClr val="accent1">
                  <a:lumMod val="60000"/>
                  <a:lumOff val="4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703BBA-E451-794E-8131-DC6372C62672}"/>
                    </a:ext>
                  </a:extLst>
                </p:cNvPr>
                <p:cNvSpPr txBox="1"/>
                <p:nvPr/>
              </p:nvSpPr>
              <p:spPr>
                <a:xfrm>
                  <a:off x="4150252" y="4251325"/>
                  <a:ext cx="4798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60000"/>
                                <a:lumOff val="40000"/>
                              </a:schemeClr>
                            </a:solidFill>
                            <a:latin typeface="Cambria Math" panose="02040503050406030204" pitchFamily="18" charset="0"/>
                          </a:rPr>
                          <m:t>𝐵</m:t>
                        </m:r>
                      </m:oMath>
                    </m:oMathPara>
                  </a14:m>
                  <a:endParaRPr lang="en-GB" sz="2400" dirty="0">
                    <a:solidFill>
                      <a:schemeClr val="accent1">
                        <a:lumMod val="60000"/>
                        <a:lumOff val="40000"/>
                      </a:schemeClr>
                    </a:solidFill>
                  </a:endParaRPr>
                </a:p>
              </p:txBody>
            </p:sp>
          </mc:Choice>
          <mc:Fallback xmlns="">
            <p:sp>
              <p:nvSpPr>
                <p:cNvPr id="14" name="TextBox 13">
                  <a:extLst>
                    <a:ext uri="{FF2B5EF4-FFF2-40B4-BE49-F238E27FC236}">
                      <a16:creationId xmlns:a16="http://schemas.microsoft.com/office/drawing/2014/main" id="{84703BBA-E451-794E-8131-DC6372C62672}"/>
                    </a:ext>
                  </a:extLst>
                </p:cNvPr>
                <p:cNvSpPr txBox="1">
                  <a:spLocks noRot="1" noChangeAspect="1" noMove="1" noResize="1" noEditPoints="1" noAdjustHandles="1" noChangeArrowheads="1" noChangeShapeType="1" noTextEdit="1"/>
                </p:cNvSpPr>
                <p:nvPr/>
              </p:nvSpPr>
              <p:spPr>
                <a:xfrm>
                  <a:off x="4150252" y="4251325"/>
                  <a:ext cx="479875" cy="461665"/>
                </a:xfrm>
                <a:prstGeom prst="rect">
                  <a:avLst/>
                </a:prstGeom>
                <a:blipFill>
                  <a:blip r:embed="rId6"/>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1FB250D-F323-B545-9CC2-3A338F6D04FA}"/>
                  </a:ext>
                </a:extLst>
              </p:cNvPr>
              <p:cNvSpPr txBox="1"/>
              <p:nvPr/>
            </p:nvSpPr>
            <p:spPr>
              <a:xfrm>
                <a:off x="2958026" y="3502349"/>
                <a:ext cx="8999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oMath>
                  </m:oMathPara>
                </a14:m>
                <a:endParaRPr lang="en-GB" sz="2400" dirty="0"/>
              </a:p>
            </p:txBody>
          </p:sp>
        </mc:Choice>
        <mc:Fallback xmlns="">
          <p:sp>
            <p:nvSpPr>
              <p:cNvPr id="15" name="TextBox 14">
                <a:extLst>
                  <a:ext uri="{FF2B5EF4-FFF2-40B4-BE49-F238E27FC236}">
                    <a16:creationId xmlns:a16="http://schemas.microsoft.com/office/drawing/2014/main" id="{11FB250D-F323-B545-9CC2-3A338F6D04FA}"/>
                  </a:ext>
                </a:extLst>
              </p:cNvPr>
              <p:cNvSpPr txBox="1">
                <a:spLocks noRot="1" noChangeAspect="1" noMove="1" noResize="1" noEditPoints="1" noAdjustHandles="1" noChangeArrowheads="1" noChangeShapeType="1" noTextEdit="1"/>
              </p:cNvSpPr>
              <p:nvPr/>
            </p:nvSpPr>
            <p:spPr>
              <a:xfrm>
                <a:off x="2958026" y="3502349"/>
                <a:ext cx="899990" cy="461665"/>
              </a:xfrm>
              <a:prstGeom prst="rect">
                <a:avLst/>
              </a:prstGeom>
              <a:blipFill>
                <a:blip r:embed="rId7"/>
                <a:stretch>
                  <a:fillRect r="-1408" b="-16667"/>
                </a:stretch>
              </a:blipFill>
            </p:spPr>
            <p:txBody>
              <a:bodyPr/>
              <a:lstStyle/>
              <a:p>
                <a:r>
                  <a:rPr lang="en-GB">
                    <a:noFill/>
                  </a:rPr>
                  <a:t> </a:t>
                </a:r>
              </a:p>
            </p:txBody>
          </p:sp>
        </mc:Fallback>
      </mc:AlternateContent>
    </p:spTree>
    <p:extLst>
      <p:ext uri="{BB962C8B-B14F-4D97-AF65-F5344CB8AC3E}">
        <p14:creationId xmlns:p14="http://schemas.microsoft.com/office/powerpoint/2010/main" val="75451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2606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23" name="Title 1"/>
          <p:cNvSpPr txBox="1">
            <a:spLocks/>
          </p:cNvSpPr>
          <p:nvPr/>
        </p:nvSpPr>
        <p:spPr>
          <a:xfrm>
            <a:off x="487071" y="391310"/>
            <a:ext cx="8169858" cy="461665"/>
          </a:xfrm>
          <a:prstGeom prst="rect">
            <a:avLst/>
          </a:prstGeom>
        </p:spPr>
        <p:txBody>
          <a:bodyPr wrap="square">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en-GB" dirty="0"/>
              <a:t>Joint probabilities</a:t>
            </a:r>
          </a:p>
        </p:txBody>
      </p:sp>
      <p:sp>
        <p:nvSpPr>
          <p:cNvPr id="8" name="Slide Number Placeholder 7"/>
          <p:cNvSpPr>
            <a:spLocks noGrp="1"/>
          </p:cNvSpPr>
          <p:nvPr>
            <p:ph type="sldNum" sz="quarter" idx="12"/>
          </p:nvPr>
        </p:nvSpPr>
        <p:spPr/>
        <p:txBody>
          <a:bodyPr/>
          <a:lstStyle/>
          <a:p>
            <a:pPr>
              <a:defRPr/>
            </a:pPr>
            <a:fld id="{D37816F2-E6F5-4959-A70F-0F96F337B0F5}" type="slidenum">
              <a:rPr lang="en-US" smtClean="0"/>
              <a:pPr>
                <a:defRPr/>
              </a:pPr>
              <a:t>7</a:t>
            </a:fld>
            <a:endParaRPr lang="en-US"/>
          </a:p>
        </p:txBody>
      </p:sp>
      <p:grpSp>
        <p:nvGrpSpPr>
          <p:cNvPr id="5" name="Group 4">
            <a:extLst>
              <a:ext uri="{FF2B5EF4-FFF2-40B4-BE49-F238E27FC236}">
                <a16:creationId xmlns:a16="http://schemas.microsoft.com/office/drawing/2014/main" id="{D78697CC-FEC6-974F-A199-325F11B95353}"/>
              </a:ext>
            </a:extLst>
          </p:cNvPr>
          <p:cNvGrpSpPr/>
          <p:nvPr/>
        </p:nvGrpSpPr>
        <p:grpSpPr>
          <a:xfrm>
            <a:off x="1196235" y="1653436"/>
            <a:ext cx="6751529" cy="4371583"/>
            <a:chOff x="1196235" y="1653436"/>
            <a:chExt cx="6751529" cy="4371583"/>
          </a:xfrm>
        </p:grpSpPr>
        <p:sp>
          <p:nvSpPr>
            <p:cNvPr id="2" name="Rounded Rectangle 1">
              <a:extLst>
                <a:ext uri="{FF2B5EF4-FFF2-40B4-BE49-F238E27FC236}">
                  <a16:creationId xmlns:a16="http://schemas.microsoft.com/office/drawing/2014/main" id="{33067B9D-80B1-8D44-B40B-58B4AE3B6E25}"/>
                </a:ext>
              </a:extLst>
            </p:cNvPr>
            <p:cNvSpPr/>
            <p:nvPr/>
          </p:nvSpPr>
          <p:spPr bwMode="auto">
            <a:xfrm>
              <a:off x="1196235" y="1653436"/>
              <a:ext cx="6751529" cy="4371583"/>
            </a:xfrm>
            <a:prstGeom prst="roundRect">
              <a:avLst/>
            </a:prstGeom>
            <a:noFill/>
            <a:ln w="381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EDB2B64-0634-FD41-B17C-32A15E275D46}"/>
                    </a:ext>
                  </a:extLst>
                </p:cNvPr>
                <p:cNvSpPr txBox="1"/>
                <p:nvPr/>
              </p:nvSpPr>
              <p:spPr>
                <a:xfrm>
                  <a:off x="1390388" y="5204564"/>
                  <a:ext cx="60125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Ω</m:t>
                        </m:r>
                      </m:oMath>
                    </m:oMathPara>
                  </a14:m>
                  <a:endParaRPr lang="en-GB" sz="2800" dirty="0"/>
                </a:p>
              </p:txBody>
            </p:sp>
          </mc:Choice>
          <mc:Fallback xmlns="">
            <p:sp>
              <p:nvSpPr>
                <p:cNvPr id="3" name="TextBox 2">
                  <a:extLst>
                    <a:ext uri="{FF2B5EF4-FFF2-40B4-BE49-F238E27FC236}">
                      <a16:creationId xmlns:a16="http://schemas.microsoft.com/office/drawing/2014/main" id="{4EDB2B64-0634-FD41-B17C-32A15E275D46}"/>
                    </a:ext>
                  </a:extLst>
                </p:cNvPr>
                <p:cNvSpPr txBox="1">
                  <a:spLocks noRot="1" noChangeAspect="1" noMove="1" noResize="1" noEditPoints="1" noAdjustHandles="1" noChangeArrowheads="1" noChangeShapeType="1" noTextEdit="1"/>
                </p:cNvSpPr>
                <p:nvPr/>
              </p:nvSpPr>
              <p:spPr>
                <a:xfrm>
                  <a:off x="1390388" y="5204564"/>
                  <a:ext cx="601250" cy="523220"/>
                </a:xfrm>
                <a:prstGeom prst="rect">
                  <a:avLst/>
                </a:prstGeom>
                <a:blipFill>
                  <a:blip r:embed="rId3"/>
                  <a:stretch>
                    <a:fillRect/>
                  </a:stretch>
                </a:blipFill>
              </p:spPr>
              <p:txBody>
                <a:bodyPr/>
                <a:lstStyle/>
                <a:p>
                  <a:r>
                    <a:rPr lang="en-GB">
                      <a:noFill/>
                    </a:rPr>
                    <a:t> </a:t>
                  </a:r>
                </a:p>
              </p:txBody>
            </p:sp>
          </mc:Fallback>
        </mc:AlternateContent>
      </p:grpSp>
      <p:grpSp>
        <p:nvGrpSpPr>
          <p:cNvPr id="9" name="Group 8">
            <a:extLst>
              <a:ext uri="{FF2B5EF4-FFF2-40B4-BE49-F238E27FC236}">
                <a16:creationId xmlns:a16="http://schemas.microsoft.com/office/drawing/2014/main" id="{095CAF0D-3B37-A248-AE4F-5B7EF4993493}"/>
              </a:ext>
            </a:extLst>
          </p:cNvPr>
          <p:cNvGrpSpPr/>
          <p:nvPr/>
        </p:nvGrpSpPr>
        <p:grpSpPr>
          <a:xfrm>
            <a:off x="2379944" y="2379945"/>
            <a:ext cx="2906038" cy="2824619"/>
            <a:chOff x="2129425" y="2379945"/>
            <a:chExt cx="2906038" cy="2824619"/>
          </a:xfrm>
        </p:grpSpPr>
        <p:sp>
          <p:nvSpPr>
            <p:cNvPr id="4" name="Oval 3">
              <a:extLst>
                <a:ext uri="{FF2B5EF4-FFF2-40B4-BE49-F238E27FC236}">
                  <a16:creationId xmlns:a16="http://schemas.microsoft.com/office/drawing/2014/main" id="{FC8F4BEE-3601-FE45-849F-83C446CE6441}"/>
                </a:ext>
              </a:extLst>
            </p:cNvPr>
            <p:cNvSpPr/>
            <p:nvPr/>
          </p:nvSpPr>
          <p:spPr bwMode="auto">
            <a:xfrm>
              <a:off x="2129425" y="2379945"/>
              <a:ext cx="2906038" cy="2824619"/>
            </a:xfrm>
            <a:prstGeom prst="ellipse">
              <a:avLst/>
            </a:prstGeom>
            <a:noFill/>
            <a:ln w="38100" cap="flat" cmpd="sng" algn="ctr">
              <a:solidFill>
                <a:schemeClr val="accent3"/>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1D844-FDFB-3F49-AB42-71EF5A8C29A9}"/>
                    </a:ext>
                  </a:extLst>
                </p:cNvPr>
                <p:cNvSpPr txBox="1"/>
                <p:nvPr/>
              </p:nvSpPr>
              <p:spPr>
                <a:xfrm>
                  <a:off x="2642305" y="4251325"/>
                  <a:ext cx="46820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3"/>
                            </a:solidFill>
                            <a:latin typeface="Cambria Math" panose="02040503050406030204" pitchFamily="18" charset="0"/>
                          </a:rPr>
                          <m:t>𝐴</m:t>
                        </m:r>
                      </m:oMath>
                    </m:oMathPara>
                  </a14:m>
                  <a:endParaRPr lang="en-GB" sz="2400" dirty="0">
                    <a:solidFill>
                      <a:schemeClr val="accent3"/>
                    </a:solidFill>
                  </a:endParaRPr>
                </a:p>
              </p:txBody>
            </p:sp>
          </mc:Choice>
          <mc:Fallback xmlns="">
            <p:sp>
              <p:nvSpPr>
                <p:cNvPr id="7" name="TextBox 6">
                  <a:extLst>
                    <a:ext uri="{FF2B5EF4-FFF2-40B4-BE49-F238E27FC236}">
                      <a16:creationId xmlns:a16="http://schemas.microsoft.com/office/drawing/2014/main" id="{DA61D844-FDFB-3F49-AB42-71EF5A8C29A9}"/>
                    </a:ext>
                  </a:extLst>
                </p:cNvPr>
                <p:cNvSpPr txBox="1">
                  <a:spLocks noRot="1" noChangeAspect="1" noMove="1" noResize="1" noEditPoints="1" noAdjustHandles="1" noChangeArrowheads="1" noChangeShapeType="1" noTextEdit="1"/>
                </p:cNvSpPr>
                <p:nvPr/>
              </p:nvSpPr>
              <p:spPr>
                <a:xfrm>
                  <a:off x="2642305" y="4251325"/>
                  <a:ext cx="468205" cy="461665"/>
                </a:xfrm>
                <a:prstGeom prst="rect">
                  <a:avLst/>
                </a:prstGeom>
                <a:blipFill>
                  <a:blip r:embed="rId4"/>
                  <a:stretch>
                    <a:fillRect/>
                  </a:stretch>
                </a:blipFill>
              </p:spPr>
              <p:txBody>
                <a:bodyPr/>
                <a:lstStyle/>
                <a:p>
                  <a:r>
                    <a:rPr lang="en-GB">
                      <a:noFill/>
                    </a:rPr>
                    <a:t> </a:t>
                  </a:r>
                </a:p>
              </p:txBody>
            </p:sp>
          </mc:Fallback>
        </mc:AlternateContent>
      </p:grpSp>
      <p:grpSp>
        <p:nvGrpSpPr>
          <p:cNvPr id="12" name="Group 11">
            <a:extLst>
              <a:ext uri="{FF2B5EF4-FFF2-40B4-BE49-F238E27FC236}">
                <a16:creationId xmlns:a16="http://schemas.microsoft.com/office/drawing/2014/main" id="{DC06DBD4-D3DE-4143-A239-977CA9A634DA}"/>
              </a:ext>
            </a:extLst>
          </p:cNvPr>
          <p:cNvGrpSpPr/>
          <p:nvPr/>
        </p:nvGrpSpPr>
        <p:grpSpPr>
          <a:xfrm>
            <a:off x="3858016" y="2379945"/>
            <a:ext cx="2906038" cy="2824619"/>
            <a:chOff x="2129425" y="2379945"/>
            <a:chExt cx="2906038" cy="2824619"/>
          </a:xfrm>
        </p:grpSpPr>
        <p:sp>
          <p:nvSpPr>
            <p:cNvPr id="13" name="Oval 12">
              <a:extLst>
                <a:ext uri="{FF2B5EF4-FFF2-40B4-BE49-F238E27FC236}">
                  <a16:creationId xmlns:a16="http://schemas.microsoft.com/office/drawing/2014/main" id="{E0237326-3624-584B-8B63-F6EA5B729A18}"/>
                </a:ext>
              </a:extLst>
            </p:cNvPr>
            <p:cNvSpPr/>
            <p:nvPr/>
          </p:nvSpPr>
          <p:spPr bwMode="auto">
            <a:xfrm>
              <a:off x="2129425" y="2379945"/>
              <a:ext cx="2906038" cy="2824619"/>
            </a:xfrm>
            <a:prstGeom prst="ellipse">
              <a:avLst/>
            </a:prstGeom>
            <a:noFill/>
            <a:ln w="38100" cap="flat" cmpd="sng" algn="ctr">
              <a:solidFill>
                <a:schemeClr val="accent1">
                  <a:lumMod val="60000"/>
                  <a:lumOff val="4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703BBA-E451-794E-8131-DC6372C62672}"/>
                    </a:ext>
                  </a:extLst>
                </p:cNvPr>
                <p:cNvSpPr txBox="1"/>
                <p:nvPr/>
              </p:nvSpPr>
              <p:spPr>
                <a:xfrm>
                  <a:off x="4150252" y="4251325"/>
                  <a:ext cx="4798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60000"/>
                                <a:lumOff val="40000"/>
                              </a:schemeClr>
                            </a:solidFill>
                            <a:latin typeface="Cambria Math" panose="02040503050406030204" pitchFamily="18" charset="0"/>
                          </a:rPr>
                          <m:t>𝐵</m:t>
                        </m:r>
                      </m:oMath>
                    </m:oMathPara>
                  </a14:m>
                  <a:endParaRPr lang="en-GB" sz="2400" dirty="0">
                    <a:solidFill>
                      <a:schemeClr val="accent1">
                        <a:lumMod val="60000"/>
                        <a:lumOff val="40000"/>
                      </a:schemeClr>
                    </a:solidFill>
                  </a:endParaRPr>
                </a:p>
              </p:txBody>
            </p:sp>
          </mc:Choice>
          <mc:Fallback xmlns="">
            <p:sp>
              <p:nvSpPr>
                <p:cNvPr id="14" name="TextBox 13">
                  <a:extLst>
                    <a:ext uri="{FF2B5EF4-FFF2-40B4-BE49-F238E27FC236}">
                      <a16:creationId xmlns:a16="http://schemas.microsoft.com/office/drawing/2014/main" id="{84703BBA-E451-794E-8131-DC6372C62672}"/>
                    </a:ext>
                  </a:extLst>
                </p:cNvPr>
                <p:cNvSpPr txBox="1">
                  <a:spLocks noRot="1" noChangeAspect="1" noMove="1" noResize="1" noEditPoints="1" noAdjustHandles="1" noChangeArrowheads="1" noChangeShapeType="1" noTextEdit="1"/>
                </p:cNvSpPr>
                <p:nvPr/>
              </p:nvSpPr>
              <p:spPr>
                <a:xfrm>
                  <a:off x="4150252" y="4251325"/>
                  <a:ext cx="479875" cy="461665"/>
                </a:xfrm>
                <a:prstGeom prst="rect">
                  <a:avLst/>
                </a:prstGeom>
                <a:blipFill>
                  <a:blip r:embed="rId5"/>
                  <a:stretch>
                    <a:fillRect/>
                  </a:stretch>
                </a:blipFill>
              </p:spPr>
              <p:txBody>
                <a:bodyPr/>
                <a:lstStyle/>
                <a:p>
                  <a:r>
                    <a:rPr lang="en-GB">
                      <a:noFill/>
                    </a:rPr>
                    <a:t> </a:t>
                  </a:r>
                </a:p>
              </p:txBody>
            </p:sp>
          </mc:Fallback>
        </mc:AlternateContent>
      </p:grpSp>
      <p:grpSp>
        <p:nvGrpSpPr>
          <p:cNvPr id="10" name="Group 9">
            <a:extLst>
              <a:ext uri="{FF2B5EF4-FFF2-40B4-BE49-F238E27FC236}">
                <a16:creationId xmlns:a16="http://schemas.microsoft.com/office/drawing/2014/main" id="{9BE0F785-0A3C-4141-A9ED-885DAA2A345E}"/>
              </a:ext>
            </a:extLst>
          </p:cNvPr>
          <p:cNvGrpSpPr/>
          <p:nvPr/>
        </p:nvGrpSpPr>
        <p:grpSpPr>
          <a:xfrm>
            <a:off x="2351239" y="2379944"/>
            <a:ext cx="4439937" cy="2824620"/>
            <a:chOff x="2351239" y="2379944"/>
            <a:chExt cx="4439937" cy="2824620"/>
          </a:xfrm>
        </p:grpSpPr>
        <p:sp>
          <p:nvSpPr>
            <p:cNvPr id="6" name="Chord 5">
              <a:extLst>
                <a:ext uri="{FF2B5EF4-FFF2-40B4-BE49-F238E27FC236}">
                  <a16:creationId xmlns:a16="http://schemas.microsoft.com/office/drawing/2014/main" id="{FCCB0ACF-B16B-F445-B672-98278BCA2C27}"/>
                </a:ext>
              </a:extLst>
            </p:cNvPr>
            <p:cNvSpPr/>
            <p:nvPr/>
          </p:nvSpPr>
          <p:spPr bwMode="auto">
            <a:xfrm flipH="1">
              <a:off x="2351239" y="2379945"/>
              <a:ext cx="2906038" cy="2824619"/>
            </a:xfrm>
            <a:prstGeom prst="chord">
              <a:avLst>
                <a:gd name="adj1" fmla="val 7303673"/>
                <a:gd name="adj2" fmla="val 14278914"/>
              </a:avLst>
            </a:prstGeom>
            <a:pattFill prst="ltUpDiag">
              <a:fgClr>
                <a:schemeClr val="bg2"/>
              </a:fgClr>
              <a:bgClr>
                <a:schemeClr val="bg1"/>
              </a:bgClr>
            </a:patt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p:sp>
          <p:nvSpPr>
            <p:cNvPr id="18" name="Chord 17">
              <a:extLst>
                <a:ext uri="{FF2B5EF4-FFF2-40B4-BE49-F238E27FC236}">
                  <a16:creationId xmlns:a16="http://schemas.microsoft.com/office/drawing/2014/main" id="{B9FED381-2849-0743-B225-E5885D9D91D4}"/>
                </a:ext>
              </a:extLst>
            </p:cNvPr>
            <p:cNvSpPr/>
            <p:nvPr/>
          </p:nvSpPr>
          <p:spPr bwMode="auto">
            <a:xfrm rot="10800000" flipH="1">
              <a:off x="3885138" y="2379944"/>
              <a:ext cx="2906038" cy="2824619"/>
            </a:xfrm>
            <a:prstGeom prst="chord">
              <a:avLst>
                <a:gd name="adj1" fmla="val 7303673"/>
                <a:gd name="adj2" fmla="val 14278914"/>
              </a:avLst>
            </a:prstGeom>
            <a:pattFill prst="ltUpDiag">
              <a:fgClr>
                <a:schemeClr val="bg2"/>
              </a:fgClr>
              <a:bgClr>
                <a:schemeClr val="bg1"/>
              </a:bgClr>
            </a:patt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700" b="0" i="0" u="none" strike="noStrike" cap="none" normalizeH="0" baseline="0">
                <a:ln>
                  <a:noFill/>
                </a:ln>
                <a:solidFill>
                  <a:schemeClr val="tx1"/>
                </a:solidFill>
                <a:effectLst/>
                <a:latin typeface="Arial" charset="0"/>
                <a:cs typeface="Arial" charset="0"/>
              </a:endParaRPr>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675EB5F-1CE3-5040-A11F-83FB12B5CD8D}"/>
                  </a:ext>
                </a:extLst>
              </p:cNvPr>
              <p:cNvSpPr txBox="1"/>
              <p:nvPr/>
            </p:nvSpPr>
            <p:spPr>
              <a:xfrm>
                <a:off x="3926738" y="3565231"/>
                <a:ext cx="12240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m:oMathPara>
                </a14:m>
                <a:endParaRPr lang="en-GB" sz="2400" dirty="0"/>
              </a:p>
            </p:txBody>
          </p:sp>
        </mc:Choice>
        <mc:Fallback xmlns="">
          <p:sp>
            <p:nvSpPr>
              <p:cNvPr id="24" name="TextBox 23">
                <a:extLst>
                  <a:ext uri="{FF2B5EF4-FFF2-40B4-BE49-F238E27FC236}">
                    <a16:creationId xmlns:a16="http://schemas.microsoft.com/office/drawing/2014/main" id="{6675EB5F-1CE3-5040-A11F-83FB12B5CD8D}"/>
                  </a:ext>
                </a:extLst>
              </p:cNvPr>
              <p:cNvSpPr txBox="1">
                <a:spLocks noRot="1" noChangeAspect="1" noMove="1" noResize="1" noEditPoints="1" noAdjustHandles="1" noChangeArrowheads="1" noChangeShapeType="1" noTextEdit="1"/>
              </p:cNvSpPr>
              <p:nvPr/>
            </p:nvSpPr>
            <p:spPr>
              <a:xfrm>
                <a:off x="3926738" y="3565231"/>
                <a:ext cx="1224053" cy="461665"/>
              </a:xfrm>
              <a:prstGeom prst="rect">
                <a:avLst/>
              </a:prstGeom>
              <a:blipFill>
                <a:blip r:embed="rId6"/>
                <a:stretch>
                  <a:fillRect b="-16216"/>
                </a:stretch>
              </a:blipFill>
            </p:spPr>
            <p:txBody>
              <a:bodyPr/>
              <a:lstStyle/>
              <a:p>
                <a:r>
                  <a:rPr lang="en-GB">
                    <a:noFill/>
                  </a:rPr>
                  <a:t> </a:t>
                </a:r>
              </a:p>
            </p:txBody>
          </p:sp>
        </mc:Fallback>
      </mc:AlternateContent>
    </p:spTree>
    <p:extLst>
      <p:ext uri="{BB962C8B-B14F-4D97-AF65-F5344CB8AC3E}">
        <p14:creationId xmlns:p14="http://schemas.microsoft.com/office/powerpoint/2010/main" val="4516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2606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23" name="Title 1"/>
          <p:cNvSpPr txBox="1">
            <a:spLocks/>
          </p:cNvSpPr>
          <p:nvPr/>
        </p:nvSpPr>
        <p:spPr>
          <a:xfrm>
            <a:off x="487071" y="391310"/>
            <a:ext cx="8169858" cy="461665"/>
          </a:xfrm>
          <a:prstGeom prst="rect">
            <a:avLst/>
          </a:prstGeom>
        </p:spPr>
        <p:txBody>
          <a:bodyPr wrap="square">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en-GB" dirty="0"/>
              <a:t>What is ‘marginal’ about marginal probabilities?</a:t>
            </a:r>
          </a:p>
        </p:txBody>
      </p:sp>
      <p:sp>
        <p:nvSpPr>
          <p:cNvPr id="8" name="Slide Number Placeholder 7"/>
          <p:cNvSpPr>
            <a:spLocks noGrp="1"/>
          </p:cNvSpPr>
          <p:nvPr>
            <p:ph type="sldNum" sz="quarter" idx="12"/>
          </p:nvPr>
        </p:nvSpPr>
        <p:spPr/>
        <p:txBody>
          <a:bodyPr/>
          <a:lstStyle/>
          <a:p>
            <a:pPr>
              <a:defRPr/>
            </a:pPr>
            <a:fld id="{D37816F2-E6F5-4959-A70F-0F96F337B0F5}" type="slidenum">
              <a:rPr lang="en-US" smtClean="0"/>
              <a:pPr>
                <a:defRPr/>
              </a:pPr>
              <a:t>8</a:t>
            </a:fld>
            <a:endParaRPr lang="en-US"/>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766AD91-6568-4340-9BEE-942C3EC2DAA4}"/>
                  </a:ext>
                </a:extLst>
              </p:cNvPr>
              <p:cNvSpPr txBox="1">
                <a:spLocks noChangeArrowheads="1"/>
              </p:cNvSpPr>
              <p:nvPr/>
            </p:nvSpPr>
            <p:spPr>
              <a:xfrm>
                <a:off x="597341" y="891948"/>
                <a:ext cx="8169858" cy="5574742"/>
              </a:xfrm>
              <a:prstGeom prst="rect">
                <a:avLst/>
              </a:prstGeom>
            </p:spPr>
            <p:txBody>
              <a:bodyPr wrap="square">
                <a:normAutofit fontScale="92500" lnSpcReduction="20000"/>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marL="342900" indent="-342900">
                  <a:spcBef>
                    <a:spcPts val="0"/>
                  </a:spcBef>
                  <a:spcAft>
                    <a:spcPts val="1200"/>
                  </a:spcAft>
                  <a:buFont typeface="Arial" panose="020B0604020202020204" pitchFamily="34" charset="0"/>
                  <a:buChar char="•"/>
                </a:pPr>
                <a:r>
                  <a:rPr lang="en-US" sz="2000" b="0" kern="0" dirty="0"/>
                  <a:t>Let </a:t>
                </a:r>
                <a14:m>
                  <m:oMath xmlns:m="http://schemas.openxmlformats.org/officeDocument/2006/math">
                    <m:r>
                      <a:rPr lang="en-US" sz="2000" b="0" i="1" kern="0" smtClean="0">
                        <a:latin typeface="Cambria Math" panose="02040503050406030204" pitchFamily="18" charset="0"/>
                      </a:rPr>
                      <m:t>𝐴</m:t>
                    </m:r>
                  </m:oMath>
                </a14:m>
                <a:r>
                  <a:rPr lang="en-GB" sz="2000" kern="0" dirty="0"/>
                  <a:t> be the statement ‘the sun is shining’</a:t>
                </a:r>
              </a:p>
              <a:p>
                <a:pPr marL="342900" indent="-342900">
                  <a:spcBef>
                    <a:spcPts val="0"/>
                  </a:spcBef>
                  <a:spcAft>
                    <a:spcPts val="1200"/>
                  </a:spcAft>
                  <a:buFont typeface="Arial" panose="020B0604020202020204" pitchFamily="34" charset="0"/>
                  <a:buChar char="•"/>
                </a:pPr>
                <a:r>
                  <a:rPr lang="en-GB" sz="2000" kern="0" dirty="0"/>
                  <a:t>Let </a:t>
                </a:r>
                <a14:m>
                  <m:oMath xmlns:m="http://schemas.openxmlformats.org/officeDocument/2006/math">
                    <m:r>
                      <a:rPr lang="en-US" sz="2000" b="0" i="1" kern="0" smtClean="0">
                        <a:latin typeface="Cambria Math" panose="02040503050406030204" pitchFamily="18" charset="0"/>
                      </a:rPr>
                      <m:t>𝐵</m:t>
                    </m:r>
                  </m:oMath>
                </a14:m>
                <a:r>
                  <a:rPr lang="en-GB" sz="2000" kern="0" dirty="0"/>
                  <a:t> be the statement ‘it is raining’</a:t>
                </a:r>
              </a:p>
              <a:p>
                <a:pPr marL="342900" indent="-342900">
                  <a:spcBef>
                    <a:spcPts val="0"/>
                  </a:spcBef>
                  <a:spcAft>
                    <a:spcPts val="1200"/>
                  </a:spcAft>
                  <a:buFont typeface="Arial" panose="020B0604020202020204" pitchFamily="34" charset="0"/>
                  <a:buChar char="•"/>
                </a:pPr>
                <a14:m>
                  <m:oMath xmlns:m="http://schemas.openxmlformats.org/officeDocument/2006/math">
                    <m:acc>
                      <m:accPr>
                        <m:chr m:val="̅"/>
                        <m:ctrlPr>
                          <a:rPr lang="en-GB" sz="2000" i="1" kern="0" smtClean="0">
                            <a:latin typeface="Cambria Math" panose="02040503050406030204" pitchFamily="18" charset="0"/>
                          </a:rPr>
                        </m:ctrlPr>
                      </m:accPr>
                      <m:e>
                        <m:r>
                          <a:rPr lang="en-US" sz="2000" b="0" i="1" kern="0" smtClean="0">
                            <a:latin typeface="Cambria Math" panose="02040503050406030204" pitchFamily="18" charset="0"/>
                          </a:rPr>
                          <m:t>𝐴</m:t>
                        </m:r>
                      </m:e>
                    </m:acc>
                  </m:oMath>
                </a14:m>
                <a:r>
                  <a:rPr lang="en-GB" sz="2000" kern="0" dirty="0"/>
                  <a:t> negates </a:t>
                </a:r>
                <a14:m>
                  <m:oMath xmlns:m="http://schemas.openxmlformats.org/officeDocument/2006/math">
                    <m:r>
                      <a:rPr lang="en-US" sz="2000" b="0" i="1" kern="0" smtClean="0">
                        <a:latin typeface="Cambria Math" panose="02040503050406030204" pitchFamily="18" charset="0"/>
                      </a:rPr>
                      <m:t>𝐴</m:t>
                    </m:r>
                  </m:oMath>
                </a14:m>
                <a:r>
                  <a:rPr lang="en-GB" sz="2000" kern="0" dirty="0"/>
                  <a:t>, </a:t>
                </a:r>
                <a14:m>
                  <m:oMath xmlns:m="http://schemas.openxmlformats.org/officeDocument/2006/math">
                    <m:acc>
                      <m:accPr>
                        <m:chr m:val="̅"/>
                        <m:ctrlPr>
                          <a:rPr lang="en-GB" sz="2000" i="1" kern="0" smtClean="0">
                            <a:latin typeface="Cambria Math" panose="02040503050406030204" pitchFamily="18" charset="0"/>
                          </a:rPr>
                        </m:ctrlPr>
                      </m:accPr>
                      <m:e>
                        <m:r>
                          <a:rPr lang="en-US" sz="2000" b="0" i="1" kern="0" smtClean="0">
                            <a:latin typeface="Cambria Math" panose="02040503050406030204" pitchFamily="18" charset="0"/>
                          </a:rPr>
                          <m:t>𝐵</m:t>
                        </m:r>
                      </m:e>
                    </m:acc>
                  </m:oMath>
                </a14:m>
                <a:r>
                  <a:rPr lang="en-GB" sz="2000" kern="0" dirty="0"/>
                  <a:t> negates </a:t>
                </a:r>
                <a14:m>
                  <m:oMath xmlns:m="http://schemas.openxmlformats.org/officeDocument/2006/math">
                    <m:r>
                      <a:rPr lang="en-US" sz="2000" b="0" i="1" kern="0" smtClean="0">
                        <a:latin typeface="Cambria Math" panose="02040503050406030204" pitchFamily="18" charset="0"/>
                      </a:rPr>
                      <m:t>𝐵</m:t>
                    </m:r>
                  </m:oMath>
                </a14:m>
                <a:endParaRPr lang="en-GB" sz="2000" kern="0" dirty="0"/>
              </a:p>
              <a:p>
                <a:pPr>
                  <a:spcBef>
                    <a:spcPts val="0"/>
                  </a:spcBef>
                  <a:spcAft>
                    <a:spcPts val="1200"/>
                  </a:spcAft>
                </a:pPr>
                <a:r>
                  <a:rPr lang="en-GB" sz="2000" kern="0" dirty="0"/>
                  <a:t>Consider the following table of joint probabilities:</a:t>
                </a:r>
              </a:p>
              <a:p>
                <a:pPr>
                  <a:spcBef>
                    <a:spcPts val="0"/>
                  </a:spcBef>
                  <a:spcAft>
                    <a:spcPts val="1200"/>
                  </a:spcAft>
                </a:pPr>
                <a:endParaRPr lang="en-GB" sz="2000" kern="0" dirty="0"/>
              </a:p>
              <a:p>
                <a:pPr>
                  <a:spcBef>
                    <a:spcPts val="0"/>
                  </a:spcBef>
                  <a:spcAft>
                    <a:spcPts val="1200"/>
                  </a:spcAft>
                </a:pPr>
                <a:endParaRPr lang="en-GB" sz="2000" kern="0" dirty="0"/>
              </a:p>
              <a:p>
                <a:pPr>
                  <a:spcBef>
                    <a:spcPts val="0"/>
                  </a:spcBef>
                  <a:spcAft>
                    <a:spcPts val="1200"/>
                  </a:spcAft>
                </a:pPr>
                <a:endParaRPr lang="en-GB" sz="2000" kern="0" dirty="0"/>
              </a:p>
              <a:p>
                <a:pPr>
                  <a:spcBef>
                    <a:spcPts val="0"/>
                  </a:spcBef>
                  <a:spcAft>
                    <a:spcPts val="1200"/>
                  </a:spcAft>
                </a:pPr>
                <a:endParaRPr lang="en-GB" sz="2000" kern="0" dirty="0"/>
              </a:p>
              <a:p>
                <a:pPr>
                  <a:spcBef>
                    <a:spcPts val="0"/>
                  </a:spcBef>
                  <a:spcAft>
                    <a:spcPts val="1200"/>
                  </a:spcAft>
                </a:pPr>
                <a:endParaRPr lang="en-GB" sz="2000" kern="0" dirty="0"/>
              </a:p>
              <a:p>
                <a:pPr>
                  <a:spcBef>
                    <a:spcPts val="0"/>
                  </a:spcBef>
                  <a:spcAft>
                    <a:spcPts val="1200"/>
                  </a:spcAft>
                </a:pPr>
                <a:endParaRPr lang="en-GB" sz="2000" kern="0" dirty="0"/>
              </a:p>
              <a:p>
                <a:pPr>
                  <a:spcBef>
                    <a:spcPts val="0"/>
                  </a:spcBef>
                  <a:spcAft>
                    <a:spcPts val="1200"/>
                  </a:spcAft>
                </a:pPr>
                <a:endParaRPr lang="en-GB" sz="2000" i="1" kern="0" dirty="0"/>
              </a:p>
              <a:p>
                <a:pPr>
                  <a:spcBef>
                    <a:spcPts val="0"/>
                  </a:spcBef>
                  <a:spcAft>
                    <a:spcPts val="1200"/>
                  </a:spcAft>
                </a:pPr>
                <a:endParaRPr lang="en-GB" sz="2000" i="1" kern="0" dirty="0"/>
              </a:p>
              <a:p>
                <a:pPr>
                  <a:spcBef>
                    <a:spcPts val="0"/>
                  </a:spcBef>
                  <a:spcAft>
                    <a:spcPts val="1200"/>
                  </a:spcAft>
                </a:pPr>
                <a:endParaRPr lang="en-GB" sz="2000" i="1" kern="0" dirty="0"/>
              </a:p>
              <a:p>
                <a:pPr>
                  <a:spcBef>
                    <a:spcPts val="0"/>
                  </a:spcBef>
                  <a:spcAft>
                    <a:spcPts val="1200"/>
                  </a:spcAft>
                </a:pPr>
                <a:r>
                  <a:rPr lang="en-GB" sz="2000" i="1" kern="0" dirty="0"/>
                  <a:t>Marginal probabilities</a:t>
                </a:r>
                <a:r>
                  <a:rPr lang="en-GB" sz="2000" kern="0" dirty="0"/>
                  <a:t> get their name from being at the margins of tables</a:t>
                </a:r>
                <a:br>
                  <a:rPr lang="en-GB" sz="2000" kern="0" dirty="0"/>
                </a:br>
                <a:r>
                  <a:rPr lang="en-GB" sz="2000" kern="0" dirty="0"/>
                  <a:t>such as this one.</a:t>
                </a:r>
              </a:p>
            </p:txBody>
          </p:sp>
        </mc:Choice>
        <mc:Fallback xmlns="">
          <p:sp>
            <p:nvSpPr>
              <p:cNvPr id="6" name="Rectangle 8">
                <a:extLst>
                  <a:ext uri="{FF2B5EF4-FFF2-40B4-BE49-F238E27FC236}">
                    <a16:creationId xmlns:a16="http://schemas.microsoft.com/office/drawing/2014/main" id="{A766AD91-6568-4340-9BEE-942C3EC2DAA4}"/>
                  </a:ext>
                </a:extLst>
              </p:cNvPr>
              <p:cNvSpPr txBox="1">
                <a:spLocks noRot="1" noChangeAspect="1" noMove="1" noResize="1" noEditPoints="1" noAdjustHandles="1" noChangeArrowheads="1" noChangeShapeType="1" noTextEdit="1"/>
              </p:cNvSpPr>
              <p:nvPr/>
            </p:nvSpPr>
            <p:spPr>
              <a:xfrm>
                <a:off x="597341" y="891948"/>
                <a:ext cx="8169858" cy="5574742"/>
              </a:xfrm>
              <a:prstGeom prst="rect">
                <a:avLst/>
              </a:prstGeom>
              <a:blipFill>
                <a:blip r:embed="rId3"/>
                <a:stretch>
                  <a:fillRect l="-778" t="-1595" b="-1139"/>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0B0FE463-4200-6B4F-9A6B-29B271CE0F1E}"/>
              </a:ext>
            </a:extLst>
          </p:cNvPr>
          <p:cNvPicPr>
            <a:picLocks noChangeAspect="1"/>
          </p:cNvPicPr>
          <p:nvPr/>
        </p:nvPicPr>
        <p:blipFill>
          <a:blip r:embed="rId4"/>
          <a:stretch>
            <a:fillRect/>
          </a:stretch>
        </p:blipFill>
        <p:spPr>
          <a:xfrm>
            <a:off x="2241593" y="2505845"/>
            <a:ext cx="4470706" cy="4107017"/>
          </a:xfrm>
          <a:prstGeom prst="rect">
            <a:avLst/>
          </a:prstGeom>
        </p:spPr>
      </p:pic>
    </p:spTree>
    <p:extLst>
      <p:ext uri="{BB962C8B-B14F-4D97-AF65-F5344CB8AC3E}">
        <p14:creationId xmlns:p14="http://schemas.microsoft.com/office/powerpoint/2010/main" val="220662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0" y="2606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GB"/>
          </a:p>
        </p:txBody>
      </p:sp>
      <p:sp>
        <p:nvSpPr>
          <p:cNvPr id="23" name="Title 1"/>
          <p:cNvSpPr txBox="1">
            <a:spLocks/>
          </p:cNvSpPr>
          <p:nvPr/>
        </p:nvSpPr>
        <p:spPr>
          <a:xfrm>
            <a:off x="487071" y="391310"/>
            <a:ext cx="8169858" cy="461665"/>
          </a:xfrm>
          <a:prstGeom prst="rect">
            <a:avLst/>
          </a:prstGeom>
        </p:spPr>
        <p:txBody>
          <a:bodyPr wrap="square">
            <a:spAutoFit/>
          </a:bodyPr>
          <a:lstStyle>
            <a:lvl1pPr algn="l" rtl="0" eaLnBrk="1" fontAlgn="base" hangingPunct="1">
              <a:spcBef>
                <a:spcPct val="0"/>
              </a:spcBef>
              <a:spcAft>
                <a:spcPct val="0"/>
              </a:spcAft>
              <a:defRPr sz="2400" b="1">
                <a:solidFill>
                  <a:schemeClr val="tx2"/>
                </a:solidFill>
                <a:latin typeface="Cambria" pitchFamily="18" charset="0"/>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a:lstStyle>
          <a:p>
            <a:r>
              <a:rPr lang="en-GB" dirty="0"/>
              <a:t>Conditional probabilities</a:t>
            </a:r>
          </a:p>
        </p:txBody>
      </p:sp>
      <p:sp>
        <p:nvSpPr>
          <p:cNvPr id="8" name="Slide Number Placeholder 7"/>
          <p:cNvSpPr>
            <a:spLocks noGrp="1"/>
          </p:cNvSpPr>
          <p:nvPr>
            <p:ph type="sldNum" sz="quarter" idx="12"/>
          </p:nvPr>
        </p:nvSpPr>
        <p:spPr/>
        <p:txBody>
          <a:bodyPr/>
          <a:lstStyle/>
          <a:p>
            <a:pPr>
              <a:defRPr/>
            </a:pPr>
            <a:fld id="{D37816F2-E6F5-4959-A70F-0F96F337B0F5}" type="slidenum">
              <a:rPr lang="en-US" smtClean="0"/>
              <a:pPr>
                <a:defRPr/>
              </a:pPr>
              <a:t>9</a:t>
            </a:fld>
            <a:endParaRPr lang="en-US"/>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766AD91-6568-4340-9BEE-942C3EC2DAA4}"/>
                  </a:ext>
                </a:extLst>
              </p:cNvPr>
              <p:cNvSpPr txBox="1">
                <a:spLocks noChangeArrowheads="1"/>
              </p:cNvSpPr>
              <p:nvPr/>
            </p:nvSpPr>
            <p:spPr>
              <a:xfrm>
                <a:off x="587269" y="1061860"/>
                <a:ext cx="8174894" cy="5188215"/>
              </a:xfrm>
              <a:prstGeom prst="rect">
                <a:avLst/>
              </a:prstGeom>
            </p:spPr>
            <p:txBody>
              <a:bodyPr wrap="square">
                <a:normAutofit fontScale="70000" lnSpcReduction="20000"/>
              </a:bodyPr>
              <a:lstStyle>
                <a:lvl1pPr algn="l" rtl="0" eaLnBrk="1" fontAlgn="base" hangingPunct="1">
                  <a:spcBef>
                    <a:spcPct val="40000"/>
                  </a:spcBef>
                  <a:spcAft>
                    <a:spcPct val="0"/>
                  </a:spcAft>
                  <a:buFont typeface="Arial" charset="0"/>
                  <a:defRPr sz="1700">
                    <a:solidFill>
                      <a:schemeClr val="tx1"/>
                    </a:solidFill>
                    <a:latin typeface="Cambria" pitchFamily="18" charset="0"/>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Cambria" pitchFamily="18"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a:lstStyle>
              <a:p>
                <a:pPr marL="342900" indent="-342900">
                  <a:spcBef>
                    <a:spcPts val="0"/>
                  </a:spcBef>
                  <a:spcAft>
                    <a:spcPts val="1200"/>
                  </a:spcAft>
                  <a:buFont typeface="Arial" panose="020B0604020202020204" pitchFamily="34" charset="0"/>
                  <a:buChar char="•"/>
                </a:pPr>
                <a:r>
                  <a:rPr lang="en-GB" sz="2000" kern="0" dirty="0"/>
                  <a:t>In the previous example, what is the probability that the sun is shining given that it is not raining?</a:t>
                </a:r>
              </a:p>
              <a:p>
                <a:pPr marL="342900" indent="-342900">
                  <a:spcBef>
                    <a:spcPts val="0"/>
                  </a:spcBef>
                  <a:spcAft>
                    <a:spcPts val="1200"/>
                  </a:spcAft>
                  <a:buFont typeface="Arial" panose="020B0604020202020204" pitchFamily="34" charset="0"/>
                  <a:buChar char="•"/>
                </a:pPr>
                <a:r>
                  <a:rPr lang="en-GB" sz="2000" kern="0" dirty="0"/>
                  <a:t>This question refers to a conditional probability: </a:t>
                </a:r>
                <a14:m>
                  <m:oMath xmlns:m="http://schemas.openxmlformats.org/officeDocument/2006/math">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b="0" i="1" kern="0" smtClean="0">
                            <a:latin typeface="Cambria Math" panose="02040503050406030204" pitchFamily="18" charset="0"/>
                          </a:rPr>
                        </m:ctrlPr>
                      </m:accPr>
                      <m:e>
                        <m:r>
                          <a:rPr lang="en-US" sz="2000" b="0" i="1" kern="0" smtClean="0">
                            <a:latin typeface="Cambria Math" panose="02040503050406030204" pitchFamily="18" charset="0"/>
                          </a:rPr>
                          <m:t>𝐵</m:t>
                        </m:r>
                      </m:e>
                    </m:acc>
                    <m:r>
                      <a:rPr lang="en-US" sz="2000" b="0" i="1" kern="0" smtClean="0">
                        <a:latin typeface="Cambria Math" panose="02040503050406030204" pitchFamily="18" charset="0"/>
                      </a:rPr>
                      <m:t>)</m:t>
                    </m:r>
                  </m:oMath>
                </a14:m>
                <a:endParaRPr lang="en-GB" sz="2000" kern="0" dirty="0"/>
              </a:p>
              <a:p>
                <a:pPr marL="342900" indent="-342900">
                  <a:spcBef>
                    <a:spcPts val="0"/>
                  </a:spcBef>
                  <a:spcAft>
                    <a:spcPts val="1200"/>
                  </a:spcAft>
                  <a:buFont typeface="Arial" panose="020B0604020202020204" pitchFamily="34" charset="0"/>
                  <a:buChar char="•"/>
                </a:pPr>
                <a:r>
                  <a:rPr lang="en-US" sz="2000" kern="0" dirty="0"/>
                  <a:t>You can find the answer by asking yourself: out of all times where it is not raining, which proportion of times will the sun be shining?</a:t>
                </a:r>
              </a:p>
              <a:p>
                <a:pPr marL="342900" indent="-342900">
                  <a:spcBef>
                    <a:spcPts val="0"/>
                  </a:spcBef>
                  <a:spcAft>
                    <a:spcPts val="1200"/>
                  </a:spcAft>
                  <a:buFont typeface="Arial" panose="020B0604020202020204" pitchFamily="34" charset="0"/>
                  <a:buChar char="•"/>
                </a:pPr>
                <a:endParaRPr lang="en-US" sz="2000" kern="0" dirty="0"/>
              </a:p>
              <a:p>
                <a:pPr marL="342900" indent="-342900">
                  <a:spcBef>
                    <a:spcPts val="0"/>
                  </a:spcBef>
                  <a:spcAft>
                    <a:spcPts val="1200"/>
                  </a:spcAft>
                  <a:buFont typeface="Arial" panose="020B0604020202020204" pitchFamily="34" charset="0"/>
                  <a:buChar char="•"/>
                </a:pPr>
                <a:endParaRPr lang="en-US" sz="2000" kern="0" dirty="0"/>
              </a:p>
              <a:p>
                <a:pPr marL="342900" indent="-342900">
                  <a:spcBef>
                    <a:spcPts val="0"/>
                  </a:spcBef>
                  <a:spcAft>
                    <a:spcPts val="1200"/>
                  </a:spcAft>
                  <a:buFont typeface="Arial" panose="020B0604020202020204" pitchFamily="34" charset="0"/>
                  <a:buChar char="•"/>
                </a:pPr>
                <a:endParaRPr lang="en-US" sz="2000" kern="0" dirty="0"/>
              </a:p>
              <a:p>
                <a:pPr marL="342900" indent="-342900">
                  <a:spcBef>
                    <a:spcPts val="0"/>
                  </a:spcBef>
                  <a:spcAft>
                    <a:spcPts val="1200"/>
                  </a:spcAft>
                  <a:buFont typeface="Arial" panose="020B0604020202020204" pitchFamily="34" charset="0"/>
                  <a:buChar char="•"/>
                </a:pPr>
                <a:endParaRPr lang="en-US" sz="2000" kern="0" dirty="0"/>
              </a:p>
              <a:p>
                <a:pPr marL="342900" indent="-342900">
                  <a:spcBef>
                    <a:spcPts val="0"/>
                  </a:spcBef>
                  <a:spcAft>
                    <a:spcPts val="1200"/>
                  </a:spcAft>
                  <a:buFont typeface="Arial" panose="020B0604020202020204" pitchFamily="34" charset="0"/>
                  <a:buChar char="•"/>
                </a:pPr>
                <a:endParaRPr lang="en-US" sz="2000" kern="0" dirty="0"/>
              </a:p>
              <a:p>
                <a:pPr marL="342900" indent="-342900">
                  <a:spcBef>
                    <a:spcPts val="0"/>
                  </a:spcBef>
                  <a:spcAft>
                    <a:spcPts val="1200"/>
                  </a:spcAft>
                  <a:buFont typeface="Arial" panose="020B0604020202020204" pitchFamily="34" charset="0"/>
                  <a:buChar char="•"/>
                </a:pPr>
                <a:endParaRPr lang="en-US" sz="2000" kern="0" dirty="0"/>
              </a:p>
              <a:p>
                <a:pPr marL="342900" indent="-342900">
                  <a:spcBef>
                    <a:spcPts val="0"/>
                  </a:spcBef>
                  <a:spcAft>
                    <a:spcPts val="1200"/>
                  </a:spcAft>
                  <a:buFont typeface="Arial" panose="020B0604020202020204" pitchFamily="34" charset="0"/>
                  <a:buChar char="•"/>
                </a:pPr>
                <a:endParaRPr lang="en-US" sz="2000" kern="0" dirty="0"/>
              </a:p>
              <a:p>
                <a:pPr marL="342900" indent="-342900">
                  <a:spcBef>
                    <a:spcPts val="0"/>
                  </a:spcBef>
                  <a:spcAft>
                    <a:spcPts val="1200"/>
                  </a:spcAft>
                  <a:buFont typeface="Arial" panose="020B0604020202020204" pitchFamily="34" charset="0"/>
                  <a:buChar char="•"/>
                </a:pPr>
                <a:r>
                  <a:rPr lang="en-US" sz="2000" kern="0" dirty="0"/>
                  <a:t>This means we have to divide the joint probability of ‘sun shining, not raining’ by the sum of all joint probabilities where it is not raining:</a:t>
                </a:r>
              </a:p>
              <a:p>
                <a:pPr>
                  <a:spcBef>
                    <a:spcPts val="0"/>
                  </a:spcBef>
                  <a:spcAft>
                    <a:spcPts val="1200"/>
                  </a:spcAft>
                </a:pPr>
                <a14:m>
                  <m:oMathPara xmlns:m="http://schemas.openxmlformats.org/officeDocument/2006/math">
                    <m:oMathParaPr>
                      <m:jc m:val="centerGroup"/>
                    </m:oMathParaPr>
                    <m:oMath xmlns:m="http://schemas.openxmlformats.org/officeDocument/2006/math">
                      <m:r>
                        <a:rPr lang="en-US" sz="2000" i="1" kern="0">
                          <a:latin typeface="Cambria Math" panose="02040503050406030204" pitchFamily="18" charset="0"/>
                        </a:rPr>
                        <m:t>𝑝</m:t>
                      </m:r>
                      <m:d>
                        <m:dPr>
                          <m:ctrlPr>
                            <a:rPr lang="en-US" sz="2000" i="1" kern="0">
                              <a:latin typeface="Cambria Math" panose="02040503050406030204" pitchFamily="18" charset="0"/>
                            </a:rPr>
                          </m:ctrlPr>
                        </m:dPr>
                        <m:e>
                          <m:r>
                            <a:rPr lang="en-US" sz="2000" i="1" kern="0">
                              <a:latin typeface="Cambria Math" panose="02040503050406030204" pitchFamily="18" charset="0"/>
                            </a:rPr>
                            <m:t>𝐴</m:t>
                          </m:r>
                        </m:e>
                        <m:e>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𝐵</m:t>
                              </m:r>
                            </m:e>
                          </m:acc>
                        </m:e>
                      </m:d>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r>
                            <a:rPr lang="en-US" sz="2000" i="1" ker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b="0" i="1" kern="0" smtClean="0">
                                  <a:latin typeface="Cambria Math" panose="02040503050406030204" pitchFamily="18" charset="0"/>
                                </a:rPr>
                              </m:ctrlPr>
                            </m:accPr>
                            <m:e>
                              <m:r>
                                <a:rPr lang="en-US" sz="2000" b="0" i="1" kern="0" smtClean="0">
                                  <a:latin typeface="Cambria Math" panose="02040503050406030204" pitchFamily="18" charset="0"/>
                                </a:rPr>
                                <m:t>𝐵</m:t>
                              </m:r>
                            </m:e>
                          </m:acc>
                          <m:r>
                            <a:rPr lang="en-US" sz="2000" b="0" i="1" kern="0" smtClean="0">
                              <a:latin typeface="Cambria Math" panose="02040503050406030204" pitchFamily="18" charset="0"/>
                            </a:rPr>
                            <m:t>)</m:t>
                          </m:r>
                        </m:num>
                        <m:den>
                          <m:r>
                            <a:rPr lang="en-US" sz="2000" i="1" kern="0">
                              <a:latin typeface="Cambria Math" panose="02040503050406030204" pitchFamily="18" charset="0"/>
                            </a:rPr>
                            <m:t>𝑝</m:t>
                          </m:r>
                          <m:d>
                            <m:dPr>
                              <m:ctrlPr>
                                <a:rPr lang="en-US" sz="2000" i="1" kern="0">
                                  <a:latin typeface="Cambria Math" panose="02040503050406030204" pitchFamily="18" charset="0"/>
                                </a:rPr>
                              </m:ctrlPr>
                            </m:dPr>
                            <m:e>
                              <m:r>
                                <a:rPr lang="en-US" sz="2000" i="1" kern="0">
                                  <a:latin typeface="Cambria Math" panose="02040503050406030204" pitchFamily="18" charset="0"/>
                                </a:rPr>
                                <m:t>𝐴</m:t>
                              </m:r>
                              <m:r>
                                <a:rPr lang="en-US" sz="2000" i="1" ker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𝐵</m:t>
                                  </m:r>
                                </m:e>
                              </m:acc>
                            </m:e>
                          </m:d>
                          <m:r>
                            <a:rPr lang="en-US" sz="2000" b="0" i="1" kern="0" smtClean="0">
                              <a:latin typeface="Cambria Math" panose="02040503050406030204" pitchFamily="18" charset="0"/>
                            </a:rPr>
                            <m:t>+</m:t>
                          </m:r>
                          <m:r>
                            <a:rPr lang="en-US" sz="2000" i="1" kern="0">
                              <a:latin typeface="Cambria Math" panose="02040503050406030204" pitchFamily="18" charset="0"/>
                            </a:rPr>
                            <m:t>𝑝</m:t>
                          </m:r>
                          <m:r>
                            <a:rPr lang="en-US" sz="2000" i="1" kern="0">
                              <a:latin typeface="Cambria Math" panose="02040503050406030204" pitchFamily="18" charset="0"/>
                            </a:rPr>
                            <m:t>(</m:t>
                          </m:r>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𝐴</m:t>
                              </m:r>
                            </m:e>
                          </m:acc>
                          <m:r>
                            <a:rPr lang="en-US" sz="2000" i="1" ker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𝐵</m:t>
                              </m:r>
                            </m:e>
                          </m:acc>
                          <m:r>
                            <a:rPr lang="en-US" sz="2000" i="1" kern="0">
                              <a:latin typeface="Cambria Math" panose="02040503050406030204" pitchFamily="18" charset="0"/>
                            </a:rPr>
                            <m:t>)</m:t>
                          </m:r>
                        </m:den>
                      </m:f>
                      <m:r>
                        <a:rPr lang="en-US" sz="2000" i="1" kern="0">
                          <a:latin typeface="Cambria Math" panose="02040503050406030204" pitchFamily="18" charset="0"/>
                        </a:rPr>
                        <m:t>=</m:t>
                      </m:r>
                      <m:f>
                        <m:fPr>
                          <m:ctrlPr>
                            <a:rPr lang="en-US" sz="2000" i="1" kern="0">
                              <a:latin typeface="Cambria Math" panose="02040503050406030204" pitchFamily="18" charset="0"/>
                            </a:rPr>
                          </m:ctrlPr>
                        </m:fPr>
                        <m:num>
                          <m:r>
                            <a:rPr lang="en-US" sz="2000" i="1" kern="0">
                              <a:latin typeface="Cambria Math" panose="02040503050406030204" pitchFamily="18" charset="0"/>
                            </a:rPr>
                            <m:t>𝑝</m:t>
                          </m:r>
                          <m:r>
                            <a:rPr lang="en-US" sz="2000" i="1" kern="0">
                              <a:latin typeface="Cambria Math" panose="02040503050406030204" pitchFamily="18" charset="0"/>
                            </a:rPr>
                            <m:t>(</m:t>
                          </m:r>
                          <m:r>
                            <a:rPr lang="en-US" sz="2000" i="1" kern="0">
                              <a:latin typeface="Cambria Math" panose="02040503050406030204" pitchFamily="18" charset="0"/>
                            </a:rPr>
                            <m:t>𝐴</m:t>
                          </m:r>
                          <m:r>
                            <a:rPr lang="en-US" sz="2000" i="1" ker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𝐵</m:t>
                              </m:r>
                            </m:e>
                          </m:acc>
                          <m:r>
                            <a:rPr lang="en-US" sz="2000" i="1" kern="0">
                              <a:latin typeface="Cambria Math" panose="02040503050406030204" pitchFamily="18" charset="0"/>
                            </a:rPr>
                            <m:t>)</m:t>
                          </m:r>
                        </m:num>
                        <m:den>
                          <m:r>
                            <a:rPr lang="en-US" sz="2000" i="1" kern="0">
                              <a:latin typeface="Cambria Math" panose="02040503050406030204" pitchFamily="18" charset="0"/>
                            </a:rPr>
                            <m:t>𝑝</m:t>
                          </m:r>
                          <m:r>
                            <a:rPr lang="en-US" sz="2000" i="1" kern="0">
                              <a:latin typeface="Cambria Math" panose="02040503050406030204" pitchFamily="18" charset="0"/>
                            </a:rPr>
                            <m:t>(</m:t>
                          </m:r>
                          <m:acc>
                            <m:accPr>
                              <m:chr m:val="̅"/>
                              <m:ctrlPr>
                                <a:rPr lang="en-US" sz="2000" i="1" kern="0" smtClean="0">
                                  <a:latin typeface="Cambria Math" panose="02040503050406030204" pitchFamily="18" charset="0"/>
                                </a:rPr>
                              </m:ctrlPr>
                            </m:accPr>
                            <m:e>
                              <m:r>
                                <a:rPr lang="en-US" sz="2000" i="1" kern="0">
                                  <a:latin typeface="Cambria Math" panose="02040503050406030204" pitchFamily="18" charset="0"/>
                                </a:rPr>
                                <m:t>𝐵</m:t>
                              </m:r>
                            </m:e>
                          </m:acc>
                          <m:r>
                            <a:rPr lang="en-US" sz="2000" i="1" kern="0">
                              <a:latin typeface="Cambria Math" panose="02040503050406030204" pitchFamily="18" charset="0"/>
                            </a:rPr>
                            <m:t>)</m:t>
                          </m:r>
                        </m:den>
                      </m:f>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r>
                            <a:rPr lang="en-US" sz="2000" b="0" i="1" kern="0" smtClean="0">
                              <a:latin typeface="Cambria Math" panose="02040503050406030204" pitchFamily="18" charset="0"/>
                            </a:rPr>
                            <m:t>0.5</m:t>
                          </m:r>
                        </m:num>
                        <m:den>
                          <m:r>
                            <a:rPr lang="en-US" sz="2000" b="0" i="1" kern="0" smtClean="0">
                              <a:latin typeface="Cambria Math" panose="02040503050406030204" pitchFamily="18" charset="0"/>
                            </a:rPr>
                            <m:t>0.7</m:t>
                          </m:r>
                        </m:den>
                      </m:f>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0.71</m:t>
                      </m:r>
                    </m:oMath>
                  </m:oMathPara>
                </a14:m>
                <a:endParaRPr lang="en-GB" sz="2000" kern="0" dirty="0"/>
              </a:p>
            </p:txBody>
          </p:sp>
        </mc:Choice>
        <mc:Fallback xmlns="">
          <p:sp>
            <p:nvSpPr>
              <p:cNvPr id="6" name="Rectangle 8">
                <a:extLst>
                  <a:ext uri="{FF2B5EF4-FFF2-40B4-BE49-F238E27FC236}">
                    <a16:creationId xmlns:a16="http://schemas.microsoft.com/office/drawing/2014/main" id="{A766AD91-6568-4340-9BEE-942C3EC2DAA4}"/>
                  </a:ext>
                </a:extLst>
              </p:cNvPr>
              <p:cNvSpPr txBox="1">
                <a:spLocks noRot="1" noChangeAspect="1" noMove="1" noResize="1" noEditPoints="1" noAdjustHandles="1" noChangeArrowheads="1" noChangeShapeType="1" noTextEdit="1"/>
              </p:cNvSpPr>
              <p:nvPr/>
            </p:nvSpPr>
            <p:spPr>
              <a:xfrm>
                <a:off x="587269" y="1061860"/>
                <a:ext cx="8174894" cy="5188215"/>
              </a:xfrm>
              <a:prstGeom prst="rect">
                <a:avLst/>
              </a:prstGeom>
              <a:blipFill>
                <a:blip r:embed="rId3"/>
                <a:stretch>
                  <a:fillRect l="-156" t="-1222"/>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F40C840A-54EE-C141-92BB-F28F8C1045AD}"/>
              </a:ext>
            </a:extLst>
          </p:cNvPr>
          <p:cNvPicPr>
            <a:picLocks noChangeAspect="1"/>
          </p:cNvPicPr>
          <p:nvPr/>
        </p:nvPicPr>
        <p:blipFill>
          <a:blip r:embed="rId4"/>
          <a:stretch>
            <a:fillRect/>
          </a:stretch>
        </p:blipFill>
        <p:spPr>
          <a:xfrm>
            <a:off x="3220496" y="2202610"/>
            <a:ext cx="2885474" cy="2650743"/>
          </a:xfrm>
          <a:prstGeom prst="rect">
            <a:avLst/>
          </a:prstGeom>
        </p:spPr>
      </p:pic>
    </p:spTree>
    <p:extLst>
      <p:ext uri="{BB962C8B-B14F-4D97-AF65-F5344CB8AC3E}">
        <p14:creationId xmlns:p14="http://schemas.microsoft.com/office/powerpoint/2010/main" val="410354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0.1|0.5|1.2"/>
</p:tagLst>
</file>

<file path=ppt/theme/theme1.xml><?xml version="1.0" encoding="utf-8"?>
<a:theme xmlns:a="http://schemas.openxmlformats.org/drawingml/2006/main" name="uzh_praesentation_informell_e">
  <a:themeElements>
    <a:clrScheme name="Uni ZH">
      <a:dk1>
        <a:srgbClr val="000000"/>
      </a:dk1>
      <a:lt1>
        <a:srgbClr val="FFFFFF"/>
      </a:lt1>
      <a:dk2>
        <a:srgbClr val="0028A5"/>
      </a:dk2>
      <a:lt2>
        <a:srgbClr val="808080"/>
      </a:lt2>
      <a:accent1>
        <a:srgbClr val="0028A5"/>
      </a:accent1>
      <a:accent2>
        <a:srgbClr val="A3ADB7"/>
      </a:accent2>
      <a:accent3>
        <a:srgbClr val="DC6027"/>
      </a:accent3>
      <a:accent4>
        <a:srgbClr val="000000"/>
      </a:accent4>
      <a:accent5>
        <a:srgbClr val="AAACCF"/>
      </a:accent5>
      <a:accent6>
        <a:srgbClr val="939CA6"/>
      </a:accent6>
      <a:hlink>
        <a:srgbClr val="DC6027"/>
      </a:hlink>
      <a:folHlink>
        <a:srgbClr val="000000"/>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Uni ZH">
        <a:dk1>
          <a:srgbClr val="000000"/>
        </a:dk1>
        <a:lt1>
          <a:srgbClr val="FFFFFF"/>
        </a:lt1>
        <a:dk2>
          <a:srgbClr val="0028A5"/>
        </a:dk2>
        <a:lt2>
          <a:srgbClr val="808080"/>
        </a:lt2>
        <a:accent1>
          <a:srgbClr val="0028A5"/>
        </a:accent1>
        <a:accent2>
          <a:srgbClr val="A3ADB7"/>
        </a:accent2>
        <a:accent3>
          <a:srgbClr val="DC6027"/>
        </a:accent3>
        <a:accent4>
          <a:srgbClr val="000000"/>
        </a:accent4>
        <a:accent5>
          <a:srgbClr val="AAACCF"/>
        </a:accent5>
        <a:accent6>
          <a:srgbClr val="939CA6"/>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Brain_meetin_London_Feb13</Template>
  <TotalTime>0</TotalTime>
  <Words>2693</Words>
  <Application>Microsoft Macintosh PowerPoint</Application>
  <PresentationFormat>On-screen Show (4:3)</PresentationFormat>
  <Paragraphs>482</Paragraphs>
  <Slides>39</Slides>
  <Notes>38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 Unicode MS</vt:lpstr>
      <vt:lpstr>Arial</vt:lpstr>
      <vt:lpstr>Cambria</vt:lpstr>
      <vt:lpstr>Cambria Math</vt:lpstr>
      <vt:lpstr>Courier New</vt:lpstr>
      <vt:lpstr>Times New Roman</vt:lpstr>
      <vt:lpstr>uzh_praesentation_informell_e</vt:lpstr>
      <vt:lpstr>Equation</vt:lpstr>
      <vt:lpstr>Bayesian Inference</vt:lpstr>
      <vt:lpstr>A surprising piece of information</vt:lpstr>
      <vt:lpstr>A surprising piece of information</vt:lpstr>
      <vt:lpstr>So will I win the Nobel prize if I eat lots of chocolate?</vt:lpstr>
      <vt:lpstr>PowerPoint Presentation</vt:lpstr>
      <vt:lpstr>PowerPoint Presentation</vt:lpstr>
      <vt:lpstr>PowerPoint Presentation</vt:lpstr>
      <vt:lpstr>PowerPoint Presentation</vt:lpstr>
      <vt:lpstr>PowerPoint Presentation</vt:lpstr>
      <vt:lpstr>The rules of probability</vt:lpstr>
      <vt:lpstr>The rules of probability</vt:lpstr>
      <vt:lpstr>Bayes’ rule</vt:lpstr>
      <vt:lpstr>Bayes’ rule: what problem does it solve?</vt:lpstr>
      <vt:lpstr>Bayes’ rule: the chocolate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 rule for odds</vt:lpstr>
      <vt:lpstr>Bayes’ rule for odds</vt:lpstr>
      <vt:lpstr>PowerPoint Presentation</vt:lpstr>
      <vt:lpstr>PowerPoint Presentation</vt:lpstr>
      <vt:lpstr>Remarks on model comparison / model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2014-05-05T15:47:37Z</dcterms:created>
  <dcterms:modified xsi:type="dcterms:W3CDTF">2020-10-18T20:37:42Z</dcterms:modified>
</cp:coreProperties>
</file>