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71" r:id="rId5"/>
  </p:sldMasterIdLst>
  <p:notesMasterIdLst>
    <p:notesMasterId r:id="rId28"/>
  </p:notesMasterIdLst>
  <p:handoutMasterIdLst>
    <p:handoutMasterId r:id="rId29"/>
  </p:handoutMasterIdLst>
  <p:sldIdLst>
    <p:sldId id="732" r:id="rId6"/>
    <p:sldId id="719" r:id="rId7"/>
    <p:sldId id="680" r:id="rId8"/>
    <p:sldId id="681" r:id="rId9"/>
    <p:sldId id="682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4" r:id="rId20"/>
    <p:sldId id="740" r:id="rId21"/>
    <p:sldId id="741" r:id="rId22"/>
    <p:sldId id="743" r:id="rId23"/>
    <p:sldId id="742" r:id="rId24"/>
    <p:sldId id="744" r:id="rId25"/>
    <p:sldId id="731" r:id="rId26"/>
    <p:sldId id="733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4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5D6CDE-DFEB-401B-B9D3-2C4EBDBD90E8}">
          <p14:sldIdLst>
            <p14:sldId id="732"/>
            <p14:sldId id="719"/>
            <p14:sldId id="680"/>
            <p14:sldId id="681"/>
            <p14:sldId id="682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4"/>
            <p14:sldId id="740"/>
            <p14:sldId id="741"/>
            <p14:sldId id="743"/>
            <p14:sldId id="742"/>
            <p14:sldId id="744"/>
            <p14:sldId id="731"/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FF"/>
    <a:srgbClr val="5DCEF1"/>
    <a:srgbClr val="C58BFF"/>
    <a:srgbClr val="860DFF"/>
    <a:srgbClr val="FFFF00"/>
    <a:srgbClr val="0082CF"/>
    <a:srgbClr val="009900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6" autoAdjust="0"/>
    <p:restoredTop sz="96524" autoAdjust="0"/>
  </p:normalViewPr>
  <p:slideViewPr>
    <p:cSldViewPr snapToGrid="0">
      <p:cViewPr varScale="1">
        <p:scale>
          <a:sx n="107" d="100"/>
          <a:sy n="107" d="100"/>
        </p:scale>
        <p:origin x="1626" y="7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notesViewPr>
    <p:cSldViewPr snapToGrid="0">
      <p:cViewPr varScale="1">
        <p:scale>
          <a:sx n="83" d="100"/>
          <a:sy n="83" d="100"/>
        </p:scale>
        <p:origin x="-199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 dirty="0"/>
              <a:t>www.ivifoundation.org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3AF464C-A26D-4B0C-ABE5-5D965BD560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88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 dirty="0"/>
              <a:t>www.ivifoundation.org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6020DB6-1FA4-4419-8E22-9C76C8AAE83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482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F373F-FE9F-46E5-8D20-986BB542A52C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</p:spTree>
    <p:extLst>
      <p:ext uri="{BB962C8B-B14F-4D97-AF65-F5344CB8AC3E}">
        <p14:creationId xmlns:p14="http://schemas.microsoft.com/office/powerpoint/2010/main" val="559889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068D9DC0-FF12-465D-8A24-05DBB743B06A}" type="slidenum">
              <a:rPr lang="en-US" altLang="en-US" sz="1200">
                <a:solidFill>
                  <a:srgbClr val="000000"/>
                </a:solidFill>
              </a:rPr>
              <a:pPr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CFCB966B-47ED-420E-9260-3FD4C6A6A484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5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2CE2F-D97F-406E-8496-ECF5E342A81A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Specs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- 3.1 Arch 119 pages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- 3.2 Inherent</a:t>
            </a:r>
            <a:r>
              <a:rPr lang="en-US" baseline="0" dirty="0">
                <a:latin typeface="Times New Roman" pitchFamily="18" charset="0"/>
              </a:rPr>
              <a:t> Cap 178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- 3.3 Cross Class 41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- 3.4 Style 67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- 3.5 ConfigServer 172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- 3.6 Factory 10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- 3.9 C Shared Components 34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- 3.10 MSS 31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- 3.12 FloatingPoint 7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- 3.17 Installation 87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- 3.18 .NET Utility  203</a:t>
            </a:r>
          </a:p>
          <a:p>
            <a:pPr eaLnBrk="1" hangingPunct="1"/>
            <a:endParaRPr lang="en-US" baseline="0" dirty="0">
              <a:latin typeface="Times New Roman" pitchFamily="18" charset="0"/>
            </a:endParaRP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 Scope 242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- 4.2 DMM 175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- 4.3 FGen/Arb 202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- 4.4 DC Pwr	76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- 4.5 AC Pwr 176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- 4.6 Swtch 131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- 4.7  PowerMeter 147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- 4.8 SpecAn 106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- 4.10 SigGen 391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- 4.12 Counter 191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- 4.13 DownConvert 179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- 4.14 UpConvert 318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	- 4.15 Digitizer 448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</p:spTree>
    <p:extLst>
      <p:ext uri="{BB962C8B-B14F-4D97-AF65-F5344CB8AC3E}">
        <p14:creationId xmlns:p14="http://schemas.microsoft.com/office/powerpoint/2010/main" val="352301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15D89-3D15-49DC-AC75-72E539C58F4F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</p:spTree>
    <p:extLst>
      <p:ext uri="{BB962C8B-B14F-4D97-AF65-F5344CB8AC3E}">
        <p14:creationId xmlns:p14="http://schemas.microsoft.com/office/powerpoint/2010/main" val="185135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589C8-B272-4287-96C9-9B07B04B5B1C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</p:spTree>
    <p:extLst>
      <p:ext uri="{BB962C8B-B14F-4D97-AF65-F5344CB8AC3E}">
        <p14:creationId xmlns:p14="http://schemas.microsoft.com/office/powerpoint/2010/main" val="12357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C99A7B0B-9AB4-42FD-85C5-27C7D97C2C06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8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29DE3783-2602-4DC6-BAE6-8DE47B9D8CB3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4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F3171AE1-A3F1-45B8-8322-6E4E2579D23C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6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779800E2-6EF5-4280-9A8B-1AE675A94BBF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3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fld id="{B011DA3E-B744-44D7-94C0-46AD2E671C8D}" type="slidenum">
              <a:rPr lang="en-US" altLang="en-US" sz="1200">
                <a:solidFill>
                  <a:srgbClr val="000000"/>
                </a:solidFill>
              </a:rPr>
              <a:pPr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50" y="1706858"/>
            <a:ext cx="8229600" cy="469635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Demonstration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2787" y="1851995"/>
            <a:ext cx="6519903" cy="8080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This demonstration shows</a:t>
            </a:r>
          </a:p>
          <a:p>
            <a:pPr lvl="0"/>
            <a:r>
              <a:rPr lang="en-US" dirty="0"/>
              <a:t>Project:</a:t>
            </a:r>
          </a:p>
        </p:txBody>
      </p:sp>
      <p:pic>
        <p:nvPicPr>
          <p:cNvPr id="1026" name="Picture 2" descr="https://encrypted-tbn3.gstatic.com/images?q=tbn:ANd9GcSyEKJvsm0idGGwHveEniGUy6XzLWNLrBciGZ3_14WWkdFhwngaX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1762125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7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4" y="1555115"/>
            <a:ext cx="7172326" cy="4024074"/>
          </a:xfr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4E3-35F8-4A9E-8D52-DB4A0DD42E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914400"/>
            <a:ext cx="7239000" cy="457200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Add Secondary Title in Keysight Gray (28 Pt)</a:t>
            </a:r>
          </a:p>
        </p:txBody>
      </p:sp>
    </p:spTree>
    <p:extLst>
      <p:ext uri="{BB962C8B-B14F-4D97-AF65-F5344CB8AC3E}">
        <p14:creationId xmlns:p14="http://schemas.microsoft.com/office/powerpoint/2010/main" val="297868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029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6506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96191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2508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1866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2037291"/>
            <a:ext cx="7772400" cy="1470025"/>
          </a:xfrm>
        </p:spPr>
        <p:txBody>
          <a:bodyPr/>
          <a:lstStyle>
            <a:lvl1pPr>
              <a:def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867" y="39877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81975"/>
            <a:ext cx="2133600" cy="365125"/>
          </a:xfrm>
        </p:spPr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81975"/>
            <a:ext cx="2895600" cy="365125"/>
          </a:xfrm>
        </p:spPr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0700" y="6581975"/>
            <a:ext cx="2133600" cy="365125"/>
          </a:xfrm>
        </p:spPr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1802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941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8630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49306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40185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906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28295"/>
            <a:ext cx="8229600" cy="205948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End of:   ….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Next Section: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3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Section ….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88762" y="1911246"/>
            <a:ext cx="5418945" cy="1401579"/>
          </a:xfrm>
        </p:spPr>
        <p:txBody>
          <a:bodyPr/>
          <a:lstStyle>
            <a:lvl1pPr>
              <a:defRPr/>
            </a:lvl1pPr>
            <a:lvl3pPr marL="0" indent="0">
              <a:buNone/>
              <a:defRPr baseline="0"/>
            </a:lvl3pPr>
          </a:lstStyle>
          <a:p>
            <a:pPr lvl="2"/>
            <a:r>
              <a:rPr lang="en-US" dirty="0"/>
              <a:t>The purpose of this section is….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1806315"/>
            <a:ext cx="143156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Purpose: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Topics: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88762" y="3380282"/>
            <a:ext cx="5456237" cy="2226039"/>
          </a:xfrm>
        </p:spPr>
        <p:txBody>
          <a:bodyPr/>
          <a:lstStyle>
            <a:lvl4pPr marL="231775" indent="-231775">
              <a:buFont typeface="Arial" pitchFamily="34" charset="0"/>
              <a:buChar char="•"/>
              <a:defRPr sz="1600"/>
            </a:lvl4pPr>
          </a:lstStyle>
          <a:p>
            <a:pPr lvl="3"/>
            <a:r>
              <a:rPr lang="en-US" dirty="0"/>
              <a:t>This section will cover ….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888762" y="5685734"/>
            <a:ext cx="5494338" cy="5619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47296"/>
            <a:ext cx="8229600" cy="491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4204" y="1455485"/>
            <a:ext cx="8707495" cy="5155708"/>
          </a:xfrm>
        </p:spPr>
        <p:txBody>
          <a:bodyPr/>
          <a:lstStyle>
            <a:lvl1pPr marL="112713" indent="0">
              <a:buNone/>
              <a:tabLst>
                <a:tab pos="687388" algn="l"/>
                <a:tab pos="1254125" algn="l"/>
                <a:tab pos="1828800" algn="l"/>
                <a:tab pos="2403475" algn="l"/>
                <a:tab pos="2970213" algn="l"/>
                <a:tab pos="3544888" algn="l"/>
              </a:tabLst>
              <a:defRPr sz="20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for Code				// Comment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1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78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14625"/>
            <a:ext cx="4040188" cy="3474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78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11133"/>
            <a:ext cx="4041775" cy="3478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47296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860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8733"/>
            <a:ext cx="8229600" cy="469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6680838"/>
            <a:ext cx="9144000" cy="17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94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89334" y="52928"/>
            <a:ext cx="1252760" cy="8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581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5819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www.ivifoundation.org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80700" y="65819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87CEE7-2152-438D-946B-DED8072CC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6" r:id="rId3"/>
    <p:sldLayoutId id="2147483667" r:id="rId4"/>
    <p:sldLayoutId id="2147483668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5" r:id="rId12"/>
    <p:sldLayoutId id="2147483669" r:id="rId13"/>
    <p:sldLayoutId id="2147483670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82CF"/>
        </a:buClr>
        <a:buChar char="•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header_s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buttom_blu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82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098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27800"/>
            <a:ext cx="847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dirty="0" smtClean="0">
                <a:solidFill>
                  <a:schemeClr val="bg1"/>
                </a:solidFill>
                <a:latin typeface="+mn-lt"/>
                <a:sym typeface="Symbol" pitchFamily="-44" charset="2"/>
              </a:defRPr>
            </a:lvl1pPr>
          </a:lstStyle>
          <a:p>
            <a:pPr eaLnBrk="0" hangingPunct="0">
              <a:defRPr/>
            </a:pPr>
            <a:r>
              <a:rPr lang="en-US">
                <a:solidFill>
                  <a:srgbClr val="FFFFFF"/>
                </a:solidFill>
                <a:ea typeface="ヒラギノ角ゴ Pro W3" pitchFamily="-44" charset="-128"/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0826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B78D6"/>
          </a:solidFill>
          <a:latin typeface="Verdana" pitchFamily="-44" charset="0"/>
          <a:cs typeface="Arial" charset="0"/>
        </a:defRPr>
      </a:lvl9pPr>
    </p:titleStyle>
    <p:bodyStyle>
      <a:lvl1pPr marL="177800" indent="-177800" algn="l" rtl="0" eaLnBrk="0" fontAlgn="base" hangingPunct="0">
        <a:lnSpc>
          <a:spcPts val="2100"/>
        </a:lnSpc>
        <a:spcBef>
          <a:spcPct val="0"/>
        </a:spcBef>
        <a:spcAft>
          <a:spcPts val="600"/>
        </a:spcAft>
        <a:buClr>
          <a:srgbClr val="0089CF"/>
        </a:buClr>
        <a:buSzPct val="130000"/>
        <a:buFont typeface="Helvetica CE" pitchFamily="-44" charset="-18"/>
        <a:buChar char=":"/>
        <a:defRPr sz="1400" b="1">
          <a:solidFill>
            <a:srgbClr val="666666"/>
          </a:solidFill>
          <a:latin typeface="+mn-lt"/>
          <a:ea typeface="+mn-ea"/>
          <a:cs typeface="+mn-cs"/>
        </a:defRPr>
      </a:lvl1pPr>
      <a:lvl2pPr marL="460375" indent="-168275" algn="l" rtl="0" eaLnBrk="0" fontAlgn="base" hangingPunct="0">
        <a:lnSpc>
          <a:spcPts val="1900"/>
        </a:lnSpc>
        <a:spcBef>
          <a:spcPct val="0"/>
        </a:spcBef>
        <a:spcAft>
          <a:spcPts val="600"/>
        </a:spcAft>
        <a:buClr>
          <a:srgbClr val="1B78D6"/>
        </a:buClr>
        <a:buSzPct val="80000"/>
        <a:buFont typeface="Times" panose="02020603050405020304" pitchFamily="18" charset="0"/>
        <a:buChar char="•"/>
        <a:defRPr sz="1400">
          <a:solidFill>
            <a:schemeClr val="bg2"/>
          </a:solidFill>
          <a:latin typeface="+mn-lt"/>
          <a:cs typeface="+mn-cs"/>
        </a:defRPr>
      </a:lvl2pPr>
      <a:lvl3pPr marL="798513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rgbClr val="1B78D6"/>
        </a:buClr>
        <a:buFont typeface="Times" panose="02020603050405020304" pitchFamily="18" charset="0"/>
        <a:buChar char="–"/>
        <a:defRPr sz="1200">
          <a:solidFill>
            <a:schemeClr val="bg2"/>
          </a:solidFill>
          <a:latin typeface="+mn-lt"/>
          <a:cs typeface="+mn-cs"/>
        </a:defRPr>
      </a:lvl3pPr>
      <a:lvl4pPr marL="919163" indent="452438" algn="l" rtl="0" eaLnBrk="0" fontAlgn="base" hangingPunct="0">
        <a:lnSpc>
          <a:spcPts val="1400"/>
        </a:lnSpc>
        <a:spcBef>
          <a:spcPct val="20000"/>
        </a:spcBef>
        <a:spcAft>
          <a:spcPct val="0"/>
        </a:spcAft>
        <a:defRPr sz="1000">
          <a:solidFill>
            <a:schemeClr val="bg2"/>
          </a:solidFill>
          <a:latin typeface="+mn-lt"/>
          <a:cs typeface="+mn-cs"/>
        </a:defRPr>
      </a:lvl4pPr>
      <a:lvl5pPr marL="1089025" indent="4763" algn="l" rtl="0" eaLnBrk="0" fontAlgn="base" hangingPunct="0">
        <a:lnSpc>
          <a:spcPts val="1200"/>
        </a:lnSpc>
        <a:spcBef>
          <a:spcPct val="20000"/>
        </a:spcBef>
        <a:spcAft>
          <a:spcPct val="0"/>
        </a:spcAft>
        <a:defRPr sz="900">
          <a:solidFill>
            <a:schemeClr val="bg2"/>
          </a:solidFill>
          <a:latin typeface="+mn-lt"/>
          <a:cs typeface="+mn-cs"/>
        </a:defRPr>
      </a:lvl5pPr>
      <a:lvl6pPr marL="1546225" indent="4763" algn="l" rtl="0" fontAlgn="base">
        <a:lnSpc>
          <a:spcPts val="1200"/>
        </a:lnSpc>
        <a:spcBef>
          <a:spcPct val="20000"/>
        </a:spcBef>
        <a:spcAft>
          <a:spcPct val="0"/>
        </a:spcAft>
        <a:defRPr sz="900">
          <a:solidFill>
            <a:schemeClr val="bg2"/>
          </a:solidFill>
          <a:latin typeface="+mn-lt"/>
          <a:cs typeface="+mn-cs"/>
        </a:defRPr>
      </a:lvl6pPr>
      <a:lvl7pPr marL="2003425" indent="4763" algn="l" rtl="0" fontAlgn="base">
        <a:lnSpc>
          <a:spcPts val="1200"/>
        </a:lnSpc>
        <a:spcBef>
          <a:spcPct val="20000"/>
        </a:spcBef>
        <a:spcAft>
          <a:spcPct val="0"/>
        </a:spcAft>
        <a:defRPr sz="900">
          <a:solidFill>
            <a:schemeClr val="bg2"/>
          </a:solidFill>
          <a:latin typeface="+mn-lt"/>
          <a:cs typeface="+mn-cs"/>
        </a:defRPr>
      </a:lvl7pPr>
      <a:lvl8pPr marL="2460625" indent="4763" algn="l" rtl="0" fontAlgn="base">
        <a:lnSpc>
          <a:spcPts val="1200"/>
        </a:lnSpc>
        <a:spcBef>
          <a:spcPct val="20000"/>
        </a:spcBef>
        <a:spcAft>
          <a:spcPct val="0"/>
        </a:spcAft>
        <a:defRPr sz="900">
          <a:solidFill>
            <a:schemeClr val="bg2"/>
          </a:solidFill>
          <a:latin typeface="+mn-lt"/>
          <a:cs typeface="+mn-cs"/>
        </a:defRPr>
      </a:lvl8pPr>
      <a:lvl9pPr marL="2917825" indent="4763" algn="l" rtl="0" fontAlgn="base">
        <a:lnSpc>
          <a:spcPts val="1200"/>
        </a:lnSpc>
        <a:spcBef>
          <a:spcPct val="20000"/>
        </a:spcBef>
        <a:spcAft>
          <a:spcPct val="0"/>
        </a:spcAft>
        <a:defRPr sz="9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gif"/><Relationship Id="rId7" Type="http://schemas.openxmlformats.org/officeDocument/2006/relationships/hyperlink" Target="http://www.et.byu.edu/groups/uolab/images/labview.gif" TargetMode="External"/><Relationship Id="rId2" Type="http://schemas.openxmlformats.org/officeDocument/2006/relationships/hyperlink" Target="http://www.ni.com/lwcvi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hyperlink" Target="http://images.google.com/imgres?imgurl=http://clockless.org/wp-content/uploads/2008/05/visualstudio.jpg&amp;imgrefurl=http://clockless.org/&amp;usg=__Rqn8Jjwk-ybr-K322jHHk-qBBhw=&amp;h=363&amp;w=725&amp;sz=144&amp;hl=en&amp;start=10&amp;sig2=2xuGTILoKNMKVUla9iydMw&amp;tbnid=3Y2O3t90hngLXM:&amp;tbnh=70&amp;tbnw=140&amp;prev=/images?q=Visual+Studio&amp;gbv=2&amp;hl=en&amp;ei=NootSvzmNc2AkQXtyrTaCg" TargetMode="External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ivifoundation.org/" TargetMode="External"/><Relationship Id="rId2" Type="http://schemas.openxmlformats.org/officeDocument/2006/relationships/hyperlink" Target="http://www.ivifoundation.org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ivifoundation.org/registered_drivers/driver_registry.aspx" TargetMode="External"/><Relationship Id="rId5" Type="http://schemas.openxmlformats.org/officeDocument/2006/relationships/hyperlink" Target="http://www.ivifoundation.org/specifications/default.aspx" TargetMode="External"/><Relationship Id="rId4" Type="http://schemas.openxmlformats.org/officeDocument/2006/relationships/hyperlink" Target="http://www.ivifoundation.org/resources/default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IVI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www.ivifoundation.org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IVI Compliant -Really??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49" y="1993325"/>
            <a:ext cx="4629733" cy="4695825"/>
          </a:xfrm>
        </p:spPr>
        <p:txBody>
          <a:bodyPr/>
          <a:lstStyle/>
          <a:p>
            <a:r>
              <a:rPr lang="en-US" dirty="0"/>
              <a:t>Common behavior model</a:t>
            </a:r>
          </a:p>
          <a:p>
            <a:r>
              <a:rPr lang="en-US" dirty="0"/>
              <a:t>Support for IVI Features</a:t>
            </a:r>
          </a:p>
          <a:p>
            <a:pPr lvl="1"/>
            <a:r>
              <a:rPr lang="en-US" dirty="0"/>
              <a:t>Simulation, IO, doc, ….</a:t>
            </a:r>
          </a:p>
          <a:p>
            <a:r>
              <a:rPr lang="en-US" dirty="0"/>
              <a:t>Standard install</a:t>
            </a:r>
          </a:p>
          <a:p>
            <a:r>
              <a:rPr lang="en-US" dirty="0"/>
              <a:t>Common API for common tasks</a:t>
            </a:r>
          </a:p>
          <a:p>
            <a:pPr lvl="1"/>
            <a:r>
              <a:rPr lang="en-US" dirty="0"/>
              <a:t>~40 common functions</a:t>
            </a:r>
          </a:p>
          <a:p>
            <a:pPr lvl="1"/>
            <a:r>
              <a:rPr lang="en-US" dirty="0"/>
              <a:t>Simulation, Caching, Open, Close, Initialize, SW Trigger, Status check, Version ….</a:t>
            </a:r>
          </a:p>
          <a:p>
            <a:r>
              <a:rPr lang="en-US" dirty="0"/>
              <a:t>Consistent API</a:t>
            </a:r>
          </a:p>
          <a:p>
            <a:pPr lvl="1"/>
            <a:r>
              <a:rPr lang="en-US" dirty="0"/>
              <a:t>Common organization, data types, naming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46572" y="2023099"/>
            <a:ext cx="4397428" cy="469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j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Instrument Class API</a:t>
            </a:r>
          </a:p>
          <a:p>
            <a:r>
              <a:rPr lang="en-US" dirty="0"/>
              <a:t>Custom API still available</a:t>
            </a:r>
          </a:p>
          <a:p>
            <a:pPr lvl="1"/>
            <a:r>
              <a:rPr lang="en-US" dirty="0"/>
              <a:t>Especially for capabilities beyond the class</a:t>
            </a:r>
          </a:p>
          <a:p>
            <a:r>
              <a:rPr lang="en-US" dirty="0"/>
              <a:t>Simplifies exchanging instruments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6768" y="1575575"/>
            <a:ext cx="20329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IVI Compliant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2411" y="1575575"/>
            <a:ext cx="24288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 Compliant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9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IVI? – Simpler to use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2037793"/>
            <a:ext cx="8229600" cy="4547833"/>
          </a:xfrm>
        </p:spPr>
        <p:txBody>
          <a:bodyPr/>
          <a:lstStyle/>
          <a:p>
            <a:r>
              <a:rPr lang="en-US" dirty="0"/>
              <a:t>Instantiation, initialization, shutdown</a:t>
            </a:r>
          </a:p>
          <a:p>
            <a:r>
              <a:rPr lang="en-US" dirty="0"/>
              <a:t>Controlling driver features – state caching, error query, simulation, etc.</a:t>
            </a:r>
          </a:p>
          <a:p>
            <a:r>
              <a:rPr lang="en-US" dirty="0"/>
              <a:t>Configuration and installation</a:t>
            </a:r>
          </a:p>
          <a:p>
            <a:pPr lvl="1"/>
            <a:r>
              <a:rPr lang="en-US" dirty="0"/>
              <a:t>Fixed locations for binaries, source, headers, documentation, examples</a:t>
            </a:r>
          </a:p>
          <a:p>
            <a:pPr lvl="1"/>
            <a:r>
              <a:rPr lang="en-US" dirty="0"/>
              <a:t>Proper registry entries always made</a:t>
            </a:r>
          </a:p>
          <a:p>
            <a:pPr lvl="1"/>
            <a:r>
              <a:rPr lang="en-US" dirty="0"/>
              <a:t>Common protocol to open/close (standard I/O address is a big benefit)</a:t>
            </a:r>
          </a:p>
          <a:p>
            <a:pPr lvl="1"/>
            <a:r>
              <a:rPr lang="en-US" dirty="0"/>
              <a:t>Consistent solution for managing driver versions</a:t>
            </a:r>
          </a:p>
          <a:p>
            <a:r>
              <a:rPr lang="en-US" dirty="0"/>
              <a:t>Standard mechanism for handling multi-channel devices</a:t>
            </a:r>
          </a:p>
          <a:p>
            <a:pPr lvl="1"/>
            <a:r>
              <a:rPr lang="en-US" dirty="0"/>
              <a:t>aka repeated capabilities in IVI parlance</a:t>
            </a:r>
          </a:p>
          <a:p>
            <a:r>
              <a:rPr lang="en-US" dirty="0"/>
              <a:t>Standard error reporting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8219" y="1576128"/>
            <a:ext cx="5147563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Uniform way of doing common tasks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81975"/>
            <a:ext cx="2133600" cy="365125"/>
          </a:xfrm>
        </p:spPr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81975"/>
            <a:ext cx="2895600" cy="365125"/>
          </a:xfrm>
        </p:spPr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0700" y="6581975"/>
            <a:ext cx="2133600" cy="365125"/>
          </a:xfrm>
        </p:spPr>
        <p:txBody>
          <a:bodyPr/>
          <a:lstStyle/>
          <a:p>
            <a:fld id="{0D87CEE7-2152-438D-946B-DED8072CCE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0010" y="3942620"/>
            <a:ext cx="8111579" cy="2232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44" charset="0"/>
            </a:endParaRPr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IVI? – Common Features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2149813"/>
            <a:ext cx="8229600" cy="4435813"/>
          </a:xfrm>
        </p:spPr>
        <p:txBody>
          <a:bodyPr/>
          <a:lstStyle/>
          <a:p>
            <a:r>
              <a:rPr lang="en-US" dirty="0"/>
              <a:t>Syntactic Interchangeability</a:t>
            </a:r>
          </a:p>
          <a:p>
            <a:r>
              <a:rPr lang="en-US" dirty="0"/>
              <a:t> Simulation</a:t>
            </a:r>
          </a:p>
          <a:p>
            <a:r>
              <a:rPr lang="en-US" dirty="0"/>
              <a:t>Fine grained control through properties</a:t>
            </a:r>
          </a:p>
          <a:p>
            <a:r>
              <a:rPr lang="en-US" dirty="0"/>
              <a:t>Usable in many ADEs</a:t>
            </a:r>
          </a:p>
          <a:p>
            <a:r>
              <a:rPr lang="en-US" dirty="0"/>
              <a:t>Documentation of SCPI commands used by function</a:t>
            </a:r>
          </a:p>
          <a:p>
            <a:r>
              <a:rPr lang="en-US" dirty="0"/>
              <a:t>DirectIO (drivers provide access to SCPI)</a:t>
            </a:r>
          </a:p>
          <a:p>
            <a:r>
              <a:rPr lang="en-US" dirty="0"/>
              <a:t>Attributes for all parameters (fine grained control)</a:t>
            </a:r>
          </a:p>
          <a:p>
            <a:r>
              <a:rPr lang="en-US" dirty="0"/>
              <a:t>Buildable source for message based instruments (SCPI)</a:t>
            </a:r>
          </a:p>
          <a:p>
            <a:r>
              <a:rPr lang="en-US" dirty="0"/>
              <a:t>Tested using a IVI-defined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907" y="1576128"/>
            <a:ext cx="718818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Key Capabilities that simplify program development</a:t>
            </a:r>
          </a:p>
        </p:txBody>
      </p:sp>
      <p:sp>
        <p:nvSpPr>
          <p:cNvPr id="3" name="TextBox 2"/>
          <p:cNvSpPr txBox="1"/>
          <p:nvPr/>
        </p:nvSpPr>
        <p:spPr>
          <a:xfrm rot="5400000">
            <a:off x="8015840" y="4822092"/>
            <a:ext cx="141316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IVI-2014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81975"/>
            <a:ext cx="2133600" cy="365125"/>
          </a:xfrm>
        </p:spPr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81975"/>
            <a:ext cx="2895600" cy="365125"/>
          </a:xfrm>
        </p:spPr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0700" y="6581975"/>
            <a:ext cx="2133600" cy="365125"/>
          </a:xfrm>
        </p:spPr>
        <p:txBody>
          <a:bodyPr/>
          <a:lstStyle/>
          <a:p>
            <a:fld id="{0D87CEE7-2152-438D-946B-DED8072CCE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IVI? – One Driver for any ADE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IVI Drivers (C/COM/.NET) provide a first class experience in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nearly any ADE</a:t>
            </a:r>
          </a:p>
          <a:p>
            <a:pPr lvl="1"/>
            <a:r>
              <a:rPr lang="en-US" sz="2000" dirty="0"/>
              <a:t>Visual Basic 6</a:t>
            </a:r>
          </a:p>
          <a:p>
            <a:pPr lvl="1"/>
            <a:r>
              <a:rPr lang="en-US" sz="2000" dirty="0"/>
              <a:t>Visual C++</a:t>
            </a:r>
          </a:p>
          <a:p>
            <a:pPr lvl="1"/>
            <a:r>
              <a:rPr lang="en-US" sz="2000" dirty="0"/>
              <a:t>Visual C# and Visual Basic.NET</a:t>
            </a:r>
          </a:p>
          <a:p>
            <a:pPr lvl="1"/>
            <a:r>
              <a:rPr lang="en-US" sz="2000" dirty="0"/>
              <a:t>VBA (Excel, Word, PowerPoint)</a:t>
            </a:r>
          </a:p>
          <a:p>
            <a:pPr lvl="1"/>
            <a:r>
              <a:rPr lang="en-US" sz="2000" dirty="0"/>
              <a:t>LabVIEW</a:t>
            </a:r>
          </a:p>
          <a:p>
            <a:pPr lvl="1"/>
            <a:r>
              <a:rPr lang="en-US" sz="2000" dirty="0"/>
              <a:t>LabWindows/CVI</a:t>
            </a:r>
          </a:p>
          <a:p>
            <a:pPr lvl="1"/>
            <a:r>
              <a:rPr lang="en-US" sz="2000" dirty="0"/>
              <a:t>MATLAB</a:t>
            </a:r>
          </a:p>
          <a:p>
            <a:pPr lvl="1"/>
            <a:r>
              <a:rPr lang="en-US" sz="2000" dirty="0"/>
              <a:t>Agilent VEE</a:t>
            </a:r>
          </a:p>
        </p:txBody>
      </p:sp>
      <p:pic>
        <p:nvPicPr>
          <p:cNvPr id="5" name="Picture 2" descr="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7432"/>
          <a:stretch>
            <a:fillRect/>
          </a:stretch>
        </p:blipFill>
        <p:spPr bwMode="auto">
          <a:xfrm>
            <a:off x="7492117" y="4177329"/>
            <a:ext cx="519399" cy="591926"/>
          </a:xfrm>
          <a:prstGeom prst="rect">
            <a:avLst/>
          </a:prstGeom>
          <a:noFill/>
        </p:spPr>
      </p:pic>
      <p:pic>
        <p:nvPicPr>
          <p:cNvPr id="6" name="Picture 6" descr="http://tbn2.google.com/images?q=tbn:3Y2O3t90hngLXM:http://clockless.org/wp-content/uploads/2008/05/visualstudio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r="55682" b="24069"/>
          <a:stretch>
            <a:fillRect/>
          </a:stretch>
        </p:blipFill>
        <p:spPr bwMode="auto">
          <a:xfrm>
            <a:off x="6319622" y="2948024"/>
            <a:ext cx="536393" cy="553541"/>
          </a:xfrm>
          <a:prstGeom prst="rect">
            <a:avLst/>
          </a:prstGeom>
          <a:noFill/>
        </p:spPr>
      </p:pic>
      <p:pic>
        <p:nvPicPr>
          <p:cNvPr id="7" name="Picture 4" descr="MATLAB Product Fam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2603" y="4827553"/>
            <a:ext cx="539213" cy="599248"/>
          </a:xfrm>
          <a:prstGeom prst="rect">
            <a:avLst/>
          </a:prstGeom>
          <a:noFill/>
        </p:spPr>
      </p:pic>
      <p:pic>
        <p:nvPicPr>
          <p:cNvPr id="8" name="Picture 2" descr="See full size imag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9767" y="3488813"/>
            <a:ext cx="578149" cy="65809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448747" y="2587245"/>
            <a:ext cx="725113" cy="302300"/>
          </a:xfrm>
          <a:prstGeom prst="rect">
            <a:avLst/>
          </a:prstGeom>
          <a:solidFill>
            <a:srgbClr val="3304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C#, VB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3962" y="2928457"/>
            <a:ext cx="674048" cy="302300"/>
          </a:xfrm>
          <a:prstGeom prst="rect">
            <a:avLst/>
          </a:prstGeom>
          <a:solidFill>
            <a:srgbClr val="3304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C/C++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03962" y="3350415"/>
            <a:ext cx="522898" cy="302300"/>
          </a:xfrm>
          <a:prstGeom prst="rect">
            <a:avLst/>
          </a:prstGeom>
          <a:solidFill>
            <a:srgbClr val="3304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VB6</a:t>
            </a:r>
          </a:p>
        </p:txBody>
      </p:sp>
      <p:grpSp>
        <p:nvGrpSpPr>
          <p:cNvPr id="12" name="Group 51"/>
          <p:cNvGrpSpPr/>
          <p:nvPr/>
        </p:nvGrpSpPr>
        <p:grpSpPr>
          <a:xfrm>
            <a:off x="6662808" y="5350755"/>
            <a:ext cx="482309" cy="577847"/>
            <a:chOff x="1843201" y="1499288"/>
            <a:chExt cx="700472" cy="839225"/>
          </a:xfrm>
        </p:grpSpPr>
        <p:pic>
          <p:nvPicPr>
            <p:cNvPr id="13" name="Picture 4" descr="Agilent VEE Pro 9.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3201" y="1499288"/>
              <a:ext cx="700472" cy="839225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1843201" y="2171700"/>
              <a:ext cx="700472" cy="166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81975"/>
            <a:ext cx="2133600" cy="365125"/>
          </a:xfrm>
        </p:spPr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81975"/>
            <a:ext cx="2895600" cy="365125"/>
          </a:xfrm>
        </p:spPr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0700" y="6581975"/>
            <a:ext cx="2133600" cy="365125"/>
          </a:xfrm>
        </p:spPr>
        <p:txBody>
          <a:bodyPr/>
          <a:lstStyle/>
          <a:p>
            <a:fld id="{0D87CEE7-2152-438D-946B-DED8072CCE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1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IVI Registration 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8733"/>
            <a:ext cx="8449294" cy="4696355"/>
          </a:xfrm>
        </p:spPr>
        <p:txBody>
          <a:bodyPr/>
          <a:lstStyle/>
          <a:p>
            <a:r>
              <a:rPr lang="en-US" dirty="0"/>
              <a:t>IVI maintains a registration database</a:t>
            </a:r>
          </a:p>
          <a:p>
            <a:r>
              <a:rPr lang="en-US" dirty="0"/>
              <a:t>IVI requires that drivers claiming compliance be registered</a:t>
            </a:r>
          </a:p>
          <a:p>
            <a:r>
              <a:rPr lang="en-US" dirty="0"/>
              <a:t>For users:</a:t>
            </a:r>
          </a:p>
          <a:p>
            <a:pPr lvl="1"/>
            <a:r>
              <a:rPr lang="en-US" dirty="0"/>
              <a:t>List of drivers, supported instruments</a:t>
            </a:r>
          </a:p>
          <a:p>
            <a:pPr lvl="1"/>
            <a:r>
              <a:rPr lang="en-US" dirty="0"/>
              <a:t>Mechanism to address defects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32" y="3553501"/>
            <a:ext cx="3903642" cy="273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81975"/>
            <a:ext cx="2133600" cy="365125"/>
          </a:xfrm>
        </p:spPr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81975"/>
            <a:ext cx="2895600" cy="365125"/>
          </a:xfrm>
        </p:spPr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0700" y="6581975"/>
            <a:ext cx="2133600" cy="365125"/>
          </a:xfrm>
        </p:spPr>
        <p:txBody>
          <a:bodyPr/>
          <a:lstStyle/>
          <a:p>
            <a:fld id="{0D87CEE7-2152-438D-946B-DED8072CCE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6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Motivations for IVI.NET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en-US" dirty="0"/>
              <a:t>Present an API optimized for .NET</a:t>
            </a:r>
          </a:p>
          <a:p>
            <a:r>
              <a:rPr lang="en-US" altLang="en-US" dirty="0"/>
              <a:t>Simplify driver source code</a:t>
            </a:r>
          </a:p>
          <a:p>
            <a:pPr lvl="1"/>
            <a:r>
              <a:rPr lang="en-US" altLang="en-US" dirty="0"/>
              <a:t>Allow end users to understand instrument behavior by examining driver source</a:t>
            </a:r>
          </a:p>
          <a:p>
            <a:pPr lvl="1"/>
            <a:r>
              <a:rPr lang="en-US" altLang="en-US" dirty="0"/>
              <a:t>Allow end users to modify and add features to drivers on their own</a:t>
            </a:r>
          </a:p>
          <a:p>
            <a:r>
              <a:rPr lang="en-US" altLang="en-US" dirty="0"/>
              <a:t>Richer, more expressive APIs</a:t>
            </a:r>
          </a:p>
          <a:p>
            <a:pPr lvl="1"/>
            <a:r>
              <a:rPr lang="en-US" altLang="en-US" dirty="0"/>
              <a:t>More flexibility with API data types</a:t>
            </a:r>
          </a:p>
          <a:p>
            <a:pPr lvl="1"/>
            <a:r>
              <a:rPr lang="en-US" altLang="en-US" dirty="0"/>
              <a:t>Clean handling of asynchronous notifications (aka “events”)</a:t>
            </a:r>
          </a:p>
          <a:p>
            <a:pPr lvl="1"/>
            <a:r>
              <a:rPr lang="en-US" altLang="en-US" dirty="0"/>
              <a:t>Simplified error Handling</a:t>
            </a:r>
          </a:p>
          <a:p>
            <a:r>
              <a:rPr lang="en-US" altLang="en-US" dirty="0"/>
              <a:t>Side-by-side deployment of drivers</a:t>
            </a:r>
          </a:p>
          <a:p>
            <a:pPr lvl="1"/>
            <a:r>
              <a:rPr lang="en-US" altLang="en-US" dirty="0"/>
              <a:t>Only one version of an IVI-COM or IVI-C driver can be installed at a time</a:t>
            </a:r>
          </a:p>
          <a:p>
            <a:pPr lvl="1"/>
            <a:r>
              <a:rPr lang="en-US" altLang="en-US" dirty="0"/>
              <a:t>IVI.NET allows multiple versions of a driver to be installed</a:t>
            </a:r>
          </a:p>
        </p:txBody>
      </p:sp>
    </p:spTree>
    <p:extLst>
      <p:ext uri="{BB962C8B-B14F-4D97-AF65-F5344CB8AC3E}">
        <p14:creationId xmlns:p14="http://schemas.microsoft.com/office/powerpoint/2010/main" val="2163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Richer Type System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en-US" dirty="0"/>
              <a:t>Both IVI-COM and IVI-C drivers use a limited set of data types</a:t>
            </a:r>
          </a:p>
          <a:p>
            <a:pPr lvl="1"/>
            <a:r>
              <a:rPr lang="en-US" altLang="en-US" dirty="0"/>
              <a:t>Integers, floats, Booleans, strings</a:t>
            </a:r>
          </a:p>
          <a:p>
            <a:pPr lvl="1"/>
            <a:r>
              <a:rPr lang="en-US" altLang="en-US" dirty="0"/>
              <a:t>Arrays of the above, but extra parameters are required in IVI-C</a:t>
            </a:r>
          </a:p>
          <a:p>
            <a:r>
              <a:rPr lang="en-US" altLang="en-US" dirty="0"/>
              <a:t>IVI-C cannot expose an array of strings</a:t>
            </a:r>
          </a:p>
          <a:p>
            <a:r>
              <a:rPr lang="en-US" altLang="en-US" dirty="0"/>
              <a:t>IVI-C cannot expose </a:t>
            </a:r>
            <a:r>
              <a:rPr lang="en-US" altLang="en-US" dirty="0" err="1"/>
              <a:t>structs</a:t>
            </a:r>
            <a:endParaRPr lang="en-US" altLang="en-US" dirty="0"/>
          </a:p>
          <a:p>
            <a:pPr lvl="1"/>
            <a:r>
              <a:rPr lang="en-US" altLang="en-US" dirty="0"/>
              <a:t>Can be done in IVI-COM, but it’s tedious to implement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09600" y="4267200"/>
            <a:ext cx="8029575" cy="1600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IviScope_FetchWaveform(ViSession vi,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ViConstString channel,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b="1">
                <a:solidFill>
                  <a:srgbClr val="0082CF"/>
                </a:solidFill>
                <a:latin typeface="Lucida Console" panose="020B0609040504020204" pitchFamily="49" charset="0"/>
              </a:rPr>
              <a:t>ViInt32 waveformSize</a:t>
            </a: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,	// # of elements on input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b="1">
                <a:solidFill>
                  <a:srgbClr val="0082CF"/>
                </a:solidFill>
                <a:latin typeface="Lucida Console" panose="020B0609040504020204" pitchFamily="49" charset="0"/>
              </a:rPr>
              <a:t>ViReal64 waveform[]</a:t>
            </a: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,	// actual data buffer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b="1">
                <a:solidFill>
                  <a:srgbClr val="0082CF"/>
                </a:solidFill>
                <a:latin typeface="Lucida Console" panose="020B0609040504020204" pitchFamily="49" charset="0"/>
              </a:rPr>
              <a:t>ViInt32 *actualPoints</a:t>
            </a: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,	// # of elements on output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 *initialX,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 *xIncrement);</a:t>
            </a:r>
            <a:endParaRPr lang="en-US" altLang="en-US" sz="1400" b="1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4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Simplifying APIs with .NET TYpes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81025" y="2020888"/>
            <a:ext cx="8029575" cy="22463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IviDigitizer_FetchWaveformReal64(ViSession Vi,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ViConstString ChannelName,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ViInt64 WaveformArraySize,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 WaveformArray[],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ViInt64* ActualPoints,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ViInt64* FirstValidPoint,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ViReal64* InitialXOffset,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ViReal64* InitialXTimeSeconds,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ViReal64* InitialXTimeFraction,</a:t>
            </a:r>
          </a:p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	ViReal64* XIncrement);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1611313"/>
            <a:ext cx="19700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Verdana"/>
              </a:rPr>
              <a:t>IVI-C signature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581025" y="5330825"/>
            <a:ext cx="8029575" cy="307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Channels[].Measurement.FetchWaveform(IWaveform&lt;Double&gt; waveform)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33400" y="4876800"/>
            <a:ext cx="22494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Verdana"/>
              </a:rPr>
              <a:t>IVI.NET signature</a:t>
            </a:r>
          </a:p>
        </p:txBody>
      </p:sp>
    </p:spTree>
    <p:extLst>
      <p:ext uri="{BB962C8B-B14F-4D97-AF65-F5344CB8AC3E}">
        <p14:creationId xmlns:p14="http://schemas.microsoft.com/office/powerpoint/2010/main" val="32416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Standard IVI.NET Data Types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en-US"/>
              <a:t>IVI Foundation felt it would be useful to offer commonly used data types as part of the IVI.NET Shared Components</a:t>
            </a:r>
          </a:p>
          <a:p>
            <a:pPr lvl="1"/>
            <a:r>
              <a:rPr lang="en-US" altLang="en-US"/>
              <a:t>Increase consistency amongst IVI.NET drivers</a:t>
            </a:r>
          </a:p>
          <a:p>
            <a:pPr lvl="1"/>
            <a:r>
              <a:rPr lang="en-US" altLang="en-US"/>
              <a:t>Facilitate data interchange between drivers</a:t>
            </a:r>
          </a:p>
          <a:p>
            <a:r>
              <a:rPr lang="en-US" altLang="en-US"/>
              <a:t>Standardized IWaveform and ISpectrum interfaces</a:t>
            </a:r>
          </a:p>
          <a:p>
            <a:pPr lvl="1"/>
            <a:r>
              <a:rPr lang="en-US" altLang="en-US"/>
              <a:t>Digitizers and scopes and RF spectrum analyzers all read waveforms</a:t>
            </a:r>
          </a:p>
          <a:p>
            <a:pPr lvl="1"/>
            <a:r>
              <a:rPr lang="en-US" altLang="en-US"/>
              <a:t>Function generators and RF signal generators source waveforms</a:t>
            </a:r>
          </a:p>
          <a:p>
            <a:pPr lvl="1"/>
            <a:r>
              <a:rPr lang="en-US" altLang="en-US"/>
              <a:t>Without a common definition of a “waveform”, client applications would need to write the tedious code to translate between each class’s notion of a waveform</a:t>
            </a:r>
          </a:p>
          <a:p>
            <a:r>
              <a:rPr lang="en-US" altLang="en-US"/>
              <a:t>Time-based parameters can use PrecisionDateTime and PrecisionTimeSpan</a:t>
            </a:r>
          </a:p>
          <a:p>
            <a:pPr lvl="1"/>
            <a:r>
              <a:rPr lang="en-US" altLang="en-US"/>
              <a:t>No confusion about ms vs sec, absolute vs relative time, UTC time, etc</a:t>
            </a:r>
          </a:p>
          <a:p>
            <a:pPr lvl="1"/>
            <a:r>
              <a:rPr lang="en-US" altLang="en-US"/>
              <a:t>Precision adequate for IEEE 1588 devices</a:t>
            </a:r>
          </a:p>
          <a:p>
            <a:r>
              <a:rPr lang="en-US" altLang="en-US"/>
              <a:t>Common trigger source data type</a:t>
            </a:r>
          </a:p>
          <a:p>
            <a:pPr lvl="1"/>
            <a:r>
              <a:rPr lang="en-US" altLang="en-US"/>
              <a:t>Useful in “stitching” together devices in triggered source-measure operations</a:t>
            </a:r>
          </a:p>
        </p:txBody>
      </p:sp>
    </p:spTree>
    <p:extLst>
      <p:ext uri="{BB962C8B-B14F-4D97-AF65-F5344CB8AC3E}">
        <p14:creationId xmlns:p14="http://schemas.microsoft.com/office/powerpoint/2010/main" val="73797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How to deal with Events?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en-US" dirty="0"/>
              <a:t>IVI-COM and IVI-C drivers almost never expose events</a:t>
            </a:r>
          </a:p>
          <a:p>
            <a:pPr lvl="1"/>
            <a:r>
              <a:rPr lang="en-US" altLang="en-US" dirty="0"/>
              <a:t>Exposing something as commonly needed as an SRQ is tortuous</a:t>
            </a:r>
          </a:p>
          <a:p>
            <a:pPr lvl="1"/>
            <a:r>
              <a:rPr lang="en-US" altLang="en-US" dirty="0"/>
              <a:t>Requires special knowledge/programming by the driver developer</a:t>
            </a:r>
          </a:p>
          <a:p>
            <a:pPr lvl="1"/>
            <a:r>
              <a:rPr lang="en-US" altLang="en-US" dirty="0"/>
              <a:t>Requires special knowledge/programming by the client programmer</a:t>
            </a:r>
          </a:p>
          <a:p>
            <a:r>
              <a:rPr lang="en-US" altLang="en-US" dirty="0"/>
              <a:t>.NET supplies a standard mechanism for exposing events</a:t>
            </a:r>
          </a:p>
          <a:p>
            <a:pPr lvl="1"/>
            <a:r>
              <a:rPr lang="en-US" altLang="en-US" dirty="0"/>
              <a:t>No special programming required by the driver developer or client programmer</a:t>
            </a:r>
          </a:p>
          <a:p>
            <a:pPr lvl="1"/>
            <a:r>
              <a:rPr lang="en-US" altLang="en-US" dirty="0"/>
              <a:t>Trivial code to subscribe/unsubscribe</a:t>
            </a:r>
          </a:p>
          <a:p>
            <a:pPr lvl="1"/>
            <a:r>
              <a:rPr lang="en-US" altLang="en-US" dirty="0"/>
              <a:t>Trivial code for driver developers to customize subscribe/unsubscribe semantics</a:t>
            </a:r>
          </a:p>
          <a:p>
            <a:r>
              <a:rPr lang="en-US" altLang="en-US" dirty="0"/>
              <a:t>Warnings can now be dealt with properly in IVI drivers by the use of events</a:t>
            </a:r>
          </a:p>
        </p:txBody>
      </p:sp>
    </p:spTree>
    <p:extLst>
      <p:ext uri="{BB962C8B-B14F-4D97-AF65-F5344CB8AC3E}">
        <p14:creationId xmlns:p14="http://schemas.microsoft.com/office/powerpoint/2010/main" val="39280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8210"/>
            <a:ext cx="8229600" cy="1371600"/>
          </a:xfrm>
        </p:spPr>
        <p:txBody>
          <a:bodyPr/>
          <a:lstStyle/>
          <a:p>
            <a:r>
              <a:rPr lang="en-US" dirty="0"/>
              <a:t>What is IVI?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1888621"/>
            <a:ext cx="8251372" cy="3837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DD3C26"/>
                </a:solidFill>
                <a:latin typeface="Arial" charset="0"/>
              </a:rPr>
              <a:t>The primary purpose of the Consortium is to:</a:t>
            </a:r>
          </a:p>
          <a:p>
            <a:pPr marL="688975" lvl="1" indent="-23177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DD3C26"/>
                </a:solidFill>
                <a:latin typeface="Arial" charset="0"/>
              </a:rPr>
              <a:t>Promote the development and adoption of standard </a:t>
            </a:r>
            <a:r>
              <a:rPr lang="en-US" sz="2000" b="1" i="1" dirty="0">
                <a:solidFill>
                  <a:srgbClr val="DD3C26"/>
                </a:solidFill>
                <a:latin typeface="Arial" charset="0"/>
              </a:rPr>
              <a:t>specifications for programming test instrument</a:t>
            </a:r>
          </a:p>
          <a:p>
            <a:pPr marL="682625" lvl="1" indent="-2254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DD3C26"/>
                </a:solidFill>
                <a:latin typeface="Arial" charset="0"/>
              </a:rPr>
              <a:t> Focus on the needs of the people that use and develop test systems who must take off-the-shelf instrument drivers and </a:t>
            </a:r>
            <a:r>
              <a:rPr lang="en-US" sz="2000" b="1" i="1" dirty="0">
                <a:solidFill>
                  <a:srgbClr val="DD3C26"/>
                </a:solidFill>
                <a:latin typeface="Arial" charset="0"/>
              </a:rPr>
              <a:t>build and maintain high-performance test systems</a:t>
            </a:r>
          </a:p>
          <a:p>
            <a:pPr marL="682625" lvl="1" indent="-2254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000" b="1" i="1" dirty="0">
                <a:solidFill>
                  <a:srgbClr val="DD3C26"/>
                </a:solidFill>
                <a:latin typeface="Arial" charset="0"/>
              </a:rPr>
              <a:t>Build on existing industry standards </a:t>
            </a:r>
            <a:r>
              <a:rPr lang="en-US" sz="2000" b="1" dirty="0">
                <a:solidFill>
                  <a:srgbClr val="DD3C26"/>
                </a:solidFill>
                <a:latin typeface="Arial" charset="0"/>
              </a:rPr>
              <a:t>to deliver specifications that </a:t>
            </a:r>
            <a:r>
              <a:rPr lang="en-US" sz="2000" b="1" i="1" dirty="0">
                <a:solidFill>
                  <a:srgbClr val="DD3C26"/>
                </a:solidFill>
                <a:latin typeface="Arial" charset="0"/>
              </a:rPr>
              <a:t>simplify interchanging instruments </a:t>
            </a:r>
            <a:r>
              <a:rPr lang="en-US" sz="2000" b="1" dirty="0">
                <a:solidFill>
                  <a:srgbClr val="DD3C26"/>
                </a:solidFill>
                <a:latin typeface="Arial" charset="0"/>
              </a:rPr>
              <a:t>and provide for better performing and more easily maintainable 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714" y="6309251"/>
            <a:ext cx="4281715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From IVI Foundation </a:t>
            </a:r>
            <a:r>
              <a:rPr lang="en-US" sz="2000" i="1" dirty="0">
                <a:latin typeface="+mn-lt"/>
              </a:rPr>
              <a:t>By-laws</a:t>
            </a:r>
          </a:p>
        </p:txBody>
      </p:sp>
    </p:spTree>
    <p:extLst>
      <p:ext uri="{BB962C8B-B14F-4D97-AF65-F5344CB8AC3E}">
        <p14:creationId xmlns:p14="http://schemas.microsoft.com/office/powerpoint/2010/main" val="277905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Error Handling in IVI.NET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en-US" dirty="0"/>
              <a:t>IVI-C drivers rely solely on return codes</a:t>
            </a:r>
          </a:p>
          <a:p>
            <a:pPr lvl="1"/>
            <a:r>
              <a:rPr lang="en-US" altLang="en-US" dirty="0"/>
              <a:t>Errors can easily be ignored by the client application</a:t>
            </a:r>
          </a:p>
          <a:p>
            <a:pPr lvl="1"/>
            <a:r>
              <a:rPr lang="en-US" altLang="en-US" dirty="0"/>
              <a:t>After getting the error code, a second function call is required to get the message</a:t>
            </a:r>
          </a:p>
          <a:p>
            <a:pPr lvl="1"/>
            <a:r>
              <a:rPr lang="en-US" altLang="en-US" dirty="0"/>
              <a:t>Special handling of warning codes required</a:t>
            </a:r>
          </a:p>
          <a:p>
            <a:r>
              <a:rPr lang="en-US" altLang="en-US" dirty="0"/>
              <a:t>IVI-COM error code handling depends upon the client environment</a:t>
            </a:r>
          </a:p>
          <a:p>
            <a:pPr lvl="1"/>
            <a:r>
              <a:rPr lang="en-US" altLang="en-US" dirty="0"/>
              <a:t>Return codes in raw C++</a:t>
            </a:r>
          </a:p>
          <a:p>
            <a:pPr lvl="1"/>
            <a:r>
              <a:rPr lang="en-US" altLang="en-US" dirty="0"/>
              <a:t>Special exception classes in C++ </a:t>
            </a:r>
          </a:p>
          <a:p>
            <a:pPr lvl="1"/>
            <a:r>
              <a:rPr lang="en-US" altLang="en-US" dirty="0" err="1"/>
              <a:t>COMException</a:t>
            </a:r>
            <a:r>
              <a:rPr lang="en-US" altLang="en-US" dirty="0"/>
              <a:t> class thrown in .NET environments (based on interop)</a:t>
            </a:r>
          </a:p>
          <a:p>
            <a:r>
              <a:rPr lang="en-US" altLang="en-US" dirty="0"/>
              <a:t>IVI.NET drivers always use exceptions</a:t>
            </a:r>
          </a:p>
          <a:p>
            <a:pPr lvl="1"/>
            <a:r>
              <a:rPr lang="en-US" altLang="en-US" dirty="0"/>
              <a:t>User can always see the full context of the error</a:t>
            </a:r>
          </a:p>
          <a:p>
            <a:pPr lvl="1"/>
            <a:r>
              <a:rPr lang="en-US" altLang="en-US" dirty="0"/>
              <a:t>Error content less dependent upon specific driver implementation</a:t>
            </a:r>
          </a:p>
          <a:p>
            <a:pPr lvl="1"/>
            <a:r>
              <a:rPr lang="en-US" altLang="en-US" dirty="0"/>
              <a:t>Natural mechanism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46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8618" y="1754747"/>
            <a:ext cx="7172326" cy="4024074"/>
          </a:xfrm>
        </p:spPr>
        <p:txBody>
          <a:bodyPr/>
          <a:lstStyle/>
          <a:p>
            <a:r>
              <a:rPr lang="en-US" sz="1400"/>
              <a:t>For more information</a:t>
            </a:r>
          </a:p>
          <a:p>
            <a:pPr lvl="1"/>
            <a:r>
              <a:rPr lang="en-US" sz="1400"/>
              <a:t>IVI Website:  </a:t>
            </a:r>
            <a:r>
              <a:rPr lang="en-US" sz="1400">
                <a:hlinkClick r:id="rId2"/>
              </a:rPr>
              <a:t>www.ivifoundation.org</a:t>
            </a:r>
            <a:r>
              <a:rPr lang="en-US" sz="1400"/>
              <a:t> </a:t>
            </a:r>
          </a:p>
          <a:p>
            <a:pPr lvl="1"/>
            <a:r>
              <a:rPr lang="en-US" sz="1400"/>
              <a:t>IVI Web Forum:  </a:t>
            </a:r>
            <a:r>
              <a:rPr lang="en-US" sz="1400">
                <a:hlinkClick r:id="rId3"/>
              </a:rPr>
              <a:t>forums.ivifoundation.org</a:t>
            </a:r>
            <a:endParaRPr lang="en-US" sz="1400"/>
          </a:p>
          <a:p>
            <a:pPr lvl="1"/>
            <a:r>
              <a:rPr lang="en-US" sz="1400"/>
              <a:t>IVI Instrument Driver Fundamentals Course, Getting Started guides and videos: </a:t>
            </a:r>
            <a:r>
              <a:rPr lang="en-US" sz="1400">
                <a:hlinkClick r:id="rId4"/>
              </a:rPr>
              <a:t>http://www.ivifoundation.org/resources/default.aspx</a:t>
            </a:r>
            <a:endParaRPr lang="en-US" sz="1400"/>
          </a:p>
          <a:p>
            <a:pPr lvl="1"/>
            <a:r>
              <a:rPr lang="en-US" sz="1400"/>
              <a:t>IVI Specifications: </a:t>
            </a:r>
            <a:r>
              <a:rPr lang="en-US" sz="1400">
                <a:hlinkClick r:id="rId5"/>
              </a:rPr>
              <a:t>http://www.ivifoundation.org/specifications/default.aspx</a:t>
            </a:r>
            <a:endParaRPr lang="en-US" sz="1400"/>
          </a:p>
          <a:p>
            <a:pPr lvl="1"/>
            <a:r>
              <a:rPr lang="en-US" sz="1400"/>
              <a:t>IVI Driver Registry: </a:t>
            </a:r>
            <a:r>
              <a:rPr lang="en-US" sz="1400">
                <a:hlinkClick r:id="rId6"/>
              </a:rPr>
              <a:t>http://www.ivifoundation.org/registered_drivers/driver_registry.aspx</a:t>
            </a:r>
            <a:endParaRPr lang="en-US" sz="1400"/>
          </a:p>
          <a:p>
            <a:pPr lvl="1"/>
            <a:r>
              <a:rPr lang="en-US" sz="1400"/>
              <a:t>Most vendors have documentation and drivers on their website</a:t>
            </a:r>
          </a:p>
          <a:p>
            <a:r>
              <a:rPr lang="en-US" sz="1400"/>
              <a:t>For questions on IVI, go to the IVI Web Forum, open an account, and get answers from member companies.</a:t>
            </a:r>
          </a:p>
          <a:p>
            <a:pPr marL="742950" lvl="2" indent="-342900">
              <a:buClr>
                <a:srgbClr val="0082CF"/>
              </a:buClr>
            </a:pPr>
            <a:r>
              <a:rPr lang="en-US" sz="1400"/>
              <a:t>IVI Web Forum:  </a:t>
            </a:r>
            <a:r>
              <a:rPr lang="en-US" sz="1400">
                <a:hlinkClick r:id="rId3"/>
              </a:rPr>
              <a:t>forums.ivifoundation.org</a:t>
            </a:r>
            <a:endParaRPr lang="en-US" sz="1400"/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874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 pacificmindworks.com                                                                                :   Pacific MindWorks, Inc. 2012. All Rights Reserved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-609600" y="3962400"/>
            <a:ext cx="9677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pPr algn="r"/>
            <a:r>
              <a:rPr lang="en-US" altLang="en-US" b="1">
                <a:solidFill>
                  <a:srgbClr val="808080"/>
                </a:solidFill>
                <a:latin typeface="Verdana" panose="020B0604030504040204" pitchFamily="34" charset="0"/>
              </a:rPr>
              <a:t>Simplifying Test System Development with IVI.NET</a:t>
            </a:r>
          </a:p>
          <a:p>
            <a:pPr algn="r"/>
            <a:endParaRPr lang="en-US" altLang="en-US" sz="2000" b="1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algn="r"/>
            <a:r>
              <a:rPr lang="en-US" altLang="en-US" sz="2000" b="1">
                <a:solidFill>
                  <a:srgbClr val="808080"/>
                </a:solidFill>
                <a:latin typeface="Verdana" panose="020B0604030504040204" pitchFamily="34" charset="0"/>
              </a:rPr>
              <a:t>Kirk Fertitta</a:t>
            </a:r>
          </a:p>
          <a:p>
            <a:pPr algn="r"/>
            <a:r>
              <a:rPr lang="en-US" altLang="en-US" sz="1600" b="1">
                <a:solidFill>
                  <a:srgbClr val="808080"/>
                </a:solidFill>
                <a:latin typeface="Verdana" panose="020B0604030504040204" pitchFamily="34" charset="0"/>
              </a:rPr>
              <a:t>Pacific MindWorks</a:t>
            </a:r>
            <a:endParaRPr lang="en-US" altLang="en-US" sz="1600" b="1">
              <a:solidFill>
                <a:srgbClr val="000000"/>
              </a:solidFill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609600" y="31242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4" charset="-128"/>
              </a:defRPr>
            </a:lvl9pPr>
          </a:lstStyle>
          <a:p>
            <a:pPr algn="r"/>
            <a:r>
              <a:rPr lang="en-US" altLang="en-US" sz="1600" b="1">
                <a:solidFill>
                  <a:srgbClr val="0080FF"/>
                </a:solidFill>
                <a:latin typeface="Verdana" panose="020B0604030504040204" pitchFamily="34" charset="0"/>
              </a:rPr>
              <a:t>: </a:t>
            </a: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Kirk Fertitta</a:t>
            </a:r>
            <a:endParaRPr lang="en-US" altLang="en-US" sz="1400" b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053" name="Picture 12" descr="header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5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 bwMode="auto">
          <a:xfrm>
            <a:off x="7101555" y="1136591"/>
            <a:ext cx="1956987" cy="5494945"/>
          </a:xfrm>
          <a:prstGeom prst="rect">
            <a:avLst/>
          </a:prstGeom>
          <a:pattFill prst="pct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4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28600" y="1008545"/>
            <a:ext cx="914400" cy="3476163"/>
          </a:xfrm>
          <a:prstGeom prst="rect">
            <a:avLst/>
          </a:prstGeom>
          <a:gradFill flip="none" rotWithShape="1">
            <a:gsLst>
              <a:gs pos="0">
                <a:srgbClr val="FF9F9F"/>
              </a:gs>
              <a:gs pos="50000">
                <a:schemeClr val="accent2">
                  <a:lumMod val="60000"/>
                  <a:lumOff val="4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chemeClr val="accent1"/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SCPI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70967"/>
            <a:ext cx="8229600" cy="762000"/>
          </a:xfrm>
        </p:spPr>
        <p:txBody>
          <a:bodyPr/>
          <a:lstStyle/>
          <a:p>
            <a:r>
              <a:rPr lang="en-US" dirty="0"/>
              <a:t>IVI fit with other specs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255666"/>
            <a:ext cx="914400" cy="506635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GPIB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VXI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AXIe 1.0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PXI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6024784"/>
            <a:ext cx="1828800" cy="51556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Physical Connection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LXI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1000" y="6024784"/>
            <a:ext cx="2133600" cy="50663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PCI, PCIe &amp;</a:t>
            </a:r>
          </a:p>
          <a:p>
            <a:pPr algn="ctr"/>
            <a:r>
              <a:rPr lang="en-US" sz="1600" dirty="0">
                <a:latin typeface="+mn-lt"/>
              </a:rPr>
              <a:t>Compact PCI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6024784"/>
            <a:ext cx="914400" cy="50663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Ethernet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6024784"/>
            <a:ext cx="685800" cy="50663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+mn-lt"/>
              </a:rPr>
              <a:t>VME</a:t>
            </a:r>
            <a:endParaRPr lang="en-US" sz="12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6024784"/>
            <a:ext cx="914400" cy="506635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GPIB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2800" y="5255666"/>
            <a:ext cx="18288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T&amp;M Specific  Protocols/Standards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2800" y="3951308"/>
            <a:ext cx="1828800" cy="64633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IO Interfaces &amp;</a:t>
            </a:r>
          </a:p>
          <a:p>
            <a:r>
              <a:rPr lang="en-US" sz="1600" dirty="0">
                <a:latin typeface="+mn-lt"/>
              </a:rPr>
              <a:t>SW Protocols</a:t>
            </a:r>
          </a:p>
        </p:txBody>
      </p:sp>
      <p:cxnSp>
        <p:nvCxnSpPr>
          <p:cNvPr id="22" name="Straight Arrow Connector 21"/>
          <p:cNvCxnSpPr>
            <a:stCxn id="248" idx="2"/>
            <a:endCxn id="8" idx="0"/>
          </p:cNvCxnSpPr>
          <p:nvPr/>
        </p:nvCxnSpPr>
        <p:spPr>
          <a:xfrm>
            <a:off x="685800" y="4484708"/>
            <a:ext cx="0" cy="77095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1200" y="4713308"/>
            <a:ext cx="990600" cy="30777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VXI-11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600" y="4713308"/>
            <a:ext cx="914400" cy="30777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HiSLIP</a:t>
            </a: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685800" y="4484708"/>
            <a:ext cx="7620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13" idx="0"/>
          </p:cNvCxnSpPr>
          <p:nvPr/>
        </p:nvCxnSpPr>
        <p:spPr>
          <a:xfrm>
            <a:off x="1447800" y="5021085"/>
            <a:ext cx="457200" cy="23458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0"/>
          </p:cNvCxnSpPr>
          <p:nvPr/>
        </p:nvCxnSpPr>
        <p:spPr>
          <a:xfrm>
            <a:off x="685800" y="4484708"/>
            <a:ext cx="17907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13" idx="0"/>
          </p:cNvCxnSpPr>
          <p:nvPr/>
        </p:nvCxnSpPr>
        <p:spPr>
          <a:xfrm flipH="1">
            <a:off x="1905000" y="5021085"/>
            <a:ext cx="571500" cy="23458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86150" y="2620283"/>
            <a:ext cx="10668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VXI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plug&amp;play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000" y="4408508"/>
            <a:ext cx="2133600" cy="6858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n-lt"/>
              </a:rPr>
              <a:t>PXI-2 and PXI-6: Software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752600" y="3170437"/>
            <a:ext cx="1981200" cy="780871"/>
            <a:chOff x="2057400" y="1428929"/>
            <a:chExt cx="1066800" cy="780871"/>
          </a:xfrm>
          <a:solidFill>
            <a:srgbClr val="FFC000"/>
          </a:solidFill>
        </p:grpSpPr>
        <p:sp>
          <p:nvSpPr>
            <p:cNvPr id="43" name="Rectangle 42"/>
            <p:cNvSpPr/>
            <p:nvPr/>
          </p:nvSpPr>
          <p:spPr>
            <a:xfrm>
              <a:off x="2057400" y="1428929"/>
              <a:ext cx="1066800" cy="780871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VISA</a:t>
              </a:r>
            </a:p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C/COM/,NET</a:t>
              </a:r>
            </a:p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74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message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08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register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rot="5400000">
            <a:off x="1581150" y="3513158"/>
            <a:ext cx="228600" cy="11049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2"/>
            <a:endCxn id="43" idx="0"/>
          </p:cNvCxnSpPr>
          <p:nvPr/>
        </p:nvCxnSpPr>
        <p:spPr>
          <a:xfrm flipH="1">
            <a:off x="2743200" y="3153683"/>
            <a:ext cx="1776350" cy="1675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91000" y="3993754"/>
            <a:ext cx="2133599" cy="30777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IVI 6.3 PXI plug-in</a:t>
            </a: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rot="16200000" flipH="1">
            <a:off x="4226927" y="2962881"/>
            <a:ext cx="42446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2" idx="0"/>
          </p:cNvCxnSpPr>
          <p:nvPr/>
        </p:nvCxnSpPr>
        <p:spPr>
          <a:xfrm rot="16200000" flipH="1">
            <a:off x="4019550" y="3170258"/>
            <a:ext cx="457200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4384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USB TMC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6024784"/>
            <a:ext cx="914400" cy="50663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USB</a:t>
            </a:r>
            <a:endParaRPr lang="en-US" sz="1200" dirty="0">
              <a:latin typeface="+mn-lt"/>
            </a:endParaRPr>
          </a:p>
        </p:txBody>
      </p:sp>
      <p:cxnSp>
        <p:nvCxnSpPr>
          <p:cNvPr id="97" name="Straight Arrow Connector 96"/>
          <p:cNvCxnSpPr>
            <a:stCxn id="8" idx="2"/>
            <a:endCxn id="17" idx="0"/>
          </p:cNvCxnSpPr>
          <p:nvPr/>
        </p:nvCxnSpPr>
        <p:spPr>
          <a:xfrm>
            <a:off x="685800" y="5762301"/>
            <a:ext cx="0" cy="26248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3" idx="2"/>
            <a:endCxn id="15" idx="0"/>
          </p:cNvCxnSpPr>
          <p:nvPr/>
        </p:nvCxnSpPr>
        <p:spPr>
          <a:xfrm>
            <a:off x="1905000" y="5762302"/>
            <a:ext cx="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2"/>
            <a:endCxn id="95" idx="0"/>
          </p:cNvCxnSpPr>
          <p:nvPr/>
        </p:nvCxnSpPr>
        <p:spPr>
          <a:xfrm>
            <a:off x="2895600" y="5762302"/>
            <a:ext cx="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2"/>
            <a:endCxn id="16" idx="0"/>
          </p:cNvCxnSpPr>
          <p:nvPr/>
        </p:nvCxnSpPr>
        <p:spPr>
          <a:xfrm flipH="1">
            <a:off x="3771900" y="5762302"/>
            <a:ext cx="11430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" idx="2"/>
            <a:endCxn id="14" idx="0"/>
          </p:cNvCxnSpPr>
          <p:nvPr/>
        </p:nvCxnSpPr>
        <p:spPr>
          <a:xfrm>
            <a:off x="3886200" y="5762302"/>
            <a:ext cx="137160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1" idx="2"/>
            <a:endCxn id="14" idx="0"/>
          </p:cNvCxnSpPr>
          <p:nvPr/>
        </p:nvCxnSpPr>
        <p:spPr>
          <a:xfrm>
            <a:off x="4876800" y="5762302"/>
            <a:ext cx="38100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2"/>
            <a:endCxn id="14" idx="0"/>
          </p:cNvCxnSpPr>
          <p:nvPr/>
        </p:nvCxnSpPr>
        <p:spPr>
          <a:xfrm flipH="1">
            <a:off x="5257800" y="5762302"/>
            <a:ext cx="60960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2"/>
            <a:endCxn id="42" idx="0"/>
          </p:cNvCxnSpPr>
          <p:nvPr/>
        </p:nvCxnSpPr>
        <p:spPr>
          <a:xfrm rot="5400000">
            <a:off x="5204312" y="4355019"/>
            <a:ext cx="10697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8"/>
          <p:cNvGrpSpPr/>
          <p:nvPr/>
        </p:nvGrpSpPr>
        <p:grpSpPr>
          <a:xfrm>
            <a:off x="1752600" y="2351108"/>
            <a:ext cx="1981200" cy="685800"/>
            <a:chOff x="762000" y="1219200"/>
            <a:chExt cx="1600200" cy="6858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6" name="Rectangle 145"/>
            <p:cNvSpPr/>
            <p:nvPr/>
          </p:nvSpPr>
          <p:spPr>
            <a:xfrm>
              <a:off x="762000" y="1219200"/>
              <a:ext cx="16002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IVI 3.x (Arch)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2000" y="1676400"/>
              <a:ext cx="3810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430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526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.NET</a:t>
              </a:r>
            </a:p>
          </p:txBody>
        </p:sp>
      </p:grpSp>
      <p:grpSp>
        <p:nvGrpSpPr>
          <p:cNvPr id="20" name="Group 214"/>
          <p:cNvGrpSpPr/>
          <p:nvPr/>
        </p:nvGrpSpPr>
        <p:grpSpPr>
          <a:xfrm>
            <a:off x="1752600" y="994031"/>
            <a:ext cx="1981200" cy="1280877"/>
            <a:chOff x="5181600" y="700323"/>
            <a:chExt cx="1981200" cy="1280877"/>
          </a:xfrm>
          <a:solidFill>
            <a:srgbClr val="FF9F9F"/>
          </a:solidFill>
        </p:grpSpPr>
        <p:sp>
          <p:nvSpPr>
            <p:cNvPr id="147" name="Rectangle 146"/>
            <p:cNvSpPr/>
            <p:nvPr/>
          </p:nvSpPr>
          <p:spPr>
            <a:xfrm>
              <a:off x="5181600" y="700323"/>
              <a:ext cx="1981200" cy="128087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IVI 4.x(Classes)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13"/>
            <p:cNvGrpSpPr/>
            <p:nvPr/>
          </p:nvGrpSpPr>
          <p:grpSpPr>
            <a:xfrm>
              <a:off x="5181600" y="1219200"/>
              <a:ext cx="1981200" cy="758371"/>
              <a:chOff x="5181600" y="1219200"/>
              <a:chExt cx="1981200" cy="758371"/>
            </a:xfrm>
            <a:grpFill/>
          </p:grpSpPr>
          <p:sp>
            <p:nvSpPr>
              <p:cNvPr id="175" name="Rectangle 174"/>
              <p:cNvSpPr/>
              <p:nvPr/>
            </p:nvSpPr>
            <p:spPr>
              <a:xfrm>
                <a:off x="5181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Scope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638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DCPwr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248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SpecAn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334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DMM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486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FGen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791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ACPwr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943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Swtch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96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PwrMe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400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RFSigGn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553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Counter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705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DownCnv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858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UpConv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010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Digitiz</a:t>
                </a:r>
              </a:p>
            </p:txBody>
          </p:sp>
        </p:grpSp>
      </p:grpSp>
      <p:sp>
        <p:nvSpPr>
          <p:cNvPr id="234" name="TextBox 233"/>
          <p:cNvSpPr txBox="1"/>
          <p:nvPr/>
        </p:nvSpPr>
        <p:spPr>
          <a:xfrm>
            <a:off x="7162800" y="1970108"/>
            <a:ext cx="18288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Programming</a:t>
            </a:r>
          </a:p>
          <a:p>
            <a:r>
              <a:rPr lang="en-US" sz="1600" dirty="0">
                <a:latin typeface="+mn-lt"/>
              </a:rPr>
              <a:t>Interfaces for</a:t>
            </a:r>
          </a:p>
          <a:p>
            <a:r>
              <a:rPr lang="en-US" sz="1600" dirty="0">
                <a:latin typeface="+mn-lt"/>
              </a:rPr>
              <a:t>C/C++/C#/VB</a:t>
            </a:r>
          </a:p>
          <a:p>
            <a:r>
              <a:rPr lang="en-US" sz="1600" dirty="0">
                <a:latin typeface="+mn-lt"/>
              </a:rPr>
              <a:t>LabVIEW, etc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162800" y="1208108"/>
            <a:ext cx="1828800" cy="685800"/>
          </a:xfrm>
          <a:prstGeom prst="rect">
            <a:avLst/>
          </a:prstGeom>
          <a:solidFill>
            <a:srgbClr val="FF9F9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Instrument</a:t>
            </a:r>
          </a:p>
          <a:p>
            <a:r>
              <a:rPr lang="en-US" sz="1600" dirty="0">
                <a:latin typeface="+mn-lt"/>
              </a:rPr>
              <a:t>Capabilities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410200" y="4817309"/>
            <a:ext cx="914400" cy="261610"/>
          </a:xfrm>
          <a:prstGeom prst="rect">
            <a:avLst/>
          </a:prstGeom>
          <a:solidFill>
            <a:srgbClr val="FFDE75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AXIe 2.0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6429829" y="4844263"/>
            <a:ext cx="609600" cy="685800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AXIe 3.1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101555" y="1136591"/>
            <a:ext cx="1956987" cy="5494945"/>
          </a:xfrm>
          <a:prstGeom prst="rect">
            <a:avLst/>
          </a:prstGeom>
          <a:pattFill prst="pct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4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28600" y="1008545"/>
            <a:ext cx="914400" cy="3476163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SCPI</a:t>
            </a:r>
          </a:p>
        </p:txBody>
      </p:sp>
      <p:sp>
        <p:nvSpPr>
          <p:cNvPr id="78" name="Title 6"/>
          <p:cNvSpPr>
            <a:spLocks noGrp="1"/>
          </p:cNvSpPr>
          <p:nvPr>
            <p:ph type="title"/>
          </p:nvPr>
        </p:nvSpPr>
        <p:spPr>
          <a:xfrm>
            <a:off x="457200" y="170967"/>
            <a:ext cx="8229600" cy="762000"/>
          </a:xfrm>
        </p:spPr>
        <p:txBody>
          <a:bodyPr/>
          <a:lstStyle/>
          <a:p>
            <a:r>
              <a:rPr lang="en-US" dirty="0"/>
              <a:t>IVI fit with other specs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255666"/>
            <a:ext cx="914400" cy="5066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GPIB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5255666"/>
            <a:ext cx="914400" cy="5066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VXI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5255666"/>
            <a:ext cx="914400" cy="5066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AXIe 1.0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5255666"/>
            <a:ext cx="914400" cy="5066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PXI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5255666"/>
            <a:ext cx="914400" cy="5066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LXI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540" y="6024784"/>
            <a:ext cx="2133600" cy="50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PCI, PCIe &amp;</a:t>
            </a:r>
          </a:p>
          <a:p>
            <a:pPr algn="ctr"/>
            <a:r>
              <a:rPr lang="en-US" sz="1600" dirty="0">
                <a:latin typeface="+mn-lt"/>
              </a:rPr>
              <a:t>Compact PCI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6024784"/>
            <a:ext cx="914400" cy="50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Ethernet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0545" y="6024784"/>
            <a:ext cx="796636" cy="50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VME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6024784"/>
            <a:ext cx="914400" cy="506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GPIB</a:t>
            </a:r>
          </a:p>
        </p:txBody>
      </p:sp>
      <p:cxnSp>
        <p:nvCxnSpPr>
          <p:cNvPr id="22" name="Straight Arrow Connector 21"/>
          <p:cNvCxnSpPr>
            <a:stCxn id="248" idx="2"/>
            <a:endCxn id="8" idx="0"/>
          </p:cNvCxnSpPr>
          <p:nvPr/>
        </p:nvCxnSpPr>
        <p:spPr>
          <a:xfrm>
            <a:off x="685800" y="4484708"/>
            <a:ext cx="0" cy="77095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1200" y="4713308"/>
            <a:ext cx="990600" cy="307777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VXI-11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600" y="4713308"/>
            <a:ext cx="914400" cy="307777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HiSLIP</a:t>
            </a: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685800" y="4484708"/>
            <a:ext cx="7620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13" idx="0"/>
          </p:cNvCxnSpPr>
          <p:nvPr/>
        </p:nvCxnSpPr>
        <p:spPr>
          <a:xfrm>
            <a:off x="1447800" y="5021085"/>
            <a:ext cx="457200" cy="23458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0"/>
          </p:cNvCxnSpPr>
          <p:nvPr/>
        </p:nvCxnSpPr>
        <p:spPr>
          <a:xfrm>
            <a:off x="685800" y="4484708"/>
            <a:ext cx="179070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13" idx="0"/>
          </p:cNvCxnSpPr>
          <p:nvPr/>
        </p:nvCxnSpPr>
        <p:spPr>
          <a:xfrm flipH="1">
            <a:off x="1905000" y="5021085"/>
            <a:ext cx="571500" cy="23458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2553242"/>
            <a:ext cx="1066800" cy="533400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VXI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plug&amp;play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000" y="4408508"/>
            <a:ext cx="2133600" cy="68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n-lt"/>
              </a:rPr>
              <a:t>PXI-2 and PXI-6: Software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752600" y="3122066"/>
            <a:ext cx="1981200" cy="829242"/>
            <a:chOff x="2057400" y="1524000"/>
            <a:chExt cx="1066800" cy="685800"/>
          </a:xfrm>
          <a:solidFill>
            <a:srgbClr val="5DCEF1"/>
          </a:solidFill>
        </p:grpSpPr>
        <p:sp>
          <p:nvSpPr>
            <p:cNvPr id="43" name="Rectangle 42"/>
            <p:cNvSpPr/>
            <p:nvPr/>
          </p:nvSpPr>
          <p:spPr>
            <a:xfrm>
              <a:off x="2057400" y="1524000"/>
              <a:ext cx="10668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VISA C/COM/.NET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74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message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0800" y="1981200"/>
              <a:ext cx="5334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register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rot="5400000">
            <a:off x="1581150" y="3513158"/>
            <a:ext cx="228600" cy="11049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2"/>
            <a:endCxn id="43" idx="0"/>
          </p:cNvCxnSpPr>
          <p:nvPr/>
        </p:nvCxnSpPr>
        <p:spPr>
          <a:xfrm flipH="1">
            <a:off x="2743200" y="3086642"/>
            <a:ext cx="1752600" cy="354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91000" y="3993754"/>
            <a:ext cx="2133599" cy="307777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IVI 6.3 PXI plug-in</a:t>
            </a: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rot="16200000" flipH="1">
            <a:off x="4226927" y="2962881"/>
            <a:ext cx="42446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2" idx="0"/>
          </p:cNvCxnSpPr>
          <p:nvPr/>
        </p:nvCxnSpPr>
        <p:spPr>
          <a:xfrm rot="16200000" flipH="1">
            <a:off x="4019550" y="3170258"/>
            <a:ext cx="457200" cy="2019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438400" y="5255666"/>
            <a:ext cx="9144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USB TMC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6024784"/>
            <a:ext cx="914400" cy="50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USB</a:t>
            </a:r>
            <a:endParaRPr lang="en-US" sz="1400" dirty="0">
              <a:latin typeface="+mn-lt"/>
            </a:endParaRPr>
          </a:p>
        </p:txBody>
      </p:sp>
      <p:cxnSp>
        <p:nvCxnSpPr>
          <p:cNvPr id="97" name="Straight Arrow Connector 96"/>
          <p:cNvCxnSpPr>
            <a:stCxn id="8" idx="2"/>
            <a:endCxn id="17" idx="0"/>
          </p:cNvCxnSpPr>
          <p:nvPr/>
        </p:nvCxnSpPr>
        <p:spPr>
          <a:xfrm>
            <a:off x="685800" y="5762301"/>
            <a:ext cx="0" cy="26248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3" idx="2"/>
            <a:endCxn id="15" idx="0"/>
          </p:cNvCxnSpPr>
          <p:nvPr/>
        </p:nvCxnSpPr>
        <p:spPr>
          <a:xfrm>
            <a:off x="1905000" y="5762302"/>
            <a:ext cx="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2"/>
            <a:endCxn id="95" idx="0"/>
          </p:cNvCxnSpPr>
          <p:nvPr/>
        </p:nvCxnSpPr>
        <p:spPr>
          <a:xfrm>
            <a:off x="2895600" y="5762302"/>
            <a:ext cx="0" cy="26248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2"/>
            <a:endCxn id="16" idx="0"/>
          </p:cNvCxnSpPr>
          <p:nvPr/>
        </p:nvCxnSpPr>
        <p:spPr>
          <a:xfrm rot="5400000">
            <a:off x="3731291" y="5869875"/>
            <a:ext cx="262482" cy="4733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" idx="2"/>
            <a:endCxn id="14" idx="0"/>
          </p:cNvCxnSpPr>
          <p:nvPr/>
        </p:nvCxnSpPr>
        <p:spPr>
          <a:xfrm rot="16200000" flipH="1">
            <a:off x="4510029" y="5138473"/>
            <a:ext cx="262482" cy="15101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1" idx="2"/>
            <a:endCxn id="14" idx="0"/>
          </p:cNvCxnSpPr>
          <p:nvPr/>
        </p:nvCxnSpPr>
        <p:spPr>
          <a:xfrm rot="16200000" flipH="1">
            <a:off x="5005329" y="5633773"/>
            <a:ext cx="262482" cy="5195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2"/>
            <a:endCxn id="14" idx="0"/>
          </p:cNvCxnSpPr>
          <p:nvPr/>
        </p:nvCxnSpPr>
        <p:spPr>
          <a:xfrm rot="5400000">
            <a:off x="5500629" y="5658013"/>
            <a:ext cx="262482" cy="47106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2"/>
            <a:endCxn id="42" idx="0"/>
          </p:cNvCxnSpPr>
          <p:nvPr/>
        </p:nvCxnSpPr>
        <p:spPr>
          <a:xfrm rot="5400000">
            <a:off x="5204312" y="4355019"/>
            <a:ext cx="10697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8"/>
          <p:cNvGrpSpPr/>
          <p:nvPr/>
        </p:nvGrpSpPr>
        <p:grpSpPr>
          <a:xfrm>
            <a:off x="1752600" y="2351108"/>
            <a:ext cx="1981200" cy="685800"/>
            <a:chOff x="762000" y="1219200"/>
            <a:chExt cx="1600200" cy="685800"/>
          </a:xfrm>
          <a:solidFill>
            <a:srgbClr val="5DCEF1"/>
          </a:solidFill>
        </p:grpSpPr>
        <p:sp>
          <p:nvSpPr>
            <p:cNvPr id="146" name="Rectangle 145"/>
            <p:cNvSpPr/>
            <p:nvPr/>
          </p:nvSpPr>
          <p:spPr>
            <a:xfrm>
              <a:off x="762000" y="1219200"/>
              <a:ext cx="1600200" cy="6858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IVI 3.x (Arch)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2000" y="1676400"/>
              <a:ext cx="3810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430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52600" y="1676400"/>
              <a:ext cx="609600" cy="2286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.NET</a:t>
              </a:r>
            </a:p>
          </p:txBody>
        </p:sp>
      </p:grpSp>
      <p:grpSp>
        <p:nvGrpSpPr>
          <p:cNvPr id="20" name="Group 214"/>
          <p:cNvGrpSpPr/>
          <p:nvPr/>
        </p:nvGrpSpPr>
        <p:grpSpPr>
          <a:xfrm>
            <a:off x="1752600" y="994031"/>
            <a:ext cx="1981200" cy="1280877"/>
            <a:chOff x="5181600" y="700323"/>
            <a:chExt cx="1981200" cy="1280877"/>
          </a:xfrm>
          <a:solidFill>
            <a:srgbClr val="5DCEF1"/>
          </a:solidFill>
        </p:grpSpPr>
        <p:sp>
          <p:nvSpPr>
            <p:cNvPr id="147" name="Rectangle 146"/>
            <p:cNvSpPr/>
            <p:nvPr/>
          </p:nvSpPr>
          <p:spPr>
            <a:xfrm>
              <a:off x="5181600" y="700323"/>
              <a:ext cx="1981200" cy="128087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IVI 4.x(Classes)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13"/>
            <p:cNvGrpSpPr/>
            <p:nvPr/>
          </p:nvGrpSpPr>
          <p:grpSpPr>
            <a:xfrm>
              <a:off x="5181600" y="1219200"/>
              <a:ext cx="1981200" cy="758371"/>
              <a:chOff x="5181600" y="1219200"/>
              <a:chExt cx="1981200" cy="758371"/>
            </a:xfrm>
            <a:grpFill/>
          </p:grpSpPr>
          <p:sp>
            <p:nvSpPr>
              <p:cNvPr id="175" name="Rectangle 174"/>
              <p:cNvSpPr/>
              <p:nvPr/>
            </p:nvSpPr>
            <p:spPr>
              <a:xfrm>
                <a:off x="5181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Scope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638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DCPwr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248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SpecAn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334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DMM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486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FGen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791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ACPwr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943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Swtch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096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PwrMe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4008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RFSigGn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5532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Counter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7056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DownCnv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8580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UpConv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010400" y="1219200"/>
                <a:ext cx="152400" cy="758371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Digitiz</a:t>
                </a:r>
              </a:p>
            </p:txBody>
          </p:sp>
        </p:grpSp>
      </p:grpSp>
      <p:sp>
        <p:nvSpPr>
          <p:cNvPr id="250" name="TextBox 249"/>
          <p:cNvSpPr txBox="1"/>
          <p:nvPr/>
        </p:nvSpPr>
        <p:spPr>
          <a:xfrm>
            <a:off x="5410200" y="4817309"/>
            <a:ext cx="914400" cy="261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AXIe 2.0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6429829" y="4844263"/>
            <a:ext cx="609600" cy="68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AXIe 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62800" y="3951308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IO Interfaces &amp;</a:t>
            </a:r>
          </a:p>
          <a:p>
            <a:r>
              <a:rPr lang="en-US" sz="1600" dirty="0">
                <a:latin typeface="+mn-lt"/>
              </a:rPr>
              <a:t>SW Protocols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62800" y="1970108"/>
            <a:ext cx="18288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Programming</a:t>
            </a:r>
          </a:p>
          <a:p>
            <a:r>
              <a:rPr lang="en-US" sz="1600" dirty="0">
                <a:latin typeface="+mn-lt"/>
              </a:rPr>
              <a:t>Interfaces for</a:t>
            </a:r>
          </a:p>
          <a:p>
            <a:r>
              <a:rPr lang="en-US" sz="1600" dirty="0">
                <a:latin typeface="+mn-lt"/>
              </a:rPr>
              <a:t>C/C++/C#/VB</a:t>
            </a:r>
          </a:p>
          <a:p>
            <a:r>
              <a:rPr lang="en-US" sz="1600" dirty="0">
                <a:latin typeface="+mn-lt"/>
              </a:rPr>
              <a:t>LabVIEW, etc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62800" y="1208108"/>
            <a:ext cx="1828800" cy="685800"/>
          </a:xfrm>
          <a:prstGeom prst="rect">
            <a:avLst/>
          </a:prstGeom>
          <a:solidFill>
            <a:srgbClr val="FF9F9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Instrument</a:t>
            </a:r>
          </a:p>
          <a:p>
            <a:r>
              <a:rPr lang="en-US" sz="1600" dirty="0">
                <a:latin typeface="+mn-lt"/>
              </a:rPr>
              <a:t>Capabilities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62800" y="6024784"/>
            <a:ext cx="1828800" cy="515566"/>
          </a:xfrm>
          <a:prstGeom prst="rect">
            <a:avLst/>
          </a:prstGeom>
          <a:solidFill>
            <a:srgbClr val="C58BFF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Physical Connection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62800" y="5255666"/>
            <a:ext cx="1828800" cy="506636"/>
          </a:xfrm>
          <a:prstGeom prst="rect">
            <a:avLst/>
          </a:prstGeom>
          <a:solidFill>
            <a:srgbClr val="5DCEF1"/>
          </a:solidFill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+mn-lt"/>
              </a:rPr>
              <a:t>T&amp;M Specific  Protocols/Standards</a:t>
            </a:r>
          </a:p>
        </p:txBody>
      </p:sp>
    </p:spTree>
    <p:extLst>
      <p:ext uri="{BB962C8B-B14F-4D97-AF65-F5344CB8AC3E}">
        <p14:creationId xmlns:p14="http://schemas.microsoft.com/office/powerpoint/2010/main" val="3598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IVI Fit with Other Specs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www.ivifoundation.org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4429" y="3808374"/>
            <a:ext cx="8002772" cy="916939"/>
          </a:xfrm>
          <a:prstGeom prst="rect">
            <a:avLst/>
          </a:prstGeom>
          <a:solidFill>
            <a:srgbClr val="C5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Content Placeholder 71"/>
          <p:cNvSpPr txBox="1">
            <a:spLocks/>
          </p:cNvSpPr>
          <p:nvPr/>
        </p:nvSpPr>
        <p:spPr>
          <a:xfrm>
            <a:off x="962025" y="4744363"/>
            <a:ext cx="7848600" cy="195414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2CF"/>
              </a:buClr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j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SCPI provided necessary standards based on GPIB needs</a:t>
            </a:r>
          </a:p>
          <a:p>
            <a:pPr lvl="1">
              <a:buFontTx/>
              <a:buChar char="-"/>
            </a:pPr>
            <a:r>
              <a:rPr lang="en-US" sz="1600" kern="0" dirty="0"/>
              <a:t>Command strings natural match to GPIB</a:t>
            </a:r>
          </a:p>
          <a:p>
            <a:pPr lvl="1">
              <a:buFontTx/>
              <a:buChar char="-"/>
            </a:pPr>
            <a:r>
              <a:rPr lang="en-US" sz="1600" kern="0" dirty="0"/>
              <a:t>HiSLIP allows connection to LXI</a:t>
            </a:r>
          </a:p>
          <a:p>
            <a:r>
              <a:rPr lang="en-US" sz="1800" kern="0" dirty="0"/>
              <a:t>VXI</a:t>
            </a:r>
            <a:r>
              <a:rPr lang="en-US" sz="1800" i="1" kern="0" dirty="0"/>
              <a:t>plug&amp;play</a:t>
            </a:r>
            <a:r>
              <a:rPr lang="en-US" sz="1800" kern="0" dirty="0"/>
              <a:t> added drivers necessary for VXI</a:t>
            </a:r>
          </a:p>
          <a:p>
            <a:pPr marL="457200" lvl="1" indent="0">
              <a:buFontTx/>
              <a:buNone/>
            </a:pPr>
            <a:r>
              <a:rPr lang="en-US" sz="1600" kern="0" dirty="0"/>
              <a:t>- Used with other I/O to provide necessary driver</a:t>
            </a:r>
          </a:p>
          <a:p>
            <a:r>
              <a:rPr lang="en-US" sz="1800" kern="0" dirty="0"/>
              <a:t>IVI enhances VXI</a:t>
            </a:r>
            <a:r>
              <a:rPr lang="en-US" sz="1800" i="1" kern="0" dirty="0"/>
              <a:t>plug&amp;play</a:t>
            </a:r>
            <a:r>
              <a:rPr lang="en-US" sz="1800" kern="0" dirty="0"/>
              <a:t> with new features &amp; support for current tools</a:t>
            </a:r>
            <a:endParaRPr lang="en-US" sz="1600" kern="0" dirty="0"/>
          </a:p>
        </p:txBody>
      </p:sp>
      <p:sp>
        <p:nvSpPr>
          <p:cNvPr id="10" name="TextBox 9"/>
          <p:cNvSpPr txBox="1"/>
          <p:nvPr/>
        </p:nvSpPr>
        <p:spPr>
          <a:xfrm>
            <a:off x="1378743" y="4096944"/>
            <a:ext cx="1042985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GPIB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0180" y="2507624"/>
            <a:ext cx="900113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9866" y="1526170"/>
            <a:ext cx="697707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IVI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662" y="4147380"/>
            <a:ext cx="900113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VXI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0018" y="2741285"/>
            <a:ext cx="2057400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VXI</a:t>
            </a:r>
            <a:r>
              <a:rPr lang="en-US" i="1" dirty="0"/>
              <a:t>plug&amp;play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52775" y="4147381"/>
            <a:ext cx="900113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LXI</a:t>
            </a:r>
          </a:p>
        </p:txBody>
      </p: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 bwMode="auto">
          <a:xfrm flipH="1">
            <a:off x="1900236" y="2969289"/>
            <a:ext cx="1" cy="1127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  <a:endCxn id="15" idx="0"/>
          </p:cNvCxnSpPr>
          <p:nvPr/>
        </p:nvCxnSpPr>
        <p:spPr bwMode="auto">
          <a:xfrm>
            <a:off x="1900237" y="2969289"/>
            <a:ext cx="1702595" cy="117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 bwMode="auto">
          <a:xfrm>
            <a:off x="4988718" y="3202950"/>
            <a:ext cx="1" cy="944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4" idx="2"/>
            <a:endCxn id="10" idx="0"/>
          </p:cNvCxnSpPr>
          <p:nvPr/>
        </p:nvCxnSpPr>
        <p:spPr bwMode="auto">
          <a:xfrm flipH="1">
            <a:off x="1900236" y="3202950"/>
            <a:ext cx="3088482" cy="893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 bwMode="auto">
          <a:xfrm flipH="1">
            <a:off x="3602832" y="3202950"/>
            <a:ext cx="1385886" cy="944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2"/>
            <a:endCxn id="14" idx="0"/>
          </p:cNvCxnSpPr>
          <p:nvPr/>
        </p:nvCxnSpPr>
        <p:spPr bwMode="auto">
          <a:xfrm flipH="1">
            <a:off x="4988718" y="1987835"/>
            <a:ext cx="2" cy="753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>
            <a:stCxn id="12" idx="2"/>
            <a:endCxn id="15" idx="0"/>
          </p:cNvCxnSpPr>
          <p:nvPr/>
        </p:nvCxnSpPr>
        <p:spPr bwMode="auto">
          <a:xfrm rot="5400000">
            <a:off x="3216003" y="2374664"/>
            <a:ext cx="2159546" cy="1385888"/>
          </a:xfrm>
          <a:prstGeom prst="curvedConnector3">
            <a:avLst>
              <a:gd name="adj1" fmla="val 27352"/>
            </a:avLst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034088" y="4126362"/>
            <a:ext cx="738188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PXI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4676" y="4117961"/>
            <a:ext cx="904874" cy="461665"/>
          </a:xfrm>
          <a:prstGeom prst="rect">
            <a:avLst/>
          </a:prstGeom>
          <a:solidFill>
            <a:srgbClr val="5DCE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AXIe</a:t>
            </a:r>
          </a:p>
        </p:txBody>
      </p:sp>
      <p:cxnSp>
        <p:nvCxnSpPr>
          <p:cNvPr id="25" name="Curved Connector 24"/>
          <p:cNvCxnSpPr>
            <a:stCxn id="12" idx="2"/>
            <a:endCxn id="23" idx="0"/>
          </p:cNvCxnSpPr>
          <p:nvPr/>
        </p:nvCxnSpPr>
        <p:spPr bwMode="auto">
          <a:xfrm rot="16200000" flipH="1">
            <a:off x="4626688" y="2349867"/>
            <a:ext cx="2138527" cy="1414462"/>
          </a:xfrm>
          <a:prstGeom prst="curvedConnector3">
            <a:avLst>
              <a:gd name="adj1" fmla="val 271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>
            <a:stCxn id="12" idx="2"/>
            <a:endCxn id="24" idx="0"/>
          </p:cNvCxnSpPr>
          <p:nvPr/>
        </p:nvCxnSpPr>
        <p:spPr bwMode="auto">
          <a:xfrm rot="16200000" flipH="1">
            <a:off x="5117853" y="1858701"/>
            <a:ext cx="2130126" cy="2388393"/>
          </a:xfrm>
          <a:prstGeom prst="curvedConnector3">
            <a:avLst>
              <a:gd name="adj1" fmla="val 25042"/>
            </a:avLst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12" idx="2"/>
            <a:endCxn id="10" idx="0"/>
          </p:cNvCxnSpPr>
          <p:nvPr/>
        </p:nvCxnSpPr>
        <p:spPr bwMode="auto">
          <a:xfrm rot="5400000">
            <a:off x="2389924" y="1498147"/>
            <a:ext cx="2109109" cy="3088484"/>
          </a:xfrm>
          <a:prstGeom prst="curvedConnector3">
            <a:avLst>
              <a:gd name="adj1" fmla="val 258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 rot="2091597">
            <a:off x="2294243" y="32083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HiSLIP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98" y="393463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Instrument</a:t>
            </a:r>
          </a:p>
          <a:p>
            <a:r>
              <a:rPr lang="en-US" sz="1800" dirty="0"/>
              <a:t>Interface</a:t>
            </a:r>
          </a:p>
        </p:txBody>
      </p:sp>
      <p:cxnSp>
        <p:nvCxnSpPr>
          <p:cNvPr id="30" name="Straight Arrow Connector 29"/>
          <p:cNvCxnSpPr>
            <a:stCxn id="14" idx="2"/>
            <a:endCxn id="23" idx="0"/>
          </p:cNvCxnSpPr>
          <p:nvPr/>
        </p:nvCxnSpPr>
        <p:spPr bwMode="auto">
          <a:xfrm>
            <a:off x="4988718" y="3202950"/>
            <a:ext cx="1414464" cy="923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 rot="2816175">
            <a:off x="6539835" y="2563542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required</a:t>
            </a:r>
          </a:p>
        </p:txBody>
      </p:sp>
      <p:sp>
        <p:nvSpPr>
          <p:cNvPr id="32" name="TextBox 31"/>
          <p:cNvSpPr txBox="1"/>
          <p:nvPr/>
        </p:nvSpPr>
        <p:spPr>
          <a:xfrm rot="17542436">
            <a:off x="3244186" y="2945866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2110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Drivers and SCPI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www.ivifoundation.org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26606" y="4330568"/>
            <a:ext cx="7258050" cy="1982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21844" y="1454020"/>
            <a:ext cx="7267575" cy="2469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1615922"/>
            <a:ext cx="82296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2CF"/>
              </a:buClr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j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Programming with SCPI</a:t>
            </a:r>
          </a:p>
          <a:p>
            <a:pPr marL="0" indent="0">
              <a:buNone/>
            </a:pP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</a:rPr>
              <a:t>viPrintf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(vi, “MEAS:VOLT? %f, %f”, range, resolution);</a:t>
            </a:r>
            <a:b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</a:rPr>
              <a:t>viScanf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(vi, &amp;reading);</a:t>
            </a:r>
          </a:p>
          <a:p>
            <a:pPr lvl="1"/>
            <a:r>
              <a:rPr lang="en-US" sz="1600" kern="0" dirty="0"/>
              <a:t>Program deals with strings sent to/from the instrument</a:t>
            </a:r>
          </a:p>
          <a:p>
            <a:pPr lvl="1"/>
            <a:r>
              <a:rPr lang="en-US" sz="1600" kern="0" dirty="0"/>
              <a:t>Syntax errors caught by instrument when program is run</a:t>
            </a:r>
          </a:p>
          <a:p>
            <a:pPr lvl="1"/>
            <a:r>
              <a:rPr lang="en-US" sz="1600" kern="0" dirty="0"/>
              <a:t>Checking for errors requires another sequence to read error</a:t>
            </a:r>
          </a:p>
          <a:p>
            <a:pPr lvl="1"/>
            <a:r>
              <a:rPr lang="en-US" sz="1600" kern="0" dirty="0"/>
              <a:t>Simple model that requires no driver install</a:t>
            </a:r>
          </a:p>
          <a:p>
            <a:pPr marL="0" indent="0">
              <a:buFontTx/>
              <a:buNone/>
            </a:pPr>
            <a:endParaRPr lang="en-US" sz="2800" kern="0" dirty="0"/>
          </a:p>
          <a:p>
            <a:r>
              <a:rPr lang="en-US" sz="2000" kern="0" dirty="0"/>
              <a:t>Programming with IVI (IVI-C here)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Ag34410_MeasureDCVolt(vi, range, resolution, &amp;reading);</a:t>
            </a:r>
          </a:p>
          <a:p>
            <a:pPr lvl="1"/>
            <a:r>
              <a:rPr lang="en-US" sz="1600" kern="0" dirty="0"/>
              <a:t>Program variables sent directly – no chance for SCPI syntax errors</a:t>
            </a:r>
          </a:p>
          <a:p>
            <a:pPr lvl="1"/>
            <a:r>
              <a:rPr lang="en-US" sz="1600" kern="0" dirty="0"/>
              <a:t>Syntax errors caught by compiler or editor</a:t>
            </a:r>
          </a:p>
          <a:p>
            <a:pPr lvl="1"/>
            <a:r>
              <a:rPr lang="en-US" sz="1600" kern="0" dirty="0"/>
              <a:t>No performance impact due to string manipulation</a:t>
            </a:r>
          </a:p>
          <a:p>
            <a:pPr lvl="1"/>
            <a:r>
              <a:rPr lang="en-US" sz="1600" kern="0" dirty="0"/>
              <a:t>Uses debug tools and techniques the programmers knows</a:t>
            </a:r>
          </a:p>
        </p:txBody>
      </p:sp>
    </p:spTree>
    <p:extLst>
      <p:ext uri="{BB962C8B-B14F-4D97-AF65-F5344CB8AC3E}">
        <p14:creationId xmlns:p14="http://schemas.microsoft.com/office/powerpoint/2010/main" val="376906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IVI Drivers – Really??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914400" y="1706563"/>
            <a:ext cx="8229600" cy="4697412"/>
          </a:xfrm>
        </p:spPr>
        <p:txBody>
          <a:bodyPr/>
          <a:lstStyle/>
          <a:p>
            <a:r>
              <a:rPr lang="en-US" dirty="0"/>
              <a:t>Architecture specifications</a:t>
            </a:r>
          </a:p>
          <a:p>
            <a:r>
              <a:rPr lang="en-US" dirty="0"/>
              <a:t>Instrument class specifications</a:t>
            </a:r>
          </a:p>
          <a:p>
            <a:r>
              <a:rPr lang="en-US" dirty="0"/>
              <a:t>A library of shared software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657" y="5014694"/>
            <a:ext cx="4862292" cy="812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Specifications</a:t>
            </a:r>
          </a:p>
          <a:p>
            <a:pPr algn="ctr"/>
            <a:r>
              <a:rPr lang="en-US" sz="1400" dirty="0"/>
              <a:t>3.1,3.2,3.3,3.4,3.5,3.6,3.9,.3.10,3.12,3.17,3.18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203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9175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4.4 DCPwr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0471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4.8 SpecAn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527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4.2 DMM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851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4.3 FGen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4499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4.5 ACPwr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9823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4.6 Swtch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15147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4.7 </a:t>
            </a:r>
            <a:r>
              <a:rPr lang="en-US" sz="1600" dirty="0" err="1"/>
              <a:t>PwrMeter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665795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4.10RFSigGen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1119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4.12 Counter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6443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4.13DownCnv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1767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4.14 UpConv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7091" y="3566893"/>
            <a:ext cx="332847" cy="1367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dirty="0"/>
              <a:t>4.15Digitizer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4451" y="5167093"/>
            <a:ext cx="320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~1140 pages of specs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3486" y="4056751"/>
            <a:ext cx="3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13 specs @ ~220 pages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IVI Architectures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8813" y="1719263"/>
            <a:ext cx="8485187" cy="469582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IVI Provides: C, COM, and .NET</a:t>
            </a:r>
          </a:p>
          <a:p>
            <a:r>
              <a:rPr lang="en-US" dirty="0"/>
              <a:t>C dll for environments that use DLLs</a:t>
            </a:r>
          </a:p>
          <a:p>
            <a:r>
              <a:rPr lang="en-US" dirty="0"/>
              <a:t>COM Components for COM and .NET ADEs</a:t>
            </a:r>
          </a:p>
          <a:p>
            <a:r>
              <a:rPr lang="en-US" dirty="0"/>
              <a:t>.NET Assemblies for .NET ADEs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Architectures make use of same class definition</a:t>
            </a:r>
          </a:p>
          <a:p>
            <a:pPr marL="0" indent="0">
              <a:buNone/>
            </a:pPr>
            <a:r>
              <a:rPr lang="en-US" dirty="0"/>
              <a:t>Architectures have specific rules for installation, style, etc.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43848">
            <a:off x="1294550" y="5213863"/>
            <a:ext cx="5621683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j-lt"/>
              </a:rPr>
              <a:t>Details in next 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0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IVI Shared Components</a:t>
            </a:r>
          </a:p>
        </p:txBody>
      </p:sp>
      <p:sp>
        <p:nvSpPr>
          <p:cNvPr id="40962" name="Content Placeholder 5"/>
          <p:cNvSpPr>
            <a:spLocks noGrp="1"/>
          </p:cNvSpPr>
          <p:nvPr>
            <p:ph idx="4294967295"/>
          </p:nvPr>
        </p:nvSpPr>
        <p:spPr>
          <a:xfrm>
            <a:off x="914400" y="1706563"/>
            <a:ext cx="8229600" cy="46974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IVI Provides several common components to enable multi-vendor systems (more information in the final section)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C Shared Components</a:t>
            </a:r>
          </a:p>
          <a:p>
            <a:pPr eaLnBrk="1" hangingPunct="1"/>
            <a:r>
              <a:rPr lang="en-US" dirty="0"/>
              <a:t>Floating Point Services</a:t>
            </a:r>
          </a:p>
          <a:p>
            <a:pPr eaLnBrk="1" hangingPunct="1"/>
            <a:r>
              <a:rPr lang="en-US" dirty="0"/>
              <a:t>IVI-COM Session Factory</a:t>
            </a:r>
          </a:p>
          <a:p>
            <a:pPr eaLnBrk="1" hangingPunct="1"/>
            <a:r>
              <a:rPr lang="en-US" dirty="0"/>
              <a:t>Configuration Server</a:t>
            </a:r>
          </a:p>
          <a:p>
            <a:pPr eaLnBrk="1" hangingPunct="1"/>
            <a:r>
              <a:rPr lang="en-US" dirty="0"/>
              <a:t>COM Type Libraries</a:t>
            </a:r>
          </a:p>
          <a:p>
            <a:pPr eaLnBrk="1" hangingPunct="1"/>
            <a:r>
              <a:rPr lang="en-US" dirty="0"/>
              <a:t>.NET PIAs</a:t>
            </a:r>
          </a:p>
          <a:p>
            <a:pPr eaLnBrk="1" hangingPunct="1"/>
            <a:r>
              <a:rPr lang="en-US" dirty="0"/>
              <a:t>.NET Shared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Autotestcon</a:t>
            </a:r>
            <a:r>
              <a:rPr lang="en-US" dirty="0"/>
              <a:t>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www.ivifoundation.org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CEE7-2152-438D-946B-DED8072CCE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88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F87AD"/>
      </a:accent1>
      <a:accent2>
        <a:srgbClr val="1B810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4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4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cificMindworks_temp">
  <a:themeElements>
    <a:clrScheme name="PacificMindworks_tem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cificMindworks_tem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4" charset="-128"/>
          </a:defRPr>
        </a:defPPr>
      </a:lstStyle>
    </a:lnDef>
  </a:objectDefaults>
  <a:extraClrSchemeLst>
    <a:extraClrScheme>
      <a:clrScheme name="PacificMindworks_tem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ificMindworks_tem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Mindworks_tem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Mindworks_tem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Mindworks_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Mindworks_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ificMindworks_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2606DDEB7C95458B219B9079DFAE87" ma:contentTypeVersion="0" ma:contentTypeDescription="Create a new document." ma:contentTypeScope="" ma:versionID="a26741a1db714ccd75568c0ac58e1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209D93-68C3-412D-90B7-0450CA41590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799560-D174-4565-A577-1AA9FD5EC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A2B43F-CA4A-4E5C-A231-EB10B6DFC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30581</TotalTime>
  <Words>1541</Words>
  <Application>Microsoft Office PowerPoint</Application>
  <PresentationFormat>On-screen Show (4:3)</PresentationFormat>
  <Paragraphs>432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Narrow</vt:lpstr>
      <vt:lpstr>Courier New</vt:lpstr>
      <vt:lpstr>Helvetica CE</vt:lpstr>
      <vt:lpstr>Lucida Console</vt:lpstr>
      <vt:lpstr>Symbol</vt:lpstr>
      <vt:lpstr>Times</vt:lpstr>
      <vt:lpstr>Times New Roman</vt:lpstr>
      <vt:lpstr>Verdana</vt:lpstr>
      <vt:lpstr>ヒラギノ角ゴ Pro W3</vt:lpstr>
      <vt:lpstr>Custom Design</vt:lpstr>
      <vt:lpstr>PacificMindworks_temp</vt:lpstr>
      <vt:lpstr>IVI Introduction</vt:lpstr>
      <vt:lpstr>What is IVI?</vt:lpstr>
      <vt:lpstr>IVI fit with other specs</vt:lpstr>
      <vt:lpstr>IVI fit with other specs</vt:lpstr>
      <vt:lpstr>IVI Fit with Other Specs</vt:lpstr>
      <vt:lpstr>Comparing Drivers and SCPI </vt:lpstr>
      <vt:lpstr>What are IVI Drivers – Really??</vt:lpstr>
      <vt:lpstr>The IVI Architectures</vt:lpstr>
      <vt:lpstr>IVI Shared Components</vt:lpstr>
      <vt:lpstr>What is IVI Compliant -Really??</vt:lpstr>
      <vt:lpstr>Why IVI? – Simpler to use</vt:lpstr>
      <vt:lpstr>Why IVI? – Common Features</vt:lpstr>
      <vt:lpstr>Why IVI? – One Driver for any ADE</vt:lpstr>
      <vt:lpstr>IVI Registration Page</vt:lpstr>
      <vt:lpstr>Motivations for IVI.NET</vt:lpstr>
      <vt:lpstr>Richer Type System</vt:lpstr>
      <vt:lpstr>Simplifying APIs with .NET TYpes</vt:lpstr>
      <vt:lpstr>Standard IVI.NET Data Types</vt:lpstr>
      <vt:lpstr>How to deal with Events?</vt:lpstr>
      <vt:lpstr>Error Handling in IVI.NET</vt:lpstr>
      <vt:lpstr>More Information</vt:lpstr>
      <vt:lpstr>PowerPoint Presentation</vt:lpstr>
    </vt:vector>
  </TitlesOfParts>
  <Company>Pacific MindWorks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IVI for Driver Developers</dc:title>
  <dc:creator>MUELLER,JOE (A-Loveland,ex1)</dc:creator>
  <cp:lastModifiedBy>JOE MUELLER</cp:lastModifiedBy>
  <cp:revision>1323</cp:revision>
  <cp:lastPrinted>2013-05-22T08:35:01Z</cp:lastPrinted>
  <dcterms:created xsi:type="dcterms:W3CDTF">2013-05-09T21:23:44Z</dcterms:created>
  <dcterms:modified xsi:type="dcterms:W3CDTF">2016-09-12T19:37:09Z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0x010100AB2606DDEB7C95458B219B9079DFAE87</vt:lpwstr>
  </property>
</Properties>
</file>