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2"/>
  </p:notesMasterIdLst>
  <p:sldIdLst>
    <p:sldId id="256" r:id="rId2"/>
    <p:sldId id="262" r:id="rId3"/>
    <p:sldId id="257" r:id="rId4"/>
    <p:sldId id="264" r:id="rId5"/>
    <p:sldId id="265" r:id="rId6"/>
    <p:sldId id="267" r:id="rId7"/>
    <p:sldId id="268" r:id="rId8"/>
    <p:sldId id="260" r:id="rId9"/>
    <p:sldId id="269"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23"/>
    <p:restoredTop sz="94092"/>
  </p:normalViewPr>
  <p:slideViewPr>
    <p:cSldViewPr snapToGrid="0">
      <p:cViewPr varScale="1">
        <p:scale>
          <a:sx n="113" d="100"/>
          <a:sy n="113" d="100"/>
        </p:scale>
        <p:origin x="6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87E41B-05CB-694D-916C-3104C7671394}" type="datetimeFigureOut">
              <a:rPr lang="en-US" smtClean="0"/>
              <a:t>4/3/24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2A193-D8E5-3E4B-8965-D1DF8340ABAE}" type="slidenum">
              <a:rPr lang="en-US" smtClean="0"/>
              <a:t>‹#›</a:t>
            </a:fld>
            <a:endParaRPr lang="en-US"/>
          </a:p>
        </p:txBody>
      </p:sp>
    </p:spTree>
    <p:extLst>
      <p:ext uri="{BB962C8B-B14F-4D97-AF65-F5344CB8AC3E}">
        <p14:creationId xmlns:p14="http://schemas.microsoft.com/office/powerpoint/2010/main" val="1220777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A2A193-D8E5-3E4B-8965-D1DF8340ABAE}" type="slidenum">
              <a:rPr lang="en-US" smtClean="0"/>
              <a:t>1</a:t>
            </a:fld>
            <a:endParaRPr lang="en-US"/>
          </a:p>
        </p:txBody>
      </p:sp>
    </p:spTree>
    <p:extLst>
      <p:ext uri="{BB962C8B-B14F-4D97-AF65-F5344CB8AC3E}">
        <p14:creationId xmlns:p14="http://schemas.microsoft.com/office/powerpoint/2010/main" val="725576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A2A193-D8E5-3E4B-8965-D1DF8340ABAE}" type="slidenum">
              <a:rPr lang="en-US" smtClean="0"/>
              <a:t>3</a:t>
            </a:fld>
            <a:endParaRPr lang="en-US"/>
          </a:p>
        </p:txBody>
      </p:sp>
    </p:spTree>
    <p:extLst>
      <p:ext uri="{BB962C8B-B14F-4D97-AF65-F5344CB8AC3E}">
        <p14:creationId xmlns:p14="http://schemas.microsoft.com/office/powerpoint/2010/main" val="796632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April 3,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01734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April 3,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739111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April 3,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8137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April 3,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45903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April 3,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97601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April 3,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65000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April 3,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90770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April 3,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498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April 3,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05637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April 3,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93390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April 3,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9369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Wednesday, April 3,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273647521"/>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fred.stlouisfed.org/series/NATURALGASD11" TargetMode="External"/><Relationship Id="rId7" Type="http://schemas.openxmlformats.org/officeDocument/2006/relationships/image" Target="../media/image5.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hyperlink" Target="https://fred.stlouisfed.org/series/TRFVOLUSM227SFWA" TargetMode="External"/><Relationship Id="rId10" Type="http://schemas.openxmlformats.org/officeDocument/2006/relationships/image" Target="../media/image8.png"/><Relationship Id="rId4" Type="http://schemas.openxmlformats.org/officeDocument/2006/relationships/hyperlink" Target="https://fred.stlouisfed.org/series/CPIETRANS" TargetMode="External"/><Relationship Id="rId9" Type="http://schemas.openxmlformats.org/officeDocument/2006/relationships/image" Target="../media/image7.sv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ipes over the sea">
            <a:extLst>
              <a:ext uri="{FF2B5EF4-FFF2-40B4-BE49-F238E27FC236}">
                <a16:creationId xmlns:a16="http://schemas.microsoft.com/office/drawing/2014/main" id="{D6DED346-FAFC-4AB9-DF78-C775032192A8}"/>
              </a:ext>
            </a:extLst>
          </p:cNvPr>
          <p:cNvPicPr>
            <a:picLocks noChangeAspect="1"/>
          </p:cNvPicPr>
          <p:nvPr/>
        </p:nvPicPr>
        <p:blipFill rotWithShape="1">
          <a:blip r:embed="rId3"/>
          <a:srcRect t="33299" b="17914"/>
          <a:stretch/>
        </p:blipFill>
        <p:spPr>
          <a:xfrm>
            <a:off x="-2" y="0"/>
            <a:ext cx="12192002" cy="4746156"/>
          </a:xfrm>
          <a:prstGeom prst="rect">
            <a:avLst/>
          </a:prstGeom>
        </p:spPr>
      </p:pic>
      <p:sp>
        <p:nvSpPr>
          <p:cNvPr id="11" name="Rectangle 10">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015594-F74E-55DE-90ED-91C94A1B0F6A}"/>
              </a:ext>
            </a:extLst>
          </p:cNvPr>
          <p:cNvSpPr>
            <a:spLocks noGrp="1"/>
          </p:cNvSpPr>
          <p:nvPr>
            <p:ph type="ctrTitle"/>
          </p:nvPr>
        </p:nvSpPr>
        <p:spPr>
          <a:xfrm>
            <a:off x="1" y="4456600"/>
            <a:ext cx="12192000" cy="928199"/>
          </a:xfrm>
        </p:spPr>
        <p:txBody>
          <a:bodyPr anchor="ctr">
            <a:noAutofit/>
          </a:bodyPr>
          <a:lstStyle/>
          <a:p>
            <a:r>
              <a:rPr lang="en-US" sz="2800" dirty="0">
                <a:solidFill>
                  <a:schemeClr val="bg1"/>
                </a:solidFill>
              </a:rPr>
              <a:t>Analytical Forecasting of Energy Consumption Patterns</a:t>
            </a:r>
          </a:p>
        </p:txBody>
      </p:sp>
      <p:sp>
        <p:nvSpPr>
          <p:cNvPr id="3" name="Subtitle 2">
            <a:extLst>
              <a:ext uri="{FF2B5EF4-FFF2-40B4-BE49-F238E27FC236}">
                <a16:creationId xmlns:a16="http://schemas.microsoft.com/office/drawing/2014/main" id="{DA8EB74D-70D7-5962-9599-B446DC0AD65A}"/>
              </a:ext>
            </a:extLst>
          </p:cNvPr>
          <p:cNvSpPr>
            <a:spLocks noGrp="1"/>
          </p:cNvSpPr>
          <p:nvPr>
            <p:ph type="subTitle" idx="1"/>
          </p:nvPr>
        </p:nvSpPr>
        <p:spPr>
          <a:xfrm>
            <a:off x="-3" y="5384799"/>
            <a:ext cx="12192000" cy="928200"/>
          </a:xfrm>
        </p:spPr>
        <p:txBody>
          <a:bodyPr anchor="t">
            <a:normAutofit fontScale="70000" lnSpcReduction="20000"/>
          </a:bodyPr>
          <a:lstStyle/>
          <a:p>
            <a:pPr marL="0" marR="0">
              <a:lnSpc>
                <a:spcPct val="170000"/>
              </a:lnSpc>
              <a:spcBef>
                <a:spcPts val="0"/>
              </a:spcBef>
              <a:spcAft>
                <a:spcPts val="1000"/>
              </a:spcAft>
            </a:pPr>
            <a:r>
              <a:rPr lang="en-US" sz="2000" b="1" kern="100" spc="15" dirty="0">
                <a:solidFill>
                  <a:schemeClr val="bg1"/>
                </a:solidFill>
                <a:effectLst/>
                <a:latin typeface="+mj-lt"/>
                <a:ea typeface="Calibri" panose="020F0502020204030204" pitchFamily="34" charset="0"/>
                <a:cs typeface="Calibri" panose="020F0502020204030204" pitchFamily="34" charset="0"/>
              </a:rPr>
              <a:t>IVIE IRIVBOGBE</a:t>
            </a:r>
          </a:p>
          <a:p>
            <a:pPr marL="0" marR="0">
              <a:lnSpc>
                <a:spcPct val="170000"/>
              </a:lnSpc>
              <a:spcBef>
                <a:spcPts val="0"/>
              </a:spcBef>
              <a:spcAft>
                <a:spcPts val="1000"/>
              </a:spcAft>
            </a:pPr>
            <a:r>
              <a:rPr lang="en-US" sz="2000" b="1" kern="100" spc="15" dirty="0">
                <a:solidFill>
                  <a:schemeClr val="bg1"/>
                </a:solidFill>
                <a:effectLst/>
                <a:latin typeface="+mj-lt"/>
                <a:ea typeface="Calibri" panose="020F0502020204030204" pitchFamily="34" charset="0"/>
                <a:cs typeface="Calibri" panose="020F0502020204030204" pitchFamily="34" charset="0"/>
              </a:rPr>
              <a:t>Forecasting Methods - BANA-7350</a:t>
            </a:r>
          </a:p>
          <a:p>
            <a:pPr marL="0" marR="0" algn="r">
              <a:lnSpc>
                <a:spcPct val="140000"/>
              </a:lnSpc>
              <a:spcBef>
                <a:spcPts val="0"/>
              </a:spcBef>
              <a:spcAft>
                <a:spcPts val="1000"/>
              </a:spcAft>
            </a:pPr>
            <a:endParaRPr lang="en-US" sz="1100" b="1" kern="100" dirty="0">
              <a:solidFill>
                <a:schemeClr val="bg1"/>
              </a:solidFill>
              <a:effectLst/>
              <a:latin typeface="+mj-lt"/>
              <a:ea typeface="Calibri" panose="020F0502020204030204" pitchFamily="34" charset="0"/>
              <a:cs typeface="Calibri" panose="020F0502020204030204" pitchFamily="34" charset="0"/>
            </a:endParaRPr>
          </a:p>
          <a:p>
            <a:pPr algn="l">
              <a:lnSpc>
                <a:spcPct val="140000"/>
              </a:lnSpc>
            </a:pPr>
            <a:endParaRPr lang="en-US" sz="400" dirty="0">
              <a:solidFill>
                <a:schemeClr val="bg1"/>
              </a:solidFill>
            </a:endParaRPr>
          </a:p>
        </p:txBody>
      </p:sp>
      <p:pic>
        <p:nvPicPr>
          <p:cNvPr id="6" name="Picture 5" descr="Text, company name&#10;&#10;Description automatically generated">
            <a:extLst>
              <a:ext uri="{FF2B5EF4-FFF2-40B4-BE49-F238E27FC236}">
                <a16:creationId xmlns:a16="http://schemas.microsoft.com/office/drawing/2014/main" id="{DBFEC967-FF41-3597-B93F-73B045FF23A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5336" y="6396356"/>
            <a:ext cx="2981325" cy="466090"/>
          </a:xfrm>
          <a:prstGeom prst="rect">
            <a:avLst/>
          </a:prstGeom>
        </p:spPr>
      </p:pic>
    </p:spTree>
    <p:extLst>
      <p:ext uri="{BB962C8B-B14F-4D97-AF65-F5344CB8AC3E}">
        <p14:creationId xmlns:p14="http://schemas.microsoft.com/office/powerpoint/2010/main" val="210135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2AF48-BFB7-D4E5-7C49-848DD98C4797}"/>
              </a:ext>
            </a:extLst>
          </p:cNvPr>
          <p:cNvSpPr>
            <a:spLocks noGrp="1"/>
          </p:cNvSpPr>
          <p:nvPr>
            <p:ph type="title"/>
          </p:nvPr>
        </p:nvSpPr>
        <p:spPr>
          <a:xfrm>
            <a:off x="579120" y="795528"/>
            <a:ext cx="11033760" cy="621290"/>
          </a:xfrm>
        </p:spPr>
        <p:txBody>
          <a:bodyPr>
            <a:normAutofit/>
          </a:bodyPr>
          <a:lstStyle/>
          <a:p>
            <a:r>
              <a:rPr lang="en-US" sz="4000" dirty="0"/>
              <a:t>Appendix-VAR Summary</a:t>
            </a:r>
          </a:p>
        </p:txBody>
      </p:sp>
      <p:pic>
        <p:nvPicPr>
          <p:cNvPr id="5" name="Content Placeholder 4" descr="A screenshot of a computer&#10;&#10;Description automatically generated">
            <a:extLst>
              <a:ext uri="{FF2B5EF4-FFF2-40B4-BE49-F238E27FC236}">
                <a16:creationId xmlns:a16="http://schemas.microsoft.com/office/drawing/2014/main" id="{92033C40-2971-8400-8C20-3E8BF653E43B}"/>
              </a:ext>
            </a:extLst>
          </p:cNvPr>
          <p:cNvPicPr>
            <a:picLocks noGrp="1" noChangeAspect="1"/>
          </p:cNvPicPr>
          <p:nvPr>
            <p:ph idx="1"/>
          </p:nvPr>
        </p:nvPicPr>
        <p:blipFill>
          <a:blip r:embed="rId2"/>
          <a:stretch>
            <a:fillRect/>
          </a:stretch>
        </p:blipFill>
        <p:spPr>
          <a:xfrm>
            <a:off x="579120" y="1416818"/>
            <a:ext cx="5516879" cy="4977847"/>
          </a:xfrm>
        </p:spPr>
      </p:pic>
      <p:pic>
        <p:nvPicPr>
          <p:cNvPr id="7" name="Picture 6" descr="A screenshot of a computer screen&#10;&#10;Description automatically generated">
            <a:extLst>
              <a:ext uri="{FF2B5EF4-FFF2-40B4-BE49-F238E27FC236}">
                <a16:creationId xmlns:a16="http://schemas.microsoft.com/office/drawing/2014/main" id="{8FC6EB00-388D-1427-4937-D5BC3DF058A1}"/>
              </a:ext>
            </a:extLst>
          </p:cNvPr>
          <p:cNvPicPr>
            <a:picLocks noChangeAspect="1"/>
          </p:cNvPicPr>
          <p:nvPr/>
        </p:nvPicPr>
        <p:blipFill>
          <a:blip r:embed="rId3"/>
          <a:stretch>
            <a:fillRect/>
          </a:stretch>
        </p:blipFill>
        <p:spPr>
          <a:xfrm>
            <a:off x="6427303" y="1416817"/>
            <a:ext cx="5516879" cy="4977847"/>
          </a:xfrm>
          <a:prstGeom prst="rect">
            <a:avLst/>
          </a:prstGeom>
        </p:spPr>
      </p:pic>
    </p:spTree>
    <p:extLst>
      <p:ext uri="{BB962C8B-B14F-4D97-AF65-F5344CB8AC3E}">
        <p14:creationId xmlns:p14="http://schemas.microsoft.com/office/powerpoint/2010/main" val="664705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4002A-61DC-650C-18A0-1FB080D58D31}"/>
              </a:ext>
            </a:extLst>
          </p:cNvPr>
          <p:cNvSpPr>
            <a:spLocks noGrp="1"/>
          </p:cNvSpPr>
          <p:nvPr>
            <p:ph type="title"/>
          </p:nvPr>
        </p:nvSpPr>
        <p:spPr>
          <a:xfrm>
            <a:off x="409760" y="877330"/>
            <a:ext cx="6289214" cy="790832"/>
          </a:xfrm>
        </p:spPr>
        <p:txBody>
          <a:bodyPr anchor="ctr">
            <a:normAutofit/>
          </a:bodyPr>
          <a:lstStyle/>
          <a:p>
            <a:r>
              <a:rPr lang="en-US" sz="4000" dirty="0"/>
              <a:t>objectives</a:t>
            </a:r>
          </a:p>
        </p:txBody>
      </p:sp>
      <p:sp>
        <p:nvSpPr>
          <p:cNvPr id="3" name="Content Placeholder 2">
            <a:extLst>
              <a:ext uri="{FF2B5EF4-FFF2-40B4-BE49-F238E27FC236}">
                <a16:creationId xmlns:a16="http://schemas.microsoft.com/office/drawing/2014/main" id="{970DF9D1-7DFC-4B71-18E0-8E87D9ED8627}"/>
              </a:ext>
            </a:extLst>
          </p:cNvPr>
          <p:cNvSpPr>
            <a:spLocks noGrp="1"/>
          </p:cNvSpPr>
          <p:nvPr>
            <p:ph idx="1"/>
          </p:nvPr>
        </p:nvSpPr>
        <p:spPr>
          <a:xfrm>
            <a:off x="409760" y="1965433"/>
            <a:ext cx="7053722" cy="4348869"/>
          </a:xfrm>
        </p:spPr>
        <p:txBody>
          <a:bodyPr>
            <a:normAutofit/>
          </a:bodyPr>
          <a:lstStyle/>
          <a:p>
            <a:pPr algn="just">
              <a:lnSpc>
                <a:spcPct val="110000"/>
              </a:lnSpc>
              <a:buFont typeface="Wingdings" pitchFamily="2" charset="2"/>
              <a:buChar char="§"/>
            </a:pPr>
            <a:r>
              <a:rPr lang="en-US" sz="1600" dirty="0"/>
              <a:t>Develop a forecast model for U.S. natural gas consumption for the next 24 months.</a:t>
            </a:r>
          </a:p>
          <a:p>
            <a:pPr algn="just">
              <a:lnSpc>
                <a:spcPct val="110000"/>
              </a:lnSpc>
              <a:buFont typeface="Wingdings" pitchFamily="2" charset="2"/>
              <a:buChar char="§"/>
            </a:pPr>
            <a:r>
              <a:rPr lang="en-US" sz="1600" dirty="0"/>
              <a:t>Utilize historical consumption data to predict future trends.</a:t>
            </a:r>
          </a:p>
          <a:p>
            <a:pPr algn="just">
              <a:lnSpc>
                <a:spcPct val="110000"/>
              </a:lnSpc>
              <a:buFont typeface="Wingdings" pitchFamily="2" charset="2"/>
              <a:buChar char="§"/>
            </a:pPr>
            <a:r>
              <a:rPr lang="en-US" sz="1600" dirty="0"/>
              <a:t>Incorporate economic indicators such as transportation indexes and vehicle miles traveled.</a:t>
            </a:r>
          </a:p>
          <a:p>
            <a:pPr algn="just">
              <a:lnSpc>
                <a:spcPct val="110000"/>
              </a:lnSpc>
              <a:buFont typeface="Wingdings" pitchFamily="2" charset="2"/>
              <a:buChar char="§"/>
            </a:pPr>
            <a:r>
              <a:rPr lang="en-US" sz="1600" dirty="0"/>
              <a:t>Apply ETS and Holt-Winters to forecast natural gas consumption, capturing trends and seasonality.</a:t>
            </a:r>
          </a:p>
          <a:p>
            <a:pPr algn="just">
              <a:lnSpc>
                <a:spcPct val="110000"/>
              </a:lnSpc>
              <a:buFont typeface="Wingdings" pitchFamily="2" charset="2"/>
              <a:buChar char="§"/>
            </a:pPr>
            <a:r>
              <a:rPr lang="en-US" sz="1600" dirty="0"/>
              <a:t>Use VAR to analyze consumption with economic indicators for informed resource planning.</a:t>
            </a:r>
          </a:p>
          <a:p>
            <a:pPr algn="just">
              <a:lnSpc>
                <a:spcPct val="110000"/>
              </a:lnSpc>
              <a:buFont typeface="Wingdings" pitchFamily="2" charset="2"/>
              <a:buChar char="§"/>
            </a:pPr>
            <a:r>
              <a:rPr lang="en-US" sz="1600" dirty="0"/>
              <a:t>Provide actionable insights for stakeholders for informed decision-making for energy production, infrastructure development, and meeting environmental targets.</a:t>
            </a:r>
          </a:p>
        </p:txBody>
      </p:sp>
      <p:sp>
        <p:nvSpPr>
          <p:cNvPr id="2057" name="Rectangle 2056">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1" name="Rectangle 2060">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a:extLst>
              <a:ext uri="{FF2B5EF4-FFF2-40B4-BE49-F238E27FC236}">
                <a16:creationId xmlns:a16="http://schemas.microsoft.com/office/drawing/2014/main" id="{B8272C5D-479B-A483-2BC1-863CD06F791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05540" y="1272746"/>
            <a:ext cx="4076701" cy="2955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225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1B563-42AE-0647-9E1A-5AF1FB31F7ED}"/>
              </a:ext>
            </a:extLst>
          </p:cNvPr>
          <p:cNvSpPr>
            <a:spLocks noGrp="1"/>
          </p:cNvSpPr>
          <p:nvPr>
            <p:ph type="title"/>
          </p:nvPr>
        </p:nvSpPr>
        <p:spPr>
          <a:xfrm>
            <a:off x="465438" y="795528"/>
            <a:ext cx="11186984" cy="738982"/>
          </a:xfrm>
        </p:spPr>
        <p:txBody>
          <a:bodyPr anchor="ctr">
            <a:normAutofit/>
          </a:bodyPr>
          <a:lstStyle/>
          <a:p>
            <a:r>
              <a:rPr lang="en-US" sz="4000" dirty="0"/>
              <a:t>Data description</a:t>
            </a:r>
          </a:p>
        </p:txBody>
      </p:sp>
      <p:sp>
        <p:nvSpPr>
          <p:cNvPr id="3" name="Content Placeholder 2">
            <a:extLst>
              <a:ext uri="{FF2B5EF4-FFF2-40B4-BE49-F238E27FC236}">
                <a16:creationId xmlns:a16="http://schemas.microsoft.com/office/drawing/2014/main" id="{37199A19-C124-9B44-B8C1-E5BF31AE4563}"/>
              </a:ext>
            </a:extLst>
          </p:cNvPr>
          <p:cNvSpPr>
            <a:spLocks noGrp="1"/>
          </p:cNvSpPr>
          <p:nvPr>
            <p:ph idx="1"/>
          </p:nvPr>
        </p:nvSpPr>
        <p:spPr>
          <a:xfrm>
            <a:off x="465438" y="1534509"/>
            <a:ext cx="11186984" cy="4878647"/>
          </a:xfrm>
        </p:spPr>
        <p:txBody>
          <a:bodyPr>
            <a:normAutofit/>
          </a:bodyPr>
          <a:lstStyle/>
          <a:p>
            <a:pPr marL="0" indent="0" algn="just">
              <a:buNone/>
            </a:pPr>
            <a:r>
              <a:rPr lang="en-US" sz="1600" dirty="0"/>
              <a:t>	</a:t>
            </a:r>
            <a:r>
              <a:rPr lang="en-US" sz="1600" b="1" dirty="0"/>
              <a:t>Source: </a:t>
            </a:r>
            <a:r>
              <a:rPr lang="en-US" sz="1600" dirty="0"/>
              <a:t>Federal Reserve Economic Data</a:t>
            </a:r>
          </a:p>
          <a:p>
            <a:pPr lvl="2" algn="just">
              <a:buFont typeface="Wingdings" pitchFamily="2" charset="2"/>
              <a:buChar char="§"/>
            </a:pPr>
            <a:r>
              <a:rPr lang="en-US" sz="1600" dirty="0">
                <a:hlinkClick r:id="rId3"/>
              </a:rPr>
              <a:t>https://fred.stlouisfed.org/series/NATURALGASD11</a:t>
            </a:r>
            <a:endParaRPr lang="en-US" sz="1600" dirty="0"/>
          </a:p>
          <a:p>
            <a:pPr lvl="2" algn="just">
              <a:buFont typeface="Wingdings" pitchFamily="2" charset="2"/>
              <a:buChar char="§"/>
            </a:pPr>
            <a:r>
              <a:rPr lang="en-US" sz="1600" dirty="0">
                <a:hlinkClick r:id="rId4"/>
              </a:rPr>
              <a:t>https://fred.stlouisfed.org/series/CPIETRANS</a:t>
            </a:r>
            <a:endParaRPr lang="en-US" sz="1600" dirty="0"/>
          </a:p>
          <a:p>
            <a:pPr lvl="2" algn="just">
              <a:buFont typeface="Wingdings" pitchFamily="2" charset="2"/>
              <a:buChar char="§"/>
            </a:pPr>
            <a:r>
              <a:rPr lang="en-US" sz="1600" dirty="0">
                <a:hlinkClick r:id="rId5"/>
              </a:rPr>
              <a:t>https://fred.stlouisfed.org/series/TRFVOLUSM227SFWA</a:t>
            </a:r>
            <a:endParaRPr lang="en-US" sz="1600" b="1" u="sng" dirty="0"/>
          </a:p>
          <a:p>
            <a:pPr marL="0" indent="0" algn="just">
              <a:buNone/>
            </a:pPr>
            <a:r>
              <a:rPr lang="en-US" sz="1600" dirty="0"/>
              <a:t>	</a:t>
            </a:r>
            <a:r>
              <a:rPr lang="en-US" sz="1600" b="1" dirty="0"/>
              <a:t>Dataset:</a:t>
            </a:r>
            <a:endParaRPr lang="en-US" sz="1600" dirty="0"/>
          </a:p>
          <a:p>
            <a:pPr lvl="2" algn="just"/>
            <a:r>
              <a:rPr lang="en-US" sz="1600" dirty="0"/>
              <a:t> Natural Gas Consumption</a:t>
            </a:r>
          </a:p>
          <a:p>
            <a:pPr lvl="2" algn="just"/>
            <a:r>
              <a:rPr lang="en-US" sz="1600" dirty="0"/>
              <a:t> Research Consumer Price Index: Transportation </a:t>
            </a:r>
          </a:p>
          <a:p>
            <a:pPr lvl="2" algn="just"/>
            <a:r>
              <a:rPr lang="en-US" sz="1600" dirty="0"/>
              <a:t> Vehicle Miles Traveled</a:t>
            </a:r>
          </a:p>
          <a:p>
            <a:pPr marL="0" indent="0" algn="just">
              <a:buNone/>
            </a:pPr>
            <a:r>
              <a:rPr lang="en-US" sz="1600" dirty="0"/>
              <a:t>	</a:t>
            </a:r>
            <a:r>
              <a:rPr lang="en-US" sz="1600" b="1" dirty="0"/>
              <a:t>Key Terms:</a:t>
            </a:r>
          </a:p>
          <a:p>
            <a:pPr lvl="2" algn="just"/>
            <a:r>
              <a:rPr lang="en-US" sz="1600" b="1" dirty="0"/>
              <a:t>Natural Gas Consumption: </a:t>
            </a:r>
            <a:r>
              <a:rPr lang="en-US" sz="1600" dirty="0"/>
              <a:t>The amount of natural gas used, in billions of cubic feet.</a:t>
            </a:r>
          </a:p>
          <a:p>
            <a:pPr lvl="2" algn="just"/>
            <a:r>
              <a:rPr lang="en-US" sz="1600" b="1" dirty="0"/>
              <a:t>Consumer Price Index-Transportation (CPI Transportation): </a:t>
            </a:r>
            <a:r>
              <a:rPr lang="en-US" sz="1600" dirty="0"/>
              <a:t>Tracks changes in transportation costs over time.</a:t>
            </a:r>
          </a:p>
          <a:p>
            <a:pPr lvl="2" algn="just"/>
            <a:r>
              <a:rPr lang="en-US" sz="1600" b="1" dirty="0"/>
              <a:t>Vehicle Miles Traveled (VMT): </a:t>
            </a:r>
            <a:r>
              <a:rPr lang="en-US" sz="1600" dirty="0"/>
              <a:t>The sum of all miles driven in a region.</a:t>
            </a:r>
          </a:p>
          <a:p>
            <a:pPr marL="0" indent="0">
              <a:buNone/>
            </a:pPr>
            <a:endParaRPr lang="en-US" b="1" dirty="0"/>
          </a:p>
        </p:txBody>
      </p:sp>
      <p:pic>
        <p:nvPicPr>
          <p:cNvPr id="5" name="Graphic 4" descr="Database with solid fill">
            <a:extLst>
              <a:ext uri="{FF2B5EF4-FFF2-40B4-BE49-F238E27FC236}">
                <a16:creationId xmlns:a16="http://schemas.microsoft.com/office/drawing/2014/main" id="{9EBA7520-BC97-3ADB-A419-B59CF5F7229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9578" y="2920983"/>
            <a:ext cx="766119" cy="586946"/>
          </a:xfrm>
          <a:prstGeom prst="rect">
            <a:avLst/>
          </a:prstGeom>
        </p:spPr>
      </p:pic>
      <p:pic>
        <p:nvPicPr>
          <p:cNvPr id="7" name="Graphic 6" descr="Key with solid fill">
            <a:extLst>
              <a:ext uri="{FF2B5EF4-FFF2-40B4-BE49-F238E27FC236}">
                <a16:creationId xmlns:a16="http://schemas.microsoft.com/office/drawing/2014/main" id="{25092CF6-C4C8-49FC-4CA9-E9093F29896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65438" y="4404622"/>
            <a:ext cx="914400" cy="586946"/>
          </a:xfrm>
          <a:prstGeom prst="rect">
            <a:avLst/>
          </a:prstGeom>
        </p:spPr>
      </p:pic>
      <p:pic>
        <p:nvPicPr>
          <p:cNvPr id="9" name="Graphic 8" descr="Link with solid fill">
            <a:extLst>
              <a:ext uri="{FF2B5EF4-FFF2-40B4-BE49-F238E27FC236}">
                <a16:creationId xmlns:a16="http://schemas.microsoft.com/office/drawing/2014/main" id="{2485635B-5D29-8DC3-22A8-267BD99E5C8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5438" y="1458507"/>
            <a:ext cx="914400" cy="552571"/>
          </a:xfrm>
          <a:prstGeom prst="rect">
            <a:avLst/>
          </a:prstGeom>
        </p:spPr>
      </p:pic>
    </p:spTree>
    <p:extLst>
      <p:ext uri="{BB962C8B-B14F-4D97-AF65-F5344CB8AC3E}">
        <p14:creationId xmlns:p14="http://schemas.microsoft.com/office/powerpoint/2010/main" val="3820789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D9419-6E64-3C30-5E34-7698F101EE8D}"/>
              </a:ext>
            </a:extLst>
          </p:cNvPr>
          <p:cNvSpPr>
            <a:spLocks noGrp="1"/>
          </p:cNvSpPr>
          <p:nvPr>
            <p:ph type="title"/>
          </p:nvPr>
        </p:nvSpPr>
        <p:spPr>
          <a:xfrm>
            <a:off x="579120" y="795528"/>
            <a:ext cx="11033760" cy="625499"/>
          </a:xfrm>
        </p:spPr>
        <p:txBody>
          <a:bodyPr anchor="ctr">
            <a:normAutofit/>
          </a:bodyPr>
          <a:lstStyle/>
          <a:p>
            <a:r>
              <a:rPr lang="en-US" sz="4000" dirty="0"/>
              <a:t>BACKGROUND</a:t>
            </a:r>
          </a:p>
        </p:txBody>
      </p:sp>
      <p:sp>
        <p:nvSpPr>
          <p:cNvPr id="3" name="Content Placeholder 2">
            <a:extLst>
              <a:ext uri="{FF2B5EF4-FFF2-40B4-BE49-F238E27FC236}">
                <a16:creationId xmlns:a16="http://schemas.microsoft.com/office/drawing/2014/main" id="{E66799EB-F712-1290-B9C4-261E9F78EBE0}"/>
              </a:ext>
            </a:extLst>
          </p:cNvPr>
          <p:cNvSpPr>
            <a:spLocks noGrp="1"/>
          </p:cNvSpPr>
          <p:nvPr>
            <p:ph sz="half" idx="1"/>
          </p:nvPr>
        </p:nvSpPr>
        <p:spPr>
          <a:xfrm>
            <a:off x="579120" y="1421027"/>
            <a:ext cx="5216199" cy="4979773"/>
          </a:xfrm>
        </p:spPr>
        <p:txBody>
          <a:bodyPr>
            <a:noAutofit/>
          </a:bodyPr>
          <a:lstStyle/>
          <a:p>
            <a:pPr marL="0" indent="0" algn="just">
              <a:buNone/>
            </a:pPr>
            <a:r>
              <a:rPr lang="en-US" sz="1200" dirty="0"/>
              <a:t>Natural gas is a critical energy source. Seasonal demand, economic factors, and energy policies influence its volatile consumption patterns, making accurate forecasting vital for energy planning and market stability.</a:t>
            </a:r>
          </a:p>
          <a:p>
            <a:pPr algn="just"/>
            <a:r>
              <a:rPr lang="en-US" sz="1200" dirty="0"/>
              <a:t>Rise in natural gas consumption over recent decades due to advancements in extraction methods like fracking.</a:t>
            </a:r>
          </a:p>
          <a:p>
            <a:pPr algn="just"/>
            <a:r>
              <a:rPr lang="en-US" sz="1200" dirty="0"/>
              <a:t>The shift toward cleaner energy sources has positioned natural gas as a popular choice for electricity generation since the early 2000s.</a:t>
            </a:r>
          </a:p>
          <a:p>
            <a:pPr algn="just"/>
            <a:r>
              <a:rPr lang="en-US" sz="1200" dirty="0"/>
              <a:t>Increased supply, particularly in the U.S., made natural gas a cost-effective substitute for coal.</a:t>
            </a:r>
          </a:p>
          <a:p>
            <a:pPr algn="just"/>
            <a:r>
              <a:rPr lang="en-US" sz="1200" dirty="0"/>
              <a:t>Expanding the global natural gas market with the advent of LNG technology facilitates long-distance transport.</a:t>
            </a:r>
          </a:p>
          <a:p>
            <a:pPr algn="just"/>
            <a:r>
              <a:rPr lang="en-US" sz="1200" dirty="0"/>
              <a:t>Limited but growing interest in using natural gas as a transportation fuel.</a:t>
            </a:r>
          </a:p>
          <a:p>
            <a:pPr algn="just"/>
            <a:r>
              <a:rPr lang="en-US" sz="1200" dirty="0"/>
              <a:t>Viewed as a transitional fuel in the context of climate change, offering a compromise between reducing emissions and ensuring energy security.</a:t>
            </a:r>
          </a:p>
          <a:p>
            <a:pPr algn="just"/>
            <a:r>
              <a:rPr lang="en-US" sz="1200" dirty="0"/>
              <a:t>The future role in energy policies is balancing environmental goals and economic/energy security needs.</a:t>
            </a:r>
          </a:p>
          <a:p>
            <a:pPr marL="0" indent="0">
              <a:buNone/>
            </a:pPr>
            <a:endParaRPr lang="en-US" sz="1200" dirty="0"/>
          </a:p>
        </p:txBody>
      </p:sp>
      <p:pic>
        <p:nvPicPr>
          <p:cNvPr id="5" name="Content Placeholder 3">
            <a:extLst>
              <a:ext uri="{FF2B5EF4-FFF2-40B4-BE49-F238E27FC236}">
                <a16:creationId xmlns:a16="http://schemas.microsoft.com/office/drawing/2014/main" id="{4C8A435F-CF9B-576D-36CE-C39FA7B0909C}"/>
              </a:ext>
            </a:extLst>
          </p:cNvPr>
          <p:cNvPicPr>
            <a:picLocks noGrp="1" noChangeAspect="1"/>
          </p:cNvPicPr>
          <p:nvPr>
            <p:ph sz="half" idx="2"/>
          </p:nvPr>
        </p:nvPicPr>
        <p:blipFill>
          <a:blip r:embed="rId2"/>
          <a:stretch>
            <a:fillRect/>
          </a:stretch>
        </p:blipFill>
        <p:spPr>
          <a:xfrm>
            <a:off x="5881816" y="1421027"/>
            <a:ext cx="6141307" cy="4650589"/>
          </a:xfrm>
          <a:prstGeom prst="rect">
            <a:avLst/>
          </a:prstGeom>
        </p:spPr>
      </p:pic>
    </p:spTree>
    <p:extLst>
      <p:ext uri="{BB962C8B-B14F-4D97-AF65-F5344CB8AC3E}">
        <p14:creationId xmlns:p14="http://schemas.microsoft.com/office/powerpoint/2010/main" val="1619705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E285F-B5CE-59FD-1F73-8674CD96606D}"/>
              </a:ext>
            </a:extLst>
          </p:cNvPr>
          <p:cNvSpPr>
            <a:spLocks noGrp="1"/>
          </p:cNvSpPr>
          <p:nvPr>
            <p:ph type="title"/>
          </p:nvPr>
        </p:nvSpPr>
        <p:spPr>
          <a:xfrm>
            <a:off x="446566" y="654907"/>
            <a:ext cx="5507667" cy="1110097"/>
          </a:xfrm>
        </p:spPr>
        <p:txBody>
          <a:bodyPr anchor="ctr">
            <a:noAutofit/>
          </a:bodyPr>
          <a:lstStyle/>
          <a:p>
            <a:pPr algn="ctr"/>
            <a:r>
              <a:rPr lang="en-US" sz="2000" dirty="0"/>
              <a:t>Forecasting Natural gas consumption using ETS(AAN) model</a:t>
            </a:r>
          </a:p>
        </p:txBody>
      </p:sp>
      <p:sp>
        <p:nvSpPr>
          <p:cNvPr id="4" name="Text Placeholder 3">
            <a:extLst>
              <a:ext uri="{FF2B5EF4-FFF2-40B4-BE49-F238E27FC236}">
                <a16:creationId xmlns:a16="http://schemas.microsoft.com/office/drawing/2014/main" id="{A391318D-847B-F2CA-3D74-4A85744EF67F}"/>
              </a:ext>
            </a:extLst>
          </p:cNvPr>
          <p:cNvSpPr>
            <a:spLocks noGrp="1"/>
          </p:cNvSpPr>
          <p:nvPr>
            <p:ph type="body" sz="half" idx="2"/>
          </p:nvPr>
        </p:nvSpPr>
        <p:spPr>
          <a:xfrm>
            <a:off x="446566" y="1765005"/>
            <a:ext cx="5507667" cy="4438088"/>
          </a:xfrm>
        </p:spPr>
        <p:txBody>
          <a:bodyPr anchor="ctr">
            <a:normAutofit/>
          </a:bodyPr>
          <a:lstStyle/>
          <a:p>
            <a:pPr marL="285750" indent="-285750" algn="just">
              <a:buFont typeface="Arial" panose="020B0604020202020204" pitchFamily="34" charset="0"/>
              <a:buChar char="•"/>
            </a:pPr>
            <a:r>
              <a:rPr lang="en-US" dirty="0"/>
              <a:t>The ETS model predicts future values by analyzing past trends, levels, and seasonal patterns in data.</a:t>
            </a:r>
          </a:p>
          <a:p>
            <a:pPr marL="285750" indent="-285750" algn="just">
              <a:buFont typeface="Arial" panose="020B0604020202020204" pitchFamily="34" charset="0"/>
              <a:buChar char="•"/>
            </a:pPr>
            <a:r>
              <a:rPr lang="en-US" dirty="0"/>
              <a:t>The statistical tests indicate that there might be unrecognized patterns in the residuals, potentially affecting forecast accuracy.</a:t>
            </a:r>
          </a:p>
          <a:p>
            <a:pPr marL="285750" indent="-285750" algn="just">
              <a:buFont typeface="Arial" panose="020B0604020202020204" pitchFamily="34" charset="0"/>
              <a:buChar char="•"/>
            </a:pPr>
            <a:r>
              <a:rPr lang="en-US" dirty="0"/>
              <a:t>The model's forecast suggests that natural gas consumption will continue in the current trend, with slight increases over the next 24 months. The shaded area represents the prediction intervals that expand with time, indicating growing uncertainty in long-term forecasts.</a:t>
            </a:r>
          </a:p>
        </p:txBody>
      </p:sp>
      <p:pic>
        <p:nvPicPr>
          <p:cNvPr id="5" name="Content Placeholder 4" descr="A screenshot of a computer screen&#10;&#10;Description automatically generated">
            <a:extLst>
              <a:ext uri="{FF2B5EF4-FFF2-40B4-BE49-F238E27FC236}">
                <a16:creationId xmlns:a16="http://schemas.microsoft.com/office/drawing/2014/main" id="{C2A20E05-730A-92A9-73B0-9AADA861C3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654908"/>
            <a:ext cx="5943600" cy="2774092"/>
          </a:xfrm>
          <a:prstGeom prst="rect">
            <a:avLst/>
          </a:prstGeom>
        </p:spPr>
      </p:pic>
      <p:pic>
        <p:nvPicPr>
          <p:cNvPr id="6" name="Picture 5" descr="A graph showing the growth of gas prices&#10;&#10;Description automatically generated">
            <a:extLst>
              <a:ext uri="{FF2B5EF4-FFF2-40B4-BE49-F238E27FC236}">
                <a16:creationId xmlns:a16="http://schemas.microsoft.com/office/drawing/2014/main" id="{327046B9-71BB-0929-5C64-8169BB0BC964}"/>
              </a:ext>
            </a:extLst>
          </p:cNvPr>
          <p:cNvPicPr>
            <a:picLocks noChangeAspect="1"/>
          </p:cNvPicPr>
          <p:nvPr/>
        </p:nvPicPr>
        <p:blipFill>
          <a:blip r:embed="rId3"/>
          <a:stretch>
            <a:fillRect/>
          </a:stretch>
        </p:blipFill>
        <p:spPr>
          <a:xfrm>
            <a:off x="6096000" y="3429000"/>
            <a:ext cx="5943600" cy="2985770"/>
          </a:xfrm>
          <a:prstGeom prst="rect">
            <a:avLst/>
          </a:prstGeom>
        </p:spPr>
      </p:pic>
    </p:spTree>
    <p:extLst>
      <p:ext uri="{BB962C8B-B14F-4D97-AF65-F5344CB8AC3E}">
        <p14:creationId xmlns:p14="http://schemas.microsoft.com/office/powerpoint/2010/main" val="2971617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E285F-B5CE-59FD-1F73-8674CD96606D}"/>
              </a:ext>
            </a:extLst>
          </p:cNvPr>
          <p:cNvSpPr>
            <a:spLocks noGrp="1"/>
          </p:cNvSpPr>
          <p:nvPr>
            <p:ph type="title"/>
          </p:nvPr>
        </p:nvSpPr>
        <p:spPr>
          <a:xfrm>
            <a:off x="467832" y="654907"/>
            <a:ext cx="5486401" cy="1110097"/>
          </a:xfrm>
        </p:spPr>
        <p:txBody>
          <a:bodyPr anchor="ctr">
            <a:noAutofit/>
          </a:bodyPr>
          <a:lstStyle/>
          <a:p>
            <a:pPr algn="ctr"/>
            <a:r>
              <a:rPr lang="en-US" sz="2000" dirty="0"/>
              <a:t>Forecasting Natural gas consumption using The Holt-Winters model</a:t>
            </a:r>
          </a:p>
        </p:txBody>
      </p:sp>
      <p:sp>
        <p:nvSpPr>
          <p:cNvPr id="4" name="Text Placeholder 3">
            <a:extLst>
              <a:ext uri="{FF2B5EF4-FFF2-40B4-BE49-F238E27FC236}">
                <a16:creationId xmlns:a16="http://schemas.microsoft.com/office/drawing/2014/main" id="{A391318D-847B-F2CA-3D74-4A85744EF67F}"/>
              </a:ext>
            </a:extLst>
          </p:cNvPr>
          <p:cNvSpPr>
            <a:spLocks noGrp="1"/>
          </p:cNvSpPr>
          <p:nvPr>
            <p:ph type="body" sz="half" idx="2"/>
          </p:nvPr>
        </p:nvSpPr>
        <p:spPr>
          <a:xfrm>
            <a:off x="467832" y="1765005"/>
            <a:ext cx="5486402" cy="4438088"/>
          </a:xfrm>
        </p:spPr>
        <p:txBody>
          <a:bodyPr anchor="ctr">
            <a:normAutofit/>
          </a:bodyPr>
          <a:lstStyle/>
          <a:p>
            <a:pPr marL="285750" indent="-285750" algn="just">
              <a:buFont typeface="Arial" panose="020B0604020202020204" pitchFamily="34" charset="0"/>
              <a:buChar char="•"/>
            </a:pPr>
            <a:r>
              <a:rPr lang="en-US" kern="100" dirty="0">
                <a:effectLst/>
                <a:ea typeface="Aptos" panose="020B0004020202020204" pitchFamily="34" charset="0"/>
                <a:cs typeface="Times New Roman" panose="02020603050405020304" pitchFamily="18" charset="0"/>
              </a:rPr>
              <a:t>Holt-Winters, an enhanced ETS model, effectively captures seasonality for forecasting data with distinct seasonal trends.</a:t>
            </a:r>
          </a:p>
          <a:p>
            <a:pPr marL="285750" indent="-285750" algn="just">
              <a:buFont typeface="Arial" panose="020B0604020202020204" pitchFamily="34" charset="0"/>
              <a:buChar char="•"/>
            </a:pPr>
            <a:r>
              <a:rPr lang="en-US" kern="100" dirty="0">
                <a:effectLst/>
                <a:ea typeface="Aptos" panose="020B0004020202020204" pitchFamily="34" charset="0"/>
                <a:cs typeface="Times New Roman" panose="02020603050405020304" pitchFamily="18" charset="0"/>
              </a:rPr>
              <a:t>Historical fit accuracy is high, showing a close match between the model's fitted values and actual natural gas consumption.</a:t>
            </a:r>
          </a:p>
          <a:p>
            <a:pPr marL="285750" indent="-285750" algn="just">
              <a:buFont typeface="Arial" panose="020B0604020202020204" pitchFamily="34" charset="0"/>
              <a:buChar char="•"/>
            </a:pPr>
            <a:r>
              <a:rPr lang="en-US" kern="100" dirty="0">
                <a:effectLst/>
                <a:ea typeface="Aptos" panose="020B0004020202020204" pitchFamily="34" charset="0"/>
                <a:cs typeface="Times New Roman" panose="02020603050405020304" pitchFamily="18" charset="0"/>
              </a:rPr>
              <a:t>Projected consumption trends continue, mirroring past cyclical and seasonal patterns.</a:t>
            </a:r>
          </a:p>
          <a:p>
            <a:pPr marL="285750" indent="-285750" algn="just">
              <a:buFont typeface="Arial" panose="020B0604020202020204" pitchFamily="34" charset="0"/>
              <a:buChar char="•"/>
            </a:pPr>
            <a:r>
              <a:rPr lang="en-US" kern="100" dirty="0">
                <a:effectLst/>
                <a:ea typeface="Aptos" panose="020B0004020202020204" pitchFamily="34" charset="0"/>
                <a:cs typeface="Times New Roman" panose="02020603050405020304" pitchFamily="18" charset="0"/>
              </a:rPr>
              <a:t>Forecasts suggest that natural gas consumption will follow historical trends, incorporating past trend directions and seasonal variations.</a:t>
            </a:r>
          </a:p>
          <a:p>
            <a:pPr marL="285750" indent="-285750" algn="just">
              <a:buFont typeface="Arial" panose="020B0604020202020204" pitchFamily="34" charset="0"/>
              <a:buChar char="•"/>
            </a:pPr>
            <a:endParaRPr lang="en-US" kern="100" dirty="0">
              <a:effectLst/>
              <a:ea typeface="Aptos" panose="020B0004020202020204" pitchFamily="34" charset="0"/>
              <a:cs typeface="Times New Roman" panose="02020603050405020304" pitchFamily="18" charset="0"/>
            </a:endParaRPr>
          </a:p>
        </p:txBody>
      </p:sp>
      <p:pic>
        <p:nvPicPr>
          <p:cNvPr id="8" name="Content Placeholder 7" descr="A screenshot of a computer&#10;&#10;Description automatically generated">
            <a:extLst>
              <a:ext uri="{FF2B5EF4-FFF2-40B4-BE49-F238E27FC236}">
                <a16:creationId xmlns:a16="http://schemas.microsoft.com/office/drawing/2014/main" id="{1263C0FF-B5F1-34FB-4165-95FD71E61E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7768" y="654907"/>
            <a:ext cx="5954231" cy="3138617"/>
          </a:xfrm>
          <a:prstGeom prst="rect">
            <a:avLst/>
          </a:prstGeom>
        </p:spPr>
      </p:pic>
      <p:pic>
        <p:nvPicPr>
          <p:cNvPr id="9" name="Picture 8" descr="A graph showing the growth of gas consumption&#10;&#10;Description automatically generated">
            <a:extLst>
              <a:ext uri="{FF2B5EF4-FFF2-40B4-BE49-F238E27FC236}">
                <a16:creationId xmlns:a16="http://schemas.microsoft.com/office/drawing/2014/main" id="{C8A64097-61C5-9BA3-2B98-EB3B4C0ADE53}"/>
              </a:ext>
            </a:extLst>
          </p:cNvPr>
          <p:cNvPicPr>
            <a:picLocks noChangeAspect="1"/>
          </p:cNvPicPr>
          <p:nvPr/>
        </p:nvPicPr>
        <p:blipFill>
          <a:blip r:embed="rId3"/>
          <a:stretch>
            <a:fillRect/>
          </a:stretch>
        </p:blipFill>
        <p:spPr>
          <a:xfrm>
            <a:off x="6237768" y="3793524"/>
            <a:ext cx="5943600" cy="2409569"/>
          </a:xfrm>
          <a:prstGeom prst="rect">
            <a:avLst/>
          </a:prstGeom>
        </p:spPr>
      </p:pic>
    </p:spTree>
    <p:extLst>
      <p:ext uri="{BB962C8B-B14F-4D97-AF65-F5344CB8AC3E}">
        <p14:creationId xmlns:p14="http://schemas.microsoft.com/office/powerpoint/2010/main" val="2999722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ECF16F1-C2CC-427B-ABB0-609540BF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832A8-24B3-C14D-C8E2-AB1F76B52FB3}"/>
              </a:ext>
            </a:extLst>
          </p:cNvPr>
          <p:cNvSpPr>
            <a:spLocks noGrp="1"/>
          </p:cNvSpPr>
          <p:nvPr>
            <p:ph type="title"/>
          </p:nvPr>
        </p:nvSpPr>
        <p:spPr>
          <a:xfrm>
            <a:off x="1371600" y="457200"/>
            <a:ext cx="9444127" cy="893135"/>
          </a:xfrm>
        </p:spPr>
        <p:txBody>
          <a:bodyPr anchor="ctr">
            <a:normAutofit/>
          </a:bodyPr>
          <a:lstStyle/>
          <a:p>
            <a:pPr algn="ctr"/>
            <a:r>
              <a:rPr lang="en-US" sz="2500" dirty="0"/>
              <a:t>Forecasting using Vector autoregression(var) model</a:t>
            </a:r>
          </a:p>
        </p:txBody>
      </p:sp>
      <p:pic>
        <p:nvPicPr>
          <p:cNvPr id="5" name="Picture 4" descr="A graph showing the price of a transportation forecast&#10;&#10;Description automatically generated">
            <a:extLst>
              <a:ext uri="{FF2B5EF4-FFF2-40B4-BE49-F238E27FC236}">
                <a16:creationId xmlns:a16="http://schemas.microsoft.com/office/drawing/2014/main" id="{70044216-2590-F473-556D-DE50099755FC}"/>
              </a:ext>
            </a:extLst>
          </p:cNvPr>
          <p:cNvPicPr>
            <a:picLocks noChangeAspect="1"/>
          </p:cNvPicPr>
          <p:nvPr/>
        </p:nvPicPr>
        <p:blipFill>
          <a:blip r:embed="rId2"/>
          <a:stretch>
            <a:fillRect/>
          </a:stretch>
        </p:blipFill>
        <p:spPr>
          <a:xfrm>
            <a:off x="4510215" y="1350335"/>
            <a:ext cx="3669957" cy="3221665"/>
          </a:xfrm>
          <a:prstGeom prst="rect">
            <a:avLst/>
          </a:prstGeom>
        </p:spPr>
      </p:pic>
      <p:pic>
        <p:nvPicPr>
          <p:cNvPr id="4" name="Picture 3" descr="A graph showing a graph of gas consumption&#10;&#10;Description automatically generated">
            <a:extLst>
              <a:ext uri="{FF2B5EF4-FFF2-40B4-BE49-F238E27FC236}">
                <a16:creationId xmlns:a16="http://schemas.microsoft.com/office/drawing/2014/main" id="{E1FD1411-0F11-0B1E-8D90-3E19F077C545}"/>
              </a:ext>
            </a:extLst>
          </p:cNvPr>
          <p:cNvPicPr>
            <a:picLocks noChangeAspect="1"/>
          </p:cNvPicPr>
          <p:nvPr/>
        </p:nvPicPr>
        <p:blipFill>
          <a:blip r:embed="rId3"/>
          <a:stretch>
            <a:fillRect/>
          </a:stretch>
        </p:blipFill>
        <p:spPr>
          <a:xfrm>
            <a:off x="840258" y="1359680"/>
            <a:ext cx="3669957" cy="3212317"/>
          </a:xfrm>
          <a:prstGeom prst="rect">
            <a:avLst/>
          </a:prstGeom>
        </p:spPr>
      </p:pic>
      <p:pic>
        <p:nvPicPr>
          <p:cNvPr id="6" name="Picture 5" descr="A graph of a vehicle mile&#10;&#10;Description automatically generated">
            <a:extLst>
              <a:ext uri="{FF2B5EF4-FFF2-40B4-BE49-F238E27FC236}">
                <a16:creationId xmlns:a16="http://schemas.microsoft.com/office/drawing/2014/main" id="{D5868C88-1205-EC25-5258-6C4FE9EFD812}"/>
              </a:ext>
            </a:extLst>
          </p:cNvPr>
          <p:cNvPicPr>
            <a:picLocks noChangeAspect="1"/>
          </p:cNvPicPr>
          <p:nvPr/>
        </p:nvPicPr>
        <p:blipFill>
          <a:blip r:embed="rId4"/>
          <a:stretch>
            <a:fillRect/>
          </a:stretch>
        </p:blipFill>
        <p:spPr>
          <a:xfrm>
            <a:off x="8180172" y="1350333"/>
            <a:ext cx="3669958" cy="3221664"/>
          </a:xfrm>
          <a:prstGeom prst="rect">
            <a:avLst/>
          </a:prstGeom>
        </p:spPr>
      </p:pic>
      <p:sp>
        <p:nvSpPr>
          <p:cNvPr id="3" name="Content Placeholder 2">
            <a:extLst>
              <a:ext uri="{FF2B5EF4-FFF2-40B4-BE49-F238E27FC236}">
                <a16:creationId xmlns:a16="http://schemas.microsoft.com/office/drawing/2014/main" id="{ABF5609D-94A3-9919-6237-94060CB60AD5}"/>
              </a:ext>
            </a:extLst>
          </p:cNvPr>
          <p:cNvSpPr>
            <a:spLocks noGrp="1"/>
          </p:cNvSpPr>
          <p:nvPr>
            <p:ph idx="1"/>
          </p:nvPr>
        </p:nvSpPr>
        <p:spPr>
          <a:xfrm>
            <a:off x="840258" y="4695416"/>
            <a:ext cx="11009872" cy="1222940"/>
          </a:xfrm>
        </p:spPr>
        <p:txBody>
          <a:bodyPr anchor="t">
            <a:normAutofit/>
          </a:bodyPr>
          <a:lstStyle/>
          <a:p>
            <a:pPr>
              <a:lnSpc>
                <a:spcPct val="110000"/>
              </a:lnSpc>
            </a:pPr>
            <a:r>
              <a:rPr lang="en-US" sz="1500" dirty="0"/>
              <a:t>VAR models are ideal for interdependent multivariate time series analysis. They forecast a set of variables using historical data from all variables in the system.</a:t>
            </a:r>
          </a:p>
          <a:p>
            <a:pPr>
              <a:lnSpc>
                <a:spcPct val="110000"/>
              </a:lnSpc>
            </a:pPr>
            <a:r>
              <a:rPr lang="en-US" sz="1500" dirty="0"/>
              <a:t>The VAR output shows the dynamic relationship among Natural Gas Consumption, CPI Transportation, and Vehicle Miles Traveled over time.</a:t>
            </a:r>
          </a:p>
          <a:p>
            <a:pPr>
              <a:lnSpc>
                <a:spcPct val="110000"/>
              </a:lnSpc>
            </a:pPr>
            <a:endParaRPr lang="en-US" sz="1600" dirty="0"/>
          </a:p>
        </p:txBody>
      </p:sp>
      <p:sp>
        <p:nvSpPr>
          <p:cNvPr id="13" name="Rectangle 12">
            <a:extLst>
              <a:ext uri="{FF2B5EF4-FFF2-40B4-BE49-F238E27FC236}">
                <a16:creationId xmlns:a16="http://schemas.microsoft.com/office/drawing/2014/main" id="{EF76F1EA-0EE6-4B34-A77D-A4CC7C0AC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717AAF-4D06-4020-A66A-F70EB99EC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017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CE27-E28C-0163-E7C7-139B2FBAB2B2}"/>
              </a:ext>
            </a:extLst>
          </p:cNvPr>
          <p:cNvSpPr>
            <a:spLocks noGrp="1"/>
          </p:cNvSpPr>
          <p:nvPr>
            <p:ph type="title"/>
          </p:nvPr>
        </p:nvSpPr>
        <p:spPr>
          <a:xfrm>
            <a:off x="934497" y="795528"/>
            <a:ext cx="10812026" cy="581096"/>
          </a:xfrm>
        </p:spPr>
        <p:txBody>
          <a:bodyPr anchor="ctr">
            <a:normAutofit/>
          </a:bodyPr>
          <a:lstStyle/>
          <a:p>
            <a:pPr algn="ctr"/>
            <a:r>
              <a:rPr lang="en-US" sz="2500" dirty="0"/>
              <a:t>Correlation Matrix from the VAR</a:t>
            </a:r>
          </a:p>
        </p:txBody>
      </p:sp>
      <p:sp>
        <p:nvSpPr>
          <p:cNvPr id="3" name="Content Placeholder 2">
            <a:extLst>
              <a:ext uri="{FF2B5EF4-FFF2-40B4-BE49-F238E27FC236}">
                <a16:creationId xmlns:a16="http://schemas.microsoft.com/office/drawing/2014/main" id="{6E620B13-ABE8-FFD9-57E2-541FCD119196}"/>
              </a:ext>
            </a:extLst>
          </p:cNvPr>
          <p:cNvSpPr>
            <a:spLocks noGrp="1"/>
          </p:cNvSpPr>
          <p:nvPr>
            <p:ph idx="1"/>
          </p:nvPr>
        </p:nvSpPr>
        <p:spPr>
          <a:xfrm>
            <a:off x="934497" y="1286189"/>
            <a:ext cx="10812026" cy="3677697"/>
          </a:xfrm>
        </p:spPr>
        <p:txBody>
          <a:bodyPr anchor="ctr">
            <a:normAutofit/>
          </a:bodyPr>
          <a:lstStyle/>
          <a:p>
            <a:r>
              <a:rPr lang="en-US" sz="1500" dirty="0"/>
              <a:t>The VAR model demonstrates a strong fit with low error correlations and robust AIC support.</a:t>
            </a:r>
          </a:p>
          <a:p>
            <a:r>
              <a:rPr lang="en-US" sz="1500" dirty="0"/>
              <a:t>The Independence of Natural Gas Consumption errors suggests accurate model specification.</a:t>
            </a:r>
          </a:p>
          <a:p>
            <a:r>
              <a:rPr lang="en-US" sz="1500" dirty="0"/>
              <a:t>A mild positive correlation between CPI Transportation and Vehicle Miles hints at minimal co-movement in forecasting errors.</a:t>
            </a:r>
          </a:p>
          <a:p>
            <a:r>
              <a:rPr lang="en-US" sz="1500" dirty="0"/>
              <a:t>Negligible negative residual correlations point to the variables' near-independence.</a:t>
            </a:r>
          </a:p>
          <a:p>
            <a:r>
              <a:rPr lang="en-US" sz="1500" dirty="0"/>
              <a:t>Overall, low residual correlations across variables indicate unbiased and reliable forecasts.</a:t>
            </a:r>
          </a:p>
          <a:p>
            <a:r>
              <a:rPr lang="en-US" sz="1500" dirty="0"/>
              <a:t>Error correlation does not equate to causation but highlights error pattern similarities.</a:t>
            </a:r>
          </a:p>
        </p:txBody>
      </p:sp>
      <p:pic>
        <p:nvPicPr>
          <p:cNvPr id="5" name="Picture 4" descr="A computer screen shot of numbers&#10;&#10;Description automatically generated">
            <a:extLst>
              <a:ext uri="{FF2B5EF4-FFF2-40B4-BE49-F238E27FC236}">
                <a16:creationId xmlns:a16="http://schemas.microsoft.com/office/drawing/2014/main" id="{A05EF768-7829-1A5C-10C4-976D23331AB1}"/>
              </a:ext>
            </a:extLst>
          </p:cNvPr>
          <p:cNvPicPr>
            <a:picLocks noChangeAspect="1"/>
          </p:cNvPicPr>
          <p:nvPr/>
        </p:nvPicPr>
        <p:blipFill>
          <a:blip r:embed="rId2"/>
          <a:stretch>
            <a:fillRect/>
          </a:stretch>
        </p:blipFill>
        <p:spPr>
          <a:xfrm>
            <a:off x="0" y="4963886"/>
            <a:ext cx="6209881" cy="1388981"/>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0991DD94-5232-AD95-3B4C-068D475C0E80}"/>
              </a:ext>
            </a:extLst>
          </p:cNvPr>
          <p:cNvPicPr>
            <a:picLocks noChangeAspect="1"/>
          </p:cNvPicPr>
          <p:nvPr/>
        </p:nvPicPr>
        <p:blipFill>
          <a:blip r:embed="rId3"/>
          <a:stretch>
            <a:fillRect/>
          </a:stretch>
        </p:blipFill>
        <p:spPr>
          <a:xfrm>
            <a:off x="6209881" y="4963886"/>
            <a:ext cx="5982119" cy="1388981"/>
          </a:xfrm>
          <a:prstGeom prst="rect">
            <a:avLst/>
          </a:prstGeom>
        </p:spPr>
      </p:pic>
    </p:spTree>
    <p:extLst>
      <p:ext uri="{BB962C8B-B14F-4D97-AF65-F5344CB8AC3E}">
        <p14:creationId xmlns:p14="http://schemas.microsoft.com/office/powerpoint/2010/main" val="372510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2AF48-BFB7-D4E5-7C49-848DD98C4797}"/>
              </a:ext>
            </a:extLst>
          </p:cNvPr>
          <p:cNvSpPr>
            <a:spLocks noGrp="1"/>
          </p:cNvSpPr>
          <p:nvPr>
            <p:ph type="title"/>
          </p:nvPr>
        </p:nvSpPr>
        <p:spPr>
          <a:xfrm>
            <a:off x="579120" y="795528"/>
            <a:ext cx="11033760" cy="621290"/>
          </a:xfrm>
        </p:spPr>
        <p:txBody>
          <a:bodyPr>
            <a:normAutofit/>
          </a:bodyPr>
          <a:lstStyle/>
          <a:p>
            <a:r>
              <a:rPr lang="en-US" sz="4000" dirty="0"/>
              <a:t>conclusion</a:t>
            </a:r>
          </a:p>
        </p:txBody>
      </p:sp>
      <p:sp>
        <p:nvSpPr>
          <p:cNvPr id="3" name="Content Placeholder 2">
            <a:extLst>
              <a:ext uri="{FF2B5EF4-FFF2-40B4-BE49-F238E27FC236}">
                <a16:creationId xmlns:a16="http://schemas.microsoft.com/office/drawing/2014/main" id="{DE5FD5C2-C94C-262A-DF9E-E9F959CAED47}"/>
              </a:ext>
            </a:extLst>
          </p:cNvPr>
          <p:cNvSpPr>
            <a:spLocks noGrp="1"/>
          </p:cNvSpPr>
          <p:nvPr>
            <p:ph idx="1"/>
          </p:nvPr>
        </p:nvSpPr>
        <p:spPr>
          <a:xfrm>
            <a:off x="552660" y="1416818"/>
            <a:ext cx="11060220" cy="4923692"/>
          </a:xfrm>
        </p:spPr>
        <p:txBody>
          <a:bodyPr anchor="ctr">
            <a:normAutofit/>
          </a:bodyPr>
          <a:lstStyle/>
          <a:p>
            <a:pPr marL="0" indent="0" algn="just">
              <a:buNone/>
            </a:pPr>
            <a:r>
              <a:rPr lang="en-US" sz="1500" b="1" dirty="0"/>
              <a:t>Forecast Insights:</a:t>
            </a:r>
          </a:p>
          <a:p>
            <a:pPr algn="just"/>
            <a:r>
              <a:rPr lang="en-US" sz="1500" dirty="0"/>
              <a:t>Forecasts predict a steady uptick in natural gas use, reinforcing its role as a bridge in the shift to greener energy.</a:t>
            </a:r>
          </a:p>
          <a:p>
            <a:pPr algn="just"/>
            <a:r>
              <a:rPr lang="en-US" sz="1500" dirty="0"/>
              <a:t>Anticipated growth in demand highlights the urgency for enhanced energy infrastructure and progressive policy development.</a:t>
            </a:r>
          </a:p>
          <a:p>
            <a:pPr algn="just"/>
            <a:r>
              <a:rPr lang="en-US" sz="1500" dirty="0"/>
              <a:t>Continuous refinement of forecasting models is crucial for adapting to evolving market conditions and policy reforms, prioritizing emission reduction.</a:t>
            </a:r>
          </a:p>
          <a:p>
            <a:pPr marL="0" indent="0" algn="just">
              <a:buNone/>
            </a:pPr>
            <a:r>
              <a:rPr lang="en-US" sz="1500" b="1" dirty="0"/>
              <a:t>Strategic Recommendations:</a:t>
            </a:r>
          </a:p>
          <a:p>
            <a:pPr algn="just"/>
            <a:r>
              <a:rPr lang="en-US" sz="1500" dirty="0"/>
              <a:t>Sync infrastructure enhancements with the anticipated growth in natural gas usage.</a:t>
            </a:r>
          </a:p>
          <a:p>
            <a:pPr algn="just"/>
            <a:r>
              <a:rPr lang="en-US" sz="1500" dirty="0"/>
              <a:t>Develop flexible strategies to navigate market fluctuations in energy demand and supply.</a:t>
            </a:r>
          </a:p>
          <a:p>
            <a:pPr algn="just"/>
            <a:r>
              <a:rPr lang="en-US" sz="1500" dirty="0"/>
              <a:t>Prioritize integration of renewables to progress towards a diversified and sustainable energy portfolio.</a:t>
            </a:r>
          </a:p>
          <a:p>
            <a:pPr algn="just"/>
            <a:r>
              <a:rPr lang="en-US" sz="1500" dirty="0"/>
              <a:t>Commit to ongoing surveillance of energy consumption patterns, updating predictive models accordingly.</a:t>
            </a:r>
          </a:p>
          <a:p>
            <a:pPr algn="just"/>
            <a:r>
              <a:rPr lang="en-US" sz="1500" dirty="0"/>
              <a:t>Proactively mitigate methane leakage in the natural gas supply chain to solidify its status as a cleaner energy source.</a:t>
            </a:r>
          </a:p>
        </p:txBody>
      </p:sp>
    </p:spTree>
    <p:extLst>
      <p:ext uri="{BB962C8B-B14F-4D97-AF65-F5344CB8AC3E}">
        <p14:creationId xmlns:p14="http://schemas.microsoft.com/office/powerpoint/2010/main" val="4239179738"/>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30201B"/>
      </a:dk2>
      <a:lt2>
        <a:srgbClr val="F2F0F3"/>
      </a:lt2>
      <a:accent1>
        <a:srgbClr val="7CAD44"/>
      </a:accent1>
      <a:accent2>
        <a:srgbClr val="A1A737"/>
      </a:accent2>
      <a:accent3>
        <a:srgbClr val="C3984D"/>
      </a:accent3>
      <a:accent4>
        <a:srgbClr val="B1553B"/>
      </a:accent4>
      <a:accent5>
        <a:srgbClr val="C34D64"/>
      </a:accent5>
      <a:accent6>
        <a:srgbClr val="B13B83"/>
      </a:accent6>
      <a:hlink>
        <a:srgbClr val="C04347"/>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457</TotalTime>
  <Words>832</Words>
  <Application>Microsoft Macintosh PowerPoint</Application>
  <PresentationFormat>Widescreen</PresentationFormat>
  <Paragraphs>65</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Avenir Next LT Pro</vt:lpstr>
      <vt:lpstr>Wingdings</vt:lpstr>
      <vt:lpstr>GradientRiseVTI</vt:lpstr>
      <vt:lpstr>Analytical Forecasting of Energy Consumption Patterns</vt:lpstr>
      <vt:lpstr>objectives</vt:lpstr>
      <vt:lpstr>Data description</vt:lpstr>
      <vt:lpstr>BACKGROUND</vt:lpstr>
      <vt:lpstr>Forecasting Natural gas consumption using ETS(AAN) model</vt:lpstr>
      <vt:lpstr>Forecasting Natural gas consumption using The Holt-Winters model</vt:lpstr>
      <vt:lpstr>Forecasting using Vector autoregression(var) model</vt:lpstr>
      <vt:lpstr>Correlation Matrix from the VAR</vt:lpstr>
      <vt:lpstr>conclusion</vt:lpstr>
      <vt:lpstr>Appendix-VAR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Gas Consumption Forecast</dc:title>
  <dc:creator>Ivie Irivbogbe</dc:creator>
  <cp:lastModifiedBy>Ivie Irivbogbe</cp:lastModifiedBy>
  <cp:revision>6</cp:revision>
  <dcterms:created xsi:type="dcterms:W3CDTF">2024-03-30T19:13:19Z</dcterms:created>
  <dcterms:modified xsi:type="dcterms:W3CDTF">2024-04-03T15:08:17Z</dcterms:modified>
</cp:coreProperties>
</file>