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62" r:id="rId3"/>
    <p:sldId id="257" r:id="rId4"/>
    <p:sldId id="263" r:id="rId5"/>
    <p:sldId id="264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7"/>
    <p:restoredTop sz="94714"/>
  </p:normalViewPr>
  <p:slideViewPr>
    <p:cSldViewPr snapToGrid="0">
      <p:cViewPr varScale="1">
        <p:scale>
          <a:sx n="95" d="100"/>
          <a:sy n="95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7D2BC-A3CD-3F47-AEA9-8B8BF4A444F7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37D32-23A0-FB4D-AE54-47BBED4B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0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37D32-23A0-FB4D-AE54-47BBED4B34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37D32-23A0-FB4D-AE54-47BBED4B34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7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4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50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8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3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58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3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14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29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6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hdzahier/travel-insurance?select=travel+insurance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0590-2DC6-2244-588E-EFC5FE7B6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0" y="4610606"/>
            <a:ext cx="8356685" cy="1674856"/>
          </a:xfrm>
        </p:spPr>
        <p:txBody>
          <a:bodyPr anchor="ctr">
            <a:normAutofit/>
          </a:bodyPr>
          <a:lstStyle/>
          <a:p>
            <a:r>
              <a:rPr lang="en-US" sz="6000" b="1" dirty="0"/>
              <a:t>Travel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8591E-776E-96D8-EC6F-DCB95B9CD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7300" y="4618689"/>
            <a:ext cx="2739312" cy="1674860"/>
          </a:xfrm>
        </p:spPr>
        <p:txBody>
          <a:bodyPr anchor="t">
            <a:normAutofit lnSpcReduction="10000"/>
          </a:bodyPr>
          <a:lstStyle/>
          <a:p>
            <a:pPr algn="ctr">
              <a:lnSpc>
                <a:spcPct val="150000"/>
              </a:lnSpc>
            </a:pPr>
            <a:r>
              <a:rPr lang="en-US" sz="1500" b="1" dirty="0"/>
              <a:t>Ivie Irivbogbe</a:t>
            </a:r>
          </a:p>
          <a:p>
            <a:pPr algn="ctr">
              <a:lnSpc>
                <a:spcPct val="150000"/>
              </a:lnSpc>
            </a:pPr>
            <a:r>
              <a:rPr lang="en-US" sz="1500" b="1" dirty="0"/>
              <a:t>BANA 7365 Final Project</a:t>
            </a:r>
          </a:p>
          <a:p>
            <a:pPr algn="ctr">
              <a:lnSpc>
                <a:spcPct val="150000"/>
              </a:lnSpc>
            </a:pPr>
            <a:r>
              <a:rPr lang="en-US" sz="1500" b="1" dirty="0"/>
              <a:t>April 15, 2024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3" descr="Money and passport">
            <a:extLst>
              <a:ext uri="{FF2B5EF4-FFF2-40B4-BE49-F238E27FC236}">
                <a16:creationId xmlns:a16="http://schemas.microsoft.com/office/drawing/2014/main" id="{D9281B3D-2741-B75E-C3FC-A7ABF52B2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74" b="23300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46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D69C-0DDE-0A5B-0BF5-3DE621EE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567559"/>
            <a:ext cx="11294435" cy="1313793"/>
          </a:xfrm>
        </p:spPr>
        <p:txBody>
          <a:bodyPr>
            <a:normAutofit/>
          </a:bodyPr>
          <a:lstStyle/>
          <a:p>
            <a:r>
              <a:rPr lang="en-US" sz="3200" b="1" dirty="0"/>
              <a:t>Travel Insurance Dataset - Binary Classification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F340-625A-374E-CFFB-F22BDCEA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881352"/>
            <a:ext cx="11059811" cy="4409089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en-US" sz="3600" b="1" dirty="0"/>
              <a:t>Sources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>
                <a:hlinkClick r:id="rId2"/>
              </a:rPr>
              <a:t>https://www.kaggle.com/datasets/mhdzahier/travel-insurance?select=travel+insurance.csv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b="1" dirty="0"/>
              <a:t>Summary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This dataset originates from a Singapore-based third-party travel insurance servicing company and encompasses travel insurance policy records. 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The primary objective of this data is to predict the 'Claim Status’, a binary outcome indicating whether a claim was made ('Yes') or not ('No’). </a:t>
            </a:r>
          </a:p>
          <a:p>
            <a:pPr marL="0" indent="0">
              <a:buNone/>
            </a:pPr>
            <a:r>
              <a:rPr lang="en-US" sz="3600" b="1" dirty="0"/>
              <a:t>Key Attributes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Claim Status (Target): </a:t>
            </a:r>
            <a:r>
              <a:rPr lang="en-US" sz="3600" dirty="0"/>
              <a:t>The binary outcome of whether a claim was filed.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Agency: </a:t>
            </a:r>
            <a:r>
              <a:rPr lang="en-US" sz="3600" dirty="0"/>
              <a:t>The name of the travel insurance agency.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Agency Type: </a:t>
            </a:r>
            <a:r>
              <a:rPr lang="en-US" sz="3600" dirty="0"/>
              <a:t>Categorization of the agency, e.g., Airlines or Travel Agency.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Distribution Channel: </a:t>
            </a:r>
            <a:r>
              <a:rPr lang="en-US" sz="3600" dirty="0"/>
              <a:t>The channel through which the insurance was sold, e.g., Online or Offline.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Product Name: </a:t>
            </a:r>
            <a:r>
              <a:rPr lang="en-US" sz="3600" dirty="0"/>
              <a:t>Specific insurance product purchased.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Duration: </a:t>
            </a:r>
            <a:r>
              <a:rPr lang="en-US" sz="3600" dirty="0"/>
              <a:t>Period of the insurance coverage.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Destination: </a:t>
            </a:r>
            <a:r>
              <a:rPr lang="en-US" sz="3600" dirty="0"/>
              <a:t>Travel destination covered by the insurance.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Net Sales: </a:t>
            </a:r>
            <a:r>
              <a:rPr lang="en-US" sz="3600" dirty="0"/>
              <a:t>Revenue from the sale of the travel insurance policy.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Commission: </a:t>
            </a:r>
            <a:r>
              <a:rPr lang="en-US" sz="3600" dirty="0"/>
              <a:t>Earnings received by the agency for the policy sale.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Gender: </a:t>
            </a:r>
            <a:r>
              <a:rPr lang="en-US" sz="3600" dirty="0"/>
              <a:t>Gender of the insured party.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/>
              <a:t>Age: </a:t>
            </a:r>
            <a:r>
              <a:rPr lang="en-US" sz="3600" dirty="0"/>
              <a:t>Age of the insured party.</a:t>
            </a:r>
          </a:p>
        </p:txBody>
      </p:sp>
    </p:spTree>
    <p:extLst>
      <p:ext uri="{BB962C8B-B14F-4D97-AF65-F5344CB8AC3E}">
        <p14:creationId xmlns:p14="http://schemas.microsoft.com/office/powerpoint/2010/main" val="122278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DF6D-967E-B8C9-AC16-A7AB6F9A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623F-E0A0-778F-E2DD-F5BBFBE1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65355"/>
            <a:ext cx="6456622" cy="1667647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/>
              <a:t>The Gender column had about 45,000 missing values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 dataset had both numerical and categorical variables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</a:t>
            </a:r>
            <a:r>
              <a:rPr lang="en-US" sz="2000" dirty="0"/>
              <a:t>here is a significant imbalance between 'No Claims' vastly outnumbering 'Claims’.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Singapore has more claims than other locations, such as China, Australia, and the United States.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B7F47E7-017A-CA7C-BF17-30C4C7FB4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121" y="1865355"/>
            <a:ext cx="4636281" cy="1563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100525-B89B-3467-8D2C-2E259AC2F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08" y="3528596"/>
            <a:ext cx="5403194" cy="2685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8EF0EA-F58D-10CE-0F9C-50550AA4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533000"/>
            <a:ext cx="5359292" cy="26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5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DF6D-967E-B8C9-AC16-A7AB6F9A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3697"/>
            <a:ext cx="11049000" cy="1321656"/>
          </a:xfrm>
        </p:spPr>
        <p:txBody>
          <a:bodyPr/>
          <a:lstStyle/>
          <a:p>
            <a:r>
              <a:rPr lang="en-US" b="1" dirty="0"/>
              <a:t>The Baseline Model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623F-E0A0-778F-E2DD-F5BBFBE1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65354"/>
            <a:ext cx="11049000" cy="4448949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Baseline Model: </a:t>
            </a:r>
            <a:r>
              <a:rPr lang="en-US" sz="1200" dirty="0"/>
              <a:t>Logistic Regression with </a:t>
            </a:r>
            <a:r>
              <a:rPr lang="en-US" sz="1200" dirty="0" err="1"/>
              <a:t>liblinear</a:t>
            </a:r>
            <a:r>
              <a:rPr lang="en-US" sz="1200" dirty="0"/>
              <a:t> solver - </a:t>
            </a:r>
            <a:r>
              <a:rPr lang="en-US" sz="1200" b="1" dirty="0"/>
              <a:t>Based on the Train Set</a:t>
            </a:r>
            <a:r>
              <a:rPr lang="en-US" sz="12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Performance Without Class Weight: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200" dirty="0"/>
              <a:t>Accuracy: 98.53%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100" dirty="0"/>
              <a:t>Precision: 0.0, Recall: 0.0, F1 Score: 0.0, ROC AUC Score: 0.5</a:t>
            </a: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Observations: </a:t>
            </a:r>
            <a:r>
              <a:rPr lang="en-US" sz="1200" dirty="0"/>
              <a:t>High accuracy is overshadowed by zero precision, recall, and F1, suggesting the model mainly predicts the majority class(No Claims). ROC AUC suggests no better than random guessing for minority class(Claims)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Performance With Class Weight: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200" dirty="0"/>
              <a:t>Accuracy: 79.74%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200" dirty="0"/>
              <a:t>Precision: 5.23%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200" dirty="0"/>
              <a:t>Recall: 74.43%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200" dirty="0"/>
              <a:t>F1 Score: 9.78%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200" dirty="0"/>
              <a:t>ROC AUC: 77.13%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Insights: </a:t>
            </a:r>
            <a:r>
              <a:rPr lang="en-US" sz="1200" dirty="0"/>
              <a:t>The model with class weight adjustment indicates a more balanced performance, successfully identifying more instances of the minority class. The ROC AUC score suggests moderate discriminative ability, with potential for improvement.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Next Steps: </a:t>
            </a:r>
            <a:r>
              <a:rPr lang="en-US" sz="1200" dirty="0"/>
              <a:t>Implement tree-based models(Random Forest and Gradient Boosting) for enhanced balance and predictive power.</a:t>
            </a:r>
          </a:p>
        </p:txBody>
      </p:sp>
    </p:spTree>
    <p:extLst>
      <p:ext uri="{BB962C8B-B14F-4D97-AF65-F5344CB8AC3E}">
        <p14:creationId xmlns:p14="http://schemas.microsoft.com/office/powerpoint/2010/main" val="137611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DF6D-967E-B8C9-AC16-A7AB6F9A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3697"/>
            <a:ext cx="11049000" cy="1321656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623F-E0A0-778F-E2DD-F5BBFBE1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65354"/>
            <a:ext cx="11049000" cy="4448949"/>
          </a:xfrm>
        </p:spPr>
        <p:txBody>
          <a:bodyPr anchor="t">
            <a:normAutofit fontScale="47500" lnSpcReduction="2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3600" b="1" dirty="0"/>
              <a:t>Data Integrity: </a:t>
            </a:r>
            <a:r>
              <a:rPr lang="en-US" sz="3600" dirty="0"/>
              <a:t>Missing entries imputed to ensure comprehensive analysis.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3600" b="1" dirty="0"/>
              <a:t>Dataset Split: </a:t>
            </a:r>
            <a:r>
              <a:rPr lang="en-US" sz="3600" dirty="0"/>
              <a:t>80% training set for model building and 20% testing set for performance validation.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3600" b="1" dirty="0"/>
              <a:t>Dataset Preparation: </a:t>
            </a:r>
            <a:r>
              <a:rPr lang="en-US" sz="3600" dirty="0"/>
              <a:t>Features one-hot encoded to transform categorical variables for model compatibility.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3600" b="1" dirty="0"/>
              <a:t>Model Training: </a:t>
            </a:r>
            <a:r>
              <a:rPr lang="en-US" sz="3600" dirty="0"/>
              <a:t>Trained models to identify patterns indicative of claims.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3600" b="1" dirty="0"/>
              <a:t>Cross-Validation: </a:t>
            </a:r>
            <a:r>
              <a:rPr lang="en-US" sz="3600" dirty="0"/>
              <a:t>Applied five-fold cross-validation for robust model evaluation.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3600" b="1" dirty="0"/>
              <a:t>Precision Tuning:</a:t>
            </a:r>
            <a:r>
              <a:rPr lang="en-US" sz="3600" dirty="0"/>
              <a:t> Parameters fine-tuned to maximize prediction accuracy.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3600" b="1" dirty="0"/>
              <a:t>Diverse Predictive Models</a:t>
            </a:r>
            <a:r>
              <a:rPr lang="en-US" sz="3600" dirty="0"/>
              <a:t>: Employed Logistic Regression, Random Forest, and </a:t>
            </a:r>
            <a:r>
              <a:rPr lang="en-US" sz="3600" dirty="0" err="1"/>
              <a:t>XGBoost</a:t>
            </a:r>
            <a:r>
              <a:rPr lang="en-US" sz="3600" dirty="0"/>
              <a:t> for varied insights.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3600" b="1" dirty="0"/>
              <a:t>Class Weight Adjustment: </a:t>
            </a:r>
            <a:r>
              <a:rPr lang="en-US" sz="3600" dirty="0"/>
              <a:t>Implemented class weight adjustments to balance the influence of all classes.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315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DF6D-967E-B8C9-AC16-A7AB6F9A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3697"/>
            <a:ext cx="11049000" cy="1321656"/>
          </a:xfrm>
        </p:spPr>
        <p:txBody>
          <a:bodyPr/>
          <a:lstStyle/>
          <a:p>
            <a:r>
              <a:rPr lang="en-US" b="1" dirty="0"/>
              <a:t>Best Model - </a:t>
            </a:r>
            <a:r>
              <a:rPr lang="en-US" sz="4000" b="1" dirty="0" err="1"/>
              <a:t>XGBoost</a:t>
            </a:r>
            <a:r>
              <a:rPr lang="en-US" sz="4000" b="1" dirty="0"/>
              <a:t> Model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623F-E0A0-778F-E2DD-F5BBFBE1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65354"/>
            <a:ext cx="11049000" cy="44489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b="1" dirty="0" err="1"/>
              <a:t>XGBoost</a:t>
            </a:r>
            <a:r>
              <a:rPr lang="en-US" sz="2000" b="1" dirty="0"/>
              <a:t> Model on Train Set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Optimized via grid search in 121.17 seconds.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 best parameters are learning rate - 0.3, max depth - 20, and 400 estimators.</a:t>
            </a:r>
          </a:p>
          <a:p>
            <a:pPr marL="0" indent="0">
              <a:buNone/>
            </a:pPr>
            <a:r>
              <a:rPr lang="en-US" sz="2000" b="1" dirty="0"/>
              <a:t>Model Training Performance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Accuracy: 99.72% — indicative of high overall correctness.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Precision: 84.03% — the majority of positive predictions were correct.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Recall: 100% — perfectly identified all positive instances.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F1 Score: 91.33% — an excellent balance between precision and recall.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ROC AUC: 99.86% — superior ability to differentiate classes.</a:t>
            </a:r>
          </a:p>
          <a:p>
            <a:pPr marL="0" indent="0">
              <a:buNone/>
            </a:pPr>
            <a:r>
              <a:rPr lang="en-US" sz="2000" b="1" dirty="0"/>
              <a:t>Model Robustness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Demonstrates reliability and accuracy in identifying and classifying outcomes.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Ensures confidence in the model's applicability for practical use cases.</a:t>
            </a:r>
          </a:p>
          <a:p>
            <a:pPr marL="0" indent="0">
              <a:buNone/>
            </a:pPr>
            <a:r>
              <a:rPr lang="en-US" sz="2000" b="1" dirty="0"/>
              <a:t>Next Step: </a:t>
            </a:r>
            <a:r>
              <a:rPr lang="en-US" sz="2000" dirty="0"/>
              <a:t>Validate on a separate test set to confirm model generalizability.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533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DF6D-967E-B8C9-AC16-A7AB6F9A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3697"/>
            <a:ext cx="11049000" cy="1321656"/>
          </a:xfrm>
        </p:spPr>
        <p:txBody>
          <a:bodyPr/>
          <a:lstStyle/>
          <a:p>
            <a:r>
              <a:rPr lang="en-US" sz="4000" b="1" dirty="0"/>
              <a:t>Final Evaluation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623F-E0A0-778F-E2DD-F5BBFBE1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65354"/>
            <a:ext cx="11049000" cy="444894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400" b="1" dirty="0" err="1"/>
              <a:t>XGBoost</a:t>
            </a:r>
            <a:r>
              <a:rPr lang="en-US" sz="1400" b="1" dirty="0"/>
              <a:t> Model on Test Set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/>
              <a:t>Grid search optimized: 125.87 seconds elapsed.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/>
              <a:t>The best parameters are learning rate - 0.3, max depth - 20, and 400 estimators.</a:t>
            </a:r>
          </a:p>
          <a:p>
            <a:pPr marL="0" indent="0">
              <a:buNone/>
            </a:pPr>
            <a:r>
              <a:rPr lang="en-US" sz="1400" b="1" dirty="0"/>
              <a:t>Performance Metrics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/>
              <a:t>Accuracy: 97.42% — reflects a high correct classification rate.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/>
              <a:t>Precision: 8.47% — low rate of correct positive predictions.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/>
              <a:t>Recall: 8.33% — minimal coverage of actual positive cases.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/>
              <a:t>F1 Score: 8.40% — Indicates imbalance in precision and recall.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/>
              <a:t>ROC AUC: 53.52% — suggests a slight ability to distinguish classes.</a:t>
            </a:r>
          </a:p>
          <a:p>
            <a:pPr marL="0" indent="0">
              <a:buNone/>
            </a:pPr>
            <a:r>
              <a:rPr lang="en-US" sz="1400" b="1" dirty="0"/>
              <a:t>Observations</a:t>
            </a:r>
          </a:p>
          <a:p>
            <a:pPr marL="0" indent="0">
              <a:buNone/>
            </a:pPr>
            <a:r>
              <a:rPr lang="en-US" sz="1400" dirty="0"/>
              <a:t>The model struggles with class imbalance despite high accuracy, as indicated by low precision, recall, and F1 score. A substantial discrepancy between training and testing performance may signal overfitting.</a:t>
            </a:r>
          </a:p>
        </p:txBody>
      </p:sp>
      <p:pic>
        <p:nvPicPr>
          <p:cNvPr id="4" name="Picture 3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100E2921-6BED-6EDA-F1DA-67E211BD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46" y="1865353"/>
            <a:ext cx="4291853" cy="382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5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E285F2-CC2E-AE2C-BF55-50A1F405E987}"/>
              </a:ext>
            </a:extLst>
          </p:cNvPr>
          <p:cNvSpPr txBox="1"/>
          <p:nvPr/>
        </p:nvSpPr>
        <p:spPr>
          <a:xfrm>
            <a:off x="2146004" y="2321004"/>
            <a:ext cx="7899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4494578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LeftStep">
      <a:dk1>
        <a:srgbClr val="000000"/>
      </a:dk1>
      <a:lt1>
        <a:srgbClr val="FFFFFF"/>
      </a:lt1>
      <a:dk2>
        <a:srgbClr val="412724"/>
      </a:dk2>
      <a:lt2>
        <a:srgbClr val="E8E6E2"/>
      </a:lt2>
      <a:accent1>
        <a:srgbClr val="91A5C4"/>
      </a:accent1>
      <a:accent2>
        <a:srgbClr val="7BA9B5"/>
      </a:accent2>
      <a:accent3>
        <a:srgbClr val="80AAA1"/>
      </a:accent3>
      <a:accent4>
        <a:srgbClr val="77AE8B"/>
      </a:accent4>
      <a:accent5>
        <a:srgbClr val="84AC82"/>
      </a:accent5>
      <a:accent6>
        <a:srgbClr val="8DAA74"/>
      </a:accent6>
      <a:hlink>
        <a:srgbClr val="967F5B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7323</TotalTime>
  <Words>827</Words>
  <Application>Microsoft Macintosh PowerPoint</Application>
  <PresentationFormat>Widescreen</PresentationFormat>
  <Paragraphs>79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Batang</vt:lpstr>
      <vt:lpstr>Aptos</vt:lpstr>
      <vt:lpstr>Arial</vt:lpstr>
      <vt:lpstr>Avenir Next LT Pro Light</vt:lpstr>
      <vt:lpstr>Wingdings</vt:lpstr>
      <vt:lpstr>AlignmentVTI</vt:lpstr>
      <vt:lpstr>Travel Insurance</vt:lpstr>
      <vt:lpstr>Travel Insurance Dataset - Binary Classification Analysis</vt:lpstr>
      <vt:lpstr>Dataset Attributes</vt:lpstr>
      <vt:lpstr>The Baseline Model – Logistic Regression</vt:lpstr>
      <vt:lpstr>Methodology</vt:lpstr>
      <vt:lpstr>Best Model - XGBoost Model</vt:lpstr>
      <vt:lpstr>Final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Insurance</dc:title>
  <dc:creator>Ivie Irivbogbe</dc:creator>
  <cp:lastModifiedBy>Edugie Irivbogbe</cp:lastModifiedBy>
  <cp:revision>3</cp:revision>
  <dcterms:created xsi:type="dcterms:W3CDTF">2024-04-10T00:24:29Z</dcterms:created>
  <dcterms:modified xsi:type="dcterms:W3CDTF">2024-04-16T00:23:01Z</dcterms:modified>
</cp:coreProperties>
</file>