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12/11/2019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12/11/2019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udemy.com/course/programacion-de-android-desde-cer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D44DEE-451D-4583-8B8A-A2A113D6500E}"/>
              </a:ext>
            </a:extLst>
          </p:cNvPr>
          <p:cNvSpPr>
            <a:spLocks noGrp="1"/>
          </p:cNvSpPr>
          <p:nvPr>
            <p:ph type="ctrTitle"/>
          </p:nvPr>
        </p:nvSpPr>
        <p:spPr/>
        <p:txBody>
          <a:bodyPr/>
          <a:lstStyle/>
          <a:p>
            <a:r>
              <a:rPr lang="es-ES" dirty="0"/>
              <a:t>Proyecto </a:t>
            </a:r>
            <a:r>
              <a:rPr lang="es-ES" dirty="0" err="1"/>
              <a:t>RentSoft</a:t>
            </a:r>
            <a:endParaRPr lang="es-ES" dirty="0"/>
          </a:p>
        </p:txBody>
      </p:sp>
      <p:sp>
        <p:nvSpPr>
          <p:cNvPr id="3" name="Subtítulo 2">
            <a:extLst>
              <a:ext uri="{FF2B5EF4-FFF2-40B4-BE49-F238E27FC236}">
                <a16:creationId xmlns:a16="http://schemas.microsoft.com/office/drawing/2014/main" id="{3D6ADB4A-557F-4950-80D9-ABF452F125E9}"/>
              </a:ext>
            </a:extLst>
          </p:cNvPr>
          <p:cNvSpPr>
            <a:spLocks noGrp="1"/>
          </p:cNvSpPr>
          <p:nvPr>
            <p:ph type="subTitle" idx="1"/>
          </p:nvPr>
        </p:nvSpPr>
        <p:spPr/>
        <p:txBody>
          <a:bodyPr>
            <a:normAutofit lnSpcReduction="10000"/>
          </a:bodyPr>
          <a:lstStyle/>
          <a:p>
            <a:r>
              <a:rPr lang="es-ES" dirty="0"/>
              <a:t>Iván Moreno Quirós</a:t>
            </a:r>
          </a:p>
          <a:p>
            <a:r>
              <a:rPr lang="es-ES" dirty="0"/>
              <a:t>Desarrollo de Aplicaciones Multiplataforma</a:t>
            </a:r>
          </a:p>
          <a:p>
            <a:r>
              <a:rPr lang="es-ES" dirty="0"/>
              <a:t>I.E.S. </a:t>
            </a:r>
            <a:r>
              <a:rPr lang="es-ES" dirty="0" err="1"/>
              <a:t>Augustóbriga</a:t>
            </a:r>
            <a:r>
              <a:rPr lang="es-ES" dirty="0"/>
              <a:t> </a:t>
            </a:r>
          </a:p>
        </p:txBody>
      </p:sp>
    </p:spTree>
    <p:extLst>
      <p:ext uri="{BB962C8B-B14F-4D97-AF65-F5344CB8AC3E}">
        <p14:creationId xmlns:p14="http://schemas.microsoft.com/office/powerpoint/2010/main" val="228011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E029E7-656F-4A11-8F69-D3449D451EA5}"/>
              </a:ext>
            </a:extLst>
          </p:cNvPr>
          <p:cNvSpPr>
            <a:spLocks noGrp="1"/>
          </p:cNvSpPr>
          <p:nvPr>
            <p:ph type="title"/>
          </p:nvPr>
        </p:nvSpPr>
        <p:spPr/>
        <p:txBody>
          <a:bodyPr/>
          <a:lstStyle/>
          <a:p>
            <a:r>
              <a:rPr lang="es-ES" dirty="0"/>
              <a:t>Bibliografía</a:t>
            </a:r>
            <a:br>
              <a:rPr lang="es-ES" dirty="0"/>
            </a:br>
            <a:endParaRPr lang="es-ES" dirty="0"/>
          </a:p>
        </p:txBody>
      </p:sp>
      <p:sp>
        <p:nvSpPr>
          <p:cNvPr id="3" name="Marcador de contenido 2">
            <a:extLst>
              <a:ext uri="{FF2B5EF4-FFF2-40B4-BE49-F238E27FC236}">
                <a16:creationId xmlns:a16="http://schemas.microsoft.com/office/drawing/2014/main" id="{EF7483A9-2682-47C6-A15E-F824E6BE01B0}"/>
              </a:ext>
            </a:extLst>
          </p:cNvPr>
          <p:cNvSpPr>
            <a:spLocks noGrp="1"/>
          </p:cNvSpPr>
          <p:nvPr>
            <p:ph idx="1"/>
          </p:nvPr>
        </p:nvSpPr>
        <p:spPr/>
        <p:txBody>
          <a:bodyPr/>
          <a:lstStyle/>
          <a:p>
            <a:r>
              <a:rPr lang="es-ES" dirty="0"/>
              <a:t>Casi todo lo insertado en este proyecto fue aprendido con el profesor que instruía “Desarrollo de Interfaces” en el IES Donoso Cortés en Don Benito.</a:t>
            </a:r>
          </a:p>
          <a:p>
            <a:endParaRPr lang="es-ES" dirty="0"/>
          </a:p>
          <a:p>
            <a:r>
              <a:rPr lang="es-ES" dirty="0"/>
              <a:t>También hice un curso en Udemy de Android y manejo de Android Studio: </a:t>
            </a:r>
            <a:r>
              <a:rPr lang="es-ES" u="sng" dirty="0">
                <a:hlinkClick r:id="rId2"/>
              </a:rPr>
              <a:t>https://www.udemy.com/course/programacion-de-android-desde-cero/</a:t>
            </a:r>
            <a:endParaRPr lang="es-ES" u="sng" dirty="0"/>
          </a:p>
          <a:p>
            <a:endParaRPr lang="es-ES" dirty="0"/>
          </a:p>
          <a:p>
            <a:r>
              <a:rPr lang="es-ES" dirty="0"/>
              <a:t>Investigación propia.</a:t>
            </a:r>
          </a:p>
        </p:txBody>
      </p:sp>
    </p:spTree>
    <p:extLst>
      <p:ext uri="{BB962C8B-B14F-4D97-AF65-F5344CB8AC3E}">
        <p14:creationId xmlns:p14="http://schemas.microsoft.com/office/powerpoint/2010/main" val="2415654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7A87C6C-B8CD-4233-8D2A-7F1F9BE0C50E}"/>
              </a:ext>
            </a:extLst>
          </p:cNvPr>
          <p:cNvSpPr>
            <a:spLocks noGrp="1"/>
          </p:cNvSpPr>
          <p:nvPr>
            <p:ph type="title"/>
          </p:nvPr>
        </p:nvSpPr>
        <p:spPr/>
        <p:txBody>
          <a:bodyPr/>
          <a:lstStyle/>
          <a:p>
            <a:r>
              <a:rPr lang="es-ES" dirty="0"/>
              <a:t>Objetivos						Tecnologías</a:t>
            </a:r>
          </a:p>
        </p:txBody>
      </p:sp>
      <p:sp>
        <p:nvSpPr>
          <p:cNvPr id="5" name="Marcador de contenido 4">
            <a:extLst>
              <a:ext uri="{FF2B5EF4-FFF2-40B4-BE49-F238E27FC236}">
                <a16:creationId xmlns:a16="http://schemas.microsoft.com/office/drawing/2014/main" id="{F2967CA2-BFBA-4779-85CB-E3A4CFF2FD60}"/>
              </a:ext>
            </a:extLst>
          </p:cNvPr>
          <p:cNvSpPr>
            <a:spLocks noGrp="1"/>
          </p:cNvSpPr>
          <p:nvPr>
            <p:ph sz="half" idx="1"/>
          </p:nvPr>
        </p:nvSpPr>
        <p:spPr/>
        <p:txBody>
          <a:bodyPr>
            <a:normAutofit lnSpcReduction="10000"/>
          </a:bodyPr>
          <a:lstStyle/>
          <a:p>
            <a:pPr algn="just"/>
            <a:r>
              <a:rPr lang="es-ES" dirty="0"/>
              <a:t>Servidor.</a:t>
            </a:r>
          </a:p>
          <a:p>
            <a:pPr marL="0" indent="0" algn="just">
              <a:buNone/>
            </a:pPr>
            <a:r>
              <a:rPr lang="es-ES" sz="1200" dirty="0"/>
              <a:t>El servidor atenderá a todos los clientes que accedan a su dirección IP.</a:t>
            </a:r>
          </a:p>
          <a:p>
            <a:pPr algn="just"/>
            <a:r>
              <a:rPr lang="es-ES" dirty="0"/>
              <a:t>Cliente.</a:t>
            </a:r>
          </a:p>
          <a:p>
            <a:pPr marL="0" indent="0" algn="just">
              <a:buNone/>
            </a:pPr>
            <a:r>
              <a:rPr lang="es-ES" sz="1200" dirty="0"/>
              <a:t>Tendremos un cliente para acceder desde un ordenador donde se podrá añadir, borrar, modificar, o reservar pistas.</a:t>
            </a:r>
          </a:p>
          <a:p>
            <a:pPr algn="just"/>
            <a:r>
              <a:rPr lang="es-ES" dirty="0"/>
              <a:t>Android.</a:t>
            </a:r>
          </a:p>
          <a:p>
            <a:pPr marL="0" indent="0" algn="just">
              <a:buNone/>
            </a:pPr>
            <a:r>
              <a:rPr lang="es-ES" sz="1200" dirty="0"/>
              <a:t>Cliente diseñado para terminales Android para reservar la pista desde el móvil siempre que ya estés dado de alta.</a:t>
            </a:r>
          </a:p>
          <a:p>
            <a:pPr algn="just"/>
            <a:r>
              <a:rPr lang="es-ES" dirty="0"/>
              <a:t>Reservas.</a:t>
            </a:r>
          </a:p>
          <a:p>
            <a:pPr marL="0" indent="0" algn="just">
              <a:buNone/>
            </a:pPr>
            <a:r>
              <a:rPr lang="es-ES" sz="1200" dirty="0"/>
              <a:t>Para reservar la pista se tendrá un máximo de dos días contando con el presente.</a:t>
            </a:r>
          </a:p>
        </p:txBody>
      </p:sp>
      <p:sp>
        <p:nvSpPr>
          <p:cNvPr id="6" name="Marcador de contenido 5">
            <a:extLst>
              <a:ext uri="{FF2B5EF4-FFF2-40B4-BE49-F238E27FC236}">
                <a16:creationId xmlns:a16="http://schemas.microsoft.com/office/drawing/2014/main" id="{06AD62E4-AB4E-4501-AA05-451252F66C1D}"/>
              </a:ext>
            </a:extLst>
          </p:cNvPr>
          <p:cNvSpPr>
            <a:spLocks noGrp="1"/>
          </p:cNvSpPr>
          <p:nvPr>
            <p:ph sz="half" idx="2"/>
          </p:nvPr>
        </p:nvSpPr>
        <p:spPr/>
        <p:txBody>
          <a:bodyPr>
            <a:normAutofit lnSpcReduction="10000"/>
          </a:bodyPr>
          <a:lstStyle/>
          <a:p>
            <a:pPr algn="just"/>
            <a:endParaRPr lang="es-ES" sz="1200" dirty="0"/>
          </a:p>
          <a:p>
            <a:pPr algn="just"/>
            <a:r>
              <a:rPr lang="es-ES" sz="1200" dirty="0"/>
              <a:t>Java hecho con socket atendiendo peticiones de cualquier cliente que entre a esa “IP” hecho con Eclipse y sin ninguna interfaz gráfica.</a:t>
            </a:r>
          </a:p>
          <a:p>
            <a:pPr marL="0" indent="0" algn="just">
              <a:buNone/>
            </a:pPr>
            <a:endParaRPr lang="es-ES" sz="1200" dirty="0"/>
          </a:p>
          <a:p>
            <a:pPr algn="just"/>
            <a:r>
              <a:rPr lang="es-ES" sz="1200" dirty="0"/>
              <a:t>Java con una interfaz gráfica hecha en NetBeans con la librería swing y una añadida llamada “</a:t>
            </a:r>
            <a:r>
              <a:rPr lang="es-ES" sz="1200" dirty="0" err="1"/>
              <a:t>edisonCorX</a:t>
            </a:r>
            <a:r>
              <a:rPr lang="es-ES" sz="1200" dirty="0"/>
              <a:t>” y la ayuda gráfica hecha con “</a:t>
            </a:r>
            <a:r>
              <a:rPr lang="es-ES" sz="1200" dirty="0" err="1"/>
              <a:t>JavaHelp</a:t>
            </a:r>
            <a:r>
              <a:rPr lang="es-ES" sz="1200" dirty="0"/>
              <a:t>”.</a:t>
            </a:r>
          </a:p>
          <a:p>
            <a:pPr algn="just"/>
            <a:endParaRPr lang="es-ES" sz="1200" dirty="0"/>
          </a:p>
          <a:p>
            <a:pPr algn="just"/>
            <a:r>
              <a:rPr lang="es-ES" sz="1200" dirty="0"/>
              <a:t>cliente hecho con “.</a:t>
            </a:r>
            <a:r>
              <a:rPr lang="es-ES" sz="1200" dirty="0" err="1"/>
              <a:t>xml</a:t>
            </a:r>
            <a:r>
              <a:rPr lang="es-ES" sz="1200" dirty="0"/>
              <a:t>” para la interfaz y con Java para los controladores en el IDE de Android Studio.</a:t>
            </a:r>
          </a:p>
          <a:p>
            <a:pPr algn="just"/>
            <a:endParaRPr lang="es-ES" sz="1200" dirty="0"/>
          </a:p>
          <a:p>
            <a:pPr algn="just"/>
            <a:r>
              <a:rPr lang="es-ES" dirty="0"/>
              <a:t>Base de datos.</a:t>
            </a:r>
          </a:p>
          <a:p>
            <a:pPr marL="0" indent="0" algn="just">
              <a:buNone/>
            </a:pPr>
            <a:r>
              <a:rPr lang="es-ES" sz="1200" dirty="0"/>
              <a:t>Una base de datos en “MySQL” manejando el lenguaje “SQL”.</a:t>
            </a:r>
          </a:p>
        </p:txBody>
      </p:sp>
    </p:spTree>
    <p:extLst>
      <p:ext uri="{BB962C8B-B14F-4D97-AF65-F5344CB8AC3E}">
        <p14:creationId xmlns:p14="http://schemas.microsoft.com/office/powerpoint/2010/main" val="2544083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1766C3-5BA6-46AC-8886-C70FBD20513D}"/>
              </a:ext>
            </a:extLst>
          </p:cNvPr>
          <p:cNvSpPr>
            <a:spLocks noGrp="1"/>
          </p:cNvSpPr>
          <p:nvPr>
            <p:ph type="title"/>
          </p:nvPr>
        </p:nvSpPr>
        <p:spPr/>
        <p:txBody>
          <a:bodyPr/>
          <a:lstStyle/>
          <a:p>
            <a:r>
              <a:rPr lang="es-ES" dirty="0"/>
              <a:t>Base de datos.</a:t>
            </a:r>
          </a:p>
        </p:txBody>
      </p:sp>
      <p:pic>
        <p:nvPicPr>
          <p:cNvPr id="4" name="Marcador de contenido 3">
            <a:extLst>
              <a:ext uri="{FF2B5EF4-FFF2-40B4-BE49-F238E27FC236}">
                <a16:creationId xmlns:a16="http://schemas.microsoft.com/office/drawing/2014/main" id="{6F8BA72B-6095-495B-B3BA-3A5335872198}"/>
              </a:ext>
            </a:extLst>
          </p:cNvPr>
          <p:cNvPicPr>
            <a:picLocks noGrp="1" noChangeAspect="1"/>
          </p:cNvPicPr>
          <p:nvPr>
            <p:ph idx="1"/>
          </p:nvPr>
        </p:nvPicPr>
        <p:blipFill>
          <a:blip r:embed="rId2"/>
          <a:stretch>
            <a:fillRect/>
          </a:stretch>
        </p:blipFill>
        <p:spPr>
          <a:xfrm>
            <a:off x="2171264" y="2160588"/>
            <a:ext cx="5609510" cy="3881437"/>
          </a:xfrm>
          <a:prstGeom prst="rect">
            <a:avLst/>
          </a:prstGeom>
        </p:spPr>
      </p:pic>
    </p:spTree>
    <p:extLst>
      <p:ext uri="{BB962C8B-B14F-4D97-AF65-F5344CB8AC3E}">
        <p14:creationId xmlns:p14="http://schemas.microsoft.com/office/powerpoint/2010/main" val="4200586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3914E9-6684-44B1-967B-C1C94CBD1BFD}"/>
              </a:ext>
            </a:extLst>
          </p:cNvPr>
          <p:cNvSpPr>
            <a:spLocks noGrp="1"/>
          </p:cNvSpPr>
          <p:nvPr>
            <p:ph type="title"/>
          </p:nvPr>
        </p:nvSpPr>
        <p:spPr/>
        <p:txBody>
          <a:bodyPr/>
          <a:lstStyle/>
          <a:p>
            <a:r>
              <a:rPr lang="es-ES" dirty="0"/>
              <a:t>Administrador/Escritorio</a:t>
            </a:r>
          </a:p>
        </p:txBody>
      </p:sp>
      <p:sp>
        <p:nvSpPr>
          <p:cNvPr id="3" name="Marcador de contenido 2">
            <a:extLst>
              <a:ext uri="{FF2B5EF4-FFF2-40B4-BE49-F238E27FC236}">
                <a16:creationId xmlns:a16="http://schemas.microsoft.com/office/drawing/2014/main" id="{140A0035-2A0B-435A-9E70-A31768B3BD37}"/>
              </a:ext>
            </a:extLst>
          </p:cNvPr>
          <p:cNvSpPr>
            <a:spLocks noGrp="1"/>
          </p:cNvSpPr>
          <p:nvPr>
            <p:ph idx="1"/>
          </p:nvPr>
        </p:nvSpPr>
        <p:spPr>
          <a:xfrm>
            <a:off x="677334" y="1736521"/>
            <a:ext cx="8596668" cy="4304841"/>
          </a:xfrm>
        </p:spPr>
        <p:txBody>
          <a:bodyPr>
            <a:normAutofit fontScale="92500" lnSpcReduction="20000"/>
          </a:bodyPr>
          <a:lstStyle/>
          <a:p>
            <a:pPr algn="just"/>
            <a:r>
              <a:rPr lang="es-ES" sz="1700" dirty="0"/>
              <a:t>Definición:</a:t>
            </a:r>
          </a:p>
          <a:p>
            <a:pPr marL="0" indent="0" algn="just">
              <a:buNone/>
            </a:pPr>
            <a:r>
              <a:rPr lang="es-ES" sz="1200" dirty="0"/>
              <a:t>En este apartado hablaremos sobre el administrador de las pistas orientado a la aplicación de escritorio.</a:t>
            </a:r>
          </a:p>
          <a:p>
            <a:pPr marL="0" indent="0" algn="just">
              <a:buNone/>
            </a:pPr>
            <a:r>
              <a:rPr lang="es-ES" sz="1200" dirty="0"/>
              <a:t>Esta pensado para estar en una oficina al lado de las propias pistas.</a:t>
            </a:r>
          </a:p>
          <a:p>
            <a:pPr marL="0" indent="0" algn="just">
              <a:buNone/>
            </a:pPr>
            <a:r>
              <a:rPr lang="es-ES" sz="1200" dirty="0"/>
              <a:t>Tendremos una ventana principal para acceder al programa. Una ventana que mostrara todos los usuarios y los cambios que podremos hacerles a los usuarios como insertar, modificar o listar las reservas hechas y una ultima ventana para reservar las pistas con el usuario que seleccionemos.</a:t>
            </a:r>
          </a:p>
          <a:p>
            <a:pPr algn="just"/>
            <a:r>
              <a:rPr lang="es-ES" sz="1700" dirty="0"/>
              <a:t>Estructura:</a:t>
            </a:r>
          </a:p>
          <a:p>
            <a:pPr lvl="1" algn="just"/>
            <a:r>
              <a:rPr lang="es-ES" dirty="0"/>
              <a:t>Controlador. </a:t>
            </a:r>
          </a:p>
          <a:p>
            <a:pPr lvl="1" algn="just">
              <a:buFont typeface="Arial" panose="020B0604020202020204" pitchFamily="34" charset="0"/>
              <a:buChar char="•"/>
            </a:pPr>
            <a:r>
              <a:rPr lang="es-ES" sz="1200" dirty="0" err="1"/>
              <a:t>MainFlujo</a:t>
            </a:r>
            <a:r>
              <a:rPr lang="es-ES" sz="1200" dirty="0"/>
              <a:t>.</a:t>
            </a:r>
          </a:p>
          <a:p>
            <a:pPr lvl="1" algn="just">
              <a:buFont typeface="Arial" panose="020B0604020202020204" pitchFamily="34" charset="0"/>
              <a:buChar char="•"/>
            </a:pPr>
            <a:r>
              <a:rPr lang="es-ES" sz="1200" dirty="0"/>
              <a:t>Controlador.</a:t>
            </a:r>
          </a:p>
          <a:p>
            <a:pPr lvl="1" algn="just">
              <a:buFont typeface="Arial" panose="020B0604020202020204" pitchFamily="34" charset="0"/>
              <a:buChar char="•"/>
            </a:pPr>
            <a:r>
              <a:rPr lang="es-ES" sz="1200" dirty="0"/>
              <a:t>Gestiones: Pistas, Alquiler, Usuarios.</a:t>
            </a:r>
            <a:r>
              <a:rPr lang="es-ES" sz="1000" dirty="0"/>
              <a:t>	</a:t>
            </a:r>
          </a:p>
          <a:p>
            <a:pPr lvl="1" algn="just"/>
            <a:r>
              <a:rPr lang="es-ES" dirty="0"/>
              <a:t>Vista.</a:t>
            </a:r>
          </a:p>
          <a:p>
            <a:pPr lvl="1" algn="just">
              <a:buFont typeface="Arial" panose="020B0604020202020204" pitchFamily="34" charset="0"/>
              <a:buChar char="•"/>
            </a:pPr>
            <a:r>
              <a:rPr lang="es-ES" sz="1200" dirty="0" err="1"/>
              <a:t>Login</a:t>
            </a:r>
            <a:r>
              <a:rPr lang="es-ES" sz="1200" dirty="0"/>
              <a:t>.</a:t>
            </a:r>
          </a:p>
          <a:p>
            <a:pPr lvl="1" algn="just">
              <a:buFont typeface="Arial" panose="020B0604020202020204" pitchFamily="34" charset="0"/>
              <a:buChar char="•"/>
            </a:pPr>
            <a:r>
              <a:rPr lang="es-ES" sz="1200" dirty="0"/>
              <a:t>Tabla.</a:t>
            </a:r>
          </a:p>
          <a:p>
            <a:pPr lvl="1" algn="just">
              <a:buFont typeface="Arial" panose="020B0604020202020204" pitchFamily="34" charset="0"/>
              <a:buChar char="•"/>
            </a:pPr>
            <a:r>
              <a:rPr lang="es-ES" sz="1200" dirty="0"/>
              <a:t>Insertar , modificar, listado.</a:t>
            </a:r>
          </a:p>
          <a:p>
            <a:pPr lvl="1" algn="just">
              <a:buFont typeface="Arial" panose="020B0604020202020204" pitchFamily="34" charset="0"/>
              <a:buChar char="•"/>
            </a:pPr>
            <a:r>
              <a:rPr lang="es-ES" sz="1200" dirty="0"/>
              <a:t>Reservar pista.</a:t>
            </a:r>
          </a:p>
          <a:p>
            <a:pPr lvl="1">
              <a:buFont typeface="Arial" panose="020B0604020202020204" pitchFamily="34" charset="0"/>
              <a:buChar char="•"/>
            </a:pPr>
            <a:endParaRPr lang="es-ES" dirty="0"/>
          </a:p>
        </p:txBody>
      </p:sp>
    </p:spTree>
    <p:extLst>
      <p:ext uri="{BB962C8B-B14F-4D97-AF65-F5344CB8AC3E}">
        <p14:creationId xmlns:p14="http://schemas.microsoft.com/office/powerpoint/2010/main" val="2557443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256DBA-8463-41A2-B88F-BCFB762847B4}"/>
              </a:ext>
            </a:extLst>
          </p:cNvPr>
          <p:cNvSpPr>
            <a:spLocks noGrp="1"/>
          </p:cNvSpPr>
          <p:nvPr>
            <p:ph type="title"/>
          </p:nvPr>
        </p:nvSpPr>
        <p:spPr/>
        <p:txBody>
          <a:bodyPr/>
          <a:lstStyle/>
          <a:p>
            <a:r>
              <a:rPr lang="es-ES" dirty="0"/>
              <a:t>Cliente/Android</a:t>
            </a:r>
          </a:p>
        </p:txBody>
      </p:sp>
      <p:sp>
        <p:nvSpPr>
          <p:cNvPr id="3" name="Marcador de contenido 2">
            <a:extLst>
              <a:ext uri="{FF2B5EF4-FFF2-40B4-BE49-F238E27FC236}">
                <a16:creationId xmlns:a16="http://schemas.microsoft.com/office/drawing/2014/main" id="{5E9B92FD-1B60-467E-BAA1-4D6D1E2F66F6}"/>
              </a:ext>
            </a:extLst>
          </p:cNvPr>
          <p:cNvSpPr>
            <a:spLocks noGrp="1"/>
          </p:cNvSpPr>
          <p:nvPr>
            <p:ph idx="1"/>
          </p:nvPr>
        </p:nvSpPr>
        <p:spPr>
          <a:xfrm>
            <a:off x="677334" y="1930401"/>
            <a:ext cx="8596668" cy="4110962"/>
          </a:xfrm>
        </p:spPr>
        <p:txBody>
          <a:bodyPr>
            <a:normAutofit fontScale="92500" lnSpcReduction="10000"/>
          </a:bodyPr>
          <a:lstStyle/>
          <a:p>
            <a:pPr algn="just"/>
            <a:r>
              <a:rPr lang="es-ES" sz="1900" dirty="0"/>
              <a:t>Definición:</a:t>
            </a:r>
          </a:p>
          <a:p>
            <a:pPr marL="0" indent="0" algn="just">
              <a:buNone/>
            </a:pPr>
            <a:r>
              <a:rPr lang="es-ES" sz="1200" dirty="0"/>
              <a:t>Este cliente estará diseñado para terminales Android.</a:t>
            </a:r>
          </a:p>
          <a:p>
            <a:pPr marL="0" indent="0" algn="just">
              <a:buNone/>
            </a:pPr>
            <a:r>
              <a:rPr lang="es-ES" sz="1200" dirty="0"/>
              <a:t>Podremos alquilar una pista desde nuestro móvil siempre que estemos dado de alta en el sistema y tengamos acceso al servidor/internet.</a:t>
            </a:r>
          </a:p>
          <a:p>
            <a:pPr marL="0" indent="0" algn="just">
              <a:buNone/>
            </a:pPr>
            <a:r>
              <a:rPr lang="es-ES" sz="1200" dirty="0"/>
              <a:t>Tendremos una pantalla principal que conectara con el servidor. Una pantalla para acceder a los datos de usuario. Otra pantalla para seleccionar la pista y una ultima para seleccionar una hora que este disponible.,</a:t>
            </a:r>
          </a:p>
          <a:p>
            <a:pPr algn="just"/>
            <a:r>
              <a:rPr lang="es-ES" sz="1900" dirty="0"/>
              <a:t>Estructura:</a:t>
            </a:r>
          </a:p>
          <a:p>
            <a:pPr algn="just">
              <a:buFont typeface="Arial" panose="020B0604020202020204" pitchFamily="34" charset="0"/>
              <a:buChar char="•"/>
            </a:pPr>
            <a:r>
              <a:rPr lang="es-ES" sz="1200" dirty="0" err="1"/>
              <a:t>Manifest</a:t>
            </a:r>
            <a:r>
              <a:rPr lang="es-ES" sz="1200" dirty="0"/>
              <a:t>.</a:t>
            </a:r>
          </a:p>
          <a:p>
            <a:pPr algn="just">
              <a:buFont typeface="Arial" panose="020B0604020202020204" pitchFamily="34" charset="0"/>
              <a:buChar char="•"/>
            </a:pPr>
            <a:r>
              <a:rPr lang="es-ES" sz="1200" dirty="0"/>
              <a:t>Controladores.</a:t>
            </a:r>
          </a:p>
          <a:p>
            <a:pPr algn="just">
              <a:buFont typeface="Arial" panose="020B0604020202020204" pitchFamily="34" charset="0"/>
              <a:buChar char="•"/>
            </a:pPr>
            <a:r>
              <a:rPr lang="es-ES" sz="1200" dirty="0"/>
              <a:t>Data.</a:t>
            </a:r>
          </a:p>
          <a:p>
            <a:pPr algn="just">
              <a:buFont typeface="Arial" panose="020B0604020202020204" pitchFamily="34" charset="0"/>
              <a:buChar char="•"/>
            </a:pPr>
            <a:r>
              <a:rPr lang="es-ES" sz="1200" dirty="0" err="1"/>
              <a:t>Main</a:t>
            </a:r>
            <a:r>
              <a:rPr lang="es-ES" sz="1200" dirty="0"/>
              <a:t>.</a:t>
            </a:r>
          </a:p>
          <a:p>
            <a:pPr lvl="1" algn="just">
              <a:buFont typeface="Arial" panose="020B0604020202020204" pitchFamily="34" charset="0"/>
              <a:buChar char="•"/>
            </a:pPr>
            <a:r>
              <a:rPr lang="es-ES" sz="1200" dirty="0" err="1"/>
              <a:t>Activity</a:t>
            </a:r>
            <a:r>
              <a:rPr lang="es-ES" sz="1200" dirty="0"/>
              <a:t>.</a:t>
            </a:r>
          </a:p>
          <a:p>
            <a:pPr lvl="1" algn="just">
              <a:buFont typeface="Arial" panose="020B0604020202020204" pitchFamily="34" charset="0"/>
              <a:buChar char="•"/>
            </a:pPr>
            <a:r>
              <a:rPr lang="es-ES" sz="1200" dirty="0" err="1"/>
              <a:t>Adapter</a:t>
            </a:r>
            <a:r>
              <a:rPr lang="es-ES" sz="1200" dirty="0"/>
              <a:t>.</a:t>
            </a:r>
          </a:p>
          <a:p>
            <a:pPr lvl="1" algn="just">
              <a:buFont typeface="Arial" panose="020B0604020202020204" pitchFamily="34" charset="0"/>
              <a:buChar char="•"/>
            </a:pPr>
            <a:r>
              <a:rPr lang="es-ES" sz="1200" dirty="0" err="1"/>
              <a:t>Fragment</a:t>
            </a:r>
            <a:r>
              <a:rPr lang="es-ES" sz="1200" dirty="0"/>
              <a:t>.</a:t>
            </a:r>
          </a:p>
          <a:p>
            <a:pPr algn="just">
              <a:buFont typeface="Arial" panose="020B0604020202020204" pitchFamily="34" charset="0"/>
              <a:buChar char="•"/>
            </a:pPr>
            <a:r>
              <a:rPr lang="es-ES" sz="1200" dirty="0" err="1"/>
              <a:t>Layout</a:t>
            </a:r>
            <a:r>
              <a:rPr lang="es-ES" sz="1200" dirty="0"/>
              <a:t>.</a:t>
            </a:r>
          </a:p>
        </p:txBody>
      </p:sp>
    </p:spTree>
    <p:extLst>
      <p:ext uri="{BB962C8B-B14F-4D97-AF65-F5344CB8AC3E}">
        <p14:creationId xmlns:p14="http://schemas.microsoft.com/office/powerpoint/2010/main" val="326974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E91542-EB1D-4B6B-BFCB-C35D4CCD093D}"/>
              </a:ext>
            </a:extLst>
          </p:cNvPr>
          <p:cNvSpPr>
            <a:spLocks noGrp="1"/>
          </p:cNvSpPr>
          <p:nvPr>
            <p:ph type="title"/>
          </p:nvPr>
        </p:nvSpPr>
        <p:spPr/>
        <p:txBody>
          <a:bodyPr/>
          <a:lstStyle/>
          <a:p>
            <a:r>
              <a:rPr lang="es-ES" dirty="0"/>
              <a:t>Servidor</a:t>
            </a:r>
          </a:p>
        </p:txBody>
      </p:sp>
      <p:sp>
        <p:nvSpPr>
          <p:cNvPr id="3" name="Marcador de contenido 2">
            <a:extLst>
              <a:ext uri="{FF2B5EF4-FFF2-40B4-BE49-F238E27FC236}">
                <a16:creationId xmlns:a16="http://schemas.microsoft.com/office/drawing/2014/main" id="{2FEC3501-8600-4C90-A4F2-F619CFFAFC0E}"/>
              </a:ext>
            </a:extLst>
          </p:cNvPr>
          <p:cNvSpPr>
            <a:spLocks noGrp="1"/>
          </p:cNvSpPr>
          <p:nvPr>
            <p:ph idx="1"/>
          </p:nvPr>
        </p:nvSpPr>
        <p:spPr/>
        <p:txBody>
          <a:bodyPr/>
          <a:lstStyle/>
          <a:p>
            <a:pPr algn="just"/>
            <a:r>
              <a:rPr lang="es-ES" dirty="0"/>
              <a:t>Definición:</a:t>
            </a:r>
          </a:p>
          <a:p>
            <a:pPr marL="0" indent="0" algn="just">
              <a:buNone/>
            </a:pPr>
            <a:r>
              <a:rPr lang="es-ES" sz="1400" dirty="0"/>
              <a:t>En este apartado tendremos un programa que tendremos que ejecutar desde un servidor con acceso a la red y sirviendo peticiones.</a:t>
            </a:r>
          </a:p>
          <a:p>
            <a:pPr marL="0" indent="0" algn="just">
              <a:buNone/>
            </a:pPr>
            <a:r>
              <a:rPr lang="es-ES" sz="1400" dirty="0"/>
              <a:t>Para obtener algún mensaje de este servidor hay que ejecutarlo desde un terminal.</a:t>
            </a:r>
          </a:p>
          <a:p>
            <a:pPr marL="0" indent="0" algn="just">
              <a:buNone/>
            </a:pPr>
            <a:r>
              <a:rPr lang="es-ES" sz="1400" dirty="0"/>
              <a:t>En este apartado veremos que solo hay una clase general movida por hilos (</a:t>
            </a:r>
            <a:r>
              <a:rPr lang="es-ES" sz="1400" i="1" dirty="0" err="1"/>
              <a:t>Threads</a:t>
            </a:r>
            <a:r>
              <a:rPr lang="es-ES" sz="1400" dirty="0"/>
              <a:t>).</a:t>
            </a:r>
          </a:p>
          <a:p>
            <a:pPr algn="just"/>
            <a:r>
              <a:rPr lang="es-ES" dirty="0"/>
              <a:t>Estructura:</a:t>
            </a:r>
          </a:p>
          <a:p>
            <a:pPr algn="just">
              <a:buFont typeface="Arial" panose="020B0604020202020204" pitchFamily="34" charset="0"/>
              <a:buChar char="•"/>
            </a:pPr>
            <a:r>
              <a:rPr lang="es-ES" dirty="0"/>
              <a:t>Servidor.</a:t>
            </a:r>
          </a:p>
          <a:p>
            <a:pPr algn="just">
              <a:buFont typeface="Arial" panose="020B0604020202020204" pitchFamily="34" charset="0"/>
              <a:buChar char="•"/>
            </a:pPr>
            <a:r>
              <a:rPr lang="es-ES" dirty="0"/>
              <a:t>Conexión.</a:t>
            </a:r>
          </a:p>
          <a:p>
            <a:pPr algn="just">
              <a:buFont typeface="Arial" panose="020B0604020202020204" pitchFamily="34" charset="0"/>
              <a:buChar char="•"/>
            </a:pPr>
            <a:r>
              <a:rPr lang="es-ES" dirty="0"/>
              <a:t>Consultas.</a:t>
            </a:r>
          </a:p>
          <a:p>
            <a:pPr lvl="1">
              <a:buFont typeface="Arial" panose="020B0604020202020204" pitchFamily="34" charset="0"/>
              <a:buChar char="•"/>
            </a:pPr>
            <a:endParaRPr lang="es-ES" sz="1200" dirty="0"/>
          </a:p>
        </p:txBody>
      </p:sp>
    </p:spTree>
    <p:extLst>
      <p:ext uri="{BB962C8B-B14F-4D97-AF65-F5344CB8AC3E}">
        <p14:creationId xmlns:p14="http://schemas.microsoft.com/office/powerpoint/2010/main" val="2298920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3C92CC-4767-4631-8CA0-A229AEA412E8}"/>
              </a:ext>
            </a:extLst>
          </p:cNvPr>
          <p:cNvSpPr>
            <a:spLocks noGrp="1"/>
          </p:cNvSpPr>
          <p:nvPr>
            <p:ph type="title"/>
          </p:nvPr>
        </p:nvSpPr>
        <p:spPr/>
        <p:txBody>
          <a:bodyPr/>
          <a:lstStyle/>
          <a:p>
            <a:r>
              <a:rPr lang="es-ES" dirty="0"/>
              <a:t>Modelo</a:t>
            </a:r>
          </a:p>
        </p:txBody>
      </p:sp>
      <p:sp>
        <p:nvSpPr>
          <p:cNvPr id="3" name="Marcador de contenido 2">
            <a:extLst>
              <a:ext uri="{FF2B5EF4-FFF2-40B4-BE49-F238E27FC236}">
                <a16:creationId xmlns:a16="http://schemas.microsoft.com/office/drawing/2014/main" id="{D0E552BE-736F-4BAB-AD1D-245C2C68EA53}"/>
              </a:ext>
            </a:extLst>
          </p:cNvPr>
          <p:cNvSpPr>
            <a:spLocks noGrp="1"/>
          </p:cNvSpPr>
          <p:nvPr>
            <p:ph idx="1"/>
          </p:nvPr>
        </p:nvSpPr>
        <p:spPr/>
        <p:txBody>
          <a:bodyPr/>
          <a:lstStyle/>
          <a:p>
            <a:pPr algn="just"/>
            <a:r>
              <a:rPr lang="es-ES" dirty="0"/>
              <a:t>Definición:</a:t>
            </a:r>
          </a:p>
          <a:p>
            <a:pPr marL="0" indent="0" algn="just">
              <a:buNone/>
            </a:pPr>
            <a:r>
              <a:rPr lang="es-ES" sz="1200" dirty="0"/>
              <a:t>El modelo de la aplicación básicamente son las clases utilizadas para la creación de objetos en Java. Al crear las clases para sacar los datos de la base de datos creamos objetos en lenguaje Java para así hacer una lista de registros de la base de datos.</a:t>
            </a:r>
          </a:p>
          <a:p>
            <a:pPr marL="0" indent="0" algn="just">
              <a:buNone/>
            </a:pPr>
            <a:r>
              <a:rPr lang="es-ES" sz="1200" dirty="0"/>
              <a:t>Todos los programas tendrán importadas estas clases.</a:t>
            </a:r>
          </a:p>
          <a:p>
            <a:pPr algn="just"/>
            <a:r>
              <a:rPr lang="es-ES" dirty="0"/>
              <a:t>Estructura:</a:t>
            </a:r>
          </a:p>
          <a:p>
            <a:pPr algn="just">
              <a:buFont typeface="Arial" panose="020B0604020202020204" pitchFamily="34" charset="0"/>
              <a:buChar char="•"/>
            </a:pPr>
            <a:r>
              <a:rPr lang="es-ES" dirty="0"/>
              <a:t>Pistas.</a:t>
            </a:r>
          </a:p>
          <a:p>
            <a:pPr algn="just">
              <a:buFont typeface="Arial" panose="020B0604020202020204" pitchFamily="34" charset="0"/>
              <a:buChar char="•"/>
            </a:pPr>
            <a:r>
              <a:rPr lang="es-ES" dirty="0"/>
              <a:t>Alquiler.</a:t>
            </a:r>
          </a:p>
          <a:p>
            <a:pPr algn="just">
              <a:buFont typeface="Arial" panose="020B0604020202020204" pitchFamily="34" charset="0"/>
              <a:buChar char="•"/>
            </a:pPr>
            <a:r>
              <a:rPr lang="es-ES" dirty="0"/>
              <a:t>Usuarios.</a:t>
            </a:r>
          </a:p>
          <a:p>
            <a:pPr algn="just">
              <a:buFont typeface="Arial" panose="020B0604020202020204" pitchFamily="34" charset="0"/>
              <a:buChar char="•"/>
            </a:pPr>
            <a:r>
              <a:rPr lang="es-ES" dirty="0"/>
              <a:t>Protocolo.</a:t>
            </a:r>
          </a:p>
        </p:txBody>
      </p:sp>
    </p:spTree>
    <p:extLst>
      <p:ext uri="{BB962C8B-B14F-4D97-AF65-F5344CB8AC3E}">
        <p14:creationId xmlns:p14="http://schemas.microsoft.com/office/powerpoint/2010/main" val="3769195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76B212-A761-404A-9F29-21A56BFA314E}"/>
              </a:ext>
            </a:extLst>
          </p:cNvPr>
          <p:cNvSpPr>
            <a:spLocks noGrp="1"/>
          </p:cNvSpPr>
          <p:nvPr>
            <p:ph type="title"/>
          </p:nvPr>
        </p:nvSpPr>
        <p:spPr/>
        <p:txBody>
          <a:bodyPr/>
          <a:lstStyle/>
          <a:p>
            <a:r>
              <a:rPr lang="es-ES" dirty="0"/>
              <a:t>Conclusiones.</a:t>
            </a:r>
          </a:p>
        </p:txBody>
      </p:sp>
      <p:sp>
        <p:nvSpPr>
          <p:cNvPr id="3" name="Marcador de contenido 2">
            <a:extLst>
              <a:ext uri="{FF2B5EF4-FFF2-40B4-BE49-F238E27FC236}">
                <a16:creationId xmlns:a16="http://schemas.microsoft.com/office/drawing/2014/main" id="{8FEA553C-461B-431F-A071-B9B8F491B772}"/>
              </a:ext>
            </a:extLst>
          </p:cNvPr>
          <p:cNvSpPr>
            <a:spLocks noGrp="1"/>
          </p:cNvSpPr>
          <p:nvPr>
            <p:ph idx="1"/>
          </p:nvPr>
        </p:nvSpPr>
        <p:spPr/>
        <p:txBody>
          <a:bodyPr/>
          <a:lstStyle/>
          <a:p>
            <a:pPr lvl="0" algn="just"/>
            <a:r>
              <a:rPr lang="es-ES" sz="2800" dirty="0"/>
              <a:t>OPTIMIZACIÓN. </a:t>
            </a:r>
            <a:r>
              <a:rPr lang="es-ES" sz="1600" dirty="0"/>
              <a:t>Este sistema es el más indicado para sacarle rendimiento a un club o entidad deportiva, ya que permite optimizar las horas del día y obtener los datos de los que alquilan las pistas y, si fallan, tomar las medidas oportunas.</a:t>
            </a:r>
          </a:p>
          <a:p>
            <a:pPr lvl="0" algn="just"/>
            <a:r>
              <a:rPr lang="es-ES" sz="2800" dirty="0"/>
              <a:t>VIABLE. </a:t>
            </a:r>
            <a:r>
              <a:rPr lang="es-ES" sz="1600" dirty="0"/>
              <a:t>Comparándolo con los sistemas actuales en el mercado, este programa podría llegar a representar un proyecto comercial rentable y viable.</a:t>
            </a:r>
          </a:p>
          <a:p>
            <a:pPr lvl="0" algn="just"/>
            <a:r>
              <a:rPr lang="es-ES" sz="2800" dirty="0"/>
              <a:t>SOSTENIBLE. </a:t>
            </a:r>
            <a:r>
              <a:rPr lang="es-ES" sz="1600" dirty="0"/>
              <a:t>Este programa es un adelanto dentro de la gestión clásica de recopilación de documentos impresos: es más fiable, es más fácil de usar, de fácil aprendizaje, a largo plazo es más barato y es sostenible.</a:t>
            </a:r>
          </a:p>
          <a:p>
            <a:pPr lvl="0" algn="just"/>
            <a:r>
              <a:rPr lang="es-ES" sz="2800" dirty="0"/>
              <a:t>AHORRO.</a:t>
            </a:r>
            <a:r>
              <a:rPr lang="es-ES" sz="1600" dirty="0"/>
              <a:t> Permite el alquiler de las pistas desde un terminal Android y así ahorrar tiempo en tele operaciones.</a:t>
            </a:r>
          </a:p>
        </p:txBody>
      </p:sp>
    </p:spTree>
    <p:extLst>
      <p:ext uri="{BB962C8B-B14F-4D97-AF65-F5344CB8AC3E}">
        <p14:creationId xmlns:p14="http://schemas.microsoft.com/office/powerpoint/2010/main" val="2833867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CA60C0-485F-4364-8721-8F340FC962E9}"/>
              </a:ext>
            </a:extLst>
          </p:cNvPr>
          <p:cNvSpPr>
            <a:spLocks noGrp="1"/>
          </p:cNvSpPr>
          <p:nvPr>
            <p:ph type="title"/>
          </p:nvPr>
        </p:nvSpPr>
        <p:spPr/>
        <p:txBody>
          <a:bodyPr/>
          <a:lstStyle/>
          <a:p>
            <a:r>
              <a:rPr lang="es-ES" dirty="0"/>
              <a:t>Propuesta de ampliación.</a:t>
            </a:r>
          </a:p>
        </p:txBody>
      </p:sp>
      <p:sp>
        <p:nvSpPr>
          <p:cNvPr id="3" name="Marcador de contenido 2">
            <a:extLst>
              <a:ext uri="{FF2B5EF4-FFF2-40B4-BE49-F238E27FC236}">
                <a16:creationId xmlns:a16="http://schemas.microsoft.com/office/drawing/2014/main" id="{CC5176AF-20E7-46C9-B773-8E88FF72E099}"/>
              </a:ext>
            </a:extLst>
          </p:cNvPr>
          <p:cNvSpPr>
            <a:spLocks noGrp="1"/>
          </p:cNvSpPr>
          <p:nvPr>
            <p:ph idx="1"/>
          </p:nvPr>
        </p:nvSpPr>
        <p:spPr>
          <a:xfrm>
            <a:off x="677334" y="1753299"/>
            <a:ext cx="8596668" cy="4288063"/>
          </a:xfrm>
        </p:spPr>
        <p:txBody>
          <a:bodyPr/>
          <a:lstStyle/>
          <a:p>
            <a:pPr algn="just"/>
            <a:r>
              <a:rPr lang="es-ES" dirty="0"/>
              <a:t>Interactividad.</a:t>
            </a:r>
          </a:p>
          <a:p>
            <a:pPr algn="just">
              <a:buFont typeface="Wingdings" panose="05000000000000000000" pitchFamily="2" charset="2"/>
              <a:buChar char="q"/>
            </a:pPr>
            <a:r>
              <a:rPr lang="es-ES" sz="1400" dirty="0"/>
              <a:t>Darle el poder al usuario para añadir, modificar o borrar las pistas y diferenciarlas por tipos en el cliente de la administración.</a:t>
            </a:r>
          </a:p>
          <a:p>
            <a:pPr algn="just">
              <a:buFont typeface="Wingdings" panose="05000000000000000000" pitchFamily="2" charset="2"/>
              <a:buChar char="q"/>
            </a:pPr>
            <a:r>
              <a:rPr lang="es-ES" sz="1400" dirty="0"/>
              <a:t>Elegir las horas a las que se quiere abrir y cerrar.</a:t>
            </a:r>
          </a:p>
          <a:p>
            <a:pPr algn="just"/>
            <a:r>
              <a:rPr lang="es-ES" dirty="0"/>
              <a:t>Ambición. </a:t>
            </a:r>
          </a:p>
          <a:p>
            <a:pPr algn="just">
              <a:buFont typeface="Wingdings" panose="05000000000000000000" pitchFamily="2" charset="2"/>
              <a:buChar char="q"/>
            </a:pPr>
            <a:r>
              <a:rPr lang="es-ES" sz="1400" dirty="0"/>
              <a:t>Terminales IOS.</a:t>
            </a:r>
          </a:p>
          <a:p>
            <a:pPr algn="just">
              <a:buFont typeface="Wingdings" panose="05000000000000000000" pitchFamily="2" charset="2"/>
              <a:buChar char="q"/>
            </a:pPr>
            <a:r>
              <a:rPr lang="es-ES" sz="1400" dirty="0"/>
              <a:t>Servidor web.</a:t>
            </a:r>
          </a:p>
          <a:p>
            <a:pPr algn="just"/>
            <a:r>
              <a:rPr lang="es-ES" dirty="0"/>
              <a:t>Control. </a:t>
            </a:r>
            <a:r>
              <a:rPr lang="es-ES" sz="1400" dirty="0"/>
              <a:t>Añadir un sistema de control del personal para que el sistema llevara las horas del personal que está trabajando en esa empresa.</a:t>
            </a:r>
          </a:p>
          <a:p>
            <a:pPr algn="just"/>
            <a:r>
              <a:rPr lang="es-ES" dirty="0"/>
              <a:t>Seguridad. </a:t>
            </a:r>
            <a:r>
              <a:rPr lang="es-ES" sz="1400" dirty="0"/>
              <a:t>Algoritmos para cotejas contraseñas.</a:t>
            </a:r>
          </a:p>
        </p:txBody>
      </p:sp>
    </p:spTree>
    <p:extLst>
      <p:ext uri="{BB962C8B-B14F-4D97-AF65-F5344CB8AC3E}">
        <p14:creationId xmlns:p14="http://schemas.microsoft.com/office/powerpoint/2010/main" val="2628345104"/>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106</TotalTime>
  <Words>792</Words>
  <Application>Microsoft Office PowerPoint</Application>
  <PresentationFormat>Panorámica</PresentationFormat>
  <Paragraphs>90</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Trebuchet MS</vt:lpstr>
      <vt:lpstr>Wingdings</vt:lpstr>
      <vt:lpstr>Wingdings 3</vt:lpstr>
      <vt:lpstr>Faceta</vt:lpstr>
      <vt:lpstr>Proyecto RentSoft</vt:lpstr>
      <vt:lpstr>Objetivos      Tecnologías</vt:lpstr>
      <vt:lpstr>Base de datos.</vt:lpstr>
      <vt:lpstr>Administrador/Escritorio</vt:lpstr>
      <vt:lpstr>Cliente/Android</vt:lpstr>
      <vt:lpstr>Servidor</vt:lpstr>
      <vt:lpstr>Modelo</vt:lpstr>
      <vt:lpstr>Conclusiones.</vt:lpstr>
      <vt:lpstr>Propuesta de ampliación.</vt:lpstr>
      <vt:lpstr>Bibliografía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RentSoft</dc:title>
  <dc:creator>Iván Moreno Quirós</dc:creator>
  <cp:lastModifiedBy>Iván Moreno Quirós</cp:lastModifiedBy>
  <cp:revision>13</cp:revision>
  <dcterms:created xsi:type="dcterms:W3CDTF">2019-12-11T10:08:28Z</dcterms:created>
  <dcterms:modified xsi:type="dcterms:W3CDTF">2019-12-11T15:42:36Z</dcterms:modified>
</cp:coreProperties>
</file>