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jalla One"/>
      <p:regular r:id="rId25"/>
    </p:embeddedFont>
    <p:embeddedFont>
      <p:font typeface="Baloo 2"/>
      <p:regular r:id="rId26"/>
      <p:bold r:id="rId27"/>
    </p:embeddedFont>
    <p:embeddedFont>
      <p:font typeface="El Messir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loo2-regular.fntdata"/><Relationship Id="rId25" Type="http://schemas.openxmlformats.org/officeDocument/2006/relationships/font" Target="fonts/FjallaOne-regular.fntdata"/><Relationship Id="rId28" Type="http://schemas.openxmlformats.org/officeDocument/2006/relationships/font" Target="fonts/ElMessiri-regular.fntdata"/><Relationship Id="rId27" Type="http://schemas.openxmlformats.org/officeDocument/2006/relationships/font" Target="fonts/Baloo2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lMessiri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b69f62526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3b69f625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ba33e81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3ba33e81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ba33e8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3ba33e8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b60dcad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3b60dcad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b69f625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3b69f625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b69f625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3b69f625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7" y="2027120"/>
            <a:ext cx="822345" cy="3123262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9"/>
          <p:cNvSpPr txBox="1"/>
          <p:nvPr>
            <p:ph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2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2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309" y="2125284"/>
            <a:ext cx="1150438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2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80" y="1853383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09" y="2125284"/>
            <a:ext cx="1150438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5" name="Google Shape;3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3" name="Google Shape;43;p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" name="Google Shape;44;p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5" name="Google Shape;45;p8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i="0" sz="3300" u="none" cap="none" strike="noStrik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ctrTitle"/>
          </p:nvPr>
        </p:nvSpPr>
        <p:spPr>
          <a:xfrm>
            <a:off x="0" y="466800"/>
            <a:ext cx="5008200" cy="24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 Gestion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ODC</a:t>
            </a:r>
            <a:endParaRPr/>
          </a:p>
        </p:txBody>
      </p:sp>
      <p:sp>
        <p:nvSpPr>
          <p:cNvPr id="361" name="Google Shape;361;p52"/>
          <p:cNvSpPr txBox="1"/>
          <p:nvPr>
            <p:ph idx="1" type="subTitle"/>
          </p:nvPr>
        </p:nvSpPr>
        <p:spPr>
          <a:xfrm>
            <a:off x="417775" y="3348988"/>
            <a:ext cx="483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Groupe 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2" name="Google Shape;362;p5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63" name="Google Shape;363;p5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5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365" name="Google Shape;3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25" y="1750775"/>
            <a:ext cx="3763850" cy="245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25" y="152400"/>
            <a:ext cx="37213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type="title"/>
          </p:nvPr>
        </p:nvSpPr>
        <p:spPr>
          <a:xfrm flipH="1">
            <a:off x="669750" y="1247175"/>
            <a:ext cx="53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requêtes demandées</a:t>
            </a:r>
            <a:endParaRPr sz="3500"/>
          </a:p>
        </p:txBody>
      </p:sp>
      <p:sp>
        <p:nvSpPr>
          <p:cNvPr id="430" name="Google Shape;430;p62"/>
          <p:cNvSpPr txBox="1"/>
          <p:nvPr>
            <p:ph idx="2" type="title"/>
          </p:nvPr>
        </p:nvSpPr>
        <p:spPr>
          <a:xfrm flipH="1">
            <a:off x="1068450" y="199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06</a:t>
            </a:r>
            <a:endParaRPr sz="6600"/>
          </a:p>
        </p:txBody>
      </p:sp>
      <p:sp>
        <p:nvSpPr>
          <p:cNvPr id="431" name="Google Shape;431;p62"/>
          <p:cNvSpPr txBox="1"/>
          <p:nvPr>
            <p:ph idx="1" type="subTitle"/>
          </p:nvPr>
        </p:nvSpPr>
        <p:spPr>
          <a:xfrm flipH="1">
            <a:off x="322275" y="1868075"/>
            <a:ext cx="82365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Afficher la liste des activités par: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Type:  Select activites.*, type_activites.intitule from activites, type_activites where activites.type_activites_id = type_activites.id AND activites.intitule =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intitule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Date: select activites.*, type_activites.intitule from activites, type_activites where activites.type_activites_id = type_activites.id AND activites.date =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date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Année: select activites.*, type_activites.intitule from activites, type_activites where activites.type_activites_id = type_activites.id AND activites.annee =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annee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Afficher la liste des apprenants par activité: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 flipH="1">
            <a:off x="669750" y="1368050"/>
            <a:ext cx="53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requêtes demandées</a:t>
            </a:r>
            <a:endParaRPr sz="3500"/>
          </a:p>
        </p:txBody>
      </p:sp>
      <p:sp>
        <p:nvSpPr>
          <p:cNvPr id="437" name="Google Shape;437;p63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06</a:t>
            </a:r>
            <a:endParaRPr sz="6600"/>
          </a:p>
        </p:txBody>
      </p:sp>
      <p:sp>
        <p:nvSpPr>
          <p:cNvPr id="438" name="Google Shape;438;p63"/>
          <p:cNvSpPr txBox="1"/>
          <p:nvPr>
            <p:ph idx="1" type="subTitle"/>
          </p:nvPr>
        </p:nvSpPr>
        <p:spPr>
          <a:xfrm flipH="1">
            <a:off x="322275" y="2088975"/>
            <a:ext cx="82365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-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Afficher la liste des apprenants par activité: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select postulants.*, activites.intitule from postulants, activites where postulants.activites_id = activites.id and activites.intitule = 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activite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 flipH="1">
            <a:off x="669750" y="1368050"/>
            <a:ext cx="536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requêtes demandées</a:t>
            </a:r>
            <a:endParaRPr sz="3500"/>
          </a:p>
        </p:txBody>
      </p:sp>
      <p:sp>
        <p:nvSpPr>
          <p:cNvPr id="444" name="Google Shape;444;p64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06</a:t>
            </a:r>
            <a:endParaRPr sz="6600"/>
          </a:p>
        </p:txBody>
      </p:sp>
      <p:sp>
        <p:nvSpPr>
          <p:cNvPr id="445" name="Google Shape;445;p64"/>
          <p:cNvSpPr txBox="1"/>
          <p:nvPr>
            <p:ph idx="1" type="subTitle"/>
          </p:nvPr>
        </p:nvSpPr>
        <p:spPr>
          <a:xfrm flipH="1">
            <a:off x="214200" y="2067850"/>
            <a:ext cx="8715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"/>
              <a:buChar char="-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Afficher la liste des participants par: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Talk:  select activites.*, type_activites.intitule from activites, type_activites where activites.type_activites_id = type_activites.id AND type_activites.intitule = "Talks";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événements:</a:t>
            </a:r>
            <a:endParaRPr sz="22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select activites.*, type_activites.intitule from activites, type_activites where activites.type_activites_id = type_activites.id AND type_activites.intitule = "Evenements";</a:t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1034950" y="463025"/>
            <a:ext cx="69957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0" lang="en" sz="3500" u="none" cap="none" strike="noStrike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MERCI </a:t>
            </a:r>
            <a:r>
              <a:rPr lang="en" sz="3500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DE</a:t>
            </a:r>
            <a:r>
              <a:rPr i="0" lang="en" sz="3500" u="none" cap="none" strike="noStrike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 VOTRE ATTENTION </a:t>
            </a:r>
            <a:r>
              <a:rPr lang="en" sz="3500">
                <a:solidFill>
                  <a:srgbClr val="2F4A8A"/>
                </a:solidFill>
                <a:latin typeface="El Messiri"/>
                <a:ea typeface="El Messiri"/>
                <a:cs typeface="El Messiri"/>
                <a:sym typeface="El Messiri"/>
              </a:rPr>
              <a:t>!</a:t>
            </a:r>
            <a:endParaRPr i="0" sz="3500" u="none" cap="none" strike="noStrike">
              <a:solidFill>
                <a:srgbClr val="2F4A8A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3263325" y="1673650"/>
            <a:ext cx="2853000" cy="227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ariam D KAYANTAO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Karim DIAWARA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Adjaratou Amadou DIALLO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Abdoul Aziz MAIGA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Mamady CAMARA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 flipH="1">
            <a:off x="547150" y="793275"/>
            <a:ext cx="8443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Outil utilisé pour réaliser le travail</a:t>
            </a:r>
            <a:endParaRPr sz="3500"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400" y="3829525"/>
            <a:ext cx="1516050" cy="9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625" y="1600475"/>
            <a:ext cx="4804684" cy="26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 flipH="1">
            <a:off x="555700" y="1372450"/>
            <a:ext cx="536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Les Différents Acteurs</a:t>
            </a:r>
            <a:endParaRPr sz="3500"/>
          </a:p>
        </p:txBody>
      </p:sp>
      <p:sp>
        <p:nvSpPr>
          <p:cNvPr id="378" name="Google Shape;378;p54"/>
          <p:cNvSpPr txBox="1"/>
          <p:nvPr>
            <p:ph idx="1" type="subTitle"/>
          </p:nvPr>
        </p:nvSpPr>
        <p:spPr>
          <a:xfrm flipH="1">
            <a:off x="555800" y="2356025"/>
            <a:ext cx="36195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 différents acteurs qui interagissent avec notre système sont: L’administrateur, les postulants, les apprenants  et les participants.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4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01</a:t>
            </a:r>
            <a:endParaRPr sz="6600"/>
          </a:p>
        </p:txBody>
      </p:sp>
      <p:pic>
        <p:nvPicPr>
          <p:cNvPr id="380" name="Google Shape;3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275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000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050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50" y="2356025"/>
            <a:ext cx="697795" cy="13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 flipH="1">
            <a:off x="465275" y="1368050"/>
            <a:ext cx="613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Cas possibles d’utilisation</a:t>
            </a:r>
            <a:endParaRPr sz="3500"/>
          </a:p>
        </p:txBody>
      </p:sp>
      <p:sp>
        <p:nvSpPr>
          <p:cNvPr id="389" name="Google Shape;389;p55"/>
          <p:cNvSpPr txBox="1"/>
          <p:nvPr>
            <p:ph idx="1" type="subTitle"/>
          </p:nvPr>
        </p:nvSpPr>
        <p:spPr>
          <a:xfrm flipH="1">
            <a:off x="465375" y="2094875"/>
            <a:ext cx="37509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Les cas possibles d’utilisation pour notre système sont: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55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02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 flipH="1">
            <a:off x="567875" y="1333975"/>
            <a:ext cx="6494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 de cas d’utilisation</a:t>
            </a:r>
            <a:endParaRPr sz="3500"/>
          </a:p>
        </p:txBody>
      </p:sp>
      <p:sp>
        <p:nvSpPr>
          <p:cNvPr id="396" name="Google Shape;396;p56"/>
          <p:cNvSpPr txBox="1"/>
          <p:nvPr>
            <p:ph idx="1" type="subTitle"/>
          </p:nvPr>
        </p:nvSpPr>
        <p:spPr>
          <a:xfrm flipH="1">
            <a:off x="567675" y="2265175"/>
            <a:ext cx="5405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Incluant chaque modules de notre système.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56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03</a:t>
            </a:r>
            <a:endParaRPr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304800"/>
            <a:ext cx="81062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type="title"/>
          </p:nvPr>
        </p:nvSpPr>
        <p:spPr>
          <a:xfrm flipH="1">
            <a:off x="669825" y="1299925"/>
            <a:ext cx="517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 de classe</a:t>
            </a:r>
            <a:endParaRPr sz="3500"/>
          </a:p>
        </p:txBody>
      </p:sp>
      <p:sp>
        <p:nvSpPr>
          <p:cNvPr id="408" name="Google Shape;408;p58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04</a:t>
            </a:r>
            <a:endParaRPr sz="6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0" y="399450"/>
            <a:ext cx="766291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>
            <p:ph type="title"/>
          </p:nvPr>
        </p:nvSpPr>
        <p:spPr>
          <a:xfrm flipH="1">
            <a:off x="897050" y="1345350"/>
            <a:ext cx="517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Diagrammes de séquence</a:t>
            </a:r>
            <a:endParaRPr sz="3500"/>
          </a:p>
        </p:txBody>
      </p:sp>
      <p:sp>
        <p:nvSpPr>
          <p:cNvPr id="419" name="Google Shape;419;p60"/>
          <p:cNvSpPr txBox="1"/>
          <p:nvPr>
            <p:ph idx="2" type="title"/>
          </p:nvPr>
        </p:nvSpPr>
        <p:spPr>
          <a:xfrm flipH="1">
            <a:off x="1068450" y="341474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</a:pPr>
            <a:r>
              <a:rPr lang="en" sz="6600"/>
              <a:t>05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