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8" r:id="rId3"/>
    <p:sldId id="363" r:id="rId4"/>
    <p:sldId id="358" r:id="rId5"/>
    <p:sldId id="364" r:id="rId6"/>
    <p:sldId id="365" r:id="rId7"/>
    <p:sldId id="366" r:id="rId8"/>
    <p:sldId id="367" r:id="rId9"/>
    <p:sldId id="368" r:id="rId10"/>
    <p:sldId id="370" r:id="rId11"/>
    <p:sldId id="369" r:id="rId12"/>
    <p:sldId id="279" r:id="rId13"/>
    <p:sldId id="359" r:id="rId14"/>
    <p:sldId id="356" r:id="rId15"/>
  </p:sldIdLst>
  <p:sldSz cx="9144000" cy="5143500" type="screen16x9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A6BA"/>
    <a:srgbClr val="40A7CC"/>
    <a:srgbClr val="4BC1BB"/>
    <a:srgbClr val="3EC7CE"/>
    <a:srgbClr val="63A9A1"/>
    <a:srgbClr val="49B4C3"/>
    <a:srgbClr val="57A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0247" autoAdjust="0"/>
  </p:normalViewPr>
  <p:slideViewPr>
    <p:cSldViewPr>
      <p:cViewPr varScale="1">
        <p:scale>
          <a:sx n="146" d="100"/>
          <a:sy n="146" d="100"/>
        </p:scale>
        <p:origin x="264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Roboto Slab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6C422-590E-9E48-81E4-DE38BE76C08D}" type="datetimeFigureOut">
              <a:rPr lang="en-GB" smtClean="0">
                <a:latin typeface="Roboto Slab Light"/>
              </a:rPr>
              <a:pPr/>
              <a:t>20/09/2023</a:t>
            </a:fld>
            <a:endParaRPr lang="en-GB" dirty="0">
              <a:latin typeface="Roboto Slab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245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Roboto Slab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245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BEBA-3409-0F4E-B713-CAADD7383708}" type="slidenum">
              <a:rPr lang="en-GB" smtClean="0">
                <a:latin typeface="Roboto Slab Light"/>
              </a:rPr>
              <a:pPr/>
              <a:t>‹#›</a:t>
            </a:fld>
            <a:endParaRPr lang="en-GB" dirty="0">
              <a:latin typeface="Roboto Slab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1881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oboto Slab Light"/>
              </a:defRPr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oboto Slab Light"/>
              </a:defRPr>
            </a:lvl1pPr>
          </a:lstStyle>
          <a:p>
            <a:fld id="{5EB32EF4-9F0D-4B18-BFD1-268924FFDE11}" type="datetimeFigureOut">
              <a:rPr lang="en-IE" smtClean="0"/>
              <a:pPr/>
              <a:t>20/09/2023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463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21940"/>
            <a:ext cx="5447030" cy="4473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oboto Slab Light"/>
              </a:defRPr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70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oboto Slab Light"/>
              </a:defRPr>
            </a:lvl1pPr>
          </a:lstStyle>
          <a:p>
            <a:fld id="{5641690F-5CE8-4B96-9588-F78D757180BA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223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oboto Slab Ligh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oboto Slab Ligh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oboto Slab Ligh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oboto Slab Ligh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oboto Slab Ligh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690F-5CE8-4B96-9588-F78D757180BA}" type="slidenum">
              <a:rPr lang="en-IE" smtClean="0"/>
              <a:pPr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74007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97821"/>
            <a:ext cx="4032448" cy="2126057"/>
          </a:xfrm>
        </p:spPr>
        <p:txBody>
          <a:bodyPr tIns="0" bIns="0" anchor="t" anchorCtr="0">
            <a:normAutofit/>
          </a:bodyPr>
          <a:lstStyle>
            <a:lvl1pPr>
              <a:lnSpc>
                <a:spcPts val="4600"/>
              </a:lnSpc>
              <a:defRPr sz="4400" b="0" i="0" baseline="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3795886"/>
            <a:ext cx="4032448" cy="1098426"/>
          </a:xfrm>
        </p:spPr>
        <p:txBody>
          <a:bodyPr>
            <a:normAutofit/>
          </a:bodyPr>
          <a:lstStyle>
            <a:lvl1pPr marL="0" indent="0" algn="l">
              <a:lnSpc>
                <a:spcPts val="2200"/>
              </a:lnSpc>
              <a:buNone/>
              <a:defRPr sz="2000" b="1" i="0" baseline="0">
                <a:solidFill>
                  <a:schemeClr val="accent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 Title</a:t>
            </a:r>
          </a:p>
          <a:p>
            <a:r>
              <a:rPr lang="en-US" dirty="0"/>
              <a:t>The quick brown fox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37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out 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/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24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4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No Foot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2999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2"/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88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2834406" cy="871538"/>
          </a:xfrm>
        </p:spPr>
        <p:txBody>
          <a:bodyPr anchor="t" anchorCtr="0"/>
          <a:lstStyle>
            <a:lvl1pPr algn="l">
              <a:defRPr sz="2000" b="1">
                <a:solidFill>
                  <a:schemeClr val="accent5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3879128"/>
          </a:xfrm>
        </p:spPr>
        <p:txBody>
          <a:bodyPr/>
          <a:lstStyle>
            <a:lvl1pPr marL="0" indent="0" algn="l">
              <a:buNone/>
              <a:defRPr sz="3200" b="1">
                <a:solidFill>
                  <a:srgbClr val="45C1C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067027"/>
            <a:ext cx="2834406" cy="3007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592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2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97821"/>
            <a:ext cx="4032448" cy="3350193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9073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97821"/>
            <a:ext cx="4032448" cy="3350193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385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97821"/>
            <a:ext cx="4032448" cy="3350193"/>
          </a:xfrm>
        </p:spPr>
        <p:txBody>
          <a:bodyPr tIns="0" bIns="0" anchor="t" anchorCtr="0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037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8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5C1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31591"/>
            <a:ext cx="4038600" cy="2880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1591"/>
            <a:ext cx="4038600" cy="2880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5C1C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4527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 b="1">
                <a:solidFill>
                  <a:srgbClr val="639FA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45276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2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8313" y="1276350"/>
            <a:ext cx="8207375" cy="26638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3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7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11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F074DFA7-C613-284F-BE8A-46920CEE1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10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i="0" kern="1200">
          <a:solidFill>
            <a:schemeClr val="accent1"/>
          </a:solidFill>
          <a:latin typeface="Cambria" panose="02040503050406030204" pitchFamily="18" charset="0"/>
          <a:ea typeface="+mj-ea"/>
          <a:cs typeface="Cambria" panose="02040503050406030204" pitchFamily="18" charset="0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lang="en-US" sz="2400" kern="1200" dirty="0">
          <a:solidFill>
            <a:schemeClr val="bg1"/>
          </a:solidFill>
          <a:latin typeface="Cambria" panose="02040503050406030204" pitchFamily="18" charset="0"/>
          <a:ea typeface="+mj-ea"/>
          <a:cs typeface="+mj-cs"/>
        </a:defRPr>
      </a:lvl1pPr>
      <a:lvl2pPr marL="742950" indent="-28575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24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20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16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000"/>
        </a:spcBef>
        <a:buClr>
          <a:schemeClr val="accent2"/>
        </a:buClr>
        <a:buSzPct val="100000"/>
        <a:buFont typeface="Arial"/>
        <a:buChar char="•"/>
        <a:defRPr sz="1200" kern="1200">
          <a:solidFill>
            <a:schemeClr val="bg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so.ie/product/P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597821"/>
            <a:ext cx="4680520" cy="21260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Population and Migration Estimates April 2023</a:t>
            </a:r>
            <a:endParaRPr 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931790"/>
            <a:ext cx="4032448" cy="1368152"/>
          </a:xfrm>
        </p:spPr>
        <p:txBody>
          <a:bodyPr>
            <a:normAutofit/>
          </a:bodyPr>
          <a:lstStyle/>
          <a:p>
            <a:endParaRPr lang="en-US" sz="1200" dirty="0"/>
          </a:p>
          <a:p>
            <a:r>
              <a:rPr lang="en-US" sz="1200" dirty="0"/>
              <a:t>Cathal Doherty, Population Estimates and Projections</a:t>
            </a:r>
          </a:p>
          <a:p>
            <a:r>
              <a:rPr lang="en-US" sz="1200" dirty="0"/>
              <a:t>25/09/2023</a:t>
            </a:r>
          </a:p>
        </p:txBody>
      </p:sp>
    </p:spTree>
    <p:extLst>
      <p:ext uri="{BB962C8B-B14F-4D97-AF65-F5344CB8AC3E}">
        <p14:creationId xmlns:p14="http://schemas.microsoft.com/office/powerpoint/2010/main" val="421182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Regional Population Distribution, 2023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pPr marL="0" indent="0">
              <a:buNone/>
            </a:pPr>
            <a:fld id="{F074DFA7-C613-284F-BE8A-46920CEE1047}" type="slidenum">
              <a:rPr lang="en-US" smtClean="0"/>
              <a:pPr marL="0" indent="0">
                <a:buNone/>
              </a:pPr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5947F-BDF6-4EDD-B911-29DC5583E665}"/>
              </a:ext>
            </a:extLst>
          </p:cNvPr>
          <p:cNvSpPr txBox="1"/>
          <p:nvPr/>
        </p:nvSpPr>
        <p:spPr>
          <a:xfrm>
            <a:off x="107504" y="3003798"/>
            <a:ext cx="18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D425B-3A35-CF4E-3AED-D342FB149CD5}"/>
              </a:ext>
            </a:extLst>
          </p:cNvPr>
          <p:cNvSpPr txBox="1"/>
          <p:nvPr/>
        </p:nvSpPr>
        <p:spPr>
          <a:xfrm>
            <a:off x="4929402" y="1106924"/>
            <a:ext cx="36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1.5 million people usually resident in Dublin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780,000 in the Mid-East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760,000 in the South-West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325,000 in the Midlands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430,000 in the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470,000 in the South-East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500,000 in the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520,000 in the Mid-West</a:t>
            </a:r>
          </a:p>
          <a:p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B0F16E-3ED7-A5EC-F12C-628AAB08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4" y="1000959"/>
            <a:ext cx="3790344" cy="30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Age Distribution, 2017 vs 2023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pPr marL="0" indent="0">
              <a:buNone/>
            </a:pPr>
            <a:fld id="{F074DFA7-C613-284F-BE8A-46920CEE1047}" type="slidenum">
              <a:rPr lang="en-US" smtClean="0"/>
              <a:pPr marL="0" indent="0">
                <a:buNone/>
              </a:pPr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5947F-BDF6-4EDD-B911-29DC5583E665}"/>
              </a:ext>
            </a:extLst>
          </p:cNvPr>
          <p:cNvSpPr txBox="1"/>
          <p:nvPr/>
        </p:nvSpPr>
        <p:spPr>
          <a:xfrm>
            <a:off x="107504" y="3003798"/>
            <a:ext cx="18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D425B-3A35-CF4E-3AED-D342FB149CD5}"/>
              </a:ext>
            </a:extLst>
          </p:cNvPr>
          <p:cNvSpPr txBox="1"/>
          <p:nvPr/>
        </p:nvSpPr>
        <p:spPr>
          <a:xfrm>
            <a:off x="5148064" y="843558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Over 800,000 people in Ireland aged 65+, this is a volume increase of over 150,000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1.3 million people now aged 45-64, a volume increase of over 180,000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Similar volume of the population aged 0-14 and 25-44 between 2017 and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A09B0E6-2F96-1752-9AD7-2A00865F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6236"/>
            <a:ext cx="5209176" cy="290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20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altLang="en-US" sz="2600" dirty="0"/>
              <a:t>Estimated Population by Citizenship</a:t>
            </a:r>
            <a:endParaRPr lang="en-IE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74DFA7-C613-284F-BE8A-46920CEE104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72899"/>
              </p:ext>
            </p:extLst>
          </p:nvPr>
        </p:nvGraphicFramePr>
        <p:xfrm>
          <a:off x="827580" y="987571"/>
          <a:ext cx="7344819" cy="2673680"/>
        </p:xfrm>
        <a:graphic>
          <a:graphicData uri="http://schemas.openxmlformats.org/drawingml/2006/table">
            <a:tbl>
              <a:tblPr/>
              <a:tblGrid>
                <a:gridCol w="125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372"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Broad citizenship breakdown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72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Citizenship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72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Persons ('000)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15"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Irish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4245.3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4292.3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4336.5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4384.8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4430.8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4495.4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4524.6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Non-Irish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565.6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Irish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Non-Irish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54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Major Output – Population Projections</a:t>
            </a:r>
            <a:br>
              <a:rPr lang="en-US" dirty="0"/>
            </a:br>
            <a:r>
              <a:rPr lang="en-US" dirty="0"/>
              <a:t>2023/2024 timeline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pPr marL="0" indent="0">
              <a:buNone/>
            </a:pPr>
            <a:fld id="{F074DFA7-C613-284F-BE8A-46920CEE1047}" type="slidenum">
              <a:rPr lang="en-US" smtClean="0"/>
              <a:pPr marL="0" indent="0">
                <a:buNone/>
              </a:pPr>
              <a:t>13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A2AB91-37B2-BDBD-7DC3-9B360573D7BE}"/>
              </a:ext>
            </a:extLst>
          </p:cNvPr>
          <p:cNvCxnSpPr/>
          <p:nvPr/>
        </p:nvCxnSpPr>
        <p:spPr>
          <a:xfrm>
            <a:off x="467544" y="2256886"/>
            <a:ext cx="79208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E003DC-7589-772D-B01A-DF2F6DCEA05C}"/>
              </a:ext>
            </a:extLst>
          </p:cNvPr>
          <p:cNvSpPr txBox="1"/>
          <p:nvPr/>
        </p:nvSpPr>
        <p:spPr>
          <a:xfrm>
            <a:off x="2243032" y="17520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Q4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C1C7BB-8ED9-C7F5-36EB-FEE618F82827}"/>
              </a:ext>
            </a:extLst>
          </p:cNvPr>
          <p:cNvSpPr txBox="1"/>
          <p:nvPr/>
        </p:nvSpPr>
        <p:spPr>
          <a:xfrm>
            <a:off x="424985" y="155178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September 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6C8D7-7A34-25EF-DBDE-7297B7B0337B}"/>
              </a:ext>
            </a:extLst>
          </p:cNvPr>
          <p:cNvSpPr txBox="1"/>
          <p:nvPr/>
        </p:nvSpPr>
        <p:spPr>
          <a:xfrm>
            <a:off x="136953" y="2355299"/>
            <a:ext cx="18002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2023 URESPOP estimated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5324A-5660-44F6-E7A7-5B79742B952C}"/>
              </a:ext>
            </a:extLst>
          </p:cNvPr>
          <p:cNvSpPr txBox="1"/>
          <p:nvPr/>
        </p:nvSpPr>
        <p:spPr>
          <a:xfrm>
            <a:off x="2267032" y="2338021"/>
            <a:ext cx="136815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Formation of expert group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3CBDB-C413-8B5D-E937-DD2FF1D5A71A}"/>
              </a:ext>
            </a:extLst>
          </p:cNvPr>
          <p:cNvSpPr txBox="1"/>
          <p:nvPr/>
        </p:nvSpPr>
        <p:spPr>
          <a:xfrm>
            <a:off x="4217555" y="1748317"/>
            <a:ext cx="129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Q1 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22692B-D443-5CBC-FF5B-22904FB715C2}"/>
              </a:ext>
            </a:extLst>
          </p:cNvPr>
          <p:cNvSpPr txBox="1"/>
          <p:nvPr/>
        </p:nvSpPr>
        <p:spPr>
          <a:xfrm>
            <a:off x="4157252" y="2338021"/>
            <a:ext cx="141980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Agree on assumptions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DD905-820E-4ECA-1513-B6786F7A388F}"/>
              </a:ext>
            </a:extLst>
          </p:cNvPr>
          <p:cNvCxnSpPr/>
          <p:nvPr/>
        </p:nvCxnSpPr>
        <p:spPr>
          <a:xfrm>
            <a:off x="4860032" y="304897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DBC3CD-5F23-D713-BB1C-4090AB134481}"/>
              </a:ext>
            </a:extLst>
          </p:cNvPr>
          <p:cNvSpPr txBox="1"/>
          <p:nvPr/>
        </p:nvSpPr>
        <p:spPr>
          <a:xfrm>
            <a:off x="4185773" y="3307055"/>
            <a:ext cx="136815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Mortality</a:t>
            </a:r>
          </a:p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Fertility</a:t>
            </a:r>
          </a:p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Migration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E7500D-2699-6A15-DD3F-5343DD54E9AC}"/>
              </a:ext>
            </a:extLst>
          </p:cNvPr>
          <p:cNvSpPr txBox="1"/>
          <p:nvPr/>
        </p:nvSpPr>
        <p:spPr>
          <a:xfrm>
            <a:off x="6440321" y="1743076"/>
            <a:ext cx="129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Q2 2024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A91A6-3B06-312B-EA5D-BBCC2DFE5D97}"/>
              </a:ext>
            </a:extLst>
          </p:cNvPr>
          <p:cNvSpPr txBox="1"/>
          <p:nvPr/>
        </p:nvSpPr>
        <p:spPr>
          <a:xfrm>
            <a:off x="6083700" y="2422774"/>
            <a:ext cx="243548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CSO Projections Published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0B649-C7B7-5AB5-3DD0-CA96979A8494}"/>
              </a:ext>
            </a:extLst>
          </p:cNvPr>
          <p:cNvSpPr txBox="1"/>
          <p:nvPr/>
        </p:nvSpPr>
        <p:spPr>
          <a:xfrm>
            <a:off x="136953" y="3365579"/>
            <a:ext cx="18002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chemeClr val="bg1">
                    <a:lumMod val="50000"/>
                  </a:schemeClr>
                </a:solidFill>
              </a:rPr>
              <a:t>Series revised and published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2FD162-F8FB-1AEB-92A8-D7F6AFEDA20B}"/>
              </a:ext>
            </a:extLst>
          </p:cNvPr>
          <p:cNvCxnSpPr>
            <a:stCxn id="15" idx="2"/>
            <a:endCxn id="3" idx="0"/>
          </p:cNvCxnSpPr>
          <p:nvPr/>
        </p:nvCxnSpPr>
        <p:spPr>
          <a:xfrm>
            <a:off x="1037053" y="3001630"/>
            <a:ext cx="0" cy="363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5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19C28C-F6AB-42FE-B360-DF1C9DDC30E1}"/>
              </a:ext>
            </a:extLst>
          </p:cNvPr>
          <p:cNvSpPr txBox="1"/>
          <p:nvPr/>
        </p:nvSpPr>
        <p:spPr>
          <a:xfrm>
            <a:off x="224821" y="1707654"/>
            <a:ext cx="7776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/>
              <a:t>demography@cso.ie</a:t>
            </a:r>
          </a:p>
          <a:p>
            <a:r>
              <a:rPr lang="en-IE" sz="2800" b="1" dirty="0"/>
              <a:t>Population Estimates and Projections</a:t>
            </a:r>
          </a:p>
          <a:p>
            <a:r>
              <a:rPr lang="en-IE" sz="2800" b="1" dirty="0"/>
              <a:t>Central Statistics Office</a:t>
            </a:r>
          </a:p>
          <a:p>
            <a:r>
              <a:rPr lang="en-IE" sz="2800" b="1" dirty="0"/>
              <a:t>Ireland</a:t>
            </a:r>
          </a:p>
        </p:txBody>
      </p:sp>
    </p:spTree>
    <p:extLst>
      <p:ext uri="{BB962C8B-B14F-4D97-AF65-F5344CB8AC3E}">
        <p14:creationId xmlns:p14="http://schemas.microsoft.com/office/powerpoint/2010/main" val="204952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 hidden="1"/>
          <p:cNvSpPr>
            <a:spLocks noGrp="1"/>
          </p:cNvSpPr>
          <p:nvPr>
            <p:ph type="sldNum" sz="quarter" idx="4294967295"/>
          </p:nvPr>
        </p:nvSpPr>
        <p:spPr>
          <a:xfrm>
            <a:off x="7596336" y="4767263"/>
            <a:ext cx="100811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pPr marL="0" indent="0">
              <a:spcAft>
                <a:spcPts val="600"/>
              </a:spcAft>
              <a:buNone/>
            </a:pPr>
            <a:fld id="{F074DFA7-C613-284F-BE8A-46920CEE1047}" type="slidenum">
              <a:rPr lang="en-US" smtClean="0"/>
              <a:pPr marL="0" indent="0">
                <a:spcAft>
                  <a:spcPts val="600"/>
                </a:spcAft>
                <a:buNone/>
              </a:pPr>
              <a:t>2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EDC0E5D-12A6-4ABB-9511-89F4A72E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2332"/>
            <a:ext cx="8219256" cy="857250"/>
          </a:xfrm>
        </p:spPr>
        <p:txBody>
          <a:bodyPr>
            <a:normAutofit fontScale="90000"/>
          </a:bodyPr>
          <a:lstStyle/>
          <a:p>
            <a:r>
              <a:rPr lang="en-IE" dirty="0"/>
              <a:t>Annual Estimates and Census of Population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350DB-EEF9-ACB4-EDC7-1A8E8A4520E6}"/>
              </a:ext>
            </a:extLst>
          </p:cNvPr>
          <p:cNvSpPr txBox="1"/>
          <p:nvPr/>
        </p:nvSpPr>
        <p:spPr>
          <a:xfrm>
            <a:off x="539552" y="1131590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As is standard practice, the intercensal period (2017 – 2022) for the population and migration estimates series (PME) has been revised based on a thorough analysis of the Census of Population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Data on the registration of vital events (births and deaths) has been replaced by data on the occurrence of these events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Migration flows in the period have been adjusted and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Fully updated series can be viewed on PXSTAT:</a:t>
            </a:r>
          </a:p>
          <a:p>
            <a:r>
              <a:rPr lang="en-IE" dirty="0">
                <a:solidFill>
                  <a:schemeClr val="bg2"/>
                </a:solidFill>
              </a:rPr>
              <a:t> </a:t>
            </a:r>
            <a:r>
              <a:rPr lang="en-IE" dirty="0">
                <a:solidFill>
                  <a:schemeClr val="bg2"/>
                </a:solidFill>
                <a:hlinkClick r:id="rId3"/>
              </a:rPr>
              <a:t>https://data.cso.ie/product/PME </a:t>
            </a: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05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202FA-B681-42A3-9FFE-3E597838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74DFA7-C613-284F-BE8A-46920CEE104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649B6-FF2D-49C8-A9FC-077DCD56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5979"/>
            <a:ext cx="8219256" cy="857250"/>
          </a:xfrm>
        </p:spPr>
        <p:txBody>
          <a:bodyPr>
            <a:normAutofit/>
          </a:bodyPr>
          <a:lstStyle/>
          <a:p>
            <a:r>
              <a:rPr lang="en-US" dirty="0"/>
              <a:t>Important points on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6B9DC-E5C6-21AA-0EEF-C7A58A7ADC3C}"/>
              </a:ext>
            </a:extLst>
          </p:cNvPr>
          <p:cNvSpPr txBox="1"/>
          <p:nvPr/>
        </p:nvSpPr>
        <p:spPr>
          <a:xfrm>
            <a:off x="539552" y="1131590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2"/>
                </a:solidFill>
              </a:rPr>
              <a:t>1a. People from households that were temporarily absent outside Ireland on Census night are included in the 2022 data for the first time</a:t>
            </a:r>
          </a:p>
          <a:p>
            <a:endParaRPr lang="en-IE" dirty="0">
              <a:solidFill>
                <a:schemeClr val="bg2"/>
              </a:solidFill>
            </a:endParaRPr>
          </a:p>
          <a:p>
            <a:r>
              <a:rPr lang="en-IE" dirty="0">
                <a:solidFill>
                  <a:schemeClr val="bg2"/>
                </a:solidFill>
              </a:rPr>
              <a:t>1b. Additivity of population change components has been impacted between 2021 and 2022</a:t>
            </a:r>
          </a:p>
          <a:p>
            <a:endParaRPr lang="en-IE" dirty="0">
              <a:solidFill>
                <a:schemeClr val="bg2"/>
              </a:solidFill>
            </a:endParaRPr>
          </a:p>
          <a:p>
            <a:r>
              <a:rPr lang="en-IE" dirty="0">
                <a:solidFill>
                  <a:schemeClr val="bg2"/>
                </a:solidFill>
              </a:rPr>
              <a:t>2. The 2022 immigration flow has been adjusted to ensure accurate estimation of those who arrived to the end of April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Further details can be found in the PME 2023 background notes </a:t>
            </a:r>
          </a:p>
          <a:p>
            <a:endParaRPr lang="en-IE" dirty="0">
              <a:solidFill>
                <a:schemeClr val="bg2"/>
              </a:solidFill>
            </a:endParaRPr>
          </a:p>
          <a:p>
            <a:r>
              <a:rPr lang="en-IE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93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 1951 – 2023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pPr marL="0" indent="0">
              <a:buNone/>
            </a:pPr>
            <a:fld id="{F074DFA7-C613-284F-BE8A-46920CEE1047}" type="slidenum">
              <a:rPr lang="en-US" smtClean="0"/>
              <a:pPr marL="0" indent="0">
                <a:buNone/>
              </a:pPr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5947F-BDF6-4EDD-B911-29DC5583E665}"/>
              </a:ext>
            </a:extLst>
          </p:cNvPr>
          <p:cNvSpPr txBox="1"/>
          <p:nvPr/>
        </p:nvSpPr>
        <p:spPr>
          <a:xfrm>
            <a:off x="107504" y="3003798"/>
            <a:ext cx="18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b="1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59FD27-6F55-6E54-84F7-1D73355F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43558"/>
            <a:ext cx="4623419" cy="335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4D425B-3A35-CF4E-3AED-D342FB149CD5}"/>
              </a:ext>
            </a:extLst>
          </p:cNvPr>
          <p:cNvSpPr txBox="1"/>
          <p:nvPr/>
        </p:nvSpPr>
        <p:spPr>
          <a:xfrm>
            <a:off x="5148064" y="1063229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Generally increasing population since 1961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Population stock passed the 5.2 million people threshold between 2022 and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BB924-DA34-4688-BBA4-BDB92BBFEA5B}"/>
              </a:ext>
            </a:extLst>
          </p:cNvPr>
          <p:cNvSpPr txBox="1"/>
          <p:nvPr/>
        </p:nvSpPr>
        <p:spPr>
          <a:xfrm>
            <a:off x="3995937" y="944234"/>
            <a:ext cx="9361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00" b="1" dirty="0">
                <a:solidFill>
                  <a:schemeClr val="bg2"/>
                </a:solidFill>
              </a:rPr>
              <a:t>5,281,600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697AB-0017-26E7-F292-CA2FCAE273FA}"/>
              </a:ext>
            </a:extLst>
          </p:cNvPr>
          <p:cNvSpPr txBox="1"/>
          <p:nvPr/>
        </p:nvSpPr>
        <p:spPr>
          <a:xfrm>
            <a:off x="827584" y="3435846"/>
            <a:ext cx="93610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300" b="1" dirty="0">
                <a:solidFill>
                  <a:schemeClr val="bg2"/>
                </a:solidFill>
              </a:rPr>
              <a:t>2,818,300</a:t>
            </a:r>
          </a:p>
        </p:txBody>
      </p:sp>
    </p:spTree>
    <p:extLst>
      <p:ext uri="{BB962C8B-B14F-4D97-AF65-F5344CB8AC3E}">
        <p14:creationId xmlns:p14="http://schemas.microsoft.com/office/powerpoint/2010/main" val="416059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Vital Events, 2005 – 2023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pPr marL="0" indent="0">
              <a:buNone/>
            </a:pPr>
            <a:fld id="{F074DFA7-C613-284F-BE8A-46920CEE1047}" type="slidenum">
              <a:rPr lang="en-US" smtClean="0"/>
              <a:pPr marL="0" indent="0">
                <a:buNone/>
              </a:pPr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5947F-BDF6-4EDD-B911-29DC5583E665}"/>
              </a:ext>
            </a:extLst>
          </p:cNvPr>
          <p:cNvSpPr txBox="1"/>
          <p:nvPr/>
        </p:nvSpPr>
        <p:spPr>
          <a:xfrm>
            <a:off x="107504" y="3003798"/>
            <a:ext cx="18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D425B-3A35-CF4E-3AED-D342FB149CD5}"/>
              </a:ext>
            </a:extLst>
          </p:cNvPr>
          <p:cNvSpPr txBox="1"/>
          <p:nvPr/>
        </p:nvSpPr>
        <p:spPr>
          <a:xfrm>
            <a:off x="5148064" y="1063229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Annual deaths above 30,000 since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Annual births in steady decline since peak in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Natural increase trend match the annual births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ECCE8-F53C-7002-3598-BBD14876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4" y="919101"/>
            <a:ext cx="4554305" cy="330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33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Immigration by Citizenship, 2017 – 2023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pPr marL="0" indent="0">
              <a:buNone/>
            </a:pPr>
            <a:fld id="{F074DFA7-C613-284F-BE8A-46920CEE1047}" type="slidenum">
              <a:rPr lang="en-US" smtClean="0"/>
              <a:pPr marL="0" indent="0">
                <a:buNone/>
              </a:pPr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5947F-BDF6-4EDD-B911-29DC5583E665}"/>
              </a:ext>
            </a:extLst>
          </p:cNvPr>
          <p:cNvSpPr txBox="1"/>
          <p:nvPr/>
        </p:nvSpPr>
        <p:spPr>
          <a:xfrm>
            <a:off x="107504" y="3003798"/>
            <a:ext cx="18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D425B-3A35-CF4E-3AED-D342FB149CD5}"/>
              </a:ext>
            </a:extLst>
          </p:cNvPr>
          <p:cNvSpPr txBox="1"/>
          <p:nvPr/>
        </p:nvSpPr>
        <p:spPr>
          <a:xfrm>
            <a:off x="5148064" y="843558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Drop in inward flows after 2020 with increases since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Consecutive 12-month periods with over 100,000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Increases driven by Rest of the World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Returning Irish consistent apart from decline between 2021 and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9E556-62D3-3E10-FE5C-3D1C8727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876"/>
            <a:ext cx="5208066" cy="290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Emigration by Citizenship, 2017 – 2023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pPr marL="0" indent="0">
              <a:buNone/>
            </a:pPr>
            <a:fld id="{F074DFA7-C613-284F-BE8A-46920CEE1047}" type="slidenum">
              <a:rPr lang="en-US" smtClean="0"/>
              <a:pPr marL="0" indent="0">
                <a:buNone/>
              </a:pPr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5947F-BDF6-4EDD-B911-29DC5583E665}"/>
              </a:ext>
            </a:extLst>
          </p:cNvPr>
          <p:cNvSpPr txBox="1"/>
          <p:nvPr/>
        </p:nvSpPr>
        <p:spPr>
          <a:xfrm>
            <a:off x="107504" y="3003798"/>
            <a:ext cx="18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D425B-3A35-CF4E-3AED-D342FB149CD5}"/>
              </a:ext>
            </a:extLst>
          </p:cNvPr>
          <p:cNvSpPr txBox="1"/>
          <p:nvPr/>
        </p:nvSpPr>
        <p:spPr>
          <a:xfrm>
            <a:off x="5148064" y="843558"/>
            <a:ext cx="36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Emigration flow above 60,000 people in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Number of Irish emigrants larger than other citizenship groupings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Rest of the World flows are the next largest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Approximately zero net migration of Irish and +65,000 net migration for Rest of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F809E-98BB-4B6C-597E-E63B980F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" y="1154461"/>
            <a:ext cx="5085233" cy="28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altLang="en-US" sz="2600" dirty="0"/>
              <a:t>Estimated Net Migration by Citizenship</a:t>
            </a:r>
            <a:endParaRPr lang="en-IE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74DFA7-C613-284F-BE8A-46920CEE104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08183"/>
              </p:ext>
            </p:extLst>
          </p:nvPr>
        </p:nvGraphicFramePr>
        <p:xfrm>
          <a:off x="827580" y="1414079"/>
          <a:ext cx="7344819" cy="2191066"/>
        </p:xfrm>
        <a:graphic>
          <a:graphicData uri="http://schemas.openxmlformats.org/drawingml/2006/table">
            <a:tbl>
              <a:tblPr/>
              <a:tblGrid>
                <a:gridCol w="1259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7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3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3372"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Broad citizenship breakdown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72">
                <a:tc>
                  <a:txBody>
                    <a:bodyPr/>
                    <a:lstStyle/>
                    <a:p>
                      <a:pPr algn="l" fontAlgn="ctr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Citizenship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72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Persons ('000)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15"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Irish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+6.3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+5.1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+8.6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+15.0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-2.1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-0.9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Non-Irish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+32.9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+39.3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+40.2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+36.1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+6.8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+53.8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+78.5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+39.2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+44.4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+44.0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+44.7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+21.8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+51.7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+77.6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88206"/>
                  </a:ext>
                </a:extLst>
              </a:tr>
              <a:tr h="241307"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59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Migrant Age Distribution, 2023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Roboto Slab Regular"/>
                <a:cs typeface="Roboto Slab Regular"/>
              </a:defRPr>
            </a:lvl1pPr>
          </a:lstStyle>
          <a:p>
            <a:pPr marL="0" indent="0">
              <a:buNone/>
            </a:pPr>
            <a:fld id="{F074DFA7-C613-284F-BE8A-46920CEE1047}" type="slidenum">
              <a:rPr lang="en-US" smtClean="0"/>
              <a:pPr marL="0" indent="0">
                <a:buNone/>
              </a:pPr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5947F-BDF6-4EDD-B911-29DC5583E665}"/>
              </a:ext>
            </a:extLst>
          </p:cNvPr>
          <p:cNvSpPr txBox="1"/>
          <p:nvPr/>
        </p:nvSpPr>
        <p:spPr>
          <a:xfrm>
            <a:off x="107504" y="3003798"/>
            <a:ext cx="184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b="1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D425B-3A35-CF4E-3AED-D342FB149CD5}"/>
              </a:ext>
            </a:extLst>
          </p:cNvPr>
          <p:cNvSpPr txBox="1"/>
          <p:nvPr/>
        </p:nvSpPr>
        <p:spPr>
          <a:xfrm>
            <a:off x="5148064" y="843558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53% of immigrants and 50% of the emigrants aged 25-44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31% of emigrants and 17% of immigrants aged 15-24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bg2"/>
                </a:solidFill>
              </a:rPr>
              <a:t>15% of immigrants and 9% of emigrants aged 0-14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97C5A4-D8A3-80CC-64F3-1A635650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63229"/>
            <a:ext cx="5195282" cy="289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81230"/>
      </p:ext>
    </p:extLst>
  </p:cSld>
  <p:clrMapOvr>
    <a:masterClrMapping/>
  </p:clrMapOvr>
</p:sld>
</file>

<file path=ppt/theme/theme1.xml><?xml version="1.0" encoding="utf-8"?>
<a:theme xmlns:a="http://schemas.openxmlformats.org/drawingml/2006/main" name="CSO Standard Text 2">
  <a:themeElements>
    <a:clrScheme name="CSO Colours">
      <a:dk1>
        <a:srgbClr val="006168"/>
      </a:dk1>
      <a:lt1>
        <a:sysClr val="window" lastClr="FFFFFF"/>
      </a:lt1>
      <a:dk2>
        <a:srgbClr val="006F74"/>
      </a:dk2>
      <a:lt2>
        <a:srgbClr val="F8F8F8"/>
      </a:lt2>
      <a:accent1>
        <a:srgbClr val="45C1C0"/>
      </a:accent1>
      <a:accent2>
        <a:srgbClr val="FAA21B"/>
      </a:accent2>
      <a:accent3>
        <a:srgbClr val="5BC1A5"/>
      </a:accent3>
      <a:accent4>
        <a:srgbClr val="35456B"/>
      </a:accent4>
      <a:accent5>
        <a:srgbClr val="639FA2"/>
      </a:accent5>
      <a:accent6>
        <a:srgbClr val="9BBDBF"/>
      </a:accent6>
      <a:hlink>
        <a:srgbClr val="45C1C0"/>
      </a:hlink>
      <a:folHlink>
        <a:srgbClr val="45C1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16226</TotalTime>
  <Words>671</Words>
  <Application>Microsoft Office PowerPoint</Application>
  <PresentationFormat>On-screen Show (16:9)</PresentationFormat>
  <Paragraphs>196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Roboto Slab Light</vt:lpstr>
      <vt:lpstr>Roboto Slab Regular</vt:lpstr>
      <vt:lpstr>CSO Standard Text 2</vt:lpstr>
      <vt:lpstr>Population and Migration Estimates April 2023</vt:lpstr>
      <vt:lpstr>Annual Estimates and Census of Population</vt:lpstr>
      <vt:lpstr>Important points on 2022</vt:lpstr>
      <vt:lpstr>Population 1951 – 2023</vt:lpstr>
      <vt:lpstr>Vital Events, 2005 – 2023</vt:lpstr>
      <vt:lpstr>Immigration by Citizenship, 2017 – 2023</vt:lpstr>
      <vt:lpstr>Emigration by Citizenship, 2017 – 2023</vt:lpstr>
      <vt:lpstr>Estimated Net Migration by Citizenship</vt:lpstr>
      <vt:lpstr>Migrant Age Distribution, 2023</vt:lpstr>
      <vt:lpstr>Regional Population Distribution, 2023</vt:lpstr>
      <vt:lpstr>Population Age Distribution, 2017 vs 2023</vt:lpstr>
      <vt:lpstr>Estimated Population by Citizenship</vt:lpstr>
      <vt:lpstr>Next Major Output – Population Projections 2023/2024 timeline</vt:lpstr>
      <vt:lpstr>PowerPoint Presentation</vt:lpstr>
    </vt:vector>
  </TitlesOfParts>
  <Company>Central Statistics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Lester</dc:creator>
  <cp:lastModifiedBy>Cathal Doherty</cp:lastModifiedBy>
  <cp:revision>241</cp:revision>
  <cp:lastPrinted>2017-09-29T11:14:11Z</cp:lastPrinted>
  <dcterms:created xsi:type="dcterms:W3CDTF">2017-12-13T09:54:14Z</dcterms:created>
  <dcterms:modified xsi:type="dcterms:W3CDTF">2023-09-20T08:44:44Z</dcterms:modified>
</cp:coreProperties>
</file>