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9" d="100"/>
          <a:sy n="69" d="100"/>
        </p:scale>
        <p:origin x="564" y="44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CC9A0A9-99A8-44E1-AE99-07683B3F80C7}" type="datetimeFigureOut">
              <a:rPr lang="ru-RU"/>
              <a:t/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A0A491-E767-493C-89F9-3EE1F8A95ED4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88EB8-5331-434C-B1DC-E249148E8341}" type="slidenum">
              <a:rPr lang="ru-RU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fld>
            <a:endParaRPr lang="ru-RU" sz="12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oleObject" Target="../embeddings/oleObject1.bin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96331E-043A-4F0C-B7AB-3648BAF40E9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A80F4AC-F993-44AF-9837-810CA8CB2EC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96331E-043A-4F0C-B7AB-3648BAF40E9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A80F4AC-F993-44AF-9837-810CA8CB2EC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96331E-043A-4F0C-B7AB-3648BAF40E9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A80F4AC-F993-44AF-9837-810CA8CB2EC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_№1_основн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4" y="1"/>
            <a:ext cx="12191813" cy="6858000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 bwMode="auto">
          <a:xfrm>
            <a:off x="8574887" y="2669345"/>
            <a:ext cx="1612832" cy="1612855"/>
            <a:chOff x="8785225" y="2597149"/>
            <a:chExt cx="1524000" cy="1524000"/>
          </a:xfrm>
          <a:solidFill>
            <a:srgbClr val="C7E7E6"/>
          </a:solidFill>
        </p:grpSpPr>
        <p:sp>
          <p:nvSpPr>
            <p:cNvPr id="13" name="Freeform 47"/>
            <p:cNvSpPr/>
            <p:nvPr/>
          </p:nvSpPr>
          <p:spPr bwMode="auto">
            <a:xfrm>
              <a:off x="8785225" y="2597149"/>
              <a:ext cx="1524000" cy="1524000"/>
            </a:xfrm>
            <a:custGeom>
              <a:avLst/>
              <a:gdLst>
                <a:gd name="T0" fmla="*/ 528 w 528"/>
                <a:gd name="T1" fmla="*/ 264 h 528"/>
                <a:gd name="T2" fmla="*/ 524 w 528"/>
                <a:gd name="T3" fmla="*/ 218 h 528"/>
                <a:gd name="T4" fmla="*/ 467 w 528"/>
                <a:gd name="T5" fmla="*/ 260 h 528"/>
                <a:gd name="T6" fmla="*/ 467 w 528"/>
                <a:gd name="T7" fmla="*/ 264 h 528"/>
                <a:gd name="T8" fmla="*/ 264 w 528"/>
                <a:gd name="T9" fmla="*/ 467 h 528"/>
                <a:gd name="T10" fmla="*/ 61 w 528"/>
                <a:gd name="T11" fmla="*/ 264 h 528"/>
                <a:gd name="T12" fmla="*/ 264 w 528"/>
                <a:gd name="T13" fmla="*/ 61 h 528"/>
                <a:gd name="T14" fmla="*/ 379 w 528"/>
                <a:gd name="T15" fmla="*/ 96 h 528"/>
                <a:gd name="T16" fmla="*/ 429 w 528"/>
                <a:gd name="T17" fmla="*/ 57 h 528"/>
                <a:gd name="T18" fmla="*/ 264 w 528"/>
                <a:gd name="T19" fmla="*/ 0 h 528"/>
                <a:gd name="T20" fmla="*/ 0 w 528"/>
                <a:gd name="T21" fmla="*/ 264 h 528"/>
                <a:gd name="T22" fmla="*/ 264 w 528"/>
                <a:gd name="T23" fmla="*/ 528 h 528"/>
                <a:gd name="T24" fmla="*/ 528 w 528"/>
                <a:gd name="T25" fmla="*/ 26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8" h="528" fill="norm" stroke="1" extrusionOk="0">
                  <a:moveTo>
                    <a:pt x="528" y="264"/>
                  </a:moveTo>
                  <a:cubicBezTo>
                    <a:pt x="528" y="249"/>
                    <a:pt x="528" y="234"/>
                    <a:pt x="524" y="218"/>
                  </a:cubicBezTo>
                  <a:lnTo>
                    <a:pt x="467" y="260"/>
                  </a:lnTo>
                  <a:lnTo>
                    <a:pt x="467" y="264"/>
                  </a:lnTo>
                  <a:cubicBezTo>
                    <a:pt x="467" y="375"/>
                    <a:pt x="375" y="467"/>
                    <a:pt x="264" y="467"/>
                  </a:cubicBezTo>
                  <a:cubicBezTo>
                    <a:pt x="153" y="467"/>
                    <a:pt x="61" y="375"/>
                    <a:pt x="61" y="264"/>
                  </a:cubicBezTo>
                  <a:cubicBezTo>
                    <a:pt x="61" y="153"/>
                    <a:pt x="153" y="61"/>
                    <a:pt x="264" y="61"/>
                  </a:cubicBezTo>
                  <a:cubicBezTo>
                    <a:pt x="306" y="61"/>
                    <a:pt x="344" y="73"/>
                    <a:pt x="379" y="96"/>
                  </a:cubicBezTo>
                  <a:lnTo>
                    <a:pt x="429" y="57"/>
                  </a:lnTo>
                  <a:cubicBezTo>
                    <a:pt x="383" y="19"/>
                    <a:pt x="325" y="0"/>
                    <a:pt x="264" y="0"/>
                  </a:cubicBezTo>
                  <a:cubicBezTo>
                    <a:pt x="118" y="0"/>
                    <a:pt x="0" y="119"/>
                    <a:pt x="0" y="264"/>
                  </a:cubicBezTo>
                  <a:cubicBezTo>
                    <a:pt x="0" y="410"/>
                    <a:pt x="118" y="528"/>
                    <a:pt x="264" y="528"/>
                  </a:cubicBezTo>
                  <a:cubicBezTo>
                    <a:pt x="409" y="528"/>
                    <a:pt x="528" y="410"/>
                    <a:pt x="528" y="26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innerShdw blurRad="1016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14" name="Freeform 46"/>
            <p:cNvSpPr/>
            <p:nvPr/>
          </p:nvSpPr>
          <p:spPr bwMode="auto">
            <a:xfrm>
              <a:off x="9257665" y="2894330"/>
              <a:ext cx="986791" cy="662940"/>
            </a:xfrm>
            <a:custGeom>
              <a:avLst/>
              <a:gdLst>
                <a:gd name="T0" fmla="*/ 100 w 341"/>
                <a:gd name="T1" fmla="*/ 154 h 230"/>
                <a:gd name="T2" fmla="*/ 0 w 341"/>
                <a:gd name="T3" fmla="*/ 92 h 230"/>
                <a:gd name="T4" fmla="*/ 0 w 341"/>
                <a:gd name="T5" fmla="*/ 169 h 230"/>
                <a:gd name="T6" fmla="*/ 100 w 341"/>
                <a:gd name="T7" fmla="*/ 230 h 230"/>
                <a:gd name="T8" fmla="*/ 341 w 341"/>
                <a:gd name="T9" fmla="*/ 54 h 230"/>
                <a:gd name="T10" fmla="*/ 311 w 341"/>
                <a:gd name="T11" fmla="*/ 0 h 230"/>
                <a:gd name="T12" fmla="*/ 100 w 341"/>
                <a:gd name="T13" fmla="*/ 15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1" h="230" fill="norm" stroke="1" extrusionOk="0">
                  <a:moveTo>
                    <a:pt x="100" y="154"/>
                  </a:moveTo>
                  <a:lnTo>
                    <a:pt x="0" y="92"/>
                  </a:lnTo>
                  <a:lnTo>
                    <a:pt x="0" y="169"/>
                  </a:lnTo>
                  <a:lnTo>
                    <a:pt x="100" y="230"/>
                  </a:lnTo>
                  <a:lnTo>
                    <a:pt x="341" y="54"/>
                  </a:lnTo>
                  <a:cubicBezTo>
                    <a:pt x="334" y="35"/>
                    <a:pt x="322" y="16"/>
                    <a:pt x="311" y="0"/>
                  </a:cubicBezTo>
                  <a:lnTo>
                    <a:pt x="100" y="154"/>
                  </a:lnTo>
                  <a:close/>
                </a:path>
              </a:pathLst>
            </a:custGeom>
            <a:grpFill/>
            <a:ln>
              <a:noFill/>
            </a:ln>
            <a:effectLst>
              <a:innerShdw blurRad="1016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</p:grpSp>
      <p:pic>
        <p:nvPicPr>
          <p:cNvPr id="27" name="Рисунок 2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4" y="1"/>
            <a:ext cx="12191813" cy="6858000"/>
          </a:xfrm>
          <a:prstGeom prst="rect">
            <a:avLst/>
          </a:prstGeom>
        </p:spPr>
      </p:pic>
      <p:grpSp>
        <p:nvGrpSpPr>
          <p:cNvPr id="29" name="Группа 28"/>
          <p:cNvGrpSpPr/>
          <p:nvPr userDrawn="1"/>
        </p:nvGrpSpPr>
        <p:grpSpPr bwMode="auto">
          <a:xfrm>
            <a:off x="8574887" y="2669345"/>
            <a:ext cx="1612832" cy="1612855"/>
            <a:chOff x="8785225" y="2597149"/>
            <a:chExt cx="1524000" cy="1524000"/>
          </a:xfrm>
          <a:solidFill>
            <a:srgbClr val="C7E7E6"/>
          </a:solidFill>
        </p:grpSpPr>
        <p:sp>
          <p:nvSpPr>
            <p:cNvPr id="30" name="Freeform 47"/>
            <p:cNvSpPr/>
            <p:nvPr userDrawn="1"/>
          </p:nvSpPr>
          <p:spPr bwMode="auto">
            <a:xfrm>
              <a:off x="8785225" y="2597149"/>
              <a:ext cx="1524000" cy="1524000"/>
            </a:xfrm>
            <a:custGeom>
              <a:avLst/>
              <a:gdLst>
                <a:gd name="T0" fmla="*/ 528 w 528"/>
                <a:gd name="T1" fmla="*/ 264 h 528"/>
                <a:gd name="T2" fmla="*/ 524 w 528"/>
                <a:gd name="T3" fmla="*/ 218 h 528"/>
                <a:gd name="T4" fmla="*/ 467 w 528"/>
                <a:gd name="T5" fmla="*/ 260 h 528"/>
                <a:gd name="T6" fmla="*/ 467 w 528"/>
                <a:gd name="T7" fmla="*/ 264 h 528"/>
                <a:gd name="T8" fmla="*/ 264 w 528"/>
                <a:gd name="T9" fmla="*/ 467 h 528"/>
                <a:gd name="T10" fmla="*/ 61 w 528"/>
                <a:gd name="T11" fmla="*/ 264 h 528"/>
                <a:gd name="T12" fmla="*/ 264 w 528"/>
                <a:gd name="T13" fmla="*/ 61 h 528"/>
                <a:gd name="T14" fmla="*/ 379 w 528"/>
                <a:gd name="T15" fmla="*/ 96 h 528"/>
                <a:gd name="T16" fmla="*/ 429 w 528"/>
                <a:gd name="T17" fmla="*/ 57 h 528"/>
                <a:gd name="T18" fmla="*/ 264 w 528"/>
                <a:gd name="T19" fmla="*/ 0 h 528"/>
                <a:gd name="T20" fmla="*/ 0 w 528"/>
                <a:gd name="T21" fmla="*/ 264 h 528"/>
                <a:gd name="T22" fmla="*/ 264 w 528"/>
                <a:gd name="T23" fmla="*/ 528 h 528"/>
                <a:gd name="T24" fmla="*/ 528 w 528"/>
                <a:gd name="T25" fmla="*/ 26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8" h="528" fill="norm" stroke="1" extrusionOk="0">
                  <a:moveTo>
                    <a:pt x="528" y="264"/>
                  </a:moveTo>
                  <a:cubicBezTo>
                    <a:pt x="528" y="249"/>
                    <a:pt x="528" y="234"/>
                    <a:pt x="524" y="218"/>
                  </a:cubicBezTo>
                  <a:lnTo>
                    <a:pt x="467" y="260"/>
                  </a:lnTo>
                  <a:lnTo>
                    <a:pt x="467" y="264"/>
                  </a:lnTo>
                  <a:cubicBezTo>
                    <a:pt x="467" y="375"/>
                    <a:pt x="375" y="467"/>
                    <a:pt x="264" y="467"/>
                  </a:cubicBezTo>
                  <a:cubicBezTo>
                    <a:pt x="153" y="467"/>
                    <a:pt x="61" y="375"/>
                    <a:pt x="61" y="264"/>
                  </a:cubicBezTo>
                  <a:cubicBezTo>
                    <a:pt x="61" y="153"/>
                    <a:pt x="153" y="61"/>
                    <a:pt x="264" y="61"/>
                  </a:cubicBezTo>
                  <a:cubicBezTo>
                    <a:pt x="306" y="61"/>
                    <a:pt x="344" y="73"/>
                    <a:pt x="379" y="96"/>
                  </a:cubicBezTo>
                  <a:lnTo>
                    <a:pt x="429" y="57"/>
                  </a:lnTo>
                  <a:cubicBezTo>
                    <a:pt x="383" y="19"/>
                    <a:pt x="325" y="0"/>
                    <a:pt x="264" y="0"/>
                  </a:cubicBezTo>
                  <a:cubicBezTo>
                    <a:pt x="118" y="0"/>
                    <a:pt x="0" y="119"/>
                    <a:pt x="0" y="264"/>
                  </a:cubicBezTo>
                  <a:cubicBezTo>
                    <a:pt x="0" y="410"/>
                    <a:pt x="118" y="528"/>
                    <a:pt x="264" y="528"/>
                  </a:cubicBezTo>
                  <a:cubicBezTo>
                    <a:pt x="409" y="528"/>
                    <a:pt x="528" y="410"/>
                    <a:pt x="528" y="26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innerShdw blurRad="1016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31" name="Freeform 46"/>
            <p:cNvSpPr/>
            <p:nvPr userDrawn="1"/>
          </p:nvSpPr>
          <p:spPr bwMode="auto">
            <a:xfrm>
              <a:off x="9257665" y="2894330"/>
              <a:ext cx="986791" cy="662940"/>
            </a:xfrm>
            <a:custGeom>
              <a:avLst/>
              <a:gdLst>
                <a:gd name="T0" fmla="*/ 100 w 341"/>
                <a:gd name="T1" fmla="*/ 154 h 230"/>
                <a:gd name="T2" fmla="*/ 0 w 341"/>
                <a:gd name="T3" fmla="*/ 92 h 230"/>
                <a:gd name="T4" fmla="*/ 0 w 341"/>
                <a:gd name="T5" fmla="*/ 169 h 230"/>
                <a:gd name="T6" fmla="*/ 100 w 341"/>
                <a:gd name="T7" fmla="*/ 230 h 230"/>
                <a:gd name="T8" fmla="*/ 341 w 341"/>
                <a:gd name="T9" fmla="*/ 54 h 230"/>
                <a:gd name="T10" fmla="*/ 311 w 341"/>
                <a:gd name="T11" fmla="*/ 0 h 230"/>
                <a:gd name="T12" fmla="*/ 100 w 341"/>
                <a:gd name="T13" fmla="*/ 15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1" h="230" fill="norm" stroke="1" extrusionOk="0">
                  <a:moveTo>
                    <a:pt x="100" y="154"/>
                  </a:moveTo>
                  <a:lnTo>
                    <a:pt x="0" y="92"/>
                  </a:lnTo>
                  <a:lnTo>
                    <a:pt x="0" y="169"/>
                  </a:lnTo>
                  <a:lnTo>
                    <a:pt x="100" y="230"/>
                  </a:lnTo>
                  <a:lnTo>
                    <a:pt x="341" y="54"/>
                  </a:lnTo>
                  <a:cubicBezTo>
                    <a:pt x="334" y="35"/>
                    <a:pt x="322" y="16"/>
                    <a:pt x="311" y="0"/>
                  </a:cubicBezTo>
                  <a:lnTo>
                    <a:pt x="100" y="154"/>
                  </a:lnTo>
                  <a:close/>
                </a:path>
              </a:pathLst>
            </a:custGeom>
            <a:grpFill/>
            <a:ln>
              <a:noFill/>
            </a:ln>
            <a:effectLst>
              <a:innerShdw blurRad="1016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70820" y="2253227"/>
            <a:ext cx="6774496" cy="2387600"/>
          </a:xfrm>
          <a:prstGeom prst="rect">
            <a:avLst/>
          </a:prstGeom>
        </p:spPr>
        <p:txBody>
          <a:bodyPr anchor="b"/>
          <a:lstStyle>
            <a:lvl1pPr marL="0" algn="l" defTabSz="914389">
              <a:lnSpc>
                <a:spcPct val="90000"/>
              </a:lnSpc>
              <a:spcBef>
                <a:spcPts val="0"/>
              </a:spcBef>
              <a:buNone/>
              <a:defRPr lang="en-US" sz="57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Тема презентации на одну, две или три строки</a:t>
            </a:r>
            <a:endParaRPr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70821" y="5540065"/>
            <a:ext cx="6286683" cy="37012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 defTabSz="483854">
              <a:buNone/>
              <a:defRPr lang="ru-RU" sz="1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Управление</a:t>
            </a:r>
            <a:endParaRPr lang="ru-RU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70820" y="6106502"/>
            <a:ext cx="3134942" cy="3701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83854">
              <a:buNone/>
              <a:defRPr lang="ru-RU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Дата</a:t>
            </a:r>
            <a:endParaRPr lang="ru-RU"/>
          </a:p>
        </p:txBody>
      </p:sp>
      <p:grpSp>
        <p:nvGrpSpPr>
          <p:cNvPr id="53" name="Group 175"/>
          <p:cNvGrpSpPr>
            <a:grpSpLocks noChangeAspect="1"/>
          </p:cNvGrpSpPr>
          <p:nvPr userDrawn="1"/>
        </p:nvGrpSpPr>
        <p:grpSpPr bwMode="auto">
          <a:xfrm>
            <a:off x="571212" y="359690"/>
            <a:ext cx="2416956" cy="397297"/>
            <a:chOff x="4746" y="868"/>
            <a:chExt cx="1965" cy="323"/>
          </a:xfrm>
          <a:solidFill>
            <a:schemeClr val="tx1"/>
          </a:solidFill>
        </p:grpSpPr>
        <p:sp>
          <p:nvSpPr>
            <p:cNvPr id="54" name="Freeform 176"/>
            <p:cNvSpPr/>
            <p:nvPr/>
          </p:nvSpPr>
          <p:spPr bwMode="auto">
            <a:xfrm>
              <a:off x="4845" y="931"/>
              <a:ext cx="205" cy="140"/>
            </a:xfrm>
            <a:custGeom>
              <a:avLst/>
              <a:gdLst>
                <a:gd name="T0" fmla="*/ 105 w 116"/>
                <a:gd name="T1" fmla="*/ 0 h 78"/>
                <a:gd name="T2" fmla="*/ 116 w 116"/>
                <a:gd name="T3" fmla="*/ 18 h 78"/>
                <a:gd name="T4" fmla="*/ 34 w 116"/>
                <a:gd name="T5" fmla="*/ 78 h 78"/>
                <a:gd name="T6" fmla="*/ 0 w 116"/>
                <a:gd name="T7" fmla="*/ 57 h 78"/>
                <a:gd name="T8" fmla="*/ 0 w 116"/>
                <a:gd name="T9" fmla="*/ 31 h 78"/>
                <a:gd name="T10" fmla="*/ 34 w 116"/>
                <a:gd name="T11" fmla="*/ 53 h 78"/>
                <a:gd name="T12" fmla="*/ 105 w 116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78" fill="norm" stroke="1" extrusionOk="0">
                  <a:moveTo>
                    <a:pt x="105" y="0"/>
                  </a:moveTo>
                  <a:cubicBezTo>
                    <a:pt x="109" y="6"/>
                    <a:pt x="113" y="12"/>
                    <a:pt x="116" y="1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4" y="53"/>
                    <a:pt x="34" y="53"/>
                    <a:pt x="34" y="53"/>
                  </a:cubicBezTo>
                  <a:lnTo>
                    <a:pt x="10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55" name="Freeform 177"/>
            <p:cNvSpPr/>
            <p:nvPr/>
          </p:nvSpPr>
          <p:spPr bwMode="auto">
            <a:xfrm>
              <a:off x="4746" y="868"/>
              <a:ext cx="318" cy="323"/>
            </a:xfrm>
            <a:custGeom>
              <a:avLst/>
              <a:gdLst>
                <a:gd name="T0" fmla="*/ 159 w 180"/>
                <a:gd name="T1" fmla="*/ 88 h 180"/>
                <a:gd name="T2" fmla="*/ 159 w 180"/>
                <a:gd name="T3" fmla="*/ 88 h 180"/>
                <a:gd name="T4" fmla="*/ 159 w 180"/>
                <a:gd name="T5" fmla="*/ 90 h 180"/>
                <a:gd name="T6" fmla="*/ 90 w 180"/>
                <a:gd name="T7" fmla="*/ 159 h 180"/>
                <a:gd name="T8" fmla="*/ 21 w 180"/>
                <a:gd name="T9" fmla="*/ 90 h 180"/>
                <a:gd name="T10" fmla="*/ 90 w 180"/>
                <a:gd name="T11" fmla="*/ 21 h 180"/>
                <a:gd name="T12" fmla="*/ 129 w 180"/>
                <a:gd name="T13" fmla="*/ 33 h 180"/>
                <a:gd name="T14" fmla="*/ 129 w 180"/>
                <a:gd name="T15" fmla="*/ 33 h 180"/>
                <a:gd name="T16" fmla="*/ 146 w 180"/>
                <a:gd name="T17" fmla="*/ 20 h 180"/>
                <a:gd name="T18" fmla="*/ 90 w 180"/>
                <a:gd name="T19" fmla="*/ 0 h 180"/>
                <a:gd name="T20" fmla="*/ 0 w 180"/>
                <a:gd name="T21" fmla="*/ 90 h 180"/>
                <a:gd name="T22" fmla="*/ 90 w 180"/>
                <a:gd name="T23" fmla="*/ 180 h 180"/>
                <a:gd name="T24" fmla="*/ 180 w 180"/>
                <a:gd name="T25" fmla="*/ 90 h 180"/>
                <a:gd name="T26" fmla="*/ 178 w 180"/>
                <a:gd name="T27" fmla="*/ 74 h 180"/>
                <a:gd name="T28" fmla="*/ 159 w 180"/>
                <a:gd name="T29" fmla="*/ 8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0" h="180" fill="norm" stroke="1" extrusionOk="0">
                  <a:moveTo>
                    <a:pt x="159" y="88"/>
                  </a:moveTo>
                  <a:cubicBezTo>
                    <a:pt x="159" y="88"/>
                    <a:pt x="159" y="88"/>
                    <a:pt x="159" y="88"/>
                  </a:cubicBezTo>
                  <a:cubicBezTo>
                    <a:pt x="159" y="89"/>
                    <a:pt x="159" y="90"/>
                    <a:pt x="159" y="90"/>
                  </a:cubicBezTo>
                  <a:cubicBezTo>
                    <a:pt x="159" y="128"/>
                    <a:pt x="128" y="159"/>
                    <a:pt x="90" y="159"/>
                  </a:cubicBezTo>
                  <a:cubicBezTo>
                    <a:pt x="52" y="159"/>
                    <a:pt x="21" y="128"/>
                    <a:pt x="21" y="90"/>
                  </a:cubicBezTo>
                  <a:cubicBezTo>
                    <a:pt x="21" y="52"/>
                    <a:pt x="52" y="21"/>
                    <a:pt x="90" y="21"/>
                  </a:cubicBezTo>
                  <a:cubicBezTo>
                    <a:pt x="104" y="21"/>
                    <a:pt x="118" y="26"/>
                    <a:pt x="129" y="33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31" y="8"/>
                    <a:pt x="111" y="0"/>
                    <a:pt x="90" y="0"/>
                  </a:cubicBezTo>
                  <a:cubicBezTo>
                    <a:pt x="40" y="0"/>
                    <a:pt x="0" y="41"/>
                    <a:pt x="0" y="90"/>
                  </a:cubicBezTo>
                  <a:cubicBezTo>
                    <a:pt x="0" y="140"/>
                    <a:pt x="40" y="180"/>
                    <a:pt x="90" y="180"/>
                  </a:cubicBezTo>
                  <a:cubicBezTo>
                    <a:pt x="139" y="180"/>
                    <a:pt x="180" y="140"/>
                    <a:pt x="180" y="90"/>
                  </a:cubicBezTo>
                  <a:cubicBezTo>
                    <a:pt x="180" y="85"/>
                    <a:pt x="179" y="79"/>
                    <a:pt x="178" y="74"/>
                  </a:cubicBezTo>
                  <a:lnTo>
                    <a:pt x="159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56" name="Freeform 178"/>
            <p:cNvSpPr/>
            <p:nvPr/>
          </p:nvSpPr>
          <p:spPr bwMode="auto">
            <a:xfrm>
              <a:off x="5156" y="933"/>
              <a:ext cx="153" cy="197"/>
            </a:xfrm>
            <a:custGeom>
              <a:avLst/>
              <a:gdLst>
                <a:gd name="T0" fmla="*/ 48 w 86"/>
                <a:gd name="T1" fmla="*/ 46 h 110"/>
                <a:gd name="T2" fmla="*/ 25 w 86"/>
                <a:gd name="T3" fmla="*/ 32 h 110"/>
                <a:gd name="T4" fmla="*/ 46 w 86"/>
                <a:gd name="T5" fmla="*/ 19 h 110"/>
                <a:gd name="T6" fmla="*/ 65 w 86"/>
                <a:gd name="T7" fmla="*/ 23 h 110"/>
                <a:gd name="T8" fmla="*/ 82 w 86"/>
                <a:gd name="T9" fmla="*/ 10 h 110"/>
                <a:gd name="T10" fmla="*/ 46 w 86"/>
                <a:gd name="T11" fmla="*/ 0 h 110"/>
                <a:gd name="T12" fmla="*/ 2 w 86"/>
                <a:gd name="T13" fmla="*/ 33 h 110"/>
                <a:gd name="T14" fmla="*/ 40 w 86"/>
                <a:gd name="T15" fmla="*/ 65 h 110"/>
                <a:gd name="T16" fmla="*/ 63 w 86"/>
                <a:gd name="T17" fmla="*/ 80 h 110"/>
                <a:gd name="T18" fmla="*/ 42 w 86"/>
                <a:gd name="T19" fmla="*/ 92 h 110"/>
                <a:gd name="T20" fmla="*/ 8 w 86"/>
                <a:gd name="T21" fmla="*/ 80 h 110"/>
                <a:gd name="T22" fmla="*/ 0 w 86"/>
                <a:gd name="T23" fmla="*/ 98 h 110"/>
                <a:gd name="T24" fmla="*/ 42 w 86"/>
                <a:gd name="T25" fmla="*/ 110 h 110"/>
                <a:gd name="T26" fmla="*/ 86 w 86"/>
                <a:gd name="T27" fmla="*/ 77 h 110"/>
                <a:gd name="T28" fmla="*/ 48 w 86"/>
                <a:gd name="T29" fmla="*/ 4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10" fill="norm" stroke="1" extrusionOk="0">
                  <a:moveTo>
                    <a:pt x="48" y="46"/>
                  </a:moveTo>
                  <a:cubicBezTo>
                    <a:pt x="36" y="43"/>
                    <a:pt x="25" y="40"/>
                    <a:pt x="25" y="32"/>
                  </a:cubicBezTo>
                  <a:cubicBezTo>
                    <a:pt x="25" y="20"/>
                    <a:pt x="39" y="19"/>
                    <a:pt x="46" y="19"/>
                  </a:cubicBezTo>
                  <a:cubicBezTo>
                    <a:pt x="52" y="18"/>
                    <a:pt x="59" y="20"/>
                    <a:pt x="65" y="23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1" y="3"/>
                    <a:pt x="58" y="0"/>
                    <a:pt x="46" y="0"/>
                  </a:cubicBezTo>
                  <a:cubicBezTo>
                    <a:pt x="13" y="0"/>
                    <a:pt x="2" y="17"/>
                    <a:pt x="2" y="33"/>
                  </a:cubicBezTo>
                  <a:cubicBezTo>
                    <a:pt x="2" y="56"/>
                    <a:pt x="22" y="61"/>
                    <a:pt x="40" y="65"/>
                  </a:cubicBezTo>
                  <a:cubicBezTo>
                    <a:pt x="52" y="68"/>
                    <a:pt x="63" y="71"/>
                    <a:pt x="63" y="80"/>
                  </a:cubicBezTo>
                  <a:cubicBezTo>
                    <a:pt x="63" y="84"/>
                    <a:pt x="60" y="92"/>
                    <a:pt x="42" y="92"/>
                  </a:cubicBezTo>
                  <a:cubicBezTo>
                    <a:pt x="30" y="92"/>
                    <a:pt x="18" y="88"/>
                    <a:pt x="8" y="8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9" y="106"/>
                    <a:pt x="26" y="110"/>
                    <a:pt x="42" y="110"/>
                  </a:cubicBezTo>
                  <a:cubicBezTo>
                    <a:pt x="69" y="110"/>
                    <a:pt x="86" y="97"/>
                    <a:pt x="86" y="77"/>
                  </a:cubicBezTo>
                  <a:cubicBezTo>
                    <a:pt x="86" y="55"/>
                    <a:pt x="66" y="50"/>
                    <a:pt x="4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57" name="Freeform 179"/>
            <p:cNvSpPr>
              <a:spLocks noEditPoints="1"/>
            </p:cNvSpPr>
            <p:nvPr/>
          </p:nvSpPr>
          <p:spPr bwMode="auto">
            <a:xfrm>
              <a:off x="5348" y="936"/>
              <a:ext cx="170" cy="194"/>
            </a:xfrm>
            <a:custGeom>
              <a:avLst/>
              <a:gdLst>
                <a:gd name="T0" fmla="*/ 76 w 96"/>
                <a:gd name="T1" fmla="*/ 52 h 108"/>
                <a:gd name="T2" fmla="*/ 75 w 96"/>
                <a:gd name="T3" fmla="*/ 51 h 108"/>
                <a:gd name="T4" fmla="*/ 76 w 96"/>
                <a:gd name="T5" fmla="*/ 51 h 108"/>
                <a:gd name="T6" fmla="*/ 90 w 96"/>
                <a:gd name="T7" fmla="*/ 27 h 108"/>
                <a:gd name="T8" fmla="*/ 50 w 96"/>
                <a:gd name="T9" fmla="*/ 0 h 108"/>
                <a:gd name="T10" fmla="*/ 0 w 96"/>
                <a:gd name="T11" fmla="*/ 0 h 108"/>
                <a:gd name="T12" fmla="*/ 0 w 96"/>
                <a:gd name="T13" fmla="*/ 108 h 108"/>
                <a:gd name="T14" fmla="*/ 54 w 96"/>
                <a:gd name="T15" fmla="*/ 108 h 108"/>
                <a:gd name="T16" fmla="*/ 95 w 96"/>
                <a:gd name="T17" fmla="*/ 78 h 108"/>
                <a:gd name="T18" fmla="*/ 76 w 96"/>
                <a:gd name="T19" fmla="*/ 52 h 108"/>
                <a:gd name="T20" fmla="*/ 23 w 96"/>
                <a:gd name="T21" fmla="*/ 18 h 108"/>
                <a:gd name="T22" fmla="*/ 48 w 96"/>
                <a:gd name="T23" fmla="*/ 18 h 108"/>
                <a:gd name="T24" fmla="*/ 66 w 96"/>
                <a:gd name="T25" fmla="*/ 31 h 108"/>
                <a:gd name="T26" fmla="*/ 48 w 96"/>
                <a:gd name="T27" fmla="*/ 44 h 108"/>
                <a:gd name="T28" fmla="*/ 23 w 96"/>
                <a:gd name="T29" fmla="*/ 44 h 108"/>
                <a:gd name="T30" fmla="*/ 23 w 96"/>
                <a:gd name="T31" fmla="*/ 18 h 108"/>
                <a:gd name="T32" fmla="*/ 23 w 96"/>
                <a:gd name="T33" fmla="*/ 44 h 108"/>
                <a:gd name="T34" fmla="*/ 48 w 96"/>
                <a:gd name="T35" fmla="*/ 44 h 108"/>
                <a:gd name="T36" fmla="*/ 52 w 96"/>
                <a:gd name="T37" fmla="*/ 89 h 108"/>
                <a:gd name="T38" fmla="*/ 23 w 96"/>
                <a:gd name="T39" fmla="*/ 89 h 108"/>
                <a:gd name="T40" fmla="*/ 23 w 96"/>
                <a:gd name="T41" fmla="*/ 62 h 108"/>
                <a:gd name="T42" fmla="*/ 52 w 96"/>
                <a:gd name="T43" fmla="*/ 62 h 108"/>
                <a:gd name="T44" fmla="*/ 72 w 96"/>
                <a:gd name="T45" fmla="*/ 75 h 108"/>
                <a:gd name="T46" fmla="*/ 52 w 96"/>
                <a:gd name="T47" fmla="*/ 8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08" fill="norm" stroke="1" extrusionOk="0">
                  <a:moveTo>
                    <a:pt x="76" y="52"/>
                  </a:move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5" y="46"/>
                    <a:pt x="90" y="37"/>
                    <a:pt x="90" y="27"/>
                  </a:cubicBezTo>
                  <a:cubicBezTo>
                    <a:pt x="90" y="10"/>
                    <a:pt x="75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80" y="108"/>
                    <a:pt x="95" y="97"/>
                    <a:pt x="95" y="78"/>
                  </a:cubicBezTo>
                  <a:cubicBezTo>
                    <a:pt x="96" y="65"/>
                    <a:pt x="88" y="56"/>
                    <a:pt x="76" y="52"/>
                  </a:cubicBezTo>
                  <a:close/>
                  <a:moveTo>
                    <a:pt x="23" y="18"/>
                  </a:moveTo>
                  <a:cubicBezTo>
                    <a:pt x="48" y="18"/>
                    <a:pt x="48" y="18"/>
                    <a:pt x="48" y="18"/>
                  </a:cubicBezTo>
                  <a:cubicBezTo>
                    <a:pt x="63" y="18"/>
                    <a:pt x="66" y="25"/>
                    <a:pt x="66" y="31"/>
                  </a:cubicBezTo>
                  <a:cubicBezTo>
                    <a:pt x="66" y="40"/>
                    <a:pt x="60" y="44"/>
                    <a:pt x="48" y="44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23" y="18"/>
                  </a:lnTo>
                  <a:close/>
                  <a:moveTo>
                    <a:pt x="23" y="44"/>
                  </a:moveTo>
                  <a:cubicBezTo>
                    <a:pt x="48" y="44"/>
                    <a:pt x="48" y="44"/>
                    <a:pt x="48" y="44"/>
                  </a:cubicBezTo>
                  <a:moveTo>
                    <a:pt x="52" y="89"/>
                  </a:moveTo>
                  <a:cubicBezTo>
                    <a:pt x="23" y="89"/>
                    <a:pt x="23" y="89"/>
                    <a:pt x="23" y="89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65" y="62"/>
                    <a:pt x="72" y="66"/>
                    <a:pt x="72" y="75"/>
                  </a:cubicBezTo>
                  <a:cubicBezTo>
                    <a:pt x="72" y="84"/>
                    <a:pt x="65" y="89"/>
                    <a:pt x="52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58" name="Freeform 180"/>
            <p:cNvSpPr/>
            <p:nvPr/>
          </p:nvSpPr>
          <p:spPr bwMode="auto">
            <a:xfrm>
              <a:off x="5555" y="936"/>
              <a:ext cx="143" cy="192"/>
            </a:xfrm>
            <a:custGeom>
              <a:avLst/>
              <a:gdLst>
                <a:gd name="T0" fmla="*/ 101 w 143"/>
                <a:gd name="T1" fmla="*/ 33 h 192"/>
                <a:gd name="T2" fmla="*/ 143 w 143"/>
                <a:gd name="T3" fmla="*/ 0 h 192"/>
                <a:gd name="T4" fmla="*/ 0 w 143"/>
                <a:gd name="T5" fmla="*/ 0 h 192"/>
                <a:gd name="T6" fmla="*/ 0 w 143"/>
                <a:gd name="T7" fmla="*/ 192 h 192"/>
                <a:gd name="T8" fmla="*/ 143 w 143"/>
                <a:gd name="T9" fmla="*/ 192 h 192"/>
                <a:gd name="T10" fmla="*/ 143 w 143"/>
                <a:gd name="T11" fmla="*/ 160 h 192"/>
                <a:gd name="T12" fmla="*/ 41 w 143"/>
                <a:gd name="T13" fmla="*/ 160 h 192"/>
                <a:gd name="T14" fmla="*/ 41 w 143"/>
                <a:gd name="T15" fmla="*/ 112 h 192"/>
                <a:gd name="T16" fmla="*/ 129 w 143"/>
                <a:gd name="T17" fmla="*/ 112 h 192"/>
                <a:gd name="T18" fmla="*/ 129 w 143"/>
                <a:gd name="T19" fmla="*/ 79 h 192"/>
                <a:gd name="T20" fmla="*/ 41 w 143"/>
                <a:gd name="T21" fmla="*/ 79 h 192"/>
                <a:gd name="T22" fmla="*/ 41 w 143"/>
                <a:gd name="T23" fmla="*/ 33 h 192"/>
                <a:gd name="T24" fmla="*/ 101 w 143"/>
                <a:gd name="T25" fmla="*/ 3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92" fill="norm" stroke="1" extrusionOk="0">
                  <a:moveTo>
                    <a:pt x="101" y="33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43" y="192"/>
                  </a:lnTo>
                  <a:lnTo>
                    <a:pt x="143" y="160"/>
                  </a:lnTo>
                  <a:lnTo>
                    <a:pt x="41" y="160"/>
                  </a:lnTo>
                  <a:lnTo>
                    <a:pt x="41" y="112"/>
                  </a:lnTo>
                  <a:lnTo>
                    <a:pt x="129" y="112"/>
                  </a:lnTo>
                  <a:lnTo>
                    <a:pt x="129" y="79"/>
                  </a:lnTo>
                  <a:lnTo>
                    <a:pt x="41" y="79"/>
                  </a:lnTo>
                  <a:lnTo>
                    <a:pt x="41" y="33"/>
                  </a:lnTo>
                  <a:lnTo>
                    <a:pt x="101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59" name="Freeform 181"/>
            <p:cNvSpPr>
              <a:spLocks noEditPoints="1"/>
            </p:cNvSpPr>
            <p:nvPr/>
          </p:nvSpPr>
          <p:spPr bwMode="auto">
            <a:xfrm>
              <a:off x="5737" y="935"/>
              <a:ext cx="163" cy="195"/>
            </a:xfrm>
            <a:custGeom>
              <a:avLst/>
              <a:gdLst>
                <a:gd name="T0" fmla="*/ 92 w 92"/>
                <a:gd name="T1" fmla="*/ 109 h 109"/>
                <a:gd name="T2" fmla="*/ 69 w 92"/>
                <a:gd name="T3" fmla="*/ 73 h 109"/>
                <a:gd name="T4" fmla="*/ 91 w 92"/>
                <a:gd name="T5" fmla="*/ 39 h 109"/>
                <a:gd name="T6" fmla="*/ 45 w 92"/>
                <a:gd name="T7" fmla="*/ 0 h 109"/>
                <a:gd name="T8" fmla="*/ 0 w 92"/>
                <a:gd name="T9" fmla="*/ 0 h 109"/>
                <a:gd name="T10" fmla="*/ 0 w 92"/>
                <a:gd name="T11" fmla="*/ 108 h 109"/>
                <a:gd name="T12" fmla="*/ 24 w 92"/>
                <a:gd name="T13" fmla="*/ 108 h 109"/>
                <a:gd name="T14" fmla="*/ 24 w 92"/>
                <a:gd name="T15" fmla="*/ 78 h 109"/>
                <a:gd name="T16" fmla="*/ 47 w 92"/>
                <a:gd name="T17" fmla="*/ 78 h 109"/>
                <a:gd name="T18" fmla="*/ 68 w 92"/>
                <a:gd name="T19" fmla="*/ 108 h 109"/>
                <a:gd name="T20" fmla="*/ 92 w 92"/>
                <a:gd name="T21" fmla="*/ 109 h 109"/>
                <a:gd name="T22" fmla="*/ 24 w 92"/>
                <a:gd name="T23" fmla="*/ 19 h 109"/>
                <a:gd name="T24" fmla="*/ 44 w 92"/>
                <a:gd name="T25" fmla="*/ 19 h 109"/>
                <a:gd name="T26" fmla="*/ 68 w 92"/>
                <a:gd name="T27" fmla="*/ 39 h 109"/>
                <a:gd name="T28" fmla="*/ 44 w 92"/>
                <a:gd name="T29" fmla="*/ 60 h 109"/>
                <a:gd name="T30" fmla="*/ 24 w 92"/>
                <a:gd name="T31" fmla="*/ 60 h 109"/>
                <a:gd name="T32" fmla="*/ 24 w 92"/>
                <a:gd name="T33" fmla="*/ 1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109" fill="norm" stroke="1" extrusionOk="0">
                  <a:moveTo>
                    <a:pt x="92" y="109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83" y="67"/>
                    <a:pt x="91" y="55"/>
                    <a:pt x="91" y="39"/>
                  </a:cubicBezTo>
                  <a:cubicBezTo>
                    <a:pt x="91" y="15"/>
                    <a:pt x="73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92" y="109"/>
                  </a:lnTo>
                  <a:close/>
                  <a:moveTo>
                    <a:pt x="24" y="19"/>
                  </a:moveTo>
                  <a:cubicBezTo>
                    <a:pt x="44" y="19"/>
                    <a:pt x="44" y="19"/>
                    <a:pt x="44" y="19"/>
                  </a:cubicBezTo>
                  <a:cubicBezTo>
                    <a:pt x="59" y="19"/>
                    <a:pt x="68" y="26"/>
                    <a:pt x="68" y="39"/>
                  </a:cubicBezTo>
                  <a:cubicBezTo>
                    <a:pt x="68" y="53"/>
                    <a:pt x="60" y="60"/>
                    <a:pt x="44" y="60"/>
                  </a:cubicBezTo>
                  <a:cubicBezTo>
                    <a:pt x="24" y="60"/>
                    <a:pt x="24" y="60"/>
                    <a:pt x="24" y="60"/>
                  </a:cubicBezTo>
                  <a:lnTo>
                    <a:pt x="24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60" name="Freeform 182"/>
            <p:cNvSpPr>
              <a:spLocks noEditPoints="1"/>
            </p:cNvSpPr>
            <p:nvPr/>
          </p:nvSpPr>
          <p:spPr bwMode="auto">
            <a:xfrm>
              <a:off x="6173" y="935"/>
              <a:ext cx="203" cy="193"/>
            </a:xfrm>
            <a:custGeom>
              <a:avLst/>
              <a:gdLst>
                <a:gd name="T0" fmla="*/ 123 w 203"/>
                <a:gd name="T1" fmla="*/ 0 h 193"/>
                <a:gd name="T2" fmla="*/ 81 w 203"/>
                <a:gd name="T3" fmla="*/ 0 h 193"/>
                <a:gd name="T4" fmla="*/ 0 w 203"/>
                <a:gd name="T5" fmla="*/ 193 h 193"/>
                <a:gd name="T6" fmla="*/ 40 w 203"/>
                <a:gd name="T7" fmla="*/ 193 h 193"/>
                <a:gd name="T8" fmla="*/ 56 w 203"/>
                <a:gd name="T9" fmla="*/ 156 h 193"/>
                <a:gd name="T10" fmla="*/ 145 w 203"/>
                <a:gd name="T11" fmla="*/ 156 h 193"/>
                <a:gd name="T12" fmla="*/ 161 w 203"/>
                <a:gd name="T13" fmla="*/ 193 h 193"/>
                <a:gd name="T14" fmla="*/ 203 w 203"/>
                <a:gd name="T15" fmla="*/ 193 h 193"/>
                <a:gd name="T16" fmla="*/ 123 w 203"/>
                <a:gd name="T17" fmla="*/ 0 h 193"/>
                <a:gd name="T18" fmla="*/ 70 w 203"/>
                <a:gd name="T19" fmla="*/ 122 h 193"/>
                <a:gd name="T20" fmla="*/ 102 w 203"/>
                <a:gd name="T21" fmla="*/ 45 h 193"/>
                <a:gd name="T22" fmla="*/ 132 w 203"/>
                <a:gd name="T23" fmla="*/ 122 h 193"/>
                <a:gd name="T24" fmla="*/ 70 w 203"/>
                <a:gd name="T25" fmla="*/ 12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193" fill="norm" stroke="1" extrusionOk="0">
                  <a:moveTo>
                    <a:pt x="123" y="0"/>
                  </a:moveTo>
                  <a:lnTo>
                    <a:pt x="81" y="0"/>
                  </a:lnTo>
                  <a:lnTo>
                    <a:pt x="0" y="193"/>
                  </a:lnTo>
                  <a:lnTo>
                    <a:pt x="40" y="193"/>
                  </a:lnTo>
                  <a:lnTo>
                    <a:pt x="56" y="156"/>
                  </a:lnTo>
                  <a:lnTo>
                    <a:pt x="145" y="156"/>
                  </a:lnTo>
                  <a:lnTo>
                    <a:pt x="161" y="193"/>
                  </a:lnTo>
                  <a:lnTo>
                    <a:pt x="203" y="193"/>
                  </a:lnTo>
                  <a:lnTo>
                    <a:pt x="123" y="0"/>
                  </a:lnTo>
                  <a:close/>
                  <a:moveTo>
                    <a:pt x="70" y="122"/>
                  </a:moveTo>
                  <a:lnTo>
                    <a:pt x="102" y="45"/>
                  </a:lnTo>
                  <a:lnTo>
                    <a:pt x="132" y="122"/>
                  </a:lnTo>
                  <a:lnTo>
                    <a:pt x="70" y="122"/>
                  </a:lnTo>
                  <a:close/>
                </a:path>
              </a:pathLst>
            </a:custGeom>
            <a:solidFill>
              <a:srgbClr val="07E8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61" name="Freeform 183"/>
            <p:cNvSpPr>
              <a:spLocks noEditPoints="1"/>
            </p:cNvSpPr>
            <p:nvPr/>
          </p:nvSpPr>
          <p:spPr bwMode="auto">
            <a:xfrm>
              <a:off x="6507" y="935"/>
              <a:ext cx="204" cy="193"/>
            </a:xfrm>
            <a:custGeom>
              <a:avLst/>
              <a:gdLst>
                <a:gd name="T0" fmla="*/ 124 w 204"/>
                <a:gd name="T1" fmla="*/ 0 h 193"/>
                <a:gd name="T2" fmla="*/ 82 w 204"/>
                <a:gd name="T3" fmla="*/ 0 h 193"/>
                <a:gd name="T4" fmla="*/ 0 w 204"/>
                <a:gd name="T5" fmla="*/ 193 h 193"/>
                <a:gd name="T6" fmla="*/ 41 w 204"/>
                <a:gd name="T7" fmla="*/ 193 h 193"/>
                <a:gd name="T8" fmla="*/ 59 w 204"/>
                <a:gd name="T9" fmla="*/ 156 h 193"/>
                <a:gd name="T10" fmla="*/ 145 w 204"/>
                <a:gd name="T11" fmla="*/ 156 h 193"/>
                <a:gd name="T12" fmla="*/ 161 w 204"/>
                <a:gd name="T13" fmla="*/ 193 h 193"/>
                <a:gd name="T14" fmla="*/ 204 w 204"/>
                <a:gd name="T15" fmla="*/ 193 h 193"/>
                <a:gd name="T16" fmla="*/ 124 w 204"/>
                <a:gd name="T17" fmla="*/ 0 h 193"/>
                <a:gd name="T18" fmla="*/ 69 w 204"/>
                <a:gd name="T19" fmla="*/ 122 h 193"/>
                <a:gd name="T20" fmla="*/ 101 w 204"/>
                <a:gd name="T21" fmla="*/ 45 h 193"/>
                <a:gd name="T22" fmla="*/ 131 w 204"/>
                <a:gd name="T23" fmla="*/ 122 h 193"/>
                <a:gd name="T24" fmla="*/ 69 w 204"/>
                <a:gd name="T25" fmla="*/ 12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93" fill="norm" stroke="1" extrusionOk="0">
                  <a:moveTo>
                    <a:pt x="124" y="0"/>
                  </a:moveTo>
                  <a:lnTo>
                    <a:pt x="82" y="0"/>
                  </a:lnTo>
                  <a:lnTo>
                    <a:pt x="0" y="193"/>
                  </a:lnTo>
                  <a:lnTo>
                    <a:pt x="41" y="193"/>
                  </a:lnTo>
                  <a:lnTo>
                    <a:pt x="59" y="156"/>
                  </a:lnTo>
                  <a:lnTo>
                    <a:pt x="145" y="156"/>
                  </a:lnTo>
                  <a:lnTo>
                    <a:pt x="161" y="193"/>
                  </a:lnTo>
                  <a:lnTo>
                    <a:pt x="204" y="193"/>
                  </a:lnTo>
                  <a:lnTo>
                    <a:pt x="124" y="0"/>
                  </a:lnTo>
                  <a:close/>
                  <a:moveTo>
                    <a:pt x="69" y="122"/>
                  </a:moveTo>
                  <a:lnTo>
                    <a:pt x="101" y="45"/>
                  </a:lnTo>
                  <a:lnTo>
                    <a:pt x="131" y="122"/>
                  </a:lnTo>
                  <a:lnTo>
                    <a:pt x="69" y="122"/>
                  </a:lnTo>
                  <a:close/>
                </a:path>
              </a:pathLst>
            </a:custGeom>
            <a:solidFill>
              <a:srgbClr val="07E8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62" name="Freeform 184"/>
            <p:cNvSpPr/>
            <p:nvPr/>
          </p:nvSpPr>
          <p:spPr bwMode="auto">
            <a:xfrm>
              <a:off x="6369" y="936"/>
              <a:ext cx="166" cy="192"/>
            </a:xfrm>
            <a:custGeom>
              <a:avLst/>
              <a:gdLst>
                <a:gd name="T0" fmla="*/ 103 w 166"/>
                <a:gd name="T1" fmla="*/ 33 h 192"/>
                <a:gd name="T2" fmla="*/ 106 w 166"/>
                <a:gd name="T3" fmla="*/ 33 h 192"/>
                <a:gd name="T4" fmla="*/ 119 w 166"/>
                <a:gd name="T5" fmla="*/ 33 h 192"/>
                <a:gd name="T6" fmla="*/ 126 w 166"/>
                <a:gd name="T7" fmla="*/ 33 h 192"/>
                <a:gd name="T8" fmla="*/ 166 w 166"/>
                <a:gd name="T9" fmla="*/ 0 h 192"/>
                <a:gd name="T10" fmla="*/ 159 w 166"/>
                <a:gd name="T11" fmla="*/ 0 h 192"/>
                <a:gd name="T12" fmla="*/ 149 w 166"/>
                <a:gd name="T13" fmla="*/ 0 h 192"/>
                <a:gd name="T14" fmla="*/ 0 w 166"/>
                <a:gd name="T15" fmla="*/ 0 h 192"/>
                <a:gd name="T16" fmla="*/ 0 w 166"/>
                <a:gd name="T17" fmla="*/ 33 h 192"/>
                <a:gd name="T18" fmla="*/ 55 w 166"/>
                <a:gd name="T19" fmla="*/ 33 h 192"/>
                <a:gd name="T20" fmla="*/ 55 w 166"/>
                <a:gd name="T21" fmla="*/ 192 h 192"/>
                <a:gd name="T22" fmla="*/ 92 w 166"/>
                <a:gd name="T23" fmla="*/ 192 h 192"/>
                <a:gd name="T24" fmla="*/ 92 w 166"/>
                <a:gd name="T25" fmla="*/ 33 h 192"/>
                <a:gd name="T26" fmla="*/ 103 w 166"/>
                <a:gd name="T27" fmla="*/ 3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92" fill="norm" stroke="1" extrusionOk="0">
                  <a:moveTo>
                    <a:pt x="103" y="33"/>
                  </a:moveTo>
                  <a:lnTo>
                    <a:pt x="106" y="33"/>
                  </a:lnTo>
                  <a:lnTo>
                    <a:pt x="119" y="33"/>
                  </a:lnTo>
                  <a:lnTo>
                    <a:pt x="126" y="33"/>
                  </a:lnTo>
                  <a:lnTo>
                    <a:pt x="166" y="0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55" y="33"/>
                  </a:lnTo>
                  <a:lnTo>
                    <a:pt x="55" y="192"/>
                  </a:lnTo>
                  <a:lnTo>
                    <a:pt x="92" y="192"/>
                  </a:lnTo>
                  <a:lnTo>
                    <a:pt x="92" y="33"/>
                  </a:lnTo>
                  <a:lnTo>
                    <a:pt x="103" y="33"/>
                  </a:lnTo>
                  <a:close/>
                </a:path>
              </a:pathLst>
            </a:custGeom>
            <a:solidFill>
              <a:srgbClr val="07E8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63" name="Freeform 185"/>
            <p:cNvSpPr>
              <a:spLocks noEditPoints="1"/>
            </p:cNvSpPr>
            <p:nvPr/>
          </p:nvSpPr>
          <p:spPr bwMode="auto">
            <a:xfrm>
              <a:off x="5985" y="936"/>
              <a:ext cx="170" cy="194"/>
            </a:xfrm>
            <a:custGeom>
              <a:avLst/>
              <a:gdLst>
                <a:gd name="T0" fmla="*/ 45 w 96"/>
                <a:gd name="T1" fmla="*/ 0 h 108"/>
                <a:gd name="T2" fmla="*/ 0 w 96"/>
                <a:gd name="T3" fmla="*/ 0 h 108"/>
                <a:gd name="T4" fmla="*/ 0 w 96"/>
                <a:gd name="T5" fmla="*/ 108 h 108"/>
                <a:gd name="T6" fmla="*/ 52 w 96"/>
                <a:gd name="T7" fmla="*/ 108 h 108"/>
                <a:gd name="T8" fmla="*/ 96 w 96"/>
                <a:gd name="T9" fmla="*/ 54 h 108"/>
                <a:gd name="T10" fmla="*/ 45 w 96"/>
                <a:gd name="T11" fmla="*/ 0 h 108"/>
                <a:gd name="T12" fmla="*/ 38 w 96"/>
                <a:gd name="T13" fmla="*/ 89 h 108"/>
                <a:gd name="T14" fmla="*/ 23 w 96"/>
                <a:gd name="T15" fmla="*/ 89 h 108"/>
                <a:gd name="T16" fmla="*/ 23 w 96"/>
                <a:gd name="T17" fmla="*/ 17 h 108"/>
                <a:gd name="T18" fmla="*/ 36 w 96"/>
                <a:gd name="T19" fmla="*/ 17 h 108"/>
                <a:gd name="T20" fmla="*/ 71 w 96"/>
                <a:gd name="T21" fmla="*/ 53 h 108"/>
                <a:gd name="T22" fmla="*/ 38 w 96"/>
                <a:gd name="T23" fmla="*/ 8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08" fill="norm" stroke="1" extrusionOk="0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76" y="108"/>
                    <a:pt x="96" y="86"/>
                    <a:pt x="96" y="54"/>
                  </a:cubicBezTo>
                  <a:cubicBezTo>
                    <a:pt x="95" y="20"/>
                    <a:pt x="77" y="0"/>
                    <a:pt x="45" y="0"/>
                  </a:cubicBezTo>
                  <a:close/>
                  <a:moveTo>
                    <a:pt x="38" y="89"/>
                  </a:moveTo>
                  <a:cubicBezTo>
                    <a:pt x="34" y="89"/>
                    <a:pt x="23" y="89"/>
                    <a:pt x="23" y="89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32" y="17"/>
                    <a:pt x="36" y="17"/>
                  </a:cubicBezTo>
                  <a:cubicBezTo>
                    <a:pt x="63" y="17"/>
                    <a:pt x="71" y="30"/>
                    <a:pt x="71" y="53"/>
                  </a:cubicBezTo>
                  <a:cubicBezTo>
                    <a:pt x="71" y="77"/>
                    <a:pt x="58" y="89"/>
                    <a:pt x="38" y="89"/>
                  </a:cubicBezTo>
                  <a:close/>
                </a:path>
              </a:pathLst>
            </a:custGeom>
            <a:solidFill>
              <a:srgbClr val="07E8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</p:grpSp>
      <p:pic>
        <p:nvPicPr>
          <p:cNvPr id="5" name="Рисунок 4" descr="http://98762DC1E84F1FE15C5A240661953E99.dms.sberbank.ru/98762DC1E84F1FE15C5A240661953E99-3BBC27E506EF107790705F7F34954832-E5FBEA2DDADC3A7440FFF93E7E71BAEE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3_Макет для скриншотов_Планш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80" y="1680"/>
          <a:ext cx="1680" cy="1680"/>
        </p:xfrm>
        <a:graphic>
          <a:graphicData uri="http://schemas.openxmlformats.org/presentationml/2006/ole">
            <p:oleObj name="oleObj" r:id="rId2" imgW="0" imgH="0" progId="TCLayout.ActiveDocument.1">
              <p:embed/>
              <p:pic>
                <p:nvPicPr>
                  <p:cNvPr id="64" name=""/>
                  <p:cNvPicPr/>
                  <p:nvPr/>
                </p:nvPicPr>
                <p:blipFill>
                  <a:blip/>
                  <a:stretch/>
                </p:blipFill>
                <p:spPr bwMode="auto">
                  <a:xfrm>
                    <a:off x="1680" y="1680"/>
                    <a:ext cx="1680" cy="168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35" name="Номер слайда 4"/>
          <p:cNvSpPr txBox="1"/>
          <p:nvPr userDrawn="1"/>
        </p:nvSpPr>
        <p:spPr bwMode="auto">
          <a:xfrm>
            <a:off x="11620789" y="6286780"/>
            <a:ext cx="571211" cy="57122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483854">
              <a:defRPr/>
            </a:pPr>
            <a:fld id="{40D7BCCA-24D0-4F20-B0D1-47319A3179DC}" type="slidenum">
              <a:rPr lang="ru-RU" sz="105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ru-RU" sz="105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Рисунок 8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8362916" y="2095033"/>
            <a:ext cx="3272316" cy="4340262"/>
          </a:xfrm>
          <a:prstGeom prst="roundRect">
            <a:avLst>
              <a:gd name="adj" fmla="val 405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tIns="1486800">
            <a:normAutofit/>
          </a:bodyPr>
          <a:lstStyle>
            <a:lvl1pPr>
              <a:defRPr lang="ru-RU" sz="19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Место для скриншота</a:t>
            </a:r>
            <a:br>
              <a:rPr lang="ru-RU"/>
            </a:br>
            <a:br>
              <a:rPr lang="ru-RU"/>
            </a:br>
            <a:r>
              <a:rPr lang="ru-RU"/>
              <a:t>планшет</a:t>
            </a:r>
            <a:r>
              <a:rPr lang="en-US"/>
              <a:t> (16</a:t>
            </a:r>
            <a:r>
              <a:rPr lang="ru-RU"/>
              <a:t> </a:t>
            </a:r>
            <a:r>
              <a:rPr lang="en-US"/>
              <a:t>: 9) (4</a:t>
            </a:r>
            <a:r>
              <a:rPr lang="ru-RU"/>
              <a:t> </a:t>
            </a:r>
            <a:r>
              <a:rPr lang="en-US"/>
              <a:t>: 3)</a:t>
            </a:r>
            <a:endParaRPr lang="ru-RU"/>
          </a:p>
        </p:txBody>
      </p:sp>
      <p:sp>
        <p:nvSpPr>
          <p:cNvPr id="19" name="Заголовок 6"/>
          <p:cNvSpPr>
            <a:spLocks noGrp="1"/>
          </p:cNvSpPr>
          <p:nvPr>
            <p:ph type="title" hasCustomPrompt="1"/>
          </p:nvPr>
        </p:nvSpPr>
        <p:spPr bwMode="auto">
          <a:xfrm>
            <a:off x="263561" y="310886"/>
            <a:ext cx="8304273" cy="1087131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>
              <a:defRPr lang="ru-RU"/>
            </a:lvl1pPr>
          </a:lstStyle>
          <a:p>
            <a:pPr lvl="0">
              <a:defRPr/>
            </a:pPr>
            <a:r>
              <a:rPr lang="ru-RU"/>
              <a:t>Слайд с </a:t>
            </a:r>
            <a:r>
              <a:rPr lang="ru-RU"/>
              <a:t>мокапом</a:t>
            </a:r>
            <a:r>
              <a:rPr lang="ru-RU"/>
              <a:t> для скриншота</a:t>
            </a:r>
            <a:br>
              <a:rPr lang="en-US"/>
            </a:br>
            <a:r>
              <a:rPr lang="ru-RU"/>
              <a:t>и текстом</a:t>
            </a:r>
            <a:endParaRPr lang="ru-RU"/>
          </a:p>
        </p:txBody>
      </p:sp>
      <p:sp>
        <p:nvSpPr>
          <p:cNvPr id="42" name="Текст 2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263558" y="2095033"/>
            <a:ext cx="7640113" cy="4340262"/>
          </a:xfrm>
        </p:spPr>
        <p:txBody>
          <a:bodyPr anchor="ctr">
            <a:normAutofit/>
          </a:bodyPr>
          <a:lstStyle>
            <a:lvl1pPr marL="0" indent="0" algn="l" defTabSz="483854">
              <a:buNone/>
              <a:defRPr lang="ru-RU" sz="255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  <a:lvl2pPr marL="0" algn="l" defTabSz="483854">
              <a:defRPr lang="ru-RU" sz="190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2pPr>
            <a:lvl3pPr marL="0" algn="l" defTabSz="483854">
              <a:defRPr lang="ru-RU" sz="190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3pPr>
            <a:lvl4pPr marL="0" algn="l" defTabSz="483854">
              <a:defRPr lang="ru-RU" sz="190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4pPr>
            <a:lvl5pPr marL="0" algn="l" defTabSz="483854">
              <a:defRPr lang="ru-RU" sz="190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5pPr>
          </a:lstStyle>
          <a:p>
            <a:pPr>
              <a:defRPr/>
            </a:pPr>
            <a:r>
              <a:rPr lang="ru-RU">
                <a:cs typeface="Segoe UI Light"/>
              </a:rPr>
              <a:t>В основу объектной модели положена концепция объектно-ориентированного программирования, в которой данные представляются в виде набора объектов и классов, связанных между собой родственными отношениями, а работа с объектами осуществляется с помощью скрытых (инкапсулированных) в них методов.</a:t>
            </a:r>
            <a:endParaRPr/>
          </a:p>
        </p:txBody>
      </p:sp>
      <p:grpSp>
        <p:nvGrpSpPr>
          <p:cNvPr id="20" name="Group 175"/>
          <p:cNvGrpSpPr>
            <a:grpSpLocks noChangeAspect="1"/>
          </p:cNvGrpSpPr>
          <p:nvPr userDrawn="1"/>
        </p:nvGrpSpPr>
        <p:grpSpPr bwMode="auto">
          <a:xfrm>
            <a:off x="9395356" y="373599"/>
            <a:ext cx="2416956" cy="397297"/>
            <a:chOff x="4746" y="868"/>
            <a:chExt cx="1965" cy="323"/>
          </a:xfrm>
          <a:solidFill>
            <a:schemeClr val="tx1"/>
          </a:solidFill>
        </p:grpSpPr>
        <p:sp>
          <p:nvSpPr>
            <p:cNvPr id="21" name="Freeform 176"/>
            <p:cNvSpPr/>
            <p:nvPr/>
          </p:nvSpPr>
          <p:spPr bwMode="auto">
            <a:xfrm>
              <a:off x="4845" y="931"/>
              <a:ext cx="205" cy="140"/>
            </a:xfrm>
            <a:custGeom>
              <a:avLst/>
              <a:gdLst>
                <a:gd name="T0" fmla="*/ 105 w 116"/>
                <a:gd name="T1" fmla="*/ 0 h 78"/>
                <a:gd name="T2" fmla="*/ 116 w 116"/>
                <a:gd name="T3" fmla="*/ 18 h 78"/>
                <a:gd name="T4" fmla="*/ 34 w 116"/>
                <a:gd name="T5" fmla="*/ 78 h 78"/>
                <a:gd name="T6" fmla="*/ 0 w 116"/>
                <a:gd name="T7" fmla="*/ 57 h 78"/>
                <a:gd name="T8" fmla="*/ 0 w 116"/>
                <a:gd name="T9" fmla="*/ 31 h 78"/>
                <a:gd name="T10" fmla="*/ 34 w 116"/>
                <a:gd name="T11" fmla="*/ 53 h 78"/>
                <a:gd name="T12" fmla="*/ 105 w 116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78" fill="norm" stroke="1" extrusionOk="0">
                  <a:moveTo>
                    <a:pt x="105" y="0"/>
                  </a:moveTo>
                  <a:cubicBezTo>
                    <a:pt x="109" y="6"/>
                    <a:pt x="113" y="12"/>
                    <a:pt x="116" y="1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4" y="53"/>
                    <a:pt x="34" y="53"/>
                    <a:pt x="34" y="53"/>
                  </a:cubicBezTo>
                  <a:lnTo>
                    <a:pt x="10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22" name="Freeform 177"/>
            <p:cNvSpPr/>
            <p:nvPr/>
          </p:nvSpPr>
          <p:spPr bwMode="auto">
            <a:xfrm>
              <a:off x="4746" y="868"/>
              <a:ext cx="318" cy="323"/>
            </a:xfrm>
            <a:custGeom>
              <a:avLst/>
              <a:gdLst>
                <a:gd name="T0" fmla="*/ 159 w 180"/>
                <a:gd name="T1" fmla="*/ 88 h 180"/>
                <a:gd name="T2" fmla="*/ 159 w 180"/>
                <a:gd name="T3" fmla="*/ 88 h 180"/>
                <a:gd name="T4" fmla="*/ 159 w 180"/>
                <a:gd name="T5" fmla="*/ 90 h 180"/>
                <a:gd name="T6" fmla="*/ 90 w 180"/>
                <a:gd name="T7" fmla="*/ 159 h 180"/>
                <a:gd name="T8" fmla="*/ 21 w 180"/>
                <a:gd name="T9" fmla="*/ 90 h 180"/>
                <a:gd name="T10" fmla="*/ 90 w 180"/>
                <a:gd name="T11" fmla="*/ 21 h 180"/>
                <a:gd name="T12" fmla="*/ 129 w 180"/>
                <a:gd name="T13" fmla="*/ 33 h 180"/>
                <a:gd name="T14" fmla="*/ 129 w 180"/>
                <a:gd name="T15" fmla="*/ 33 h 180"/>
                <a:gd name="T16" fmla="*/ 146 w 180"/>
                <a:gd name="T17" fmla="*/ 20 h 180"/>
                <a:gd name="T18" fmla="*/ 90 w 180"/>
                <a:gd name="T19" fmla="*/ 0 h 180"/>
                <a:gd name="T20" fmla="*/ 0 w 180"/>
                <a:gd name="T21" fmla="*/ 90 h 180"/>
                <a:gd name="T22" fmla="*/ 90 w 180"/>
                <a:gd name="T23" fmla="*/ 180 h 180"/>
                <a:gd name="T24" fmla="*/ 180 w 180"/>
                <a:gd name="T25" fmla="*/ 90 h 180"/>
                <a:gd name="T26" fmla="*/ 178 w 180"/>
                <a:gd name="T27" fmla="*/ 74 h 180"/>
                <a:gd name="T28" fmla="*/ 159 w 180"/>
                <a:gd name="T29" fmla="*/ 8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0" h="180" fill="norm" stroke="1" extrusionOk="0">
                  <a:moveTo>
                    <a:pt x="159" y="88"/>
                  </a:moveTo>
                  <a:cubicBezTo>
                    <a:pt x="159" y="88"/>
                    <a:pt x="159" y="88"/>
                    <a:pt x="159" y="88"/>
                  </a:cubicBezTo>
                  <a:cubicBezTo>
                    <a:pt x="159" y="89"/>
                    <a:pt x="159" y="90"/>
                    <a:pt x="159" y="90"/>
                  </a:cubicBezTo>
                  <a:cubicBezTo>
                    <a:pt x="159" y="128"/>
                    <a:pt x="128" y="159"/>
                    <a:pt x="90" y="159"/>
                  </a:cubicBezTo>
                  <a:cubicBezTo>
                    <a:pt x="52" y="159"/>
                    <a:pt x="21" y="128"/>
                    <a:pt x="21" y="90"/>
                  </a:cubicBezTo>
                  <a:cubicBezTo>
                    <a:pt x="21" y="52"/>
                    <a:pt x="52" y="21"/>
                    <a:pt x="90" y="21"/>
                  </a:cubicBezTo>
                  <a:cubicBezTo>
                    <a:pt x="104" y="21"/>
                    <a:pt x="118" y="26"/>
                    <a:pt x="129" y="33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31" y="8"/>
                    <a:pt x="111" y="0"/>
                    <a:pt x="90" y="0"/>
                  </a:cubicBezTo>
                  <a:cubicBezTo>
                    <a:pt x="40" y="0"/>
                    <a:pt x="0" y="41"/>
                    <a:pt x="0" y="90"/>
                  </a:cubicBezTo>
                  <a:cubicBezTo>
                    <a:pt x="0" y="140"/>
                    <a:pt x="40" y="180"/>
                    <a:pt x="90" y="180"/>
                  </a:cubicBezTo>
                  <a:cubicBezTo>
                    <a:pt x="139" y="180"/>
                    <a:pt x="180" y="140"/>
                    <a:pt x="180" y="90"/>
                  </a:cubicBezTo>
                  <a:cubicBezTo>
                    <a:pt x="180" y="85"/>
                    <a:pt x="179" y="79"/>
                    <a:pt x="178" y="74"/>
                  </a:cubicBezTo>
                  <a:lnTo>
                    <a:pt x="159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23" name="Freeform 178"/>
            <p:cNvSpPr/>
            <p:nvPr/>
          </p:nvSpPr>
          <p:spPr bwMode="auto">
            <a:xfrm>
              <a:off x="5156" y="933"/>
              <a:ext cx="153" cy="197"/>
            </a:xfrm>
            <a:custGeom>
              <a:avLst/>
              <a:gdLst>
                <a:gd name="T0" fmla="*/ 48 w 86"/>
                <a:gd name="T1" fmla="*/ 46 h 110"/>
                <a:gd name="T2" fmla="*/ 25 w 86"/>
                <a:gd name="T3" fmla="*/ 32 h 110"/>
                <a:gd name="T4" fmla="*/ 46 w 86"/>
                <a:gd name="T5" fmla="*/ 19 h 110"/>
                <a:gd name="T6" fmla="*/ 65 w 86"/>
                <a:gd name="T7" fmla="*/ 23 h 110"/>
                <a:gd name="T8" fmla="*/ 82 w 86"/>
                <a:gd name="T9" fmla="*/ 10 h 110"/>
                <a:gd name="T10" fmla="*/ 46 w 86"/>
                <a:gd name="T11" fmla="*/ 0 h 110"/>
                <a:gd name="T12" fmla="*/ 2 w 86"/>
                <a:gd name="T13" fmla="*/ 33 h 110"/>
                <a:gd name="T14" fmla="*/ 40 w 86"/>
                <a:gd name="T15" fmla="*/ 65 h 110"/>
                <a:gd name="T16" fmla="*/ 63 w 86"/>
                <a:gd name="T17" fmla="*/ 80 h 110"/>
                <a:gd name="T18" fmla="*/ 42 w 86"/>
                <a:gd name="T19" fmla="*/ 92 h 110"/>
                <a:gd name="T20" fmla="*/ 8 w 86"/>
                <a:gd name="T21" fmla="*/ 80 h 110"/>
                <a:gd name="T22" fmla="*/ 0 w 86"/>
                <a:gd name="T23" fmla="*/ 98 h 110"/>
                <a:gd name="T24" fmla="*/ 42 w 86"/>
                <a:gd name="T25" fmla="*/ 110 h 110"/>
                <a:gd name="T26" fmla="*/ 86 w 86"/>
                <a:gd name="T27" fmla="*/ 77 h 110"/>
                <a:gd name="T28" fmla="*/ 48 w 86"/>
                <a:gd name="T29" fmla="*/ 4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10" fill="norm" stroke="1" extrusionOk="0">
                  <a:moveTo>
                    <a:pt x="48" y="46"/>
                  </a:moveTo>
                  <a:cubicBezTo>
                    <a:pt x="36" y="43"/>
                    <a:pt x="25" y="40"/>
                    <a:pt x="25" y="32"/>
                  </a:cubicBezTo>
                  <a:cubicBezTo>
                    <a:pt x="25" y="20"/>
                    <a:pt x="39" y="19"/>
                    <a:pt x="46" y="19"/>
                  </a:cubicBezTo>
                  <a:cubicBezTo>
                    <a:pt x="52" y="18"/>
                    <a:pt x="59" y="20"/>
                    <a:pt x="65" y="23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1" y="3"/>
                    <a:pt x="58" y="0"/>
                    <a:pt x="46" y="0"/>
                  </a:cubicBezTo>
                  <a:cubicBezTo>
                    <a:pt x="13" y="0"/>
                    <a:pt x="2" y="17"/>
                    <a:pt x="2" y="33"/>
                  </a:cubicBezTo>
                  <a:cubicBezTo>
                    <a:pt x="2" y="56"/>
                    <a:pt x="22" y="61"/>
                    <a:pt x="40" y="65"/>
                  </a:cubicBezTo>
                  <a:cubicBezTo>
                    <a:pt x="52" y="68"/>
                    <a:pt x="63" y="71"/>
                    <a:pt x="63" y="80"/>
                  </a:cubicBezTo>
                  <a:cubicBezTo>
                    <a:pt x="63" y="84"/>
                    <a:pt x="60" y="92"/>
                    <a:pt x="42" y="92"/>
                  </a:cubicBezTo>
                  <a:cubicBezTo>
                    <a:pt x="30" y="92"/>
                    <a:pt x="18" y="88"/>
                    <a:pt x="8" y="8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9" y="106"/>
                    <a:pt x="26" y="110"/>
                    <a:pt x="42" y="110"/>
                  </a:cubicBezTo>
                  <a:cubicBezTo>
                    <a:pt x="69" y="110"/>
                    <a:pt x="86" y="97"/>
                    <a:pt x="86" y="77"/>
                  </a:cubicBezTo>
                  <a:cubicBezTo>
                    <a:pt x="86" y="55"/>
                    <a:pt x="66" y="50"/>
                    <a:pt x="4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24" name="Freeform 179"/>
            <p:cNvSpPr>
              <a:spLocks noEditPoints="1"/>
            </p:cNvSpPr>
            <p:nvPr/>
          </p:nvSpPr>
          <p:spPr bwMode="auto">
            <a:xfrm>
              <a:off x="5348" y="936"/>
              <a:ext cx="170" cy="194"/>
            </a:xfrm>
            <a:custGeom>
              <a:avLst/>
              <a:gdLst>
                <a:gd name="T0" fmla="*/ 76 w 96"/>
                <a:gd name="T1" fmla="*/ 52 h 108"/>
                <a:gd name="T2" fmla="*/ 75 w 96"/>
                <a:gd name="T3" fmla="*/ 51 h 108"/>
                <a:gd name="T4" fmla="*/ 76 w 96"/>
                <a:gd name="T5" fmla="*/ 51 h 108"/>
                <a:gd name="T6" fmla="*/ 90 w 96"/>
                <a:gd name="T7" fmla="*/ 27 h 108"/>
                <a:gd name="T8" fmla="*/ 50 w 96"/>
                <a:gd name="T9" fmla="*/ 0 h 108"/>
                <a:gd name="T10" fmla="*/ 0 w 96"/>
                <a:gd name="T11" fmla="*/ 0 h 108"/>
                <a:gd name="T12" fmla="*/ 0 w 96"/>
                <a:gd name="T13" fmla="*/ 108 h 108"/>
                <a:gd name="T14" fmla="*/ 54 w 96"/>
                <a:gd name="T15" fmla="*/ 108 h 108"/>
                <a:gd name="T16" fmla="*/ 95 w 96"/>
                <a:gd name="T17" fmla="*/ 78 h 108"/>
                <a:gd name="T18" fmla="*/ 76 w 96"/>
                <a:gd name="T19" fmla="*/ 52 h 108"/>
                <a:gd name="T20" fmla="*/ 23 w 96"/>
                <a:gd name="T21" fmla="*/ 18 h 108"/>
                <a:gd name="T22" fmla="*/ 48 w 96"/>
                <a:gd name="T23" fmla="*/ 18 h 108"/>
                <a:gd name="T24" fmla="*/ 66 w 96"/>
                <a:gd name="T25" fmla="*/ 31 h 108"/>
                <a:gd name="T26" fmla="*/ 48 w 96"/>
                <a:gd name="T27" fmla="*/ 44 h 108"/>
                <a:gd name="T28" fmla="*/ 23 w 96"/>
                <a:gd name="T29" fmla="*/ 44 h 108"/>
                <a:gd name="T30" fmla="*/ 23 w 96"/>
                <a:gd name="T31" fmla="*/ 18 h 108"/>
                <a:gd name="T32" fmla="*/ 23 w 96"/>
                <a:gd name="T33" fmla="*/ 44 h 108"/>
                <a:gd name="T34" fmla="*/ 48 w 96"/>
                <a:gd name="T35" fmla="*/ 44 h 108"/>
                <a:gd name="T36" fmla="*/ 52 w 96"/>
                <a:gd name="T37" fmla="*/ 89 h 108"/>
                <a:gd name="T38" fmla="*/ 23 w 96"/>
                <a:gd name="T39" fmla="*/ 89 h 108"/>
                <a:gd name="T40" fmla="*/ 23 w 96"/>
                <a:gd name="T41" fmla="*/ 62 h 108"/>
                <a:gd name="T42" fmla="*/ 52 w 96"/>
                <a:gd name="T43" fmla="*/ 62 h 108"/>
                <a:gd name="T44" fmla="*/ 72 w 96"/>
                <a:gd name="T45" fmla="*/ 75 h 108"/>
                <a:gd name="T46" fmla="*/ 52 w 96"/>
                <a:gd name="T47" fmla="*/ 8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08" fill="norm" stroke="1" extrusionOk="0">
                  <a:moveTo>
                    <a:pt x="76" y="52"/>
                  </a:move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5" y="46"/>
                    <a:pt x="90" y="37"/>
                    <a:pt x="90" y="27"/>
                  </a:cubicBezTo>
                  <a:cubicBezTo>
                    <a:pt x="90" y="10"/>
                    <a:pt x="75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80" y="108"/>
                    <a:pt x="95" y="97"/>
                    <a:pt x="95" y="78"/>
                  </a:cubicBezTo>
                  <a:cubicBezTo>
                    <a:pt x="96" y="65"/>
                    <a:pt x="88" y="56"/>
                    <a:pt x="76" y="52"/>
                  </a:cubicBezTo>
                  <a:close/>
                  <a:moveTo>
                    <a:pt x="23" y="18"/>
                  </a:moveTo>
                  <a:cubicBezTo>
                    <a:pt x="48" y="18"/>
                    <a:pt x="48" y="18"/>
                    <a:pt x="48" y="18"/>
                  </a:cubicBezTo>
                  <a:cubicBezTo>
                    <a:pt x="63" y="18"/>
                    <a:pt x="66" y="25"/>
                    <a:pt x="66" y="31"/>
                  </a:cubicBezTo>
                  <a:cubicBezTo>
                    <a:pt x="66" y="40"/>
                    <a:pt x="60" y="44"/>
                    <a:pt x="48" y="44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23" y="18"/>
                  </a:lnTo>
                  <a:close/>
                  <a:moveTo>
                    <a:pt x="23" y="44"/>
                  </a:moveTo>
                  <a:cubicBezTo>
                    <a:pt x="48" y="44"/>
                    <a:pt x="48" y="44"/>
                    <a:pt x="48" y="44"/>
                  </a:cubicBezTo>
                  <a:moveTo>
                    <a:pt x="52" y="89"/>
                  </a:moveTo>
                  <a:cubicBezTo>
                    <a:pt x="23" y="89"/>
                    <a:pt x="23" y="89"/>
                    <a:pt x="23" y="89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65" y="62"/>
                    <a:pt x="72" y="66"/>
                    <a:pt x="72" y="75"/>
                  </a:cubicBezTo>
                  <a:cubicBezTo>
                    <a:pt x="72" y="84"/>
                    <a:pt x="65" y="89"/>
                    <a:pt x="52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25" name="Freeform 180"/>
            <p:cNvSpPr/>
            <p:nvPr/>
          </p:nvSpPr>
          <p:spPr bwMode="auto">
            <a:xfrm>
              <a:off x="5555" y="936"/>
              <a:ext cx="143" cy="192"/>
            </a:xfrm>
            <a:custGeom>
              <a:avLst/>
              <a:gdLst>
                <a:gd name="T0" fmla="*/ 101 w 143"/>
                <a:gd name="T1" fmla="*/ 33 h 192"/>
                <a:gd name="T2" fmla="*/ 143 w 143"/>
                <a:gd name="T3" fmla="*/ 0 h 192"/>
                <a:gd name="T4" fmla="*/ 0 w 143"/>
                <a:gd name="T5" fmla="*/ 0 h 192"/>
                <a:gd name="T6" fmla="*/ 0 w 143"/>
                <a:gd name="T7" fmla="*/ 192 h 192"/>
                <a:gd name="T8" fmla="*/ 143 w 143"/>
                <a:gd name="T9" fmla="*/ 192 h 192"/>
                <a:gd name="T10" fmla="*/ 143 w 143"/>
                <a:gd name="T11" fmla="*/ 160 h 192"/>
                <a:gd name="T12" fmla="*/ 41 w 143"/>
                <a:gd name="T13" fmla="*/ 160 h 192"/>
                <a:gd name="T14" fmla="*/ 41 w 143"/>
                <a:gd name="T15" fmla="*/ 112 h 192"/>
                <a:gd name="T16" fmla="*/ 129 w 143"/>
                <a:gd name="T17" fmla="*/ 112 h 192"/>
                <a:gd name="T18" fmla="*/ 129 w 143"/>
                <a:gd name="T19" fmla="*/ 79 h 192"/>
                <a:gd name="T20" fmla="*/ 41 w 143"/>
                <a:gd name="T21" fmla="*/ 79 h 192"/>
                <a:gd name="T22" fmla="*/ 41 w 143"/>
                <a:gd name="T23" fmla="*/ 33 h 192"/>
                <a:gd name="T24" fmla="*/ 101 w 143"/>
                <a:gd name="T25" fmla="*/ 3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92" fill="norm" stroke="1" extrusionOk="0">
                  <a:moveTo>
                    <a:pt x="101" y="33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43" y="192"/>
                  </a:lnTo>
                  <a:lnTo>
                    <a:pt x="143" y="160"/>
                  </a:lnTo>
                  <a:lnTo>
                    <a:pt x="41" y="160"/>
                  </a:lnTo>
                  <a:lnTo>
                    <a:pt x="41" y="112"/>
                  </a:lnTo>
                  <a:lnTo>
                    <a:pt x="129" y="112"/>
                  </a:lnTo>
                  <a:lnTo>
                    <a:pt x="129" y="79"/>
                  </a:lnTo>
                  <a:lnTo>
                    <a:pt x="41" y="79"/>
                  </a:lnTo>
                  <a:lnTo>
                    <a:pt x="41" y="33"/>
                  </a:lnTo>
                  <a:lnTo>
                    <a:pt x="101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26" name="Freeform 181"/>
            <p:cNvSpPr>
              <a:spLocks noEditPoints="1"/>
            </p:cNvSpPr>
            <p:nvPr/>
          </p:nvSpPr>
          <p:spPr bwMode="auto">
            <a:xfrm>
              <a:off x="5737" y="935"/>
              <a:ext cx="163" cy="195"/>
            </a:xfrm>
            <a:custGeom>
              <a:avLst/>
              <a:gdLst>
                <a:gd name="T0" fmla="*/ 92 w 92"/>
                <a:gd name="T1" fmla="*/ 109 h 109"/>
                <a:gd name="T2" fmla="*/ 69 w 92"/>
                <a:gd name="T3" fmla="*/ 73 h 109"/>
                <a:gd name="T4" fmla="*/ 91 w 92"/>
                <a:gd name="T5" fmla="*/ 39 h 109"/>
                <a:gd name="T6" fmla="*/ 45 w 92"/>
                <a:gd name="T7" fmla="*/ 0 h 109"/>
                <a:gd name="T8" fmla="*/ 0 w 92"/>
                <a:gd name="T9" fmla="*/ 0 h 109"/>
                <a:gd name="T10" fmla="*/ 0 w 92"/>
                <a:gd name="T11" fmla="*/ 108 h 109"/>
                <a:gd name="T12" fmla="*/ 24 w 92"/>
                <a:gd name="T13" fmla="*/ 108 h 109"/>
                <a:gd name="T14" fmla="*/ 24 w 92"/>
                <a:gd name="T15" fmla="*/ 78 h 109"/>
                <a:gd name="T16" fmla="*/ 47 w 92"/>
                <a:gd name="T17" fmla="*/ 78 h 109"/>
                <a:gd name="T18" fmla="*/ 68 w 92"/>
                <a:gd name="T19" fmla="*/ 108 h 109"/>
                <a:gd name="T20" fmla="*/ 92 w 92"/>
                <a:gd name="T21" fmla="*/ 109 h 109"/>
                <a:gd name="T22" fmla="*/ 24 w 92"/>
                <a:gd name="T23" fmla="*/ 19 h 109"/>
                <a:gd name="T24" fmla="*/ 44 w 92"/>
                <a:gd name="T25" fmla="*/ 19 h 109"/>
                <a:gd name="T26" fmla="*/ 68 w 92"/>
                <a:gd name="T27" fmla="*/ 39 h 109"/>
                <a:gd name="T28" fmla="*/ 44 w 92"/>
                <a:gd name="T29" fmla="*/ 60 h 109"/>
                <a:gd name="T30" fmla="*/ 24 w 92"/>
                <a:gd name="T31" fmla="*/ 60 h 109"/>
                <a:gd name="T32" fmla="*/ 24 w 92"/>
                <a:gd name="T33" fmla="*/ 1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109" fill="norm" stroke="1" extrusionOk="0">
                  <a:moveTo>
                    <a:pt x="92" y="109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83" y="67"/>
                    <a:pt x="91" y="55"/>
                    <a:pt x="91" y="39"/>
                  </a:cubicBezTo>
                  <a:cubicBezTo>
                    <a:pt x="91" y="15"/>
                    <a:pt x="73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92" y="109"/>
                  </a:lnTo>
                  <a:close/>
                  <a:moveTo>
                    <a:pt x="24" y="19"/>
                  </a:moveTo>
                  <a:cubicBezTo>
                    <a:pt x="44" y="19"/>
                    <a:pt x="44" y="19"/>
                    <a:pt x="44" y="19"/>
                  </a:cubicBezTo>
                  <a:cubicBezTo>
                    <a:pt x="59" y="19"/>
                    <a:pt x="68" y="26"/>
                    <a:pt x="68" y="39"/>
                  </a:cubicBezTo>
                  <a:cubicBezTo>
                    <a:pt x="68" y="53"/>
                    <a:pt x="60" y="60"/>
                    <a:pt x="44" y="60"/>
                  </a:cubicBezTo>
                  <a:cubicBezTo>
                    <a:pt x="24" y="60"/>
                    <a:pt x="24" y="60"/>
                    <a:pt x="24" y="60"/>
                  </a:cubicBezTo>
                  <a:lnTo>
                    <a:pt x="24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27" name="Freeform 182"/>
            <p:cNvSpPr>
              <a:spLocks noEditPoints="1"/>
            </p:cNvSpPr>
            <p:nvPr/>
          </p:nvSpPr>
          <p:spPr bwMode="auto">
            <a:xfrm>
              <a:off x="6173" y="935"/>
              <a:ext cx="203" cy="193"/>
            </a:xfrm>
            <a:custGeom>
              <a:avLst/>
              <a:gdLst>
                <a:gd name="T0" fmla="*/ 123 w 203"/>
                <a:gd name="T1" fmla="*/ 0 h 193"/>
                <a:gd name="T2" fmla="*/ 81 w 203"/>
                <a:gd name="T3" fmla="*/ 0 h 193"/>
                <a:gd name="T4" fmla="*/ 0 w 203"/>
                <a:gd name="T5" fmla="*/ 193 h 193"/>
                <a:gd name="T6" fmla="*/ 40 w 203"/>
                <a:gd name="T7" fmla="*/ 193 h 193"/>
                <a:gd name="T8" fmla="*/ 56 w 203"/>
                <a:gd name="T9" fmla="*/ 156 h 193"/>
                <a:gd name="T10" fmla="*/ 145 w 203"/>
                <a:gd name="T11" fmla="*/ 156 h 193"/>
                <a:gd name="T12" fmla="*/ 161 w 203"/>
                <a:gd name="T13" fmla="*/ 193 h 193"/>
                <a:gd name="T14" fmla="*/ 203 w 203"/>
                <a:gd name="T15" fmla="*/ 193 h 193"/>
                <a:gd name="T16" fmla="*/ 123 w 203"/>
                <a:gd name="T17" fmla="*/ 0 h 193"/>
                <a:gd name="T18" fmla="*/ 70 w 203"/>
                <a:gd name="T19" fmla="*/ 122 h 193"/>
                <a:gd name="T20" fmla="*/ 102 w 203"/>
                <a:gd name="T21" fmla="*/ 45 h 193"/>
                <a:gd name="T22" fmla="*/ 132 w 203"/>
                <a:gd name="T23" fmla="*/ 122 h 193"/>
                <a:gd name="T24" fmla="*/ 70 w 203"/>
                <a:gd name="T25" fmla="*/ 12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193" fill="norm" stroke="1" extrusionOk="0">
                  <a:moveTo>
                    <a:pt x="123" y="0"/>
                  </a:moveTo>
                  <a:lnTo>
                    <a:pt x="81" y="0"/>
                  </a:lnTo>
                  <a:lnTo>
                    <a:pt x="0" y="193"/>
                  </a:lnTo>
                  <a:lnTo>
                    <a:pt x="40" y="193"/>
                  </a:lnTo>
                  <a:lnTo>
                    <a:pt x="56" y="156"/>
                  </a:lnTo>
                  <a:lnTo>
                    <a:pt x="145" y="156"/>
                  </a:lnTo>
                  <a:lnTo>
                    <a:pt x="161" y="193"/>
                  </a:lnTo>
                  <a:lnTo>
                    <a:pt x="203" y="193"/>
                  </a:lnTo>
                  <a:lnTo>
                    <a:pt x="123" y="0"/>
                  </a:lnTo>
                  <a:close/>
                  <a:moveTo>
                    <a:pt x="70" y="122"/>
                  </a:moveTo>
                  <a:lnTo>
                    <a:pt x="102" y="45"/>
                  </a:lnTo>
                  <a:lnTo>
                    <a:pt x="132" y="122"/>
                  </a:lnTo>
                  <a:lnTo>
                    <a:pt x="70" y="122"/>
                  </a:lnTo>
                  <a:close/>
                </a:path>
              </a:pathLst>
            </a:custGeom>
            <a:solidFill>
              <a:srgbClr val="07E8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28" name="Freeform 183"/>
            <p:cNvSpPr>
              <a:spLocks noEditPoints="1"/>
            </p:cNvSpPr>
            <p:nvPr/>
          </p:nvSpPr>
          <p:spPr bwMode="auto">
            <a:xfrm>
              <a:off x="6507" y="935"/>
              <a:ext cx="204" cy="193"/>
            </a:xfrm>
            <a:custGeom>
              <a:avLst/>
              <a:gdLst>
                <a:gd name="T0" fmla="*/ 124 w 204"/>
                <a:gd name="T1" fmla="*/ 0 h 193"/>
                <a:gd name="T2" fmla="*/ 82 w 204"/>
                <a:gd name="T3" fmla="*/ 0 h 193"/>
                <a:gd name="T4" fmla="*/ 0 w 204"/>
                <a:gd name="T5" fmla="*/ 193 h 193"/>
                <a:gd name="T6" fmla="*/ 41 w 204"/>
                <a:gd name="T7" fmla="*/ 193 h 193"/>
                <a:gd name="T8" fmla="*/ 59 w 204"/>
                <a:gd name="T9" fmla="*/ 156 h 193"/>
                <a:gd name="T10" fmla="*/ 145 w 204"/>
                <a:gd name="T11" fmla="*/ 156 h 193"/>
                <a:gd name="T12" fmla="*/ 161 w 204"/>
                <a:gd name="T13" fmla="*/ 193 h 193"/>
                <a:gd name="T14" fmla="*/ 204 w 204"/>
                <a:gd name="T15" fmla="*/ 193 h 193"/>
                <a:gd name="T16" fmla="*/ 124 w 204"/>
                <a:gd name="T17" fmla="*/ 0 h 193"/>
                <a:gd name="T18" fmla="*/ 69 w 204"/>
                <a:gd name="T19" fmla="*/ 122 h 193"/>
                <a:gd name="T20" fmla="*/ 101 w 204"/>
                <a:gd name="T21" fmla="*/ 45 h 193"/>
                <a:gd name="T22" fmla="*/ 131 w 204"/>
                <a:gd name="T23" fmla="*/ 122 h 193"/>
                <a:gd name="T24" fmla="*/ 69 w 204"/>
                <a:gd name="T25" fmla="*/ 12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93" fill="norm" stroke="1" extrusionOk="0">
                  <a:moveTo>
                    <a:pt x="124" y="0"/>
                  </a:moveTo>
                  <a:lnTo>
                    <a:pt x="82" y="0"/>
                  </a:lnTo>
                  <a:lnTo>
                    <a:pt x="0" y="193"/>
                  </a:lnTo>
                  <a:lnTo>
                    <a:pt x="41" y="193"/>
                  </a:lnTo>
                  <a:lnTo>
                    <a:pt x="59" y="156"/>
                  </a:lnTo>
                  <a:lnTo>
                    <a:pt x="145" y="156"/>
                  </a:lnTo>
                  <a:lnTo>
                    <a:pt x="161" y="193"/>
                  </a:lnTo>
                  <a:lnTo>
                    <a:pt x="204" y="193"/>
                  </a:lnTo>
                  <a:lnTo>
                    <a:pt x="124" y="0"/>
                  </a:lnTo>
                  <a:close/>
                  <a:moveTo>
                    <a:pt x="69" y="122"/>
                  </a:moveTo>
                  <a:lnTo>
                    <a:pt x="101" y="45"/>
                  </a:lnTo>
                  <a:lnTo>
                    <a:pt x="131" y="122"/>
                  </a:lnTo>
                  <a:lnTo>
                    <a:pt x="69" y="122"/>
                  </a:lnTo>
                  <a:close/>
                </a:path>
              </a:pathLst>
            </a:custGeom>
            <a:solidFill>
              <a:srgbClr val="07E8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29" name="Freeform 184"/>
            <p:cNvSpPr/>
            <p:nvPr/>
          </p:nvSpPr>
          <p:spPr bwMode="auto">
            <a:xfrm>
              <a:off x="6369" y="936"/>
              <a:ext cx="166" cy="192"/>
            </a:xfrm>
            <a:custGeom>
              <a:avLst/>
              <a:gdLst>
                <a:gd name="T0" fmla="*/ 103 w 166"/>
                <a:gd name="T1" fmla="*/ 33 h 192"/>
                <a:gd name="T2" fmla="*/ 106 w 166"/>
                <a:gd name="T3" fmla="*/ 33 h 192"/>
                <a:gd name="T4" fmla="*/ 119 w 166"/>
                <a:gd name="T5" fmla="*/ 33 h 192"/>
                <a:gd name="T6" fmla="*/ 126 w 166"/>
                <a:gd name="T7" fmla="*/ 33 h 192"/>
                <a:gd name="T8" fmla="*/ 166 w 166"/>
                <a:gd name="T9" fmla="*/ 0 h 192"/>
                <a:gd name="T10" fmla="*/ 159 w 166"/>
                <a:gd name="T11" fmla="*/ 0 h 192"/>
                <a:gd name="T12" fmla="*/ 149 w 166"/>
                <a:gd name="T13" fmla="*/ 0 h 192"/>
                <a:gd name="T14" fmla="*/ 0 w 166"/>
                <a:gd name="T15" fmla="*/ 0 h 192"/>
                <a:gd name="T16" fmla="*/ 0 w 166"/>
                <a:gd name="T17" fmla="*/ 33 h 192"/>
                <a:gd name="T18" fmla="*/ 55 w 166"/>
                <a:gd name="T19" fmla="*/ 33 h 192"/>
                <a:gd name="T20" fmla="*/ 55 w 166"/>
                <a:gd name="T21" fmla="*/ 192 h 192"/>
                <a:gd name="T22" fmla="*/ 92 w 166"/>
                <a:gd name="T23" fmla="*/ 192 h 192"/>
                <a:gd name="T24" fmla="*/ 92 w 166"/>
                <a:gd name="T25" fmla="*/ 33 h 192"/>
                <a:gd name="T26" fmla="*/ 103 w 166"/>
                <a:gd name="T27" fmla="*/ 3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92" fill="norm" stroke="1" extrusionOk="0">
                  <a:moveTo>
                    <a:pt x="103" y="33"/>
                  </a:moveTo>
                  <a:lnTo>
                    <a:pt x="106" y="33"/>
                  </a:lnTo>
                  <a:lnTo>
                    <a:pt x="119" y="33"/>
                  </a:lnTo>
                  <a:lnTo>
                    <a:pt x="126" y="33"/>
                  </a:lnTo>
                  <a:lnTo>
                    <a:pt x="166" y="0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55" y="33"/>
                  </a:lnTo>
                  <a:lnTo>
                    <a:pt x="55" y="192"/>
                  </a:lnTo>
                  <a:lnTo>
                    <a:pt x="92" y="192"/>
                  </a:lnTo>
                  <a:lnTo>
                    <a:pt x="92" y="33"/>
                  </a:lnTo>
                  <a:lnTo>
                    <a:pt x="103" y="33"/>
                  </a:lnTo>
                  <a:close/>
                </a:path>
              </a:pathLst>
            </a:custGeom>
            <a:solidFill>
              <a:srgbClr val="07E8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43" name="Freeform 185"/>
            <p:cNvSpPr>
              <a:spLocks noEditPoints="1"/>
            </p:cNvSpPr>
            <p:nvPr/>
          </p:nvSpPr>
          <p:spPr bwMode="auto">
            <a:xfrm>
              <a:off x="5985" y="936"/>
              <a:ext cx="170" cy="194"/>
            </a:xfrm>
            <a:custGeom>
              <a:avLst/>
              <a:gdLst>
                <a:gd name="T0" fmla="*/ 45 w 96"/>
                <a:gd name="T1" fmla="*/ 0 h 108"/>
                <a:gd name="T2" fmla="*/ 0 w 96"/>
                <a:gd name="T3" fmla="*/ 0 h 108"/>
                <a:gd name="T4" fmla="*/ 0 w 96"/>
                <a:gd name="T5" fmla="*/ 108 h 108"/>
                <a:gd name="T6" fmla="*/ 52 w 96"/>
                <a:gd name="T7" fmla="*/ 108 h 108"/>
                <a:gd name="T8" fmla="*/ 96 w 96"/>
                <a:gd name="T9" fmla="*/ 54 h 108"/>
                <a:gd name="T10" fmla="*/ 45 w 96"/>
                <a:gd name="T11" fmla="*/ 0 h 108"/>
                <a:gd name="T12" fmla="*/ 38 w 96"/>
                <a:gd name="T13" fmla="*/ 89 h 108"/>
                <a:gd name="T14" fmla="*/ 23 w 96"/>
                <a:gd name="T15" fmla="*/ 89 h 108"/>
                <a:gd name="T16" fmla="*/ 23 w 96"/>
                <a:gd name="T17" fmla="*/ 17 h 108"/>
                <a:gd name="T18" fmla="*/ 36 w 96"/>
                <a:gd name="T19" fmla="*/ 17 h 108"/>
                <a:gd name="T20" fmla="*/ 71 w 96"/>
                <a:gd name="T21" fmla="*/ 53 h 108"/>
                <a:gd name="T22" fmla="*/ 38 w 96"/>
                <a:gd name="T23" fmla="*/ 8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08" fill="norm" stroke="1" extrusionOk="0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76" y="108"/>
                    <a:pt x="96" y="86"/>
                    <a:pt x="96" y="54"/>
                  </a:cubicBezTo>
                  <a:cubicBezTo>
                    <a:pt x="95" y="20"/>
                    <a:pt x="77" y="0"/>
                    <a:pt x="45" y="0"/>
                  </a:cubicBezTo>
                  <a:close/>
                  <a:moveTo>
                    <a:pt x="38" y="89"/>
                  </a:moveTo>
                  <a:cubicBezTo>
                    <a:pt x="34" y="89"/>
                    <a:pt x="23" y="89"/>
                    <a:pt x="23" y="89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32" y="17"/>
                    <a:pt x="36" y="17"/>
                  </a:cubicBezTo>
                  <a:cubicBezTo>
                    <a:pt x="63" y="17"/>
                    <a:pt x="71" y="30"/>
                    <a:pt x="71" y="53"/>
                  </a:cubicBezTo>
                  <a:cubicBezTo>
                    <a:pt x="71" y="77"/>
                    <a:pt x="58" y="89"/>
                    <a:pt x="38" y="89"/>
                  </a:cubicBezTo>
                  <a:close/>
                </a:path>
              </a:pathLst>
            </a:custGeom>
            <a:solidFill>
              <a:srgbClr val="07E8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</p:grpSp>
      <p:pic>
        <p:nvPicPr>
          <p:cNvPr id="13" name="Рисунок 12" descr="http://98762DC1E84F1FE15C5A240661953E99.dms.sberbank.ru/98762DC1E84F1FE15C5A240661953E99-3BBC27E506EF107790705F7F34954832-E5FBEA2DDADC3A7440FFF93E7E71BAEE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4" name="Рисунок 13" descr="http://98762DC1E84F1FE15C5A240661953E99.dms.sberbank.ru/98762DC1E84F1FE15C5A240661953E99-3BBC27E506EF107790705F7F34954832-E5FBEA2DDADC3A7440FFF93E7E71BAEE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5" name="Рисунок 14" descr="http://98762DC1E84F1FE15C5A240661953E99.dms.sberbank.ru/98762DC1E84F1FE15C5A240661953E99-3BBC27E506EF107790705F7F34954832-E5FBEA2DDADC3A7440FFF93E7E71BAEE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6" name="Рисунок 15" descr="http://98762DC1E84F1FE15C5A240661953E99.dms.sberbank.ru/98762DC1E84F1FE15C5A240661953E99-3BBC27E506EF107790705F7F34954832-E5FBEA2DDADC3A7440FFF93E7E71BAEE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7" name="Рисунок 16" descr="http://98762DC1E84F1FE15C5A240661953E99.dms.sberbank.ru/98762DC1E84F1FE15C5A240661953E99-3BBC27E506EF107790705F7F34954832-E5FBEA2DDADC3A7440FFF93E7E71BAEE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1_стандартный + легенд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9102379" name="Текст 55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8567705" y="6276158"/>
            <a:ext cx="1249941" cy="576523"/>
          </a:xfrm>
          <a:prstGeom prst="rect">
            <a:avLst/>
          </a:prstGeom>
        </p:spPr>
        <p:txBody>
          <a:bodyPr tIns="0" bIns="144000" anchor="b">
            <a:noAutofit/>
          </a:bodyPr>
          <a:lstStyle>
            <a:lvl1pPr marL="0" indent="0" algn="l" defTabSz="483836">
              <a:buFont typeface="Arial"/>
              <a:buNone/>
              <a:defRPr lang="ru-RU" sz="105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defRPr/>
            </a:pPr>
            <a:r>
              <a:rPr lang="ru-RU"/>
              <a:t>Наименование обозначения</a:t>
            </a:r>
            <a:endParaRPr/>
          </a:p>
        </p:txBody>
      </p:sp>
      <p:sp>
        <p:nvSpPr>
          <p:cNvPr id="1983377018" name="Заголовок 6"/>
          <p:cNvSpPr>
            <a:spLocks noGrp="1"/>
          </p:cNvSpPr>
          <p:nvPr>
            <p:ph type="title" hasCustomPrompt="1"/>
          </p:nvPr>
        </p:nvSpPr>
        <p:spPr bwMode="auto">
          <a:xfrm>
            <a:off x="273737" y="308240"/>
            <a:ext cx="7618949" cy="1087126"/>
          </a:xfrm>
          <a:prstGeom prst="rect">
            <a:avLst/>
          </a:prstGeom>
        </p:spPr>
        <p:txBody>
          <a:bodyPr vert="horz" lIns="90000" anchor="t">
            <a:noAutofit/>
          </a:bodyPr>
          <a:lstStyle>
            <a:lvl1pPr>
              <a:defRPr sz="3400"/>
            </a:lvl1pPr>
          </a:lstStyle>
          <a:p>
            <a:pPr>
              <a:defRPr/>
            </a:pPr>
            <a:r>
              <a:rPr lang="ru-RU"/>
              <a:t>Образец заголовка на 2 строки</a:t>
            </a:r>
            <a:br>
              <a:rPr lang="ru-RU"/>
            </a:br>
            <a:r>
              <a:rPr lang="ru-RU"/>
              <a:t>с легендой (до 5 обозначений)</a:t>
            </a:r>
            <a:endParaRPr/>
          </a:p>
        </p:txBody>
      </p:sp>
      <p:grpSp>
        <p:nvGrpSpPr>
          <p:cNvPr id="296367948" name="Group 175"/>
          <p:cNvGrpSpPr>
            <a:grpSpLocks noChangeAspect="1"/>
          </p:cNvGrpSpPr>
          <p:nvPr userDrawn="1"/>
        </p:nvGrpSpPr>
        <p:grpSpPr bwMode="auto">
          <a:xfrm>
            <a:off x="9395358" y="373591"/>
            <a:ext cx="2416952" cy="397296"/>
            <a:chOff x="4743" y="864"/>
            <a:chExt cx="1962" cy="315"/>
          </a:xfrm>
          <a:solidFill>
            <a:schemeClr val="tx1"/>
          </a:solidFill>
        </p:grpSpPr>
        <p:sp>
          <p:nvSpPr>
            <p:cNvPr id="2142963182" name="Freeform 176"/>
            <p:cNvSpPr/>
            <p:nvPr/>
          </p:nvSpPr>
          <p:spPr bwMode="auto">
            <a:xfrm>
              <a:off x="4842" y="927"/>
              <a:ext cx="198" cy="135"/>
            </a:xfrm>
            <a:custGeom>
              <a:avLst/>
              <a:gdLst>
                <a:gd name="T0" fmla="*/ 105 w 116"/>
                <a:gd name="T1" fmla="*/ 0 h 78"/>
                <a:gd name="T2" fmla="*/ 116 w 116"/>
                <a:gd name="T3" fmla="*/ 18 h 78"/>
                <a:gd name="T4" fmla="*/ 34 w 116"/>
                <a:gd name="T5" fmla="*/ 78 h 78"/>
                <a:gd name="T6" fmla="*/ 0 w 116"/>
                <a:gd name="T7" fmla="*/ 57 h 78"/>
                <a:gd name="T8" fmla="*/ 0 w 116"/>
                <a:gd name="T9" fmla="*/ 31 h 78"/>
                <a:gd name="T10" fmla="*/ 34 w 116"/>
                <a:gd name="T11" fmla="*/ 53 h 78"/>
                <a:gd name="T12" fmla="*/ 105 w 116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78" fill="norm" stroke="1" extrusionOk="0">
                  <a:moveTo>
                    <a:pt x="105" y="0"/>
                  </a:moveTo>
                  <a:cubicBezTo>
                    <a:pt x="109" y="6"/>
                    <a:pt x="113" y="12"/>
                    <a:pt x="116" y="1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4" y="53"/>
                    <a:pt x="34" y="53"/>
                    <a:pt x="34" y="53"/>
                  </a:cubicBezTo>
                  <a:lnTo>
                    <a:pt x="10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1651852409" name="Freeform 177"/>
            <p:cNvSpPr/>
            <p:nvPr/>
          </p:nvSpPr>
          <p:spPr bwMode="auto">
            <a:xfrm>
              <a:off x="4743" y="864"/>
              <a:ext cx="315" cy="315"/>
            </a:xfrm>
            <a:custGeom>
              <a:avLst/>
              <a:gdLst>
                <a:gd name="T0" fmla="*/ 159 w 180"/>
                <a:gd name="T1" fmla="*/ 88 h 180"/>
                <a:gd name="T2" fmla="*/ 159 w 180"/>
                <a:gd name="T3" fmla="*/ 88 h 180"/>
                <a:gd name="T4" fmla="*/ 159 w 180"/>
                <a:gd name="T5" fmla="*/ 90 h 180"/>
                <a:gd name="T6" fmla="*/ 90 w 180"/>
                <a:gd name="T7" fmla="*/ 159 h 180"/>
                <a:gd name="T8" fmla="*/ 21 w 180"/>
                <a:gd name="T9" fmla="*/ 90 h 180"/>
                <a:gd name="T10" fmla="*/ 90 w 180"/>
                <a:gd name="T11" fmla="*/ 21 h 180"/>
                <a:gd name="T12" fmla="*/ 129 w 180"/>
                <a:gd name="T13" fmla="*/ 33 h 180"/>
                <a:gd name="T14" fmla="*/ 129 w 180"/>
                <a:gd name="T15" fmla="*/ 33 h 180"/>
                <a:gd name="T16" fmla="*/ 146 w 180"/>
                <a:gd name="T17" fmla="*/ 20 h 180"/>
                <a:gd name="T18" fmla="*/ 90 w 180"/>
                <a:gd name="T19" fmla="*/ 0 h 180"/>
                <a:gd name="T20" fmla="*/ 0 w 180"/>
                <a:gd name="T21" fmla="*/ 90 h 180"/>
                <a:gd name="T22" fmla="*/ 90 w 180"/>
                <a:gd name="T23" fmla="*/ 180 h 180"/>
                <a:gd name="T24" fmla="*/ 180 w 180"/>
                <a:gd name="T25" fmla="*/ 90 h 180"/>
                <a:gd name="T26" fmla="*/ 178 w 180"/>
                <a:gd name="T27" fmla="*/ 74 h 180"/>
                <a:gd name="T28" fmla="*/ 159 w 180"/>
                <a:gd name="T29" fmla="*/ 8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0" h="180" fill="norm" stroke="1" extrusionOk="0">
                  <a:moveTo>
                    <a:pt x="159" y="88"/>
                  </a:moveTo>
                  <a:cubicBezTo>
                    <a:pt x="159" y="88"/>
                    <a:pt x="159" y="88"/>
                    <a:pt x="159" y="88"/>
                  </a:cubicBezTo>
                  <a:cubicBezTo>
                    <a:pt x="159" y="89"/>
                    <a:pt x="159" y="90"/>
                    <a:pt x="159" y="90"/>
                  </a:cubicBezTo>
                  <a:cubicBezTo>
                    <a:pt x="159" y="128"/>
                    <a:pt x="128" y="159"/>
                    <a:pt x="90" y="159"/>
                  </a:cubicBezTo>
                  <a:cubicBezTo>
                    <a:pt x="52" y="159"/>
                    <a:pt x="21" y="128"/>
                    <a:pt x="21" y="90"/>
                  </a:cubicBezTo>
                  <a:cubicBezTo>
                    <a:pt x="21" y="52"/>
                    <a:pt x="52" y="21"/>
                    <a:pt x="90" y="21"/>
                  </a:cubicBezTo>
                  <a:cubicBezTo>
                    <a:pt x="104" y="21"/>
                    <a:pt x="118" y="26"/>
                    <a:pt x="129" y="33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31" y="8"/>
                    <a:pt x="111" y="0"/>
                    <a:pt x="90" y="0"/>
                  </a:cubicBezTo>
                  <a:cubicBezTo>
                    <a:pt x="40" y="0"/>
                    <a:pt x="0" y="41"/>
                    <a:pt x="0" y="90"/>
                  </a:cubicBezTo>
                  <a:cubicBezTo>
                    <a:pt x="0" y="140"/>
                    <a:pt x="40" y="180"/>
                    <a:pt x="90" y="180"/>
                  </a:cubicBezTo>
                  <a:cubicBezTo>
                    <a:pt x="139" y="180"/>
                    <a:pt x="180" y="140"/>
                    <a:pt x="180" y="90"/>
                  </a:cubicBezTo>
                  <a:cubicBezTo>
                    <a:pt x="180" y="85"/>
                    <a:pt x="179" y="79"/>
                    <a:pt x="178" y="74"/>
                  </a:cubicBezTo>
                  <a:lnTo>
                    <a:pt x="159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114589428" name="Freeform 178"/>
            <p:cNvSpPr/>
            <p:nvPr/>
          </p:nvSpPr>
          <p:spPr bwMode="auto">
            <a:xfrm>
              <a:off x="5148" y="927"/>
              <a:ext cx="153" cy="189"/>
            </a:xfrm>
            <a:custGeom>
              <a:avLst/>
              <a:gdLst>
                <a:gd name="T0" fmla="*/ 48 w 86"/>
                <a:gd name="T1" fmla="*/ 46 h 110"/>
                <a:gd name="T2" fmla="*/ 25 w 86"/>
                <a:gd name="T3" fmla="*/ 32 h 110"/>
                <a:gd name="T4" fmla="*/ 46 w 86"/>
                <a:gd name="T5" fmla="*/ 19 h 110"/>
                <a:gd name="T6" fmla="*/ 65 w 86"/>
                <a:gd name="T7" fmla="*/ 23 h 110"/>
                <a:gd name="T8" fmla="*/ 82 w 86"/>
                <a:gd name="T9" fmla="*/ 10 h 110"/>
                <a:gd name="T10" fmla="*/ 46 w 86"/>
                <a:gd name="T11" fmla="*/ 0 h 110"/>
                <a:gd name="T12" fmla="*/ 2 w 86"/>
                <a:gd name="T13" fmla="*/ 33 h 110"/>
                <a:gd name="T14" fmla="*/ 40 w 86"/>
                <a:gd name="T15" fmla="*/ 65 h 110"/>
                <a:gd name="T16" fmla="*/ 63 w 86"/>
                <a:gd name="T17" fmla="*/ 80 h 110"/>
                <a:gd name="T18" fmla="*/ 42 w 86"/>
                <a:gd name="T19" fmla="*/ 92 h 110"/>
                <a:gd name="T20" fmla="*/ 8 w 86"/>
                <a:gd name="T21" fmla="*/ 80 h 110"/>
                <a:gd name="T22" fmla="*/ 0 w 86"/>
                <a:gd name="T23" fmla="*/ 98 h 110"/>
                <a:gd name="T24" fmla="*/ 42 w 86"/>
                <a:gd name="T25" fmla="*/ 110 h 110"/>
                <a:gd name="T26" fmla="*/ 86 w 86"/>
                <a:gd name="T27" fmla="*/ 77 h 110"/>
                <a:gd name="T28" fmla="*/ 48 w 86"/>
                <a:gd name="T29" fmla="*/ 4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10" fill="norm" stroke="1" extrusionOk="0">
                  <a:moveTo>
                    <a:pt x="48" y="46"/>
                  </a:moveTo>
                  <a:cubicBezTo>
                    <a:pt x="36" y="43"/>
                    <a:pt x="25" y="40"/>
                    <a:pt x="25" y="32"/>
                  </a:cubicBezTo>
                  <a:cubicBezTo>
                    <a:pt x="25" y="20"/>
                    <a:pt x="39" y="19"/>
                    <a:pt x="46" y="19"/>
                  </a:cubicBezTo>
                  <a:cubicBezTo>
                    <a:pt x="52" y="18"/>
                    <a:pt x="59" y="20"/>
                    <a:pt x="65" y="23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1" y="3"/>
                    <a:pt x="58" y="0"/>
                    <a:pt x="46" y="0"/>
                  </a:cubicBezTo>
                  <a:cubicBezTo>
                    <a:pt x="13" y="0"/>
                    <a:pt x="2" y="17"/>
                    <a:pt x="2" y="33"/>
                  </a:cubicBezTo>
                  <a:cubicBezTo>
                    <a:pt x="2" y="56"/>
                    <a:pt x="22" y="61"/>
                    <a:pt x="40" y="65"/>
                  </a:cubicBezTo>
                  <a:cubicBezTo>
                    <a:pt x="52" y="68"/>
                    <a:pt x="63" y="71"/>
                    <a:pt x="63" y="80"/>
                  </a:cubicBezTo>
                  <a:cubicBezTo>
                    <a:pt x="63" y="84"/>
                    <a:pt x="60" y="92"/>
                    <a:pt x="42" y="92"/>
                  </a:cubicBezTo>
                  <a:cubicBezTo>
                    <a:pt x="30" y="92"/>
                    <a:pt x="18" y="88"/>
                    <a:pt x="8" y="8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9" y="106"/>
                    <a:pt x="26" y="110"/>
                    <a:pt x="42" y="110"/>
                  </a:cubicBezTo>
                  <a:cubicBezTo>
                    <a:pt x="69" y="110"/>
                    <a:pt x="86" y="97"/>
                    <a:pt x="86" y="77"/>
                  </a:cubicBezTo>
                  <a:cubicBezTo>
                    <a:pt x="86" y="55"/>
                    <a:pt x="66" y="50"/>
                    <a:pt x="4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1930938852" name="Freeform 179"/>
            <p:cNvSpPr>
              <a:spLocks noEditPoints="1"/>
            </p:cNvSpPr>
            <p:nvPr/>
          </p:nvSpPr>
          <p:spPr bwMode="auto">
            <a:xfrm>
              <a:off x="5346" y="936"/>
              <a:ext cx="162" cy="189"/>
            </a:xfrm>
            <a:custGeom>
              <a:avLst/>
              <a:gdLst>
                <a:gd name="T0" fmla="*/ 76 w 96"/>
                <a:gd name="T1" fmla="*/ 52 h 108"/>
                <a:gd name="T2" fmla="*/ 75 w 96"/>
                <a:gd name="T3" fmla="*/ 51 h 108"/>
                <a:gd name="T4" fmla="*/ 76 w 96"/>
                <a:gd name="T5" fmla="*/ 51 h 108"/>
                <a:gd name="T6" fmla="*/ 90 w 96"/>
                <a:gd name="T7" fmla="*/ 27 h 108"/>
                <a:gd name="T8" fmla="*/ 50 w 96"/>
                <a:gd name="T9" fmla="*/ 0 h 108"/>
                <a:gd name="T10" fmla="*/ 0 w 96"/>
                <a:gd name="T11" fmla="*/ 0 h 108"/>
                <a:gd name="T12" fmla="*/ 0 w 96"/>
                <a:gd name="T13" fmla="*/ 108 h 108"/>
                <a:gd name="T14" fmla="*/ 54 w 96"/>
                <a:gd name="T15" fmla="*/ 108 h 108"/>
                <a:gd name="T16" fmla="*/ 95 w 96"/>
                <a:gd name="T17" fmla="*/ 78 h 108"/>
                <a:gd name="T18" fmla="*/ 76 w 96"/>
                <a:gd name="T19" fmla="*/ 52 h 108"/>
                <a:gd name="T20" fmla="*/ 23 w 96"/>
                <a:gd name="T21" fmla="*/ 18 h 108"/>
                <a:gd name="T22" fmla="*/ 48 w 96"/>
                <a:gd name="T23" fmla="*/ 18 h 108"/>
                <a:gd name="T24" fmla="*/ 66 w 96"/>
                <a:gd name="T25" fmla="*/ 31 h 108"/>
                <a:gd name="T26" fmla="*/ 48 w 96"/>
                <a:gd name="T27" fmla="*/ 44 h 108"/>
                <a:gd name="T28" fmla="*/ 23 w 96"/>
                <a:gd name="T29" fmla="*/ 44 h 108"/>
                <a:gd name="T30" fmla="*/ 23 w 96"/>
                <a:gd name="T31" fmla="*/ 18 h 108"/>
                <a:gd name="T32" fmla="*/ 23 w 96"/>
                <a:gd name="T33" fmla="*/ 44 h 108"/>
                <a:gd name="T34" fmla="*/ 48 w 96"/>
                <a:gd name="T35" fmla="*/ 44 h 108"/>
                <a:gd name="T36" fmla="*/ 52 w 96"/>
                <a:gd name="T37" fmla="*/ 89 h 108"/>
                <a:gd name="T38" fmla="*/ 23 w 96"/>
                <a:gd name="T39" fmla="*/ 89 h 108"/>
                <a:gd name="T40" fmla="*/ 23 w 96"/>
                <a:gd name="T41" fmla="*/ 62 h 108"/>
                <a:gd name="T42" fmla="*/ 52 w 96"/>
                <a:gd name="T43" fmla="*/ 62 h 108"/>
                <a:gd name="T44" fmla="*/ 72 w 96"/>
                <a:gd name="T45" fmla="*/ 75 h 108"/>
                <a:gd name="T46" fmla="*/ 52 w 96"/>
                <a:gd name="T47" fmla="*/ 8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08" fill="norm" stroke="1" extrusionOk="0">
                  <a:moveTo>
                    <a:pt x="76" y="52"/>
                  </a:move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5" y="46"/>
                    <a:pt x="90" y="37"/>
                    <a:pt x="90" y="27"/>
                  </a:cubicBezTo>
                  <a:cubicBezTo>
                    <a:pt x="90" y="10"/>
                    <a:pt x="75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80" y="108"/>
                    <a:pt x="95" y="97"/>
                    <a:pt x="95" y="78"/>
                  </a:cubicBezTo>
                  <a:cubicBezTo>
                    <a:pt x="96" y="65"/>
                    <a:pt x="88" y="56"/>
                    <a:pt x="76" y="52"/>
                  </a:cubicBezTo>
                  <a:close/>
                  <a:moveTo>
                    <a:pt x="23" y="18"/>
                  </a:moveTo>
                  <a:cubicBezTo>
                    <a:pt x="48" y="18"/>
                    <a:pt x="48" y="18"/>
                    <a:pt x="48" y="18"/>
                  </a:cubicBezTo>
                  <a:cubicBezTo>
                    <a:pt x="63" y="18"/>
                    <a:pt x="66" y="25"/>
                    <a:pt x="66" y="31"/>
                  </a:cubicBezTo>
                  <a:cubicBezTo>
                    <a:pt x="66" y="40"/>
                    <a:pt x="60" y="44"/>
                    <a:pt x="48" y="44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23" y="18"/>
                  </a:lnTo>
                  <a:close/>
                  <a:moveTo>
                    <a:pt x="23" y="44"/>
                  </a:moveTo>
                  <a:cubicBezTo>
                    <a:pt x="48" y="44"/>
                    <a:pt x="48" y="44"/>
                    <a:pt x="48" y="44"/>
                  </a:cubicBezTo>
                  <a:moveTo>
                    <a:pt x="52" y="89"/>
                  </a:moveTo>
                  <a:cubicBezTo>
                    <a:pt x="23" y="89"/>
                    <a:pt x="23" y="89"/>
                    <a:pt x="23" y="89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65" y="62"/>
                    <a:pt x="72" y="66"/>
                    <a:pt x="72" y="75"/>
                  </a:cubicBezTo>
                  <a:cubicBezTo>
                    <a:pt x="72" y="84"/>
                    <a:pt x="65" y="89"/>
                    <a:pt x="52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1337828039" name="Freeform 180"/>
            <p:cNvSpPr/>
            <p:nvPr/>
          </p:nvSpPr>
          <p:spPr bwMode="auto">
            <a:xfrm>
              <a:off x="5553" y="936"/>
              <a:ext cx="135" cy="189"/>
            </a:xfrm>
            <a:custGeom>
              <a:avLst/>
              <a:gdLst>
                <a:gd name="T0" fmla="*/ 101 w 143"/>
                <a:gd name="T1" fmla="*/ 33 h 192"/>
                <a:gd name="T2" fmla="*/ 143 w 143"/>
                <a:gd name="T3" fmla="*/ 0 h 192"/>
                <a:gd name="T4" fmla="*/ 0 w 143"/>
                <a:gd name="T5" fmla="*/ 0 h 192"/>
                <a:gd name="T6" fmla="*/ 0 w 143"/>
                <a:gd name="T7" fmla="*/ 192 h 192"/>
                <a:gd name="T8" fmla="*/ 143 w 143"/>
                <a:gd name="T9" fmla="*/ 192 h 192"/>
                <a:gd name="T10" fmla="*/ 143 w 143"/>
                <a:gd name="T11" fmla="*/ 160 h 192"/>
                <a:gd name="T12" fmla="*/ 41 w 143"/>
                <a:gd name="T13" fmla="*/ 160 h 192"/>
                <a:gd name="T14" fmla="*/ 41 w 143"/>
                <a:gd name="T15" fmla="*/ 112 h 192"/>
                <a:gd name="T16" fmla="*/ 129 w 143"/>
                <a:gd name="T17" fmla="*/ 112 h 192"/>
                <a:gd name="T18" fmla="*/ 129 w 143"/>
                <a:gd name="T19" fmla="*/ 79 h 192"/>
                <a:gd name="T20" fmla="*/ 41 w 143"/>
                <a:gd name="T21" fmla="*/ 79 h 192"/>
                <a:gd name="T22" fmla="*/ 41 w 143"/>
                <a:gd name="T23" fmla="*/ 33 h 192"/>
                <a:gd name="T24" fmla="*/ 101 w 143"/>
                <a:gd name="T25" fmla="*/ 3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92" fill="norm" stroke="1" extrusionOk="0">
                  <a:moveTo>
                    <a:pt x="101" y="33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43" y="192"/>
                  </a:lnTo>
                  <a:lnTo>
                    <a:pt x="143" y="160"/>
                  </a:lnTo>
                  <a:lnTo>
                    <a:pt x="41" y="160"/>
                  </a:lnTo>
                  <a:lnTo>
                    <a:pt x="41" y="112"/>
                  </a:lnTo>
                  <a:lnTo>
                    <a:pt x="129" y="112"/>
                  </a:lnTo>
                  <a:lnTo>
                    <a:pt x="129" y="79"/>
                  </a:lnTo>
                  <a:lnTo>
                    <a:pt x="41" y="79"/>
                  </a:lnTo>
                  <a:lnTo>
                    <a:pt x="41" y="33"/>
                  </a:lnTo>
                  <a:lnTo>
                    <a:pt x="101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1141903625" name="Freeform 181"/>
            <p:cNvSpPr>
              <a:spLocks noEditPoints="1"/>
            </p:cNvSpPr>
            <p:nvPr/>
          </p:nvSpPr>
          <p:spPr bwMode="auto">
            <a:xfrm>
              <a:off x="5733" y="927"/>
              <a:ext cx="162" cy="189"/>
            </a:xfrm>
            <a:custGeom>
              <a:avLst/>
              <a:gdLst>
                <a:gd name="T0" fmla="*/ 92 w 92"/>
                <a:gd name="T1" fmla="*/ 109 h 109"/>
                <a:gd name="T2" fmla="*/ 69 w 92"/>
                <a:gd name="T3" fmla="*/ 73 h 109"/>
                <a:gd name="T4" fmla="*/ 91 w 92"/>
                <a:gd name="T5" fmla="*/ 39 h 109"/>
                <a:gd name="T6" fmla="*/ 45 w 92"/>
                <a:gd name="T7" fmla="*/ 0 h 109"/>
                <a:gd name="T8" fmla="*/ 0 w 92"/>
                <a:gd name="T9" fmla="*/ 0 h 109"/>
                <a:gd name="T10" fmla="*/ 0 w 92"/>
                <a:gd name="T11" fmla="*/ 108 h 109"/>
                <a:gd name="T12" fmla="*/ 24 w 92"/>
                <a:gd name="T13" fmla="*/ 108 h 109"/>
                <a:gd name="T14" fmla="*/ 24 w 92"/>
                <a:gd name="T15" fmla="*/ 78 h 109"/>
                <a:gd name="T16" fmla="*/ 47 w 92"/>
                <a:gd name="T17" fmla="*/ 78 h 109"/>
                <a:gd name="T18" fmla="*/ 68 w 92"/>
                <a:gd name="T19" fmla="*/ 108 h 109"/>
                <a:gd name="T20" fmla="*/ 92 w 92"/>
                <a:gd name="T21" fmla="*/ 109 h 109"/>
                <a:gd name="T22" fmla="*/ 24 w 92"/>
                <a:gd name="T23" fmla="*/ 19 h 109"/>
                <a:gd name="T24" fmla="*/ 44 w 92"/>
                <a:gd name="T25" fmla="*/ 19 h 109"/>
                <a:gd name="T26" fmla="*/ 68 w 92"/>
                <a:gd name="T27" fmla="*/ 39 h 109"/>
                <a:gd name="T28" fmla="*/ 44 w 92"/>
                <a:gd name="T29" fmla="*/ 60 h 109"/>
                <a:gd name="T30" fmla="*/ 24 w 92"/>
                <a:gd name="T31" fmla="*/ 60 h 109"/>
                <a:gd name="T32" fmla="*/ 24 w 92"/>
                <a:gd name="T33" fmla="*/ 1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109" fill="norm" stroke="1" extrusionOk="0">
                  <a:moveTo>
                    <a:pt x="92" y="109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83" y="67"/>
                    <a:pt x="91" y="55"/>
                    <a:pt x="91" y="39"/>
                  </a:cubicBezTo>
                  <a:cubicBezTo>
                    <a:pt x="91" y="15"/>
                    <a:pt x="73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92" y="109"/>
                  </a:lnTo>
                  <a:close/>
                  <a:moveTo>
                    <a:pt x="24" y="19"/>
                  </a:moveTo>
                  <a:cubicBezTo>
                    <a:pt x="44" y="19"/>
                    <a:pt x="44" y="19"/>
                    <a:pt x="44" y="19"/>
                  </a:cubicBezTo>
                  <a:cubicBezTo>
                    <a:pt x="59" y="19"/>
                    <a:pt x="68" y="26"/>
                    <a:pt x="68" y="39"/>
                  </a:cubicBezTo>
                  <a:cubicBezTo>
                    <a:pt x="68" y="53"/>
                    <a:pt x="60" y="60"/>
                    <a:pt x="44" y="60"/>
                  </a:cubicBezTo>
                  <a:cubicBezTo>
                    <a:pt x="24" y="60"/>
                    <a:pt x="24" y="60"/>
                    <a:pt x="24" y="60"/>
                  </a:cubicBezTo>
                  <a:lnTo>
                    <a:pt x="24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1200780374" name="Freeform 182"/>
            <p:cNvSpPr>
              <a:spLocks noEditPoints="1"/>
            </p:cNvSpPr>
            <p:nvPr/>
          </p:nvSpPr>
          <p:spPr bwMode="auto">
            <a:xfrm>
              <a:off x="6165" y="927"/>
              <a:ext cx="198" cy="189"/>
            </a:xfrm>
            <a:custGeom>
              <a:avLst/>
              <a:gdLst>
                <a:gd name="T0" fmla="*/ 123 w 203"/>
                <a:gd name="T1" fmla="*/ 0 h 193"/>
                <a:gd name="T2" fmla="*/ 81 w 203"/>
                <a:gd name="T3" fmla="*/ 0 h 193"/>
                <a:gd name="T4" fmla="*/ 0 w 203"/>
                <a:gd name="T5" fmla="*/ 193 h 193"/>
                <a:gd name="T6" fmla="*/ 40 w 203"/>
                <a:gd name="T7" fmla="*/ 193 h 193"/>
                <a:gd name="T8" fmla="*/ 56 w 203"/>
                <a:gd name="T9" fmla="*/ 156 h 193"/>
                <a:gd name="T10" fmla="*/ 145 w 203"/>
                <a:gd name="T11" fmla="*/ 156 h 193"/>
                <a:gd name="T12" fmla="*/ 161 w 203"/>
                <a:gd name="T13" fmla="*/ 193 h 193"/>
                <a:gd name="T14" fmla="*/ 203 w 203"/>
                <a:gd name="T15" fmla="*/ 193 h 193"/>
                <a:gd name="T16" fmla="*/ 123 w 203"/>
                <a:gd name="T17" fmla="*/ 0 h 193"/>
                <a:gd name="T18" fmla="*/ 70 w 203"/>
                <a:gd name="T19" fmla="*/ 122 h 193"/>
                <a:gd name="T20" fmla="*/ 102 w 203"/>
                <a:gd name="T21" fmla="*/ 45 h 193"/>
                <a:gd name="T22" fmla="*/ 132 w 203"/>
                <a:gd name="T23" fmla="*/ 122 h 193"/>
                <a:gd name="T24" fmla="*/ 70 w 203"/>
                <a:gd name="T25" fmla="*/ 12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193" fill="norm" stroke="1" extrusionOk="0">
                  <a:moveTo>
                    <a:pt x="123" y="0"/>
                  </a:moveTo>
                  <a:lnTo>
                    <a:pt x="81" y="0"/>
                  </a:lnTo>
                  <a:lnTo>
                    <a:pt x="0" y="193"/>
                  </a:lnTo>
                  <a:lnTo>
                    <a:pt x="40" y="193"/>
                  </a:lnTo>
                  <a:lnTo>
                    <a:pt x="56" y="156"/>
                  </a:lnTo>
                  <a:lnTo>
                    <a:pt x="145" y="156"/>
                  </a:lnTo>
                  <a:lnTo>
                    <a:pt x="161" y="193"/>
                  </a:lnTo>
                  <a:lnTo>
                    <a:pt x="203" y="193"/>
                  </a:lnTo>
                  <a:lnTo>
                    <a:pt x="123" y="0"/>
                  </a:lnTo>
                  <a:close/>
                  <a:moveTo>
                    <a:pt x="70" y="122"/>
                  </a:moveTo>
                  <a:lnTo>
                    <a:pt x="102" y="45"/>
                  </a:lnTo>
                  <a:lnTo>
                    <a:pt x="132" y="122"/>
                  </a:lnTo>
                  <a:lnTo>
                    <a:pt x="70" y="122"/>
                  </a:lnTo>
                  <a:close/>
                </a:path>
              </a:pathLst>
            </a:custGeom>
            <a:solidFill>
              <a:srgbClr val="07E8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1419139236" name="Freeform 183"/>
            <p:cNvSpPr>
              <a:spLocks noEditPoints="1"/>
            </p:cNvSpPr>
            <p:nvPr/>
          </p:nvSpPr>
          <p:spPr bwMode="auto">
            <a:xfrm>
              <a:off x="6507" y="927"/>
              <a:ext cx="198" cy="189"/>
            </a:xfrm>
            <a:custGeom>
              <a:avLst/>
              <a:gdLst>
                <a:gd name="T0" fmla="*/ 124 w 204"/>
                <a:gd name="T1" fmla="*/ 0 h 193"/>
                <a:gd name="T2" fmla="*/ 82 w 204"/>
                <a:gd name="T3" fmla="*/ 0 h 193"/>
                <a:gd name="T4" fmla="*/ 0 w 204"/>
                <a:gd name="T5" fmla="*/ 193 h 193"/>
                <a:gd name="T6" fmla="*/ 41 w 204"/>
                <a:gd name="T7" fmla="*/ 193 h 193"/>
                <a:gd name="T8" fmla="*/ 59 w 204"/>
                <a:gd name="T9" fmla="*/ 156 h 193"/>
                <a:gd name="T10" fmla="*/ 145 w 204"/>
                <a:gd name="T11" fmla="*/ 156 h 193"/>
                <a:gd name="T12" fmla="*/ 161 w 204"/>
                <a:gd name="T13" fmla="*/ 193 h 193"/>
                <a:gd name="T14" fmla="*/ 204 w 204"/>
                <a:gd name="T15" fmla="*/ 193 h 193"/>
                <a:gd name="T16" fmla="*/ 124 w 204"/>
                <a:gd name="T17" fmla="*/ 0 h 193"/>
                <a:gd name="T18" fmla="*/ 69 w 204"/>
                <a:gd name="T19" fmla="*/ 122 h 193"/>
                <a:gd name="T20" fmla="*/ 101 w 204"/>
                <a:gd name="T21" fmla="*/ 45 h 193"/>
                <a:gd name="T22" fmla="*/ 131 w 204"/>
                <a:gd name="T23" fmla="*/ 122 h 193"/>
                <a:gd name="T24" fmla="*/ 69 w 204"/>
                <a:gd name="T25" fmla="*/ 12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93" fill="norm" stroke="1" extrusionOk="0">
                  <a:moveTo>
                    <a:pt x="124" y="0"/>
                  </a:moveTo>
                  <a:lnTo>
                    <a:pt x="82" y="0"/>
                  </a:lnTo>
                  <a:lnTo>
                    <a:pt x="0" y="193"/>
                  </a:lnTo>
                  <a:lnTo>
                    <a:pt x="41" y="193"/>
                  </a:lnTo>
                  <a:lnTo>
                    <a:pt x="59" y="156"/>
                  </a:lnTo>
                  <a:lnTo>
                    <a:pt x="145" y="156"/>
                  </a:lnTo>
                  <a:lnTo>
                    <a:pt x="161" y="193"/>
                  </a:lnTo>
                  <a:lnTo>
                    <a:pt x="204" y="193"/>
                  </a:lnTo>
                  <a:lnTo>
                    <a:pt x="124" y="0"/>
                  </a:lnTo>
                  <a:close/>
                  <a:moveTo>
                    <a:pt x="69" y="122"/>
                  </a:moveTo>
                  <a:lnTo>
                    <a:pt x="101" y="45"/>
                  </a:lnTo>
                  <a:lnTo>
                    <a:pt x="131" y="122"/>
                  </a:lnTo>
                  <a:lnTo>
                    <a:pt x="69" y="122"/>
                  </a:lnTo>
                  <a:close/>
                </a:path>
              </a:pathLst>
            </a:custGeom>
            <a:solidFill>
              <a:srgbClr val="07E8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363132625" name="Freeform 184"/>
            <p:cNvSpPr/>
            <p:nvPr/>
          </p:nvSpPr>
          <p:spPr bwMode="auto">
            <a:xfrm>
              <a:off x="6363" y="936"/>
              <a:ext cx="162" cy="189"/>
            </a:xfrm>
            <a:custGeom>
              <a:avLst/>
              <a:gdLst>
                <a:gd name="T0" fmla="*/ 103 w 166"/>
                <a:gd name="T1" fmla="*/ 33 h 192"/>
                <a:gd name="T2" fmla="*/ 106 w 166"/>
                <a:gd name="T3" fmla="*/ 33 h 192"/>
                <a:gd name="T4" fmla="*/ 119 w 166"/>
                <a:gd name="T5" fmla="*/ 33 h 192"/>
                <a:gd name="T6" fmla="*/ 126 w 166"/>
                <a:gd name="T7" fmla="*/ 33 h 192"/>
                <a:gd name="T8" fmla="*/ 166 w 166"/>
                <a:gd name="T9" fmla="*/ 0 h 192"/>
                <a:gd name="T10" fmla="*/ 159 w 166"/>
                <a:gd name="T11" fmla="*/ 0 h 192"/>
                <a:gd name="T12" fmla="*/ 149 w 166"/>
                <a:gd name="T13" fmla="*/ 0 h 192"/>
                <a:gd name="T14" fmla="*/ 0 w 166"/>
                <a:gd name="T15" fmla="*/ 0 h 192"/>
                <a:gd name="T16" fmla="*/ 0 w 166"/>
                <a:gd name="T17" fmla="*/ 33 h 192"/>
                <a:gd name="T18" fmla="*/ 55 w 166"/>
                <a:gd name="T19" fmla="*/ 33 h 192"/>
                <a:gd name="T20" fmla="*/ 55 w 166"/>
                <a:gd name="T21" fmla="*/ 192 h 192"/>
                <a:gd name="T22" fmla="*/ 92 w 166"/>
                <a:gd name="T23" fmla="*/ 192 h 192"/>
                <a:gd name="T24" fmla="*/ 92 w 166"/>
                <a:gd name="T25" fmla="*/ 33 h 192"/>
                <a:gd name="T26" fmla="*/ 103 w 166"/>
                <a:gd name="T27" fmla="*/ 3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92" fill="norm" stroke="1" extrusionOk="0">
                  <a:moveTo>
                    <a:pt x="103" y="33"/>
                  </a:moveTo>
                  <a:lnTo>
                    <a:pt x="106" y="33"/>
                  </a:lnTo>
                  <a:lnTo>
                    <a:pt x="119" y="33"/>
                  </a:lnTo>
                  <a:lnTo>
                    <a:pt x="126" y="33"/>
                  </a:lnTo>
                  <a:lnTo>
                    <a:pt x="166" y="0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55" y="33"/>
                  </a:lnTo>
                  <a:lnTo>
                    <a:pt x="55" y="192"/>
                  </a:lnTo>
                  <a:lnTo>
                    <a:pt x="92" y="192"/>
                  </a:lnTo>
                  <a:lnTo>
                    <a:pt x="92" y="33"/>
                  </a:lnTo>
                  <a:lnTo>
                    <a:pt x="103" y="33"/>
                  </a:lnTo>
                  <a:close/>
                </a:path>
              </a:pathLst>
            </a:custGeom>
            <a:solidFill>
              <a:srgbClr val="07E8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  <p:sp>
          <p:nvSpPr>
            <p:cNvPr id="141615379" name="Freeform 185"/>
            <p:cNvSpPr>
              <a:spLocks noEditPoints="1"/>
            </p:cNvSpPr>
            <p:nvPr/>
          </p:nvSpPr>
          <p:spPr bwMode="auto">
            <a:xfrm>
              <a:off x="5985" y="936"/>
              <a:ext cx="162" cy="189"/>
            </a:xfrm>
            <a:custGeom>
              <a:avLst/>
              <a:gdLst>
                <a:gd name="T0" fmla="*/ 45 w 96"/>
                <a:gd name="T1" fmla="*/ 0 h 108"/>
                <a:gd name="T2" fmla="*/ 0 w 96"/>
                <a:gd name="T3" fmla="*/ 0 h 108"/>
                <a:gd name="T4" fmla="*/ 0 w 96"/>
                <a:gd name="T5" fmla="*/ 108 h 108"/>
                <a:gd name="T6" fmla="*/ 52 w 96"/>
                <a:gd name="T7" fmla="*/ 108 h 108"/>
                <a:gd name="T8" fmla="*/ 96 w 96"/>
                <a:gd name="T9" fmla="*/ 54 h 108"/>
                <a:gd name="T10" fmla="*/ 45 w 96"/>
                <a:gd name="T11" fmla="*/ 0 h 108"/>
                <a:gd name="T12" fmla="*/ 38 w 96"/>
                <a:gd name="T13" fmla="*/ 89 h 108"/>
                <a:gd name="T14" fmla="*/ 23 w 96"/>
                <a:gd name="T15" fmla="*/ 89 h 108"/>
                <a:gd name="T16" fmla="*/ 23 w 96"/>
                <a:gd name="T17" fmla="*/ 17 h 108"/>
                <a:gd name="T18" fmla="*/ 36 w 96"/>
                <a:gd name="T19" fmla="*/ 17 h 108"/>
                <a:gd name="T20" fmla="*/ 71 w 96"/>
                <a:gd name="T21" fmla="*/ 53 h 108"/>
                <a:gd name="T22" fmla="*/ 38 w 96"/>
                <a:gd name="T23" fmla="*/ 8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08" fill="norm" stroke="1" extrusionOk="0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76" y="108"/>
                    <a:pt x="96" y="86"/>
                    <a:pt x="96" y="54"/>
                  </a:cubicBezTo>
                  <a:cubicBezTo>
                    <a:pt x="95" y="20"/>
                    <a:pt x="77" y="0"/>
                    <a:pt x="45" y="0"/>
                  </a:cubicBezTo>
                  <a:close/>
                  <a:moveTo>
                    <a:pt x="38" y="89"/>
                  </a:moveTo>
                  <a:cubicBezTo>
                    <a:pt x="34" y="89"/>
                    <a:pt x="23" y="89"/>
                    <a:pt x="23" y="89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32" y="17"/>
                    <a:pt x="36" y="17"/>
                  </a:cubicBezTo>
                  <a:cubicBezTo>
                    <a:pt x="63" y="17"/>
                    <a:pt x="71" y="30"/>
                    <a:pt x="71" y="53"/>
                  </a:cubicBezTo>
                  <a:cubicBezTo>
                    <a:pt x="71" y="77"/>
                    <a:pt x="58" y="89"/>
                    <a:pt x="38" y="89"/>
                  </a:cubicBezTo>
                  <a:close/>
                </a:path>
              </a:pathLst>
            </a:custGeom>
            <a:solidFill>
              <a:srgbClr val="07E8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ru-RU" sz="1900"/>
            </a:p>
          </p:txBody>
        </p:sp>
      </p:grpSp>
      <p:cxnSp>
        <p:nvCxnSpPr>
          <p:cNvPr id="491156113" name="Прямая соединительная линия 81"/>
          <p:cNvCxnSpPr>
            <a:cxnSpLocks/>
          </p:cNvCxnSpPr>
          <p:nvPr userDrawn="1"/>
        </p:nvCxnSpPr>
        <p:spPr bwMode="auto">
          <a:xfrm>
            <a:off x="390737" y="6281463"/>
            <a:ext cx="10551187" cy="0"/>
          </a:xfrm>
          <a:prstGeom prst="line">
            <a:avLst/>
          </a:prstGeom>
          <a:ln w="31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095862" name="TextBox 82"/>
          <p:cNvSpPr txBox="1"/>
          <p:nvPr userDrawn="1"/>
        </p:nvSpPr>
        <p:spPr bwMode="auto">
          <a:xfrm>
            <a:off x="390737" y="6276158"/>
            <a:ext cx="1277487" cy="576523"/>
          </a:xfrm>
          <a:prstGeom prst="rect">
            <a:avLst/>
          </a:prstGeom>
          <a:noFill/>
        </p:spPr>
        <p:txBody>
          <a:bodyPr wrap="square" lIns="0" tIns="0" bIns="152384" rtlCol="0" anchor="b">
            <a:noAutofit/>
          </a:bodyPr>
          <a:lstStyle/>
          <a:p>
            <a:pPr marL="0" lvl="0" indent="0" algn="l" defTabSz="483836">
              <a:lnSpc>
                <a:spcPct val="90000"/>
              </a:lnSpc>
              <a:spcBef>
                <a:spcPts val="990"/>
              </a:spcBef>
              <a:buSzPct val="75000"/>
              <a:buFont typeface="Arial"/>
              <a:buNone/>
              <a:defRPr/>
            </a:pPr>
            <a:r>
              <a:rPr lang="ru-RU" sz="1050">
                <a:solidFill>
                  <a:schemeClr val="accent5">
                    <a:lumMod val="75000"/>
                  </a:schemeClr>
                </a:solidFill>
                <a:latin typeface="SB Sans Text"/>
                <a:ea typeface="Arial"/>
                <a:cs typeface="Arial"/>
              </a:rPr>
              <a:t>ОБОЗНАЧЕНИЯ</a:t>
            </a:r>
            <a:endParaRPr sz="1900"/>
          </a:p>
        </p:txBody>
      </p:sp>
      <p:sp>
        <p:nvSpPr>
          <p:cNvPr id="509638217" name="Текст 5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2049170" y="6276158"/>
            <a:ext cx="1249941" cy="576523"/>
          </a:xfrm>
          <a:prstGeom prst="rect">
            <a:avLst/>
          </a:prstGeom>
        </p:spPr>
        <p:txBody>
          <a:bodyPr tIns="0" bIns="144000" anchor="b">
            <a:noAutofit/>
          </a:bodyPr>
          <a:lstStyle>
            <a:lvl1pPr marL="0" indent="0" algn="l" defTabSz="483836">
              <a:buFont typeface="Arial"/>
              <a:buNone/>
              <a:defRPr lang="ru-RU" sz="105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defRPr/>
            </a:pPr>
            <a:r>
              <a:rPr lang="ru-RU"/>
              <a:t>Наименование обозначения</a:t>
            </a:r>
            <a:endParaRPr/>
          </a:p>
        </p:txBody>
      </p:sp>
      <p:sp>
        <p:nvSpPr>
          <p:cNvPr id="2025680559" name="Текст 5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678805" y="6276158"/>
            <a:ext cx="1249941" cy="576523"/>
          </a:xfrm>
          <a:prstGeom prst="rect">
            <a:avLst/>
          </a:prstGeom>
        </p:spPr>
        <p:txBody>
          <a:bodyPr tIns="0" bIns="144000" anchor="b">
            <a:noAutofit/>
          </a:bodyPr>
          <a:lstStyle>
            <a:lvl1pPr marL="0" indent="0" algn="l" defTabSz="483836">
              <a:buFont typeface="Arial"/>
              <a:buNone/>
              <a:defRPr lang="ru-RU" sz="105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defRPr/>
            </a:pPr>
            <a:r>
              <a:rPr lang="ru-RU"/>
              <a:t>Наименование обозначения</a:t>
            </a:r>
            <a:endParaRPr/>
          </a:p>
        </p:txBody>
      </p:sp>
      <p:sp>
        <p:nvSpPr>
          <p:cNvPr id="1110508443" name="Текст 5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308440" y="6276158"/>
            <a:ext cx="1249941" cy="576523"/>
          </a:xfrm>
          <a:prstGeom prst="rect">
            <a:avLst/>
          </a:prstGeom>
        </p:spPr>
        <p:txBody>
          <a:bodyPr tIns="0" bIns="144000" anchor="b">
            <a:noAutofit/>
          </a:bodyPr>
          <a:lstStyle>
            <a:lvl1pPr marL="0" indent="0" algn="l" defTabSz="483836">
              <a:buFont typeface="Arial"/>
              <a:buNone/>
              <a:defRPr lang="ru-RU" sz="105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defRPr/>
            </a:pPr>
            <a:r>
              <a:rPr lang="ru-RU"/>
              <a:t>Наименование обозначения</a:t>
            </a:r>
            <a:endParaRPr/>
          </a:p>
        </p:txBody>
      </p:sp>
      <p:sp>
        <p:nvSpPr>
          <p:cNvPr id="32462787" name="Текст 5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6938070" y="6276158"/>
            <a:ext cx="1249941" cy="576523"/>
          </a:xfrm>
          <a:prstGeom prst="rect">
            <a:avLst/>
          </a:prstGeom>
        </p:spPr>
        <p:txBody>
          <a:bodyPr tIns="0" bIns="144000" anchor="b">
            <a:noAutofit/>
          </a:bodyPr>
          <a:lstStyle>
            <a:lvl1pPr marL="0" indent="0" algn="l" defTabSz="483836">
              <a:buFont typeface="Arial"/>
              <a:buNone/>
              <a:defRPr lang="ru-RU" sz="105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483836">
              <a:defRPr lang="ru-RU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defRPr/>
            </a:pPr>
            <a:r>
              <a:rPr lang="ru-RU"/>
              <a:t>Наименование обозначения</a:t>
            </a:r>
            <a:endParaRPr/>
          </a:p>
        </p:txBody>
      </p:sp>
      <p:sp>
        <p:nvSpPr>
          <p:cNvPr id="1626152412" name="Номер слайда 4"/>
          <p:cNvSpPr txBox="1"/>
          <p:nvPr userDrawn="1"/>
        </p:nvSpPr>
        <p:spPr bwMode="auto">
          <a:xfrm>
            <a:off x="11333871" y="6281464"/>
            <a:ext cx="571209" cy="576523"/>
          </a:xfrm>
          <a:prstGeom prst="rect">
            <a:avLst/>
          </a:prstGeom>
        </p:spPr>
        <p:txBody>
          <a:bodyPr tIns="0" bIns="171426" anchor="b"/>
          <a:lstStyle>
            <a:defPPr>
              <a:defRPr lang="en-US"/>
            </a:defPPr>
            <a:lvl1pPr marL="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83836">
              <a:defRPr/>
            </a:pPr>
            <a:fld id="{9D020F9A-3551-80CD-D41B-1A9A81546249}" type="slidenum">
              <a:rPr lang="ru-RU" sz="1050">
                <a:solidFill>
                  <a:schemeClr val="accent5">
                    <a:lumMod val="75000"/>
                  </a:schemeClr>
                </a:solidFill>
                <a:latin typeface="SB Sans Text"/>
                <a:ea typeface="Arial"/>
                <a:cs typeface="Arial"/>
              </a:rPr>
              <a:t/>
            </a:fld>
            <a:endParaRPr lang="ru-RU" sz="1050">
              <a:solidFill>
                <a:schemeClr val="accent5">
                  <a:lumMod val="75000"/>
                </a:schemeClr>
              </a:solidFill>
              <a:latin typeface="SB Sans Text"/>
              <a:ea typeface="Arial"/>
              <a:cs typeface="Arial"/>
            </a:endParaRPr>
          </a:p>
        </p:txBody>
      </p:sp>
      <p:pic>
        <p:nvPicPr>
          <p:cNvPr id="80840351" name="Рисунок 1" descr="http://DE4C62E02A5B58717CF8BE1D34D63ACC.dms.sberbank.ru/DE4C62E02A5B58717CF8BE1D34D63ACC-4DF17115DF5F54AB544080E7032880ED-2DA164BEBEB43C8795A83D8054156C3D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676" cy="1676"/>
          </a:xfrm>
          <a:prstGeom prst="rect">
            <a:avLst/>
          </a:prstGeom>
        </p:spPr>
      </p:pic>
      <p:pic>
        <p:nvPicPr>
          <p:cNvPr id="1114662818" name="Рисунок 2" descr="http://DE4C62E02A5B58717CF8BE1D34D63ACC.dms.sberbank.ru/DE4C62E02A5B58717CF8BE1D34D63ACC-4DF17115DF5F54AB544080E7032880ED-2DA164BEBEB43C8795A83D8054156C3D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676" cy="1676"/>
          </a:xfrm>
          <a:prstGeom prst="rect">
            <a:avLst/>
          </a:prstGeom>
        </p:spPr>
      </p:pic>
      <p:pic>
        <p:nvPicPr>
          <p:cNvPr id="911448455" name="Рисунок 4" descr="http://DE4C62E02A5B58717CF8BE1D34D63ACC.dms.sberbank.ru/DE4C62E02A5B58717CF8BE1D34D63ACC-4DF17115DF5F54AB544080E7032880ED-2DA164BEBEB43C8795A83D8054156C3D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676" cy="1676"/>
          </a:xfrm>
          <a:prstGeom prst="rect">
            <a:avLst/>
          </a:prstGeom>
        </p:spPr>
      </p:pic>
      <p:pic>
        <p:nvPicPr>
          <p:cNvPr id="66249283" name="Рисунок 5" descr="http://DE4C62E02A5B58717CF8BE1D34D63ACC.dms.sberbank.ru/DE4C62E02A5B58717CF8BE1D34D63ACC-4DF17115DF5F54AB544080E7032880ED-2DA164BEBEB43C8795A83D8054156C3D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676" cy="1676"/>
          </a:xfrm>
          <a:prstGeom prst="rect">
            <a:avLst/>
          </a:prstGeom>
        </p:spPr>
      </p:pic>
      <p:pic>
        <p:nvPicPr>
          <p:cNvPr id="2085988874" name="Рисунок 6" descr="http://DE4C62E02A5B58717CF8BE1D34D63ACC.dms.sberbank.ru/DE4C62E02A5B58717CF8BE1D34D63ACC-4DF17115DF5F54AB544080E7032880ED-2DA164BEBEB43C8795A83D8054156C3D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676" cy="1676"/>
          </a:xfrm>
          <a:prstGeom prst="rect">
            <a:avLst/>
          </a:prstGeom>
        </p:spPr>
      </p:pic>
      <p:pic>
        <p:nvPicPr>
          <p:cNvPr id="420902776" name="Рисунок 7" descr="http://DE4C62E02A5B58717CF8BE1D34D63ACC.dms.sberbank.ru/DE4C62E02A5B58717CF8BE1D34D63ACC-4DF17115DF5F54AB544080E7032880ED-2DA164BEBEB43C8795A83D8054156C3D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676" cy="1676"/>
          </a:xfrm>
          <a:prstGeom prst="rect">
            <a:avLst/>
          </a:prstGeom>
        </p:spPr>
      </p:pic>
      <p:pic>
        <p:nvPicPr>
          <p:cNvPr id="16853914" name="Рисунок 8" descr="http://DE4C62E02A5B58717CF8BE1D34D63ACC.dms.sberbank.ru/DE4C62E02A5B58717CF8BE1D34D63ACC-4DF17115DF5F54AB544080E7032880ED-2DA164BEBEB43C8795A83D8054156C3D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676" cy="1676"/>
          </a:xfrm>
          <a:prstGeom prst="rect">
            <a:avLst/>
          </a:prstGeom>
        </p:spPr>
      </p:pic>
      <p:pic>
        <p:nvPicPr>
          <p:cNvPr id="386334098" name="Рисунок 9" descr="http://DE4C62E02A5B58717CF8BE1D34D63ACC.dms.sberbank.ru/DE4C62E02A5B58717CF8BE1D34D63ACC-4DF17115DF5F54AB544080E7032880ED-2DA164BEBEB43C8795A83D8054156C3D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676" cy="1676"/>
          </a:xfrm>
          <a:prstGeom prst="rect">
            <a:avLst/>
          </a:prstGeom>
        </p:spPr>
      </p:pic>
      <p:pic>
        <p:nvPicPr>
          <p:cNvPr id="1058126068" name="Рисунок 10" descr="http://DE4C62E02A5B58717CF8BE1D34D63ACC.dms.sberbank.ru/DE4C62E02A5B58717CF8BE1D34D63ACC-4DF17115DF5F54AB544080E7032880ED-2DA164BEBEB43C8795A83D8054156C3D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676" cy="1676"/>
          </a:xfrm>
          <a:prstGeom prst="rect">
            <a:avLst/>
          </a:prstGeom>
        </p:spPr>
      </p:pic>
      <p:pic>
        <p:nvPicPr>
          <p:cNvPr id="956523319" name="Рисунок 11" descr="http://DE4C62E02A5B58717CF8BE1D34D63ACC.dms.sberbank.ru/DE4C62E02A5B58717CF8BE1D34D63ACC-4DF17115DF5F54AB544080E7032880ED-2DA164BEBEB43C8795A83D8054156C3D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676" cy="1676"/>
          </a:xfrm>
          <a:prstGeom prst="rect">
            <a:avLst/>
          </a:prstGeom>
        </p:spPr>
      </p:pic>
      <p:pic>
        <p:nvPicPr>
          <p:cNvPr id="1272148540" name="Рисунок 12" descr="http://DE4C62E02A5B58717CF8BE1D34D63ACC.dms.sberbank.ru/DE4C62E02A5B58717CF8BE1D34D63ACC-4DF17115DF5F54AB544080E7032880ED-2DA164BEBEB43C8795A83D8054156C3D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676" cy="1676"/>
          </a:xfrm>
          <a:prstGeom prst="rect">
            <a:avLst/>
          </a:prstGeom>
        </p:spPr>
      </p:pic>
      <p:pic>
        <p:nvPicPr>
          <p:cNvPr id="513692698" name="Рисунок 13" descr="http://DE4C62E02A5B58717CF8BE1D34D63ACC.dms.sberbank.ru/DE4C62E02A5B58717CF8BE1D34D63ACC-4DF17115DF5F54AB544080E7032880ED-2DA164BEBEB43C8795A83D8054156C3D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676" cy="1676"/>
          </a:xfrm>
          <a:prstGeom prst="rect">
            <a:avLst/>
          </a:prstGeom>
        </p:spPr>
      </p:pic>
      <p:pic>
        <p:nvPicPr>
          <p:cNvPr id="467711163" name="Рисунок 14" descr="http://DE4C62E02A5B58717CF8BE1D34D63ACC.dms.sberbank.ru/DE4C62E02A5B58717CF8BE1D34D63ACC-4DF17115DF5F54AB544080E7032880ED-2DA164BEBEB43C8795A83D8054156C3D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676" cy="1676"/>
          </a:xfrm>
          <a:prstGeom prst="rect">
            <a:avLst/>
          </a:prstGeom>
        </p:spPr>
      </p:pic>
      <p:pic>
        <p:nvPicPr>
          <p:cNvPr id="887116135" name="Рисунок 15" descr="http://DE4C62E02A5B58717CF8BE1D34D63ACC.dms.sberbank.ru/DE4C62E02A5B58717CF8BE1D34D63ACC-4DF17115DF5F54AB544080E7032880ED-2DA164BEBEB43C8795A83D8054156C3D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676" cy="1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96331E-043A-4F0C-B7AB-3648BAF40E9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A80F4AC-F993-44AF-9837-810CA8CB2EC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96331E-043A-4F0C-B7AB-3648BAF40E9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A80F4AC-F993-44AF-9837-810CA8CB2EC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96331E-043A-4F0C-B7AB-3648BAF40E95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A80F4AC-F993-44AF-9837-810CA8CB2EC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96331E-043A-4F0C-B7AB-3648BAF40E95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A80F4AC-F993-44AF-9837-810CA8CB2EC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96331E-043A-4F0C-B7AB-3648BAF40E95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A80F4AC-F993-44AF-9837-810CA8CB2EC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96331E-043A-4F0C-B7AB-3648BAF40E95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A80F4AC-F993-44AF-9837-810CA8CB2ECA}" type="slidenum">
              <a:rPr lang="ru-RU"/>
              <a:t/>
            </a:fld>
            <a:endParaRPr lang="ru-RU"/>
          </a:p>
        </p:txBody>
      </p:sp>
      <p:pic>
        <p:nvPicPr>
          <p:cNvPr id="6" name="Рисунок 5" descr="http://98762DC1E84F1FE15C5A240661953E99.dms.sberbank.ru/98762DC1E84F1FE15C5A240661953E99-3BBC27E506EF107790705F7F34954832-DD36CA1938C5ED86984D7CDF8AD2B5C9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7" name="Рисунок 6" descr="http://98762DC1E84F1FE15C5A240661953E99.dms.sberbank.ru/98762DC1E84F1FE15C5A240661953E99-3BBC27E506EF107790705F7F34954832-E5FBEA2DDADC3A7440FFF93E7E71BAEE/1.png"/>
          <p:cNvPicPr/>
          <p:nvPr userDrawn="1"/>
        </p:nvPicPr>
        <p:blipFill>
          <a:blip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96331E-043A-4F0C-B7AB-3648BAF40E95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A80F4AC-F993-44AF-9837-810CA8CB2EC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96331E-043A-4F0C-B7AB-3648BAF40E95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A80F4AC-F993-44AF-9837-810CA8CB2EC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96331E-043A-4F0C-B7AB-3648BAF40E9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80F4AC-F993-44AF-9837-810CA8CB2ECA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3" Type="http://schemas.openxmlformats.org/officeDocument/2006/relationships/oleObject" Target="../embeddings/oleObject3.bin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3" Type="http://schemas.openxmlformats.org/officeDocument/2006/relationships/oleObject" Target="../embeddings/oleObject3.bin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3" Type="http://schemas.openxmlformats.org/officeDocument/2006/relationships/oleObject" Target="../embeddings/oleObject3.bin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4" Type="http://schemas.openxmlformats.org/officeDocument/2006/relationships/image" Target="../media/image9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4" Type="http://schemas.openxmlformats.org/officeDocument/2006/relationships/image" Target="../media/image9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4" Type="http://schemas.openxmlformats.org/officeDocument/2006/relationships/image" Target="../media/image9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4" Type="http://schemas.openxmlformats.org/officeDocument/2006/relationships/image" Target="../media/image9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3" Type="http://schemas.openxmlformats.org/officeDocument/2006/relationships/oleObject" Target="../embeddings/oleObject3.bin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3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80" y="1733"/>
          <a:ext cx="1680" cy="1680"/>
        </p:xfrm>
        <a:graphic>
          <a:graphicData uri="http://schemas.openxmlformats.org/presentationml/2006/ole">
            <p:oleObj name="oleObj" r:id="rId4" imgW="0" imgH="0" progId="TCLayout.ActiveDocument.1">
              <p:embed/>
              <p:pic>
                <p:nvPicPr>
                  <p:cNvPr id="2142963183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1680" y="1733"/>
                    <a:ext cx="1680" cy="168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348900" y="3021740"/>
            <a:ext cx="7976494" cy="881859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b="1"/>
              <a:t>Проект: предсказание цен</a:t>
            </a:r>
            <a:br>
              <a:rPr lang="ru-RU" b="1"/>
            </a:br>
            <a:r>
              <a:rPr lang="ru-RU" b="1"/>
              <a:t>на недвижимость</a:t>
            </a:r>
            <a:endParaRPr lang="ru-RU" b="1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 bwMode="auto">
          <a:xfrm>
            <a:off x="470821" y="5540065"/>
            <a:ext cx="6286683" cy="370126"/>
          </a:xfrm>
        </p:spPr>
        <p:txBody>
          <a:bodyPr/>
          <a:lstStyle/>
          <a:p>
            <a:pPr>
              <a:defRPr/>
            </a:pPr>
            <a:r>
              <a:rPr lang="ru-RU" sz="19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Ивлева Анна </a:t>
            </a:r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1"/>
          </p:nvPr>
        </p:nvSpPr>
        <p:spPr bwMode="auto">
          <a:xfrm>
            <a:off x="479220" y="6074930"/>
            <a:ext cx="3134942" cy="370126"/>
          </a:xfrm>
        </p:spPr>
        <p:txBody>
          <a:bodyPr/>
          <a:lstStyle/>
          <a:p>
            <a:pPr>
              <a:defRPr/>
            </a:pPr>
            <a:r>
              <a:rPr lang="ru-RU"/>
              <a:t>12.11.2024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470819" y="3915243"/>
            <a:ext cx="183636" cy="5185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ru-RU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78" y="1731"/>
          <a:ext cx="1679" cy="1679"/>
        </p:xfrm>
        <a:graphic>
          <a:graphicData uri="http://schemas.openxmlformats.org/presentationml/2006/ole">
            <p:oleObj name="oleObj" r:id="rId3" imgW="0" imgH="0" progId="TCLayout.ActiveDocument.1">
              <p:embed/>
              <p:pic>
                <p:nvPicPr>
                  <p:cNvPr id="1621649150" name="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678" y="1731"/>
                    <a:ext cx="1679" cy="1679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213819548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63559" y="216999"/>
            <a:ext cx="8434084" cy="711667"/>
          </a:xfrm>
        </p:spPr>
        <p:txBody>
          <a:bodyPr/>
          <a:lstStyle/>
          <a:p>
            <a:pPr>
              <a:defRPr/>
            </a:pPr>
            <a:r>
              <a:rPr lang="ru-RU" sz="3600" b="1"/>
              <a:t>Random Forest</a:t>
            </a:r>
            <a:br>
              <a:rPr lang="ru-RU" sz="2000" b="0"/>
            </a:br>
            <a:r>
              <a:rPr lang="ru-RU" sz="2000" b="0"/>
              <a:t>baseline</a:t>
            </a:r>
            <a:r>
              <a:rPr lang="ru-RU" sz="1600" b="0"/>
              <a:t> </a:t>
            </a:r>
            <a:r>
              <a:rPr lang="ru-RU" sz="2000" b="0"/>
              <a:t>+ подбор гиперпараметров по сетке</a:t>
            </a:r>
            <a:r>
              <a:rPr lang="ru-RU" sz="3600" b="1"/>
              <a:t> </a:t>
            </a:r>
            <a:r>
              <a:rPr lang="ru-RU" sz="2000" b="0"/>
              <a:t>№2</a:t>
            </a:r>
            <a:endParaRPr lang="ru-RU" sz="3600" b="1"/>
          </a:p>
        </p:txBody>
      </p:sp>
      <p:sp>
        <p:nvSpPr>
          <p:cNvPr id="1126441188" name="Объект 2"/>
          <p:cNvSpPr txBox="1"/>
          <p:nvPr/>
        </p:nvSpPr>
        <p:spPr bwMode="auto">
          <a:xfrm rot="0" flipH="0" flipV="0">
            <a:off x="409302" y="1492204"/>
            <a:ext cx="6880822" cy="336554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EDA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id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Заполнение пропусков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Логарифмирование целевой переменной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слабо скоррелированных значений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Преобразование признаков в формате дата-время, категориальных и числовых фичей</a:t>
            </a:r>
            <a:endParaRPr lang="ru-RU"/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Гиперпараметры модели: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Подбор по сетке: 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Количество деревьев - 150, 300, 500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Максимальное количество фичей при каждом разбиении для выбора наилучшего  – sqrt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Минимальное количество узлов в дереве для дальнейшего разбиения - 8, 10, 15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Использование случайных подвыборок – True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Максимальная глубина дерева - 20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30, 50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28507695" name="Объект 2"/>
          <p:cNvSpPr txBox="1"/>
          <p:nvPr/>
        </p:nvSpPr>
        <p:spPr bwMode="auto">
          <a:xfrm rot="0" flipH="0" flipV="0">
            <a:off x="7721993" y="2765122"/>
            <a:ext cx="2708534" cy="93083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35000" lnSpcReduction="13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Kaggle score </a:t>
            </a:r>
            <a:endParaRPr lang="ru-RU" sz="100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0,370</a:t>
            </a:r>
            <a:endParaRPr sz="4800"/>
          </a:p>
        </p:txBody>
      </p:sp>
      <p:sp>
        <p:nvSpPr>
          <p:cNvPr id="177340315" name="Объект 2"/>
          <p:cNvSpPr txBox="1"/>
          <p:nvPr/>
        </p:nvSpPr>
        <p:spPr bwMode="auto">
          <a:xfrm rot="0" flipH="0" flipV="0">
            <a:off x="549248" y="4968874"/>
            <a:ext cx="6499250" cy="1333103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6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6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  <a:endParaRPr sz="1800" b="1" i="0" u="sng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Модель RandomForest baseline имеет лучшую предсказательную способность.</a:t>
            </a:r>
            <a:endParaRPr sz="1800" b="0" i="0" u="none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78" y="1731"/>
          <a:ext cx="1679" cy="1679"/>
        </p:xfrm>
        <a:graphic>
          <a:graphicData uri="http://schemas.openxmlformats.org/presentationml/2006/ole">
            <p:oleObj name="oleObj" r:id="rId3" imgW="0" imgH="0" progId="TCLayout.ActiveDocument.1">
              <p:embed/>
              <p:pic>
                <p:nvPicPr>
                  <p:cNvPr id="1613536799" name="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678" y="1731"/>
                    <a:ext cx="1679" cy="1679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396249923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63559" y="216999"/>
            <a:ext cx="8434084" cy="711667"/>
          </a:xfrm>
        </p:spPr>
        <p:txBody>
          <a:bodyPr/>
          <a:lstStyle/>
          <a:p>
            <a:pPr>
              <a:defRPr/>
            </a:pPr>
            <a:r>
              <a:rPr lang="ru-RU" sz="3600" b="1"/>
              <a:t>LightGBM</a:t>
            </a:r>
            <a:br>
              <a:rPr lang="ru-RU" sz="2000" b="0"/>
            </a:br>
            <a:r>
              <a:rPr lang="ru-RU" sz="2000" b="0"/>
              <a:t>baseline</a:t>
            </a:r>
            <a:r>
              <a:rPr lang="ru-RU" sz="1600" b="0"/>
              <a:t> </a:t>
            </a:r>
            <a:endParaRPr lang="ru-RU" sz="3600" b="1"/>
          </a:p>
        </p:txBody>
      </p:sp>
      <p:sp>
        <p:nvSpPr>
          <p:cNvPr id="1254071466" name="Объект 2"/>
          <p:cNvSpPr txBox="1"/>
          <p:nvPr/>
        </p:nvSpPr>
        <p:spPr bwMode="auto">
          <a:xfrm rot="0" flipH="0" flipV="0">
            <a:off x="409302" y="1492204"/>
            <a:ext cx="6880822" cy="336554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EDA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id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Заполнение пропусков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Логарифмирование целевой переменной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слабо скоррелированных значений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Преобразование признаков в формате дата-время, категориальных и числовых фичей</a:t>
            </a:r>
            <a:endParaRPr lang="ru-RU"/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Гиперпараметры модели: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Максимальное количество листов в дереве - 31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Шаг градиентного спуска  – 0,05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Заполнение пробелов в названии колонок  -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True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Процент фичей для обучения каждой модели  – 0,9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4372359" name="Объект 2"/>
          <p:cNvSpPr txBox="1"/>
          <p:nvPr/>
        </p:nvSpPr>
        <p:spPr bwMode="auto">
          <a:xfrm rot="0" flipH="0" flipV="0">
            <a:off x="7721993" y="2765122"/>
            <a:ext cx="2708534" cy="93083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35000" lnSpcReduction="13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Kaggle score </a:t>
            </a:r>
            <a:endParaRPr lang="ru-RU" sz="100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0,324</a:t>
            </a:r>
            <a:endParaRPr sz="4800"/>
          </a:p>
        </p:txBody>
      </p:sp>
      <p:sp>
        <p:nvSpPr>
          <p:cNvPr id="1007492749" name="Объект 2"/>
          <p:cNvSpPr txBox="1"/>
          <p:nvPr/>
        </p:nvSpPr>
        <p:spPr bwMode="auto">
          <a:xfrm rot="0" flipH="0" flipV="0">
            <a:off x="549248" y="4968874"/>
            <a:ext cx="6499250" cy="1333103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6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6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  <a:endParaRPr sz="1800" b="1" i="0" u="sng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Модель LightGBM baseline имеет сопоставимую с другими моделями точность</a:t>
            </a:r>
            <a:endParaRPr sz="1800" b="0" i="0" u="none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endParaRPr sz="1800" b="0" i="0" u="none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78" y="1731"/>
          <a:ext cx="1679" cy="1679"/>
        </p:xfrm>
        <a:graphic>
          <a:graphicData uri="http://schemas.openxmlformats.org/presentationml/2006/ole">
            <p:oleObj name="oleObj" r:id="rId3" imgW="0" imgH="0" progId="TCLayout.ActiveDocument.1">
              <p:embed/>
              <p:pic>
                <p:nvPicPr>
                  <p:cNvPr id="1848239492" name="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678" y="1731"/>
                    <a:ext cx="1679" cy="1679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46506573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63559" y="216999"/>
            <a:ext cx="8434084" cy="711667"/>
          </a:xfrm>
        </p:spPr>
        <p:txBody>
          <a:bodyPr/>
          <a:lstStyle/>
          <a:p>
            <a:pPr>
              <a:defRPr/>
            </a:pPr>
            <a:r>
              <a:rPr lang="ru-RU" sz="4400" b="1" i="0" u="none" strike="noStrike" cap="none" spc="0">
                <a:solidFill>
                  <a:schemeClr val="tx1"/>
                </a:solidFill>
                <a:latin typeface="Calibri Light"/>
                <a:ea typeface="Arial"/>
                <a:cs typeface="Arial"/>
              </a:rPr>
              <a:t>Выводы</a:t>
            </a:r>
            <a:r>
              <a:rPr lang="ru-RU" sz="1600" b="0"/>
              <a:t> </a:t>
            </a:r>
            <a:endParaRPr lang="ru-RU" sz="3600" b="1"/>
          </a:p>
        </p:txBody>
      </p:sp>
      <p:sp>
        <p:nvSpPr>
          <p:cNvPr id="713625100" name="Объект 2"/>
          <p:cNvSpPr txBox="1"/>
          <p:nvPr/>
        </p:nvSpPr>
        <p:spPr bwMode="auto">
          <a:xfrm rot="0" flipH="0" flipV="0">
            <a:off x="409302" y="1492204"/>
            <a:ext cx="6880822" cy="336554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8383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SB Sans Text"/>
                <a:ea typeface="SB Sans Text"/>
                <a:cs typeface="SB Sans Text"/>
              </a:rPr>
              <a:t>Градиентный бустинг над деревьями смог найти сложные нелинейные зависимости между кластерами запусков, что обуславливается природой модели:</a:t>
            </a:r>
            <a:endParaRPr lang="ru-RU" sz="2000" b="0" i="0" u="none" strike="noStrike" cap="none" spc="0">
              <a:solidFill>
                <a:schemeClr val="tx1"/>
              </a:solidFill>
              <a:latin typeface="SB Sans Text"/>
              <a:ea typeface="SB Sans Text"/>
              <a:cs typeface="SB Sans Text"/>
            </a:endParaRPr>
          </a:p>
          <a:p>
            <a:pPr marL="628857" marR="0" lvl="1" indent="-228805" algn="l" defTabSz="48383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SB Sans Text"/>
                <a:ea typeface="SB Sans Text"/>
                <a:cs typeface="SB Sans Text"/>
              </a:rPr>
              <a:t>деревья обучаются последовательно</a:t>
            </a:r>
            <a:endParaRPr lang="ru-RU" sz="2000" b="0" i="0" u="none" strike="noStrike" cap="none" spc="0">
              <a:solidFill>
                <a:schemeClr val="tx1"/>
              </a:solidFill>
              <a:latin typeface="SB Sans Text"/>
              <a:ea typeface="SB Sans Text"/>
              <a:cs typeface="SB Sans Text"/>
            </a:endParaRPr>
          </a:p>
          <a:p>
            <a:pPr marL="628857" marR="0" lvl="1" indent="-228805" algn="l" defTabSz="48383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SB Sans Text"/>
                <a:ea typeface="SB Sans Text"/>
                <a:cs typeface="SB Sans Text"/>
              </a:rPr>
              <a:t>каждое дерево в модели учится на ошибке предыдущей модели</a:t>
            </a:r>
            <a:endParaRPr lang="ru-RU" sz="2000" b="0" i="0" u="none" strike="noStrike" cap="none" spc="0">
              <a:solidFill>
                <a:schemeClr val="tx1"/>
              </a:solidFill>
              <a:latin typeface="SB Sans Text"/>
              <a:ea typeface="SB Sans Text"/>
              <a:cs typeface="SB Sans Text"/>
            </a:endParaRPr>
          </a:p>
          <a:p>
            <a:pPr marL="628857" marR="0" lvl="1" indent="-228805" algn="l" defTabSz="48383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SB Sans Text"/>
                <a:ea typeface="SB Sans Text"/>
                <a:cs typeface="SB Sans Text"/>
              </a:rPr>
              <a:t>на каждом этапе происходит поиск вклада нового алгоритма в модель и оптимальные веса (параметры) нового алгоритма</a:t>
            </a:r>
            <a:endParaRPr lang="ru-RU" sz="2000" b="0" i="0" u="none" strike="noStrike" cap="none" spc="0">
              <a:solidFill>
                <a:schemeClr val="tx1"/>
              </a:solidFill>
              <a:latin typeface="SB Sans Text"/>
              <a:ea typeface="SB Sans Text"/>
              <a:cs typeface="SB Sans Text"/>
            </a:endParaRPr>
          </a:p>
          <a:p>
            <a:pPr algn="l" defTabSz="48383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600" b="0" i="0" u="none" strike="noStrike" cap="none" spc="0">
              <a:solidFill>
                <a:schemeClr val="tx1"/>
              </a:solidFill>
              <a:latin typeface="SB Sans Text"/>
              <a:ea typeface="SB Sans Text"/>
              <a:cs typeface="SB Sans Text"/>
            </a:endParaRPr>
          </a:p>
          <a:p>
            <a:pPr>
              <a:defRPr/>
            </a:pPr>
            <a:endParaRPr/>
          </a:p>
        </p:txBody>
      </p:sp>
      <p:sp>
        <p:nvSpPr>
          <p:cNvPr id="2066591784" name="Объект 2"/>
          <p:cNvSpPr txBox="1"/>
          <p:nvPr/>
        </p:nvSpPr>
        <p:spPr bwMode="auto">
          <a:xfrm rot="0" flipH="0" flipV="0">
            <a:off x="7721992" y="1574496"/>
            <a:ext cx="3380170" cy="806752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Лучший kaggle score </a:t>
            </a:r>
            <a:endParaRPr lang="ru-RU" sz="100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0,320</a:t>
            </a:r>
            <a:endParaRPr sz="4800"/>
          </a:p>
        </p:txBody>
      </p:sp>
      <p:sp>
        <p:nvSpPr>
          <p:cNvPr id="2007065189" name="Объект 2"/>
          <p:cNvSpPr txBox="1"/>
          <p:nvPr/>
        </p:nvSpPr>
        <p:spPr bwMode="auto">
          <a:xfrm rot="0" flipH="0" flipV="0">
            <a:off x="8149151" y="3174976"/>
            <a:ext cx="2708534" cy="93083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Лучш</a:t>
            </a:r>
            <a:r>
              <a:rPr lang="ru-RU" sz="100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ая модель</a:t>
            </a:r>
            <a:endParaRPr lang="ru-RU" sz="100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CatBoost</a:t>
            </a:r>
            <a:endParaRPr sz="4800"/>
          </a:p>
        </p:txBody>
      </p:sp>
      <p:pic>
        <p:nvPicPr>
          <p:cNvPr id="77529659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046809" y="3974855"/>
            <a:ext cx="7029450" cy="2733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80" y="1733"/>
          <a:ext cx="1680" cy="1680"/>
        </p:xfrm>
        <a:graphic>
          <a:graphicData uri="http://schemas.openxmlformats.org/presentationml/2006/ole">
            <p:oleObj name="oleObj" r:id="rId3" imgW="0" imgH="0" progId="TCLayout.ActiveDocument.1">
              <p:embed/>
              <p:pic>
                <p:nvPicPr>
                  <p:cNvPr id="2142963184" name="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680" y="1733"/>
                    <a:ext cx="1680" cy="168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63560" y="216999"/>
            <a:ext cx="8365765" cy="711668"/>
          </a:xfrm>
        </p:spPr>
        <p:txBody>
          <a:bodyPr/>
          <a:lstStyle/>
          <a:p>
            <a:pPr>
              <a:defRPr/>
            </a:pPr>
            <a:r>
              <a:rPr lang="ru-RU" sz="3600" b="1"/>
              <a:t>Задача исследования, методы, алгоритмы</a:t>
            </a:r>
            <a:endParaRPr lang="ru-RU" sz="3600" b="1"/>
          </a:p>
        </p:txBody>
      </p:sp>
      <p:sp>
        <p:nvSpPr>
          <p:cNvPr id="6" name="Объект 2"/>
          <p:cNvSpPr txBox="1"/>
          <p:nvPr/>
        </p:nvSpPr>
        <p:spPr bwMode="auto">
          <a:xfrm rot="0" flipH="0" flipV="0">
            <a:off x="409301" y="1643825"/>
            <a:ext cx="5417476" cy="2129539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70000"/>
              </a:lnSpc>
              <a:spcBef>
                <a:spcPts val="998"/>
              </a:spcBef>
              <a:buFont typeface="Arial"/>
              <a:buNone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Бизнес-задача:</a:t>
            </a:r>
            <a:endParaRPr lang="en-US" sz="2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2" indent="0">
              <a:lnSpc>
                <a:spcPct val="70000"/>
              </a:lnSpc>
              <a:spcBef>
                <a:spcPts val="998"/>
              </a:spcBef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Предсказать стоимость объекта недвижимости</a:t>
            </a:r>
            <a:endParaRPr lang="en-US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2" indent="0">
              <a:lnSpc>
                <a:spcPct val="70000"/>
              </a:lnSpc>
              <a:spcBef>
                <a:spcPts val="998"/>
              </a:spcBef>
              <a:buFont typeface="Arial"/>
              <a:buNone/>
              <a:defRPr/>
            </a:pPr>
            <a:endParaRPr lang="en-US" sz="2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2" indent="0">
              <a:lnSpc>
                <a:spcPct val="70000"/>
              </a:lnSpc>
              <a:spcBef>
                <a:spcPts val="998"/>
              </a:spcBef>
              <a:buFont typeface="Arial"/>
              <a:buNone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Входные данные:</a:t>
            </a:r>
            <a:endParaRPr lang="en-US" sz="2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28600" lvl="2">
              <a:lnSpc>
                <a:spcPct val="70000"/>
              </a:lnSpc>
              <a:spcBef>
                <a:spcPts val="998"/>
              </a:spcBef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Обучающая выборка (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train.csv) с разметкой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28600" lvl="2">
              <a:lnSpc>
                <a:spcPct val="70000"/>
              </a:lnSpc>
              <a:spcBef>
                <a:spcPts val="998"/>
              </a:spcBef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Тестовая выборка (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test.csv)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без разметки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98646730" name="Объект 2"/>
          <p:cNvSpPr txBox="1"/>
          <p:nvPr/>
        </p:nvSpPr>
        <p:spPr bwMode="auto">
          <a:xfrm rot="0" flipH="0" flipV="0">
            <a:off x="6038575" y="4615961"/>
            <a:ext cx="5417475" cy="1713397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70000"/>
              </a:lnSpc>
              <a:spcBef>
                <a:spcPts val="998"/>
              </a:spcBef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Использованные библиотеки:</a:t>
            </a:r>
            <a:endParaRPr lang="en-US" sz="2800" b="1"/>
          </a:p>
          <a:p>
            <a:pPr marL="228600" lvl="2">
              <a:lnSpc>
                <a:spcPct val="70000"/>
              </a:lnSpc>
              <a:spcBef>
                <a:spcPts val="998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Catboost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28600" lvl="2">
              <a:lnSpc>
                <a:spcPct val="70000"/>
              </a:lnSpc>
              <a:spcBef>
                <a:spcPts val="998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LightGBM</a:t>
            </a: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marL="228600" lvl="2">
              <a:lnSpc>
                <a:spcPct val="70000"/>
              </a:lnSpc>
              <a:spcBef>
                <a:spcPts val="997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Sklearn</a:t>
            </a: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marL="228600" lvl="2">
              <a:lnSpc>
                <a:spcPct val="70000"/>
              </a:lnSpc>
              <a:spcBef>
                <a:spcPts val="996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Pandas, matplotlib, seaborn, numpy и тд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07048107" name="Объект 2"/>
          <p:cNvSpPr txBox="1"/>
          <p:nvPr/>
        </p:nvSpPr>
        <p:spPr bwMode="auto">
          <a:xfrm rot="0" flipH="0" flipV="0">
            <a:off x="409301" y="4615961"/>
            <a:ext cx="5512451" cy="1765779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70000"/>
              </a:lnSpc>
              <a:spcBef>
                <a:spcPts val="998"/>
              </a:spcBef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Алгоритмы, примененные при исследовании:</a:t>
            </a:r>
            <a:endParaRPr sz="2800" b="1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 marL="228600" lvl="2">
              <a:lnSpc>
                <a:spcPct val="70000"/>
              </a:lnSpc>
              <a:spcBef>
                <a:spcPts val="998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Случайный лес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28600" lvl="2">
              <a:lnSpc>
                <a:spcPct val="70000"/>
              </a:lnSpc>
              <a:spcBef>
                <a:spcPts val="998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Градиентный бустинг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28600" lvl="2">
              <a:lnSpc>
                <a:spcPct val="70000"/>
              </a:lnSpc>
              <a:spcBef>
                <a:spcPts val="998"/>
              </a:spcBef>
              <a:defRPr/>
            </a:pP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74157248" name=""/>
          <p:cNvSpPr/>
          <p:nvPr/>
        </p:nvSpPr>
        <p:spPr bwMode="auto">
          <a:xfrm flipH="0" flipV="0">
            <a:off x="6101538" y="2193885"/>
            <a:ext cx="1428748" cy="84259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1350937148" name=""/>
          <p:cNvSpPr txBox="1"/>
          <p:nvPr/>
        </p:nvSpPr>
        <p:spPr bwMode="auto">
          <a:xfrm flipH="0" flipV="0">
            <a:off x="7969903" y="2241864"/>
            <a:ext cx="2839902" cy="98664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2" indent="0" algn="l">
              <a:lnSpc>
                <a:spcPct val="70000"/>
              </a:lnSpc>
              <a:spcBef>
                <a:spcPts val="997"/>
              </a:spcBef>
              <a:buFont typeface="Arial"/>
              <a:buNone/>
              <a:defRPr/>
            </a:pPr>
            <a:r>
              <a:rPr lang="en-US" sz="36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Задача ML:</a:t>
            </a:r>
            <a:endParaRPr lang="en-US" sz="10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2" indent="0" algn="l">
              <a:lnSpc>
                <a:spcPct val="70000"/>
              </a:lnSpc>
              <a:spcBef>
                <a:spcPts val="997"/>
              </a:spcBef>
              <a:buFont typeface="Arial"/>
              <a:buNone/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Регрессия</a:t>
            </a:r>
            <a:endParaRPr lang="en-US" sz="10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09301" y="4322884"/>
            <a:ext cx="11046749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79" y="1732"/>
          <a:ext cx="1679" cy="1679"/>
        </p:xfrm>
        <a:graphic>
          <a:graphicData uri="http://schemas.openxmlformats.org/presentationml/2006/ole">
            <p:oleObj name="oleObj" r:id="rId3" imgW="0" imgH="0" progId="TCLayout.ActiveDocument.1">
              <p:embed/>
              <p:pic>
                <p:nvPicPr>
                  <p:cNvPr id="634487039" name="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679" y="1732"/>
                    <a:ext cx="1679" cy="1679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689987538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63560" y="216999"/>
            <a:ext cx="8643905" cy="711668"/>
          </a:xfrm>
        </p:spPr>
        <p:txBody>
          <a:bodyPr/>
          <a:lstStyle/>
          <a:p>
            <a:pPr>
              <a:defRPr/>
            </a:pPr>
            <a:r>
              <a:rPr lang="ru-RU" sz="3600" b="1"/>
              <a:t>EDA (exploratory data analysis)</a:t>
            </a:r>
            <a:endParaRPr lang="ru-RU" sz="3600" b="1"/>
          </a:p>
        </p:txBody>
      </p:sp>
      <p:sp>
        <p:nvSpPr>
          <p:cNvPr id="585021225" name="Объект 2"/>
          <p:cNvSpPr txBox="1"/>
          <p:nvPr/>
        </p:nvSpPr>
        <p:spPr bwMode="auto">
          <a:xfrm rot="0" flipH="0" flipV="0">
            <a:off x="372813" y="1338291"/>
            <a:ext cx="7047570" cy="4981178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l">
              <a:lnSpc>
                <a:spcPct val="70000"/>
              </a:lnSpc>
              <a:spcBef>
                <a:spcPts val="998"/>
              </a:spcBef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Алгоритмы обработки, преобразования, очистки данных:</a:t>
            </a:r>
            <a:endParaRPr sz="2800" b="1"/>
          </a:p>
          <a:p>
            <a:pPr lvl="1" algn="l">
              <a:lnSpc>
                <a:spcPct val="70000"/>
              </a:lnSpc>
              <a:spcBef>
                <a:spcPts val="998"/>
              </a:spcBef>
              <a:defRPr/>
            </a:pPr>
            <a:r>
              <a:rPr sz="2600" b="0"/>
              <a:t>Изучена структура и характеристики данных (распределение, дисперсия, меры центральной тенденции и тд)</a:t>
            </a:r>
            <a:endParaRPr sz="2200" b="0"/>
          </a:p>
          <a:p>
            <a:pPr lvl="1" algn="l">
              <a:lnSpc>
                <a:spcPct val="70000"/>
              </a:lnSpc>
              <a:spcBef>
                <a:spcPts val="998"/>
              </a:spcBef>
              <a:defRPr/>
            </a:pPr>
            <a:r>
              <a:rPr sz="2600" b="0"/>
              <a:t>Выявленные аномалии, выбросы, ошибки исправлены или удалены</a:t>
            </a:r>
            <a:endParaRPr sz="2600" b="0"/>
          </a:p>
          <a:p>
            <a:pPr lvl="1" algn="l">
              <a:lnSpc>
                <a:spcPct val="70000"/>
              </a:lnSpc>
              <a:spcBef>
                <a:spcPts val="998"/>
              </a:spcBef>
              <a:defRPr/>
            </a:pPr>
            <a:r>
              <a:rPr sz="2600" b="0"/>
              <a:t>Удалены id</a:t>
            </a:r>
            <a:endParaRPr sz="2600" b="0"/>
          </a:p>
          <a:p>
            <a:pPr lvl="1" algn="l">
              <a:lnSpc>
                <a:spcPct val="70000"/>
              </a:lnSpc>
              <a:spcBef>
                <a:spcPts val="998"/>
              </a:spcBef>
              <a:defRPr/>
            </a:pPr>
            <a:r>
              <a:rPr sz="2600" b="0"/>
              <a:t>Выявлены и заполнены пропуски</a:t>
            </a:r>
            <a:endParaRPr sz="2200" b="0"/>
          </a:p>
          <a:p>
            <a:pPr lvl="1" algn="l">
              <a:lnSpc>
                <a:spcPct val="70000"/>
              </a:lnSpc>
              <a:spcBef>
                <a:spcPts val="998"/>
              </a:spcBef>
              <a:defRPr/>
            </a:pPr>
            <a:r>
              <a:rPr sz="2600" b="0"/>
              <a:t>Обработан формат timestamp</a:t>
            </a:r>
            <a:endParaRPr sz="2200" b="0"/>
          </a:p>
          <a:p>
            <a:pPr lvl="1" algn="l">
              <a:lnSpc>
                <a:spcPct val="70000"/>
              </a:lnSpc>
              <a:spcBef>
                <a:spcPts val="998"/>
              </a:spcBef>
              <a:defRPr/>
            </a:pPr>
            <a:r>
              <a:rPr sz="2600" b="0"/>
              <a:t>One-hot encoding категориальных фичей</a:t>
            </a:r>
            <a:endParaRPr sz="2200" b="0"/>
          </a:p>
          <a:p>
            <a:pPr lvl="1" algn="l">
              <a:lnSpc>
                <a:spcPct val="70000"/>
              </a:lnSpc>
              <a:spcBef>
                <a:spcPts val="998"/>
              </a:spcBef>
              <a:defRPr/>
            </a:pPr>
            <a:r>
              <a:rPr sz="2600" b="0"/>
              <a:t>Обработка числовых признаков</a:t>
            </a:r>
            <a:endParaRPr sz="2200" b="0"/>
          </a:p>
          <a:p>
            <a:pPr lvl="1" algn="l">
              <a:lnSpc>
                <a:spcPct val="70000"/>
              </a:lnSpc>
              <a:spcBef>
                <a:spcPts val="998"/>
              </a:spcBef>
              <a:defRPr/>
            </a:pPr>
            <a:r>
              <a:rPr sz="2600" b="0"/>
              <a:t>Логарифмирование целевой переменной</a:t>
            </a:r>
            <a:endParaRPr sz="2200" b="0"/>
          </a:p>
          <a:p>
            <a:pPr lvl="1" algn="l">
              <a:lnSpc>
                <a:spcPct val="70000"/>
              </a:lnSpc>
              <a:spcBef>
                <a:spcPts val="998"/>
              </a:spcBef>
              <a:defRPr/>
            </a:pPr>
            <a:r>
              <a:rPr sz="2600" b="0"/>
              <a:t>Работа со скоррелированными фичами</a:t>
            </a:r>
            <a:endParaRPr sz="2200" b="0"/>
          </a:p>
        </p:txBody>
      </p:sp>
      <p:pic>
        <p:nvPicPr>
          <p:cNvPr id="17263473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68318" y="1062403"/>
            <a:ext cx="4902787" cy="2106490"/>
          </a:xfrm>
          <a:prstGeom prst="rect">
            <a:avLst/>
          </a:prstGeom>
        </p:spPr>
      </p:pic>
      <p:pic>
        <p:nvPicPr>
          <p:cNvPr id="157350698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168318" y="4249615"/>
            <a:ext cx="4902787" cy="2167303"/>
          </a:xfrm>
          <a:prstGeom prst="rect">
            <a:avLst/>
          </a:prstGeom>
        </p:spPr>
      </p:pic>
      <p:pic>
        <p:nvPicPr>
          <p:cNvPr id="198925977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5399977" flipH="0" flipV="0">
            <a:off x="9352582" y="3306523"/>
            <a:ext cx="900605" cy="85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79" y="1732"/>
          <a:ext cx="1680" cy="1680"/>
        </p:xfrm>
        <a:graphic>
          <a:graphicData uri="http://schemas.openxmlformats.org/presentationml/2006/ole">
            <p:oleObj name="oleObj" r:id="rId3" imgW="0" imgH="0" progId="TCLayout.ActiveDocument.1">
              <p:embed/>
              <p:pic>
                <p:nvPicPr>
                  <p:cNvPr id="1459673988" name="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679" y="1732"/>
                    <a:ext cx="1680" cy="168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457475898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63560" y="216999"/>
            <a:ext cx="8434085" cy="711668"/>
          </a:xfrm>
        </p:spPr>
        <p:txBody>
          <a:bodyPr/>
          <a:lstStyle/>
          <a:p>
            <a:pPr>
              <a:defRPr/>
            </a:pPr>
            <a:r>
              <a:rPr lang="ru-RU" sz="3600" b="1"/>
              <a:t>CatBoost</a:t>
            </a:r>
            <a:r>
              <a:rPr lang="ru-RU" sz="2000" b="0"/>
              <a:t> </a:t>
            </a:r>
            <a:br>
              <a:rPr lang="ru-RU" sz="2000" b="0"/>
            </a:br>
            <a:r>
              <a:rPr lang="ru-RU" sz="2000" b="0"/>
              <a:t>baseline</a:t>
            </a:r>
            <a:endParaRPr lang="ru-RU" sz="3600" b="1"/>
          </a:p>
        </p:txBody>
      </p:sp>
      <p:sp>
        <p:nvSpPr>
          <p:cNvPr id="1132377350" name="Объект 2"/>
          <p:cNvSpPr txBox="1"/>
          <p:nvPr/>
        </p:nvSpPr>
        <p:spPr bwMode="auto">
          <a:xfrm rot="0" flipH="0" flipV="0">
            <a:off x="409302" y="1650954"/>
            <a:ext cx="6065843" cy="3159169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EDA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id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Заполнение пропусков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Логарифмирование целевой переменной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слабо скоррелированных значений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Преобразование признаков в формате дата-время, категориальных и числовых фичей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Гиперпараметры модели: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Количество итераций - 10000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Глубина дерева - 6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Шаг обучения - 0.001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Критерий останова - 50 (модель прерывает обучение, если в течение 50 итераций метрика качества не улучшалась )</a:t>
            </a:r>
            <a:endParaRPr lang="ru-RU"/>
          </a:p>
        </p:txBody>
      </p:sp>
      <p:sp>
        <p:nvSpPr>
          <p:cNvPr id="1519958394" name="Объект 2"/>
          <p:cNvSpPr txBox="1"/>
          <p:nvPr/>
        </p:nvSpPr>
        <p:spPr bwMode="auto">
          <a:xfrm rot="0" flipH="0" flipV="0">
            <a:off x="7721993" y="2765122"/>
            <a:ext cx="2708534" cy="93083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35000" lnSpcReduction="13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Kaggle score </a:t>
            </a:r>
            <a:endParaRPr lang="ru-RU" sz="100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0,62</a:t>
            </a:r>
            <a:endParaRPr sz="4800"/>
          </a:p>
        </p:txBody>
      </p:sp>
      <p:sp>
        <p:nvSpPr>
          <p:cNvPr id="1168148556" name="Объект 2"/>
          <p:cNvSpPr txBox="1"/>
          <p:nvPr/>
        </p:nvSpPr>
        <p:spPr bwMode="auto">
          <a:xfrm rot="0" flipH="0" flipV="0">
            <a:off x="549248" y="4968874"/>
            <a:ext cx="6499250" cy="1333103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7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7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7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7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7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7" indent="-228600" algn="l" defTabSz="914400">
              <a:lnSpc>
                <a:spcPct val="90000"/>
              </a:lnSpc>
              <a:spcBef>
                <a:spcPts val="497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7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7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7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  <a:endParaRPr sz="1800" b="1" i="0" u="sng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Переобучение не детектировано</a:t>
            </a:r>
            <a:endParaRPr sz="1800" b="0" i="0" u="none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Ошибка на обучающей и тестовой выборке продолжала снижаться на протяжении всех итераций</a:t>
            </a:r>
            <a:endParaRPr sz="1800" b="0" i="0" u="none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Модель дала неплохую точность на базовых параметрах</a:t>
            </a:r>
            <a:endParaRPr sz="1800" b="0" i="0" u="none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451274766" name=""/>
          <p:cNvPicPr>
            <a:picLocks noChangeAspect="1"/>
          </p:cNvPicPr>
          <p:nvPr/>
        </p:nvPicPr>
        <p:blipFill>
          <a:blip r:embed="rId4"/>
          <a:srcRect l="0" t="0" r="68789" b="23287"/>
          <a:stretch/>
        </p:blipFill>
        <p:spPr bwMode="auto">
          <a:xfrm flipH="0" flipV="0">
            <a:off x="2264623" y="0"/>
            <a:ext cx="723375" cy="100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78" y="1731"/>
          <a:ext cx="1679" cy="1679"/>
        </p:xfrm>
        <a:graphic>
          <a:graphicData uri="http://schemas.openxmlformats.org/presentationml/2006/ole">
            <p:oleObj name="oleObj" r:id="rId3" imgW="0" imgH="0" progId="TCLayout.ActiveDocument.1">
              <p:embed/>
              <p:pic>
                <p:nvPicPr>
                  <p:cNvPr id="1129223616" name="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678" y="1731"/>
                    <a:ext cx="1679" cy="1679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00801351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63559" y="216999"/>
            <a:ext cx="8434084" cy="711667"/>
          </a:xfrm>
        </p:spPr>
        <p:txBody>
          <a:bodyPr/>
          <a:lstStyle/>
          <a:p>
            <a:pPr>
              <a:defRPr/>
            </a:pPr>
            <a:r>
              <a:rPr lang="ru-RU" sz="3600" b="1"/>
              <a:t>CatBoost</a:t>
            </a:r>
            <a:r>
              <a:rPr lang="ru-RU" sz="2000" b="0"/>
              <a:t> </a:t>
            </a:r>
            <a:br>
              <a:rPr lang="ru-RU" sz="2000" b="0"/>
            </a:br>
            <a:r>
              <a:rPr lang="ru-RU" sz="2000" b="0"/>
              <a:t>baseline</a:t>
            </a:r>
            <a:r>
              <a:rPr lang="ru-RU" sz="3600" b="1"/>
              <a:t> </a:t>
            </a:r>
            <a:r>
              <a:rPr lang="ru-RU" sz="2000" b="0"/>
              <a:t>+ macro</a:t>
            </a:r>
            <a:endParaRPr lang="ru-RU" sz="3600" b="1"/>
          </a:p>
        </p:txBody>
      </p:sp>
      <p:sp>
        <p:nvSpPr>
          <p:cNvPr id="978779213" name="Объект 2"/>
          <p:cNvSpPr txBox="1"/>
          <p:nvPr/>
        </p:nvSpPr>
        <p:spPr bwMode="auto">
          <a:xfrm rot="0" flipH="0" flipV="0">
            <a:off x="409302" y="1650954"/>
            <a:ext cx="6065843" cy="3159169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EDA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id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Заполнение пропусков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Логарифмирование целевой переменной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слабо скоррелированных значений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Преобразование признаков в формате дата-время, категориальных и числовых фичей</a:t>
            </a:r>
            <a:endParaRPr lang="ru-RU"/>
          </a:p>
          <a:p>
            <a:pPr>
              <a:lnSpc>
                <a:spcPct val="70000"/>
              </a:lnSpc>
              <a:defRPr/>
            </a:pPr>
            <a:r>
              <a:rPr lang="ru-RU" sz="1800"/>
              <a:t>Добавление макроэкономических данных к обучающей и тестовой выборке</a:t>
            </a:r>
            <a:endParaRPr lang="ru-RU" sz="1800"/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Гиперпараметры модели: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Количество итераций - 10000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Глубина дерева - 6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Шаг обучения - 0.001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Критерий останова - 50 (модель прерывает обучение, если в течение 50 итераций метрика качества не улучшалась )</a:t>
            </a:r>
            <a:endParaRPr lang="ru-RU"/>
          </a:p>
        </p:txBody>
      </p:sp>
      <p:sp>
        <p:nvSpPr>
          <p:cNvPr id="1831229614" name="Объект 2"/>
          <p:cNvSpPr txBox="1"/>
          <p:nvPr/>
        </p:nvSpPr>
        <p:spPr bwMode="auto">
          <a:xfrm rot="0" flipH="0" flipV="0">
            <a:off x="7721993" y="2765122"/>
            <a:ext cx="2708534" cy="93083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35000" lnSpcReduction="13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Kaggle score </a:t>
            </a:r>
            <a:endParaRPr lang="ru-RU" sz="100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2,5</a:t>
            </a:r>
            <a:endParaRPr sz="4800"/>
          </a:p>
        </p:txBody>
      </p:sp>
      <p:sp>
        <p:nvSpPr>
          <p:cNvPr id="1654129941" name="Объект 2"/>
          <p:cNvSpPr txBox="1"/>
          <p:nvPr/>
        </p:nvSpPr>
        <p:spPr bwMode="auto">
          <a:xfrm rot="0" flipH="0" flipV="0">
            <a:off x="549248" y="4968874"/>
            <a:ext cx="6499250" cy="1333103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6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6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  <a:endParaRPr sz="1800" b="1" i="0" u="sng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Предсказание модели стало намного хуже</a:t>
            </a:r>
            <a:endParaRPr sz="1800" b="0" i="0" u="none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Требуется дополнительная обработка фичей макроэкономической выборки</a:t>
            </a:r>
            <a:endParaRPr sz="1800" b="0" i="0" u="none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30780349" name=""/>
          <p:cNvPicPr>
            <a:picLocks noChangeAspect="1"/>
          </p:cNvPicPr>
          <p:nvPr/>
        </p:nvPicPr>
        <p:blipFill>
          <a:blip r:embed="rId4"/>
          <a:srcRect l="0" t="0" r="68789" b="23287"/>
          <a:stretch/>
        </p:blipFill>
        <p:spPr bwMode="auto">
          <a:xfrm flipH="0" flipV="0">
            <a:off x="3137748" y="0"/>
            <a:ext cx="723375" cy="100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78" y="1731"/>
          <a:ext cx="1679" cy="1679"/>
        </p:xfrm>
        <a:graphic>
          <a:graphicData uri="http://schemas.openxmlformats.org/presentationml/2006/ole">
            <p:oleObj name="oleObj" r:id="rId3" imgW="0" imgH="0" progId="TCLayout.ActiveDocument.1">
              <p:embed/>
              <p:pic>
                <p:nvPicPr>
                  <p:cNvPr id="234817845" name="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678" y="1731"/>
                    <a:ext cx="1679" cy="1679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2109113485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63559" y="216999"/>
            <a:ext cx="8434084" cy="711667"/>
          </a:xfrm>
        </p:spPr>
        <p:txBody>
          <a:bodyPr/>
          <a:lstStyle/>
          <a:p>
            <a:pPr>
              <a:defRPr/>
            </a:pPr>
            <a:r>
              <a:rPr lang="ru-RU" sz="3600" b="1"/>
              <a:t>CatBoost</a:t>
            </a:r>
            <a:r>
              <a:rPr lang="ru-RU" sz="2000" b="0"/>
              <a:t> </a:t>
            </a:r>
            <a:br>
              <a:rPr lang="ru-RU" sz="2000" b="0"/>
            </a:br>
            <a:r>
              <a:rPr lang="ru-RU" sz="2000" b="0"/>
              <a:t>baseline</a:t>
            </a:r>
            <a:r>
              <a:rPr lang="ru-RU" sz="3600" b="1"/>
              <a:t> </a:t>
            </a:r>
            <a:r>
              <a:rPr lang="ru-RU" sz="2000" b="0"/>
              <a:t>+ подбор гиперпараметров</a:t>
            </a:r>
            <a:endParaRPr lang="ru-RU" sz="3600" b="1"/>
          </a:p>
        </p:txBody>
      </p:sp>
      <p:sp>
        <p:nvSpPr>
          <p:cNvPr id="756449108" name="Объект 2"/>
          <p:cNvSpPr txBox="1"/>
          <p:nvPr/>
        </p:nvSpPr>
        <p:spPr bwMode="auto">
          <a:xfrm rot="0" flipH="0" flipV="0">
            <a:off x="409302" y="1650954"/>
            <a:ext cx="6065843" cy="3159169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EDA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id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Заполнение пропусков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Логарифмирование целевой переменной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слабо скоррелированных значений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Преобразование признаков в формате дата-время, категориальных и числовых фичей</a:t>
            </a:r>
            <a:endParaRPr lang="ru-RU"/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Гиперпараметры модели: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Увеличено количество итераций - 20000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50000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Глубина дерева - 6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Шаг обучения - 0.001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Критерий останова - 50 (модель прерывает обучение, если в течение 50 итераций метрика качества не улучшалась )</a:t>
            </a:r>
            <a:endParaRPr lang="ru-RU"/>
          </a:p>
        </p:txBody>
      </p:sp>
      <p:sp>
        <p:nvSpPr>
          <p:cNvPr id="1758741928" name="Объект 2"/>
          <p:cNvSpPr txBox="1"/>
          <p:nvPr/>
        </p:nvSpPr>
        <p:spPr bwMode="auto">
          <a:xfrm rot="0" flipH="0" flipV="0">
            <a:off x="7721993" y="2765122"/>
            <a:ext cx="2708534" cy="93083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35000" lnSpcReduction="13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Kaggle score </a:t>
            </a:r>
            <a:endParaRPr lang="ru-RU" sz="100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0,32</a:t>
            </a:r>
            <a:endParaRPr sz="4800"/>
          </a:p>
        </p:txBody>
      </p:sp>
      <p:sp>
        <p:nvSpPr>
          <p:cNvPr id="1003581787" name="Объект 2"/>
          <p:cNvSpPr txBox="1"/>
          <p:nvPr/>
        </p:nvSpPr>
        <p:spPr bwMode="auto">
          <a:xfrm rot="0" flipH="0" flipV="0">
            <a:off x="549248" y="4968874"/>
            <a:ext cx="6499250" cy="1333103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6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6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  <a:endParaRPr sz="1800" b="1" i="0" u="sng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Предсказание модели выросло в 2 раза относительно baseline </a:t>
            </a:r>
            <a:endParaRPr sz="1800" b="0" i="0" u="none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691139558" name=""/>
          <p:cNvPicPr>
            <a:picLocks noChangeAspect="1"/>
          </p:cNvPicPr>
          <p:nvPr/>
        </p:nvPicPr>
        <p:blipFill>
          <a:blip r:embed="rId4"/>
          <a:srcRect l="0" t="0" r="68789" b="23287"/>
          <a:stretch/>
        </p:blipFill>
        <p:spPr bwMode="auto">
          <a:xfrm flipH="0" flipV="0">
            <a:off x="4566498" y="0"/>
            <a:ext cx="723375" cy="100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78" y="1731"/>
          <a:ext cx="1679" cy="1679"/>
        </p:xfrm>
        <a:graphic>
          <a:graphicData uri="http://schemas.openxmlformats.org/presentationml/2006/ole">
            <p:oleObj name="oleObj" r:id="rId3" imgW="0" imgH="0" progId="TCLayout.ActiveDocument.1">
              <p:embed/>
              <p:pic>
                <p:nvPicPr>
                  <p:cNvPr id="1555207633" name="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678" y="1731"/>
                    <a:ext cx="1679" cy="1679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34377914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63559" y="216999"/>
            <a:ext cx="8434084" cy="711667"/>
          </a:xfrm>
        </p:spPr>
        <p:txBody>
          <a:bodyPr/>
          <a:lstStyle/>
          <a:p>
            <a:pPr>
              <a:defRPr/>
            </a:pPr>
            <a:r>
              <a:rPr lang="ru-RU" sz="3600" b="1"/>
              <a:t>CatBoost</a:t>
            </a:r>
            <a:r>
              <a:rPr lang="ru-RU" sz="2000" b="0"/>
              <a:t> </a:t>
            </a:r>
            <a:br>
              <a:rPr lang="ru-RU" sz="2000" b="0"/>
            </a:br>
            <a:r>
              <a:rPr lang="ru-RU" sz="2000" b="0"/>
              <a:t>baseline</a:t>
            </a:r>
            <a:r>
              <a:rPr lang="ru-RU" sz="3600" b="1"/>
              <a:t> </a:t>
            </a:r>
            <a:r>
              <a:rPr lang="ru-RU" sz="2000" b="0"/>
              <a:t>+ PCA</a:t>
            </a:r>
            <a:endParaRPr lang="ru-RU" sz="3600" b="1"/>
          </a:p>
        </p:txBody>
      </p:sp>
      <p:sp>
        <p:nvSpPr>
          <p:cNvPr id="425550965" name="Объект 2"/>
          <p:cNvSpPr txBox="1"/>
          <p:nvPr/>
        </p:nvSpPr>
        <p:spPr bwMode="auto">
          <a:xfrm rot="0" flipH="0" flipV="0">
            <a:off x="409302" y="1650954"/>
            <a:ext cx="6065843" cy="3159169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EDA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id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Заполнение пропусков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Логарифмирование целевой переменной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слабо скоррелированных значений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Преобразование признаков в формате дата-время, категориальных и числовых фичей</a:t>
            </a:r>
            <a:endParaRPr lang="ru-RU"/>
          </a:p>
          <a:p>
            <a:pPr>
              <a:lnSpc>
                <a:spcPct val="70000"/>
              </a:lnSpc>
              <a:defRPr/>
            </a:pPr>
            <a:r>
              <a:rPr lang="ru-RU" sz="1800"/>
              <a:t>Выбор наиболее значимых фичей методом главных компонент (PCA)</a:t>
            </a:r>
            <a:endParaRPr lang="ru-RU" sz="1800"/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Гиперпараметры модели: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Количество итераций - 20000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50000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Глубина дерева - 6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Шаг обучения - 0.001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Критерий останова - 50 (модель прерывает обучение, если в течение 50 итераций метрика качества не улучшалась )</a:t>
            </a:r>
            <a:endParaRPr lang="ru-RU"/>
          </a:p>
        </p:txBody>
      </p:sp>
      <p:sp>
        <p:nvSpPr>
          <p:cNvPr id="87979144" name="Объект 2"/>
          <p:cNvSpPr txBox="1"/>
          <p:nvPr/>
        </p:nvSpPr>
        <p:spPr bwMode="auto">
          <a:xfrm rot="0" flipH="0" flipV="0">
            <a:off x="7721993" y="2765122"/>
            <a:ext cx="2708534" cy="93083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35000" lnSpcReduction="13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Kaggle score </a:t>
            </a:r>
            <a:endParaRPr lang="ru-RU" sz="100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0,82</a:t>
            </a:r>
            <a:endParaRPr sz="4800"/>
          </a:p>
        </p:txBody>
      </p:sp>
      <p:sp>
        <p:nvSpPr>
          <p:cNvPr id="1189052173" name="Объект 2"/>
          <p:cNvSpPr txBox="1"/>
          <p:nvPr/>
        </p:nvSpPr>
        <p:spPr bwMode="auto">
          <a:xfrm rot="0" flipH="0" flipV="0">
            <a:off x="549248" y="4968874"/>
            <a:ext cx="6499250" cy="1333103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6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6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  <a:endParaRPr sz="1800" b="1" i="0" u="sng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Предсказание модели упало в относительно baseline </a:t>
            </a:r>
            <a:endParaRPr sz="1800" b="0" i="0" u="none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Метод главных компонент не подходит для данной задачи</a:t>
            </a:r>
            <a:endParaRPr sz="1800" b="0" i="0" u="none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843948433" name=""/>
          <p:cNvPicPr>
            <a:picLocks noChangeAspect="1"/>
          </p:cNvPicPr>
          <p:nvPr/>
        </p:nvPicPr>
        <p:blipFill>
          <a:blip r:embed="rId4"/>
          <a:srcRect l="0" t="0" r="68789" b="23287"/>
          <a:stretch/>
        </p:blipFill>
        <p:spPr bwMode="auto">
          <a:xfrm flipH="0" flipV="0">
            <a:off x="4566498" y="0"/>
            <a:ext cx="723375" cy="100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78" y="1731"/>
          <a:ext cx="1679" cy="1679"/>
        </p:xfrm>
        <a:graphic>
          <a:graphicData uri="http://schemas.openxmlformats.org/presentationml/2006/ole">
            <p:oleObj name="oleObj" r:id="rId3" imgW="0" imgH="0" progId="TCLayout.ActiveDocument.1">
              <p:embed/>
              <p:pic>
                <p:nvPicPr>
                  <p:cNvPr id="1157872645" name="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678" y="1731"/>
                    <a:ext cx="1679" cy="1679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813814467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63559" y="216999"/>
            <a:ext cx="8434084" cy="711667"/>
          </a:xfrm>
        </p:spPr>
        <p:txBody>
          <a:bodyPr/>
          <a:lstStyle/>
          <a:p>
            <a:pPr>
              <a:defRPr/>
            </a:pPr>
            <a:r>
              <a:rPr lang="ru-RU" sz="3600" b="1"/>
              <a:t>Random Forest</a:t>
            </a:r>
            <a:br>
              <a:rPr lang="ru-RU" sz="2000" b="0"/>
            </a:br>
            <a:r>
              <a:rPr lang="ru-RU" sz="2000" b="0"/>
              <a:t>baseline</a:t>
            </a:r>
            <a:endParaRPr lang="ru-RU" sz="3600" b="1"/>
          </a:p>
        </p:txBody>
      </p:sp>
      <p:sp>
        <p:nvSpPr>
          <p:cNvPr id="44361736" name="Объект 2"/>
          <p:cNvSpPr txBox="1"/>
          <p:nvPr/>
        </p:nvSpPr>
        <p:spPr bwMode="auto">
          <a:xfrm rot="0" flipH="0" flipV="0">
            <a:off x="409302" y="1650954"/>
            <a:ext cx="6065843" cy="3159169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EDA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id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Заполнение пропусков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Логарифмирование целевой переменной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слабо скоррелированных значений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Преобразование признаков в формате дата-время, категориальных и числовых фичей</a:t>
            </a:r>
            <a:endParaRPr lang="ru-RU"/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Гиперпараметры модели: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Число деревьев - 10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8090464" name="Объект 2"/>
          <p:cNvSpPr txBox="1"/>
          <p:nvPr/>
        </p:nvSpPr>
        <p:spPr bwMode="auto">
          <a:xfrm rot="0" flipH="0" flipV="0">
            <a:off x="7721993" y="2765122"/>
            <a:ext cx="2708534" cy="93083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35000" lnSpcReduction="13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Kaggle score </a:t>
            </a:r>
            <a:endParaRPr lang="ru-RU" sz="100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0,324</a:t>
            </a:r>
            <a:endParaRPr sz="4800"/>
          </a:p>
        </p:txBody>
      </p:sp>
      <p:sp>
        <p:nvSpPr>
          <p:cNvPr id="357635264" name="Объект 2"/>
          <p:cNvSpPr txBox="1"/>
          <p:nvPr/>
        </p:nvSpPr>
        <p:spPr bwMode="auto">
          <a:xfrm rot="0" flipH="0" flipV="0">
            <a:off x="549248" y="4968874"/>
            <a:ext cx="6499250" cy="1333103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6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6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  <a:endParaRPr sz="1800" b="1" i="0" u="sng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Предсказание модели сопоставимо с baselin</a:t>
            </a:r>
            <a:r>
              <a:rPr sz="1800" b="0" i="0" u="none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’ом градиентного спуска</a:t>
            </a:r>
            <a:endParaRPr sz="1800" b="0" i="0" u="none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78" y="1731"/>
          <a:ext cx="1679" cy="1679"/>
        </p:xfrm>
        <a:graphic>
          <a:graphicData uri="http://schemas.openxmlformats.org/presentationml/2006/ole">
            <p:oleObj name="oleObj" r:id="rId3" imgW="0" imgH="0" progId="TCLayout.ActiveDocument.1">
              <p:embed/>
              <p:pic>
                <p:nvPicPr>
                  <p:cNvPr id="1374354561" name="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678" y="1731"/>
                    <a:ext cx="1679" cy="1679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390675320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63559" y="216999"/>
            <a:ext cx="8434084" cy="711667"/>
          </a:xfrm>
        </p:spPr>
        <p:txBody>
          <a:bodyPr/>
          <a:lstStyle/>
          <a:p>
            <a:pPr>
              <a:defRPr/>
            </a:pPr>
            <a:r>
              <a:rPr lang="ru-RU" sz="3600" b="1"/>
              <a:t>Random Forest</a:t>
            </a:r>
            <a:br>
              <a:rPr lang="ru-RU" sz="2000" b="0"/>
            </a:br>
            <a:r>
              <a:rPr lang="ru-RU" sz="2000" b="0"/>
              <a:t>baseline</a:t>
            </a:r>
            <a:r>
              <a:rPr lang="ru-RU" sz="1600" b="0"/>
              <a:t> </a:t>
            </a:r>
            <a:r>
              <a:rPr lang="ru-RU" sz="2000" b="0"/>
              <a:t>+ подбор гиперпараметров по сетке</a:t>
            </a:r>
            <a:endParaRPr lang="ru-RU" sz="3600" b="1"/>
          </a:p>
        </p:txBody>
      </p:sp>
      <p:sp>
        <p:nvSpPr>
          <p:cNvPr id="1225043612" name="Объект 2"/>
          <p:cNvSpPr txBox="1"/>
          <p:nvPr/>
        </p:nvSpPr>
        <p:spPr bwMode="auto">
          <a:xfrm rot="0" flipH="0" flipV="0">
            <a:off x="409302" y="1492204"/>
            <a:ext cx="6880822" cy="336554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EDA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id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Заполнение пропусков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Логарифмирование целевой переменной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Удаление слабо скоррелированных значений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Преобразование признаков в формате дата-время, категориальных и числовых фичей</a:t>
            </a:r>
            <a:endParaRPr lang="ru-RU"/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Гиперпараметры модели: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Подбор по сетке: 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Количество деревьев - 10, 50, 100, 150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Максимальное количество фичей при каждом разбиении для выбора наилучшего  – auto, sqrt, logo2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Минимальное количество узлов в дереве для дальнейшего разбиения - 2, 4, 8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Использование случайных подвыборок – True, False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Максимальная глубина дерева - 5, 20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46198745" name="Объект 2"/>
          <p:cNvSpPr txBox="1"/>
          <p:nvPr/>
        </p:nvSpPr>
        <p:spPr bwMode="auto">
          <a:xfrm rot="0" flipH="0" flipV="0">
            <a:off x="7721993" y="2765122"/>
            <a:ext cx="2708534" cy="93083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35000" lnSpcReduction="13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Kaggle score </a:t>
            </a:r>
            <a:endParaRPr lang="ru-RU" sz="100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 algn="ctr">
              <a:lnSpc>
                <a:spcPct val="70000"/>
              </a:lnSpc>
              <a:buFont typeface="Arial"/>
              <a:buNone/>
              <a:defRPr/>
            </a:pPr>
            <a:r>
              <a:rPr lang="ru-RU" sz="10000" b="1" i="0" u="none" strike="noStrike" cap="none" spc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0,371</a:t>
            </a:r>
            <a:endParaRPr sz="4800"/>
          </a:p>
        </p:txBody>
      </p:sp>
      <p:sp>
        <p:nvSpPr>
          <p:cNvPr id="889037145" name="Объект 2"/>
          <p:cNvSpPr txBox="1"/>
          <p:nvPr/>
        </p:nvSpPr>
        <p:spPr bwMode="auto">
          <a:xfrm rot="0" flipH="0" flipV="0">
            <a:off x="549248" y="4968874"/>
            <a:ext cx="6499250" cy="1333103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6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6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6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Insights</a:t>
            </a:r>
            <a:r>
              <a:rPr lang="ru-RU" sz="1800" b="1" i="0" u="sng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  <a:endParaRPr sz="1800" b="1" i="0" u="sng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70000"/>
              </a:lnSpc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Взятые для сетки значения гиперпараметров дали снижение предсказательной способности модели</a:t>
            </a:r>
            <a:endParaRPr sz="1800" b="0" i="0" u="none" strike="noStrike" cap="none" spc="0">
              <a:solidFill>
                <a:schemeClr val="bg2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Р7-Офис/2024.3.2.623</Application>
  <DocSecurity>0</DocSecurity>
  <PresentationFormat>Широкоэкранный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>ПАО Сбербанк России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суррогатных ключей</dc:title>
  <dc:subject/>
  <dc:creator>Поконина Екатерина Сергеевна</dc:creator>
  <cp:keywords/>
  <dc:description/>
  <dc:identifier/>
  <dc:language/>
  <cp:lastModifiedBy/>
  <cp:revision>621</cp:revision>
  <dcterms:created xsi:type="dcterms:W3CDTF">2023-06-21T08:34:20Z</dcterms:created>
  <dcterms:modified xsi:type="dcterms:W3CDTF">2024-11-10T16:58:28Z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