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1" r:id="rId6"/>
    <p:sldId id="269" r:id="rId7"/>
    <p:sldId id="275" r:id="rId8"/>
    <p:sldId id="277" r:id="rId9"/>
    <p:sldId id="276" r:id="rId10"/>
    <p:sldId id="270" r:id="rId11"/>
    <p:sldId id="273" r:id="rId12"/>
    <p:sldId id="274" r:id="rId13"/>
    <p:sldId id="272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55454-70C8-484F-B481-F1F206ED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5489" y="1361588"/>
            <a:ext cx="10568763" cy="222788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44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Система управления умным домом</a:t>
            </a:r>
            <a:br>
              <a:rPr lang="ru-RU" sz="44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44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по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 sz="44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44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44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с помощью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ESP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8266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580C4-E49D-48AD-90AF-4B26A3260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9" y="3827721"/>
            <a:ext cx="7652433" cy="18069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азлов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И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ван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енисович</a:t>
            </a:r>
            <a:endParaRPr lang="ru-RU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ивт-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б-о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-201(1)</a:t>
            </a:r>
          </a:p>
        </p:txBody>
      </p:sp>
    </p:spTree>
    <p:extLst>
      <p:ext uri="{BB962C8B-B14F-4D97-AF65-F5344CB8AC3E}">
        <p14:creationId xmlns:p14="http://schemas.microsoft.com/office/powerpoint/2010/main" val="152298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9CE90-EDCD-46FF-BBD9-B8C77C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49069"/>
            <a:ext cx="9603275" cy="1049235"/>
          </a:xfrm>
        </p:spPr>
        <p:txBody>
          <a:bodyPr>
            <a:normAutofit/>
          </a:bodyPr>
          <a:lstStyle/>
          <a:p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входа в систему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B7054-4550-4A8C-B629-0B027D1B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6877"/>
            <a:ext cx="5278405" cy="4115699"/>
          </a:xfrm>
        </p:spPr>
        <p:txBody>
          <a:bodyPr lIns="90000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>
                <a:latin typeface="Arial" panose="020B0604020202020204" pitchFamily="34" charset="0"/>
              </a:rPr>
              <a:t>Пользователь попадает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</a:rPr>
              <a:t>на </a:t>
            </a:r>
            <a:r>
              <a:rPr lang="ru-RU" sz="2400" b="1" dirty="0">
                <a:latin typeface="Arial" panose="020B0604020202020204" pitchFamily="34" charset="0"/>
              </a:rPr>
              <a:t>главную страницу</a:t>
            </a:r>
            <a:r>
              <a:rPr lang="ru-RU" sz="2400" dirty="0">
                <a:latin typeface="Arial" panose="020B0604020202020204" pitchFamily="34" charset="0"/>
              </a:rPr>
              <a:t>, где может: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b="1" dirty="0">
                <a:latin typeface="Arial" panose="020B0604020202020204" pitchFamily="34" charset="0"/>
              </a:rPr>
              <a:t>управлять переключателями </a:t>
            </a:r>
            <a:r>
              <a:rPr lang="ru-RU" sz="2400" dirty="0">
                <a:latin typeface="Arial" panose="020B0604020202020204" pitchFamily="34" charset="0"/>
              </a:rPr>
              <a:t>работы устройств;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b="1" dirty="0">
                <a:latin typeface="Arial" panose="020B0604020202020204" pitchFamily="34" charset="0"/>
              </a:rPr>
              <a:t>получать информацию </a:t>
            </a:r>
            <a:r>
              <a:rPr lang="ru-RU" sz="2400" dirty="0">
                <a:latin typeface="Arial" panose="020B0604020202020204" pitchFamily="34" charset="0"/>
              </a:rPr>
              <a:t>в соответствии со своим уровнем доступа к системе.</a:t>
            </a:r>
            <a:endParaRPr lang="ru-RU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F7B6E0-6834-4957-B5B1-F0BF2A44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935" y="1859798"/>
            <a:ext cx="3958918" cy="42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2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585B-1189-46B3-8C97-E298E5A3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028699"/>
            <a:ext cx="9603275" cy="1049235"/>
          </a:xfrm>
        </p:spPr>
        <p:txBody>
          <a:bodyPr>
            <a:noAutofit/>
          </a:bodyPr>
          <a:lstStyle/>
          <a:p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клиента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F470A-BB02-4FAE-80FC-914F6A06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83137" cy="4034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D8E94D0-F0E0-4484-A521-C401BB29C41F}"/>
              </a:ext>
            </a:extLst>
          </p:cNvPr>
          <p:cNvSpPr txBox="1">
            <a:spLocks/>
          </p:cNvSpPr>
          <p:nvPr/>
        </p:nvSpPr>
        <p:spPr>
          <a:xfrm>
            <a:off x="1451579" y="2101858"/>
            <a:ext cx="5773692" cy="378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68EF250-3B51-43D1-A0FF-01B74E7F686E}"/>
              </a:ext>
            </a:extLst>
          </p:cNvPr>
          <p:cNvSpPr txBox="1">
            <a:spLocks/>
          </p:cNvSpPr>
          <p:nvPr/>
        </p:nvSpPr>
        <p:spPr>
          <a:xfrm>
            <a:off x="1451577" y="2077934"/>
            <a:ext cx="9603275" cy="4203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На языке </a:t>
            </a:r>
            <a:r>
              <a:rPr lang="ru-RU" sz="2400" b="1" dirty="0" err="1">
                <a:latin typeface="Arial" panose="020B0604020202020204" pitchFamily="34" charset="0"/>
                <a:ea typeface="Calibri" panose="020F0502020204030204" pitchFamily="34" charset="0"/>
              </a:rPr>
              <a:t>javascript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реализованы:</a:t>
            </a:r>
          </a:p>
          <a:p>
            <a:pPr lvl="0"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синхронизация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состояния приборов;</a:t>
            </a:r>
          </a:p>
          <a:p>
            <a:pPr lvl="0"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изменения на стороне клиента. </a:t>
            </a:r>
          </a:p>
          <a:p>
            <a:pPr marL="0" lv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Данные передаются в JSON-формате.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Облегченный вариант с минимальным трафиком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8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585B-1189-46B3-8C97-E298E5A3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028699"/>
            <a:ext cx="9603275" cy="1049235"/>
          </a:xfrm>
        </p:spPr>
        <p:txBody>
          <a:bodyPr>
            <a:noAutofit/>
          </a:bodyPr>
          <a:lstStyle/>
          <a:p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клиента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F470A-BB02-4FAE-80FC-914F6A06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83137" cy="4034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D8E94D0-F0E0-4484-A521-C401BB29C41F}"/>
              </a:ext>
            </a:extLst>
          </p:cNvPr>
          <p:cNvSpPr txBox="1">
            <a:spLocks/>
          </p:cNvSpPr>
          <p:nvPr/>
        </p:nvSpPr>
        <p:spPr>
          <a:xfrm>
            <a:off x="1451579" y="2101858"/>
            <a:ext cx="5773692" cy="378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68EF250-3B51-43D1-A0FF-01B74E7F686E}"/>
              </a:ext>
            </a:extLst>
          </p:cNvPr>
          <p:cNvSpPr txBox="1">
            <a:spLocks/>
          </p:cNvSpPr>
          <p:nvPr/>
        </p:nvSpPr>
        <p:spPr>
          <a:xfrm>
            <a:off x="1451577" y="2101858"/>
            <a:ext cx="9603275" cy="4203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Логин и пароль вводятся один раз.</a:t>
            </a:r>
          </a:p>
          <a:p>
            <a:pPr marL="0" lv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Пользователю, который вошел в систему,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генерируется временный пароль-Токен.</a:t>
            </a:r>
          </a:p>
          <a:p>
            <a:pPr marL="0" lv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 подключении пользователя загорается его светодиод.</a:t>
            </a:r>
          </a:p>
          <a:p>
            <a:pPr marL="0" lv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Если пользователь неактивен 30 секунд, он отключается.</a:t>
            </a:r>
          </a:p>
          <a:p>
            <a:pPr marL="0" lvl="0" indent="0">
              <a:lnSpc>
                <a:spcPct val="100000"/>
              </a:lnSpc>
              <a:spcBef>
                <a:spcPts val="1800"/>
              </a:spcBef>
              <a:buNone/>
            </a:pP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1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585B-1189-46B3-8C97-E298E5A3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84943"/>
            <a:ext cx="9603275" cy="1049235"/>
          </a:xfrm>
        </p:spPr>
        <p:txBody>
          <a:bodyPr>
            <a:noAutofit/>
          </a:bodyPr>
          <a:lstStyle/>
          <a:p>
            <a:r>
              <a:rPr lang="ru-RU" sz="40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подключения светодиодов </a:t>
            </a:r>
            <a:br>
              <a:rPr lang="en-US" sz="40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0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74ch595</a:t>
            </a:r>
            <a:endParaRPr lang="ru-RU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F470A-BB02-4FAE-80FC-914F6A06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83137" cy="4034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D8E94D0-F0E0-4484-A521-C401BB29C41F}"/>
              </a:ext>
            </a:extLst>
          </p:cNvPr>
          <p:cNvSpPr txBox="1">
            <a:spLocks/>
          </p:cNvSpPr>
          <p:nvPr/>
        </p:nvSpPr>
        <p:spPr>
          <a:xfrm>
            <a:off x="1451579" y="2101858"/>
            <a:ext cx="5773692" cy="378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ECB0580-7EB3-4A84-8C72-C0178802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257024"/>
            <a:ext cx="9603275" cy="34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5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9CE90-EDCD-46FF-BBD9-B8C77C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49069"/>
            <a:ext cx="9603275" cy="1049235"/>
          </a:xfrm>
        </p:spPr>
        <p:txBody>
          <a:bodyPr>
            <a:normAutofit/>
          </a:bodyPr>
          <a:lstStyle/>
          <a:p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проекта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B7054-4550-4A8C-B629-0B027D1B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98304"/>
            <a:ext cx="9603275" cy="41156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Можно добавить: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датчики влажности и температуры;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часы реального времени;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информационные опции;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уровни доступа.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Часть управления можно перевести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на </a:t>
            </a: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автоматическое принятие решений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ru-RU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6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C0845-5A53-4564-868D-2A150981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25" y="2358152"/>
            <a:ext cx="3836459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АСУ </a:t>
            </a:r>
            <a:b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перспективна </a:t>
            </a:r>
            <a:b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интересна.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E7E3D-D7BB-4E99-9535-C8A5A924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166" y="4685781"/>
            <a:ext cx="4217701" cy="1739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3E45E1-A8E1-4D06-AAC2-AFC1BD8D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551" y="0"/>
            <a:ext cx="5331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9CE90-EDCD-46FF-BBD9-B8C77C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52623"/>
            <a:ext cx="9603275" cy="104923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</a:t>
            </a:r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мный дом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комфорта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B7054-4550-4A8C-B629-0B027D1B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478692" cy="37896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Автоматизация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повседневных дел может сделать жизнь более приятной и комфортной.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Устройства «умного дома» помогают </a:t>
            </a: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решать бытовые задачи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 управлением или даже без участия человека.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Управлять устройствами «умного дома» можно непосредственно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 месте или дистанционно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3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9CE90-EDCD-46FF-BBD9-B8C77C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49069"/>
            <a:ext cx="9603275" cy="104923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</a:t>
            </a:r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мный дом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комфорта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B7054-4550-4A8C-B629-0B027D1B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9798"/>
            <a:ext cx="9603275" cy="411569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Системы умного дома могут помочь: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регулировать микроклимат;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управлять освещением;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следить за утечками воды и газа;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контролировать возгорания;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наблюдать, не проник ли кто чужой на территорию;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поливать растения, кормить животных и т. д.</a:t>
            </a:r>
          </a:p>
        </p:txBody>
      </p:sp>
    </p:spTree>
    <p:extLst>
      <p:ext uri="{BB962C8B-B14F-4D97-AF65-F5344CB8AC3E}">
        <p14:creationId xmlns:p14="http://schemas.microsoft.com/office/powerpoint/2010/main" val="38689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9CE90-EDCD-46FF-BBD9-B8C77C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8224"/>
            <a:ext cx="10169808" cy="2066406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мный дом,</a:t>
            </a:r>
            <a:b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вещей и</a:t>
            </a:r>
            <a:b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системы управления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B7054-4550-4A8C-B629-0B027D1B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923594"/>
            <a:ext cx="9603275" cy="37790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объединяет наличие: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микроконтроллера;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программного кода логики;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управляемых устройств и механизмов;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 также возможность человека: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получать информацию;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влиять на принятие системой решений.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585B-1189-46B3-8C97-E298E5A3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02501"/>
            <a:ext cx="9603275" cy="1049235"/>
          </a:xfrm>
        </p:spPr>
        <p:txBody>
          <a:bodyPr>
            <a:noAutofit/>
          </a:bodyPr>
          <a:lstStyle/>
          <a:p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компьютерных сетей </a:t>
            </a:r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b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управлению электроприборами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F470A-BB02-4FAE-80FC-914F6A06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16644" cy="4034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Сетевые технологии позволяют передавать данные на расстояния, где есть сетевое покрытие. Однако полученная по сети информация не может непосредственно заставить электромотор вращаться, робота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двигаться, лампочку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включиться.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Также и термометр не может сам отправить по сети показатели температуры, а манометр - давления.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Им нужен «посредник»,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переводчик с «языка пакетов, полученных по сетям» на «язык», «понятный» электроприборам, и наоборот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18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585B-1189-46B3-8C97-E298E5A3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028699"/>
            <a:ext cx="9603275" cy="1049235"/>
          </a:xfrm>
        </p:spPr>
        <p:txBody>
          <a:bodyPr>
            <a:noAutofit/>
          </a:bodyPr>
          <a:lstStyle/>
          <a:p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Веб-сервер на основе ESP8266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F470A-BB02-4FAE-80FC-914F6A06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83137" cy="4034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BE4CA2-0837-4365-93C0-036672A5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528" y="1924464"/>
            <a:ext cx="2868322" cy="226183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D8E94D0-F0E0-4484-A521-C401BB29C41F}"/>
              </a:ext>
            </a:extLst>
          </p:cNvPr>
          <p:cNvSpPr txBox="1">
            <a:spLocks/>
          </p:cNvSpPr>
          <p:nvPr/>
        </p:nvSpPr>
        <p:spPr>
          <a:xfrm>
            <a:off x="1451579" y="2101858"/>
            <a:ext cx="5773692" cy="378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68EF250-3B51-43D1-A0FF-01B74E7F686E}"/>
              </a:ext>
            </a:extLst>
          </p:cNvPr>
          <p:cNvSpPr txBox="1">
            <a:spLocks/>
          </p:cNvSpPr>
          <p:nvPr/>
        </p:nvSpPr>
        <p:spPr>
          <a:xfrm>
            <a:off x="1451579" y="1859798"/>
            <a:ext cx="6001844" cy="4115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Плата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NodeMCU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включает в себя: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микроконтроллер ESP8266;</a:t>
            </a:r>
          </a:p>
          <a:p>
            <a:pPr lvl="0">
              <a:spcBef>
                <a:spcPts val="18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-модуль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802.11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поддержкой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b/g/n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Тактовая частота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процессора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160 МГц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Р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асширена оперативная и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Flash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-память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Интерфейсы: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UART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SPI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B3790A-6F8A-48F1-BE3E-C1B62D61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528" y="3956203"/>
            <a:ext cx="2868322" cy="20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585B-1189-46B3-8C97-E298E5A3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028699"/>
            <a:ext cx="9603275" cy="1049235"/>
          </a:xfrm>
        </p:spPr>
        <p:txBody>
          <a:bodyPr>
            <a:noAutofit/>
          </a:bodyPr>
          <a:lstStyle/>
          <a:p>
            <a:r>
              <a:rPr lang="en-US" sz="40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DHCP</a:t>
            </a:r>
            <a:r>
              <a:rPr lang="ru-RU" sz="40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-настройки роутера</a:t>
            </a:r>
            <a:endParaRPr lang="ru-RU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F470A-BB02-4FAE-80FC-914F6A06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83137" cy="4034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D8E94D0-F0E0-4484-A521-C401BB29C41F}"/>
              </a:ext>
            </a:extLst>
          </p:cNvPr>
          <p:cNvSpPr txBox="1">
            <a:spLocks/>
          </p:cNvSpPr>
          <p:nvPr/>
        </p:nvSpPr>
        <p:spPr>
          <a:xfrm>
            <a:off x="1451579" y="2101858"/>
            <a:ext cx="5773692" cy="378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68EF250-3B51-43D1-A0FF-01B74E7F686E}"/>
              </a:ext>
            </a:extLst>
          </p:cNvPr>
          <p:cNvSpPr txBox="1">
            <a:spLocks/>
          </p:cNvSpPr>
          <p:nvPr/>
        </p:nvSpPr>
        <p:spPr>
          <a:xfrm>
            <a:off x="1451579" y="1859798"/>
            <a:ext cx="6001844" cy="4115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8741A4-E1D4-4638-8C00-3169B25C2940}"/>
              </a:ext>
            </a:extLst>
          </p:cNvPr>
          <p:cNvSpPr txBox="1"/>
          <p:nvPr/>
        </p:nvSpPr>
        <p:spPr>
          <a:xfrm>
            <a:off x="1451577" y="1871599"/>
            <a:ext cx="939059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</a:rPr>
              <a:t>Резервирование </a:t>
            </a:r>
            <a:r>
              <a:rPr lang="en-US" sz="2400" dirty="0">
                <a:latin typeface="Arial" panose="020B0604020202020204" pitchFamily="34" charset="0"/>
              </a:rPr>
              <a:t>IP-</a:t>
            </a:r>
            <a:r>
              <a:rPr lang="ru-RU" sz="2400" dirty="0">
                <a:latin typeface="Arial" panose="020B0604020202020204" pitchFamily="34" charset="0"/>
              </a:rPr>
              <a:t>адреса для </a:t>
            </a:r>
            <a:r>
              <a:rPr lang="en-US" sz="2400" dirty="0">
                <a:latin typeface="Arial" panose="020B0604020202020204" pitchFamily="34" charset="0"/>
              </a:rPr>
              <a:t>MAC-</a:t>
            </a:r>
            <a:r>
              <a:rPr lang="ru-RU" sz="2400" dirty="0">
                <a:latin typeface="Arial" panose="020B0604020202020204" pitchFamily="34" charset="0"/>
              </a:rPr>
              <a:t>адреса </a:t>
            </a:r>
            <a:r>
              <a:rPr lang="en-US" sz="2400" dirty="0">
                <a:latin typeface="Arial" panose="020B0604020202020204" pitchFamily="34" charset="0"/>
              </a:rPr>
              <a:t>ESP</a:t>
            </a:r>
            <a:endParaRPr lang="ru-RU" sz="2400" dirty="0">
              <a:latin typeface="Arial" panose="020B0604020202020204" pitchFamily="34" charset="0"/>
            </a:endParaRPr>
          </a:p>
          <a:p>
            <a:pPr lvl="0"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</a:rPr>
              <a:t>Привязка статичного </a:t>
            </a:r>
            <a:r>
              <a:rPr lang="en-US" sz="2400" dirty="0">
                <a:latin typeface="Arial" panose="020B0604020202020204" pitchFamily="34" charset="0"/>
              </a:rPr>
              <a:t>IP </a:t>
            </a:r>
            <a:r>
              <a:rPr lang="ru-RU" sz="2400" dirty="0">
                <a:latin typeface="Arial" panose="020B0604020202020204" pitchFamily="34" charset="0"/>
              </a:rPr>
              <a:t>к </a:t>
            </a:r>
            <a:r>
              <a:rPr lang="en-US" sz="2400" dirty="0">
                <a:latin typeface="Arial" panose="020B0604020202020204" pitchFamily="34" charset="0"/>
              </a:rPr>
              <a:t>MAC</a:t>
            </a:r>
            <a:r>
              <a:rPr lang="ru-RU" sz="2400" dirty="0">
                <a:latin typeface="Arial" panose="020B0604020202020204" pitchFamily="34" charset="0"/>
              </a:rPr>
              <a:t>-у</a:t>
            </a:r>
          </a:p>
          <a:p>
            <a:pPr lvl="0"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</a:rPr>
              <a:t>При коннекте </a:t>
            </a:r>
            <a:r>
              <a:rPr lang="en-US" sz="2400" dirty="0">
                <a:latin typeface="Arial" panose="020B0604020202020204" pitchFamily="34" charset="0"/>
              </a:rPr>
              <a:t>ESP </a:t>
            </a:r>
            <a:r>
              <a:rPr lang="ru-RU" sz="2400" dirty="0">
                <a:latin typeface="Arial" panose="020B0604020202020204" pitchFamily="34" charset="0"/>
              </a:rPr>
              <a:t>всегда будет иметь статичный </a:t>
            </a:r>
            <a:r>
              <a:rPr lang="en-US" sz="2400" dirty="0">
                <a:latin typeface="Arial" panose="020B0604020202020204" pitchFamily="34" charset="0"/>
              </a:rPr>
              <a:t>IP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Нет необходимости подключать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USB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кабель</a:t>
            </a:r>
          </a:p>
          <a:p>
            <a:pPr lvl="0">
              <a:spcBef>
                <a:spcPts val="18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Появляется возможность настроить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NAT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транслирования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IP-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адреса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ESP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«белые»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585B-1189-46B3-8C97-E298E5A3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028699"/>
            <a:ext cx="9603275" cy="1049235"/>
          </a:xfrm>
        </p:spPr>
        <p:txBody>
          <a:bodyPr>
            <a:noAutofit/>
          </a:bodyPr>
          <a:lstStyle/>
          <a:p>
            <a:r>
              <a:rPr lang="en-US" sz="40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DHCP</a:t>
            </a:r>
            <a:r>
              <a:rPr lang="ru-RU" sz="40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-настройки роутера</a:t>
            </a:r>
            <a:endParaRPr lang="ru-RU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F470A-BB02-4FAE-80FC-914F6A06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83137" cy="4034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D8E94D0-F0E0-4484-A521-C401BB29C41F}"/>
              </a:ext>
            </a:extLst>
          </p:cNvPr>
          <p:cNvSpPr txBox="1">
            <a:spLocks/>
          </p:cNvSpPr>
          <p:nvPr/>
        </p:nvSpPr>
        <p:spPr>
          <a:xfrm>
            <a:off x="1451579" y="2101858"/>
            <a:ext cx="5773692" cy="378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68EF250-3B51-43D1-A0FF-01B74E7F686E}"/>
              </a:ext>
            </a:extLst>
          </p:cNvPr>
          <p:cNvSpPr txBox="1">
            <a:spLocks/>
          </p:cNvSpPr>
          <p:nvPr/>
        </p:nvSpPr>
        <p:spPr>
          <a:xfrm>
            <a:off x="1451579" y="1859798"/>
            <a:ext cx="6001844" cy="4115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FC93E0-7CAC-4210-BE64-3955236626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6" y="1979059"/>
            <a:ext cx="9603275" cy="38502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68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585B-1189-46B3-8C97-E298E5A3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028699"/>
            <a:ext cx="9603275" cy="1049235"/>
          </a:xfrm>
        </p:spPr>
        <p:txBody>
          <a:bodyPr>
            <a:noAutofit/>
          </a:bodyPr>
          <a:lstStyle/>
          <a:p>
            <a:r>
              <a:rPr lang="ru-RU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F470A-BB02-4FAE-80FC-914F6A06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83137" cy="4034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D8E94D0-F0E0-4484-A521-C401BB29C41F}"/>
              </a:ext>
            </a:extLst>
          </p:cNvPr>
          <p:cNvSpPr txBox="1">
            <a:spLocks/>
          </p:cNvSpPr>
          <p:nvPr/>
        </p:nvSpPr>
        <p:spPr>
          <a:xfrm>
            <a:off x="1451579" y="2101858"/>
            <a:ext cx="5773692" cy="378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68EF250-3B51-43D1-A0FF-01B74E7F686E}"/>
              </a:ext>
            </a:extLst>
          </p:cNvPr>
          <p:cNvSpPr txBox="1">
            <a:spLocks/>
          </p:cNvSpPr>
          <p:nvPr/>
        </p:nvSpPr>
        <p:spPr>
          <a:xfrm>
            <a:off x="1451577" y="1941304"/>
            <a:ext cx="6083821" cy="4203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Bef>
                <a:spcPts val="1800"/>
              </a:spcBef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На </a:t>
            </a: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С++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создан механизм авторизации пользователей с назначением им разных уровней доступа.</a:t>
            </a:r>
          </a:p>
          <a:p>
            <a:pPr marL="342900" lvl="0" indent="-342900">
              <a:lnSpc>
                <a:spcPct val="100000"/>
              </a:lnSpc>
              <a:spcBef>
                <a:spcPts val="1800"/>
              </a:spcBef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Пользователь получает двухбитный «код» доступа к каждому устройству при логине.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A381A8-5097-4571-AD30-2FBE9810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400" y="1848593"/>
            <a:ext cx="3519452" cy="2625871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3A19811C-293D-42BD-87C1-7B96FEE22C7C}"/>
              </a:ext>
            </a:extLst>
          </p:cNvPr>
          <p:cNvSpPr txBox="1">
            <a:spLocks/>
          </p:cNvSpPr>
          <p:nvPr/>
        </p:nvSpPr>
        <p:spPr>
          <a:xfrm>
            <a:off x="1451578" y="4567175"/>
            <a:ext cx="9603274" cy="1724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Один бит отвечает за доступ пользователя к устройству.</a:t>
            </a:r>
          </a:p>
          <a:p>
            <a:pPr marL="0" lvl="0" indent="0"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Второй бит определяет, видит ли пользователь расширенную информацию об устройстве.</a:t>
            </a:r>
          </a:p>
        </p:txBody>
      </p:sp>
    </p:spTree>
    <p:extLst>
      <p:ext uri="{BB962C8B-B14F-4D97-AF65-F5344CB8AC3E}">
        <p14:creationId xmlns:p14="http://schemas.microsoft.com/office/powerpoint/2010/main" val="195813381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651</TotalTime>
  <Words>529</Words>
  <PresentationFormat>Широкоэкранный</PresentationFormat>
  <Paragraphs>75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Symbol</vt:lpstr>
      <vt:lpstr>Times New Roman</vt:lpstr>
      <vt:lpstr>Галерея</vt:lpstr>
      <vt:lpstr>Система управления умным домом по Wi-Fi  с помощью ESP8266 </vt:lpstr>
      <vt:lpstr>«Умный дом» для комфорта</vt:lpstr>
      <vt:lpstr>«Умный дом» для комфорта</vt:lpstr>
      <vt:lpstr>Умный дом, Интернет вещей и Автоматизированные системы управления</vt:lpstr>
      <vt:lpstr>От компьютерных сетей  к управлению электроприборами</vt:lpstr>
      <vt:lpstr>Веб-сервер на основе ESP8266</vt:lpstr>
      <vt:lpstr>DHCP-настройки роутера</vt:lpstr>
      <vt:lpstr>DHCP-настройки роутера</vt:lpstr>
      <vt:lpstr>Серверная часть</vt:lpstr>
      <vt:lpstr>После входа в систему</vt:lpstr>
      <vt:lpstr>Сторона клиента</vt:lpstr>
      <vt:lpstr>Сторона клиента</vt:lpstr>
      <vt:lpstr>Схема подключения светодиодов  через 74ch595</vt:lpstr>
      <vt:lpstr>Развитие проекта</vt:lpstr>
      <vt:lpstr>Тема АСУ  перспективна  и интересна.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2022-04-18T09:05:13Z</dcterms:created>
  <dcterms:modified xsi:type="dcterms:W3CDTF">2022-04-19T00:32:39Z</dcterms:modified>
</cp:coreProperties>
</file>