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Циклический код. Пример работы алгоритма.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rmAutofit/>
          </a:bodyPr>
          <a:lstStyle/>
          <a:p>
            <a:r>
              <a:rPr lang="ru-RU" dirty="0" smtClean="0"/>
              <a:t>Например, при умножении исходного четырехразрядного информационного полинома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dirty="0" smtClean="0"/>
              <a:t>на образующий полином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 получим кодовую комбинацию в циклическом коде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→ 1111111</a:t>
            </a:r>
            <a:r>
              <a:rPr lang="ru-RU" dirty="0" smtClean="0"/>
              <a:t>. Такой способ кодирования дает несистематический циклический код, так как в кодовом слове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невозможно указать места информационных символов. Для их выделения на приемной стороне необходимо комбинации циклического кода делить на образующий полином, что затрудняет схемную реализацию декодирующих устройств.</a:t>
            </a:r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rmAutofit/>
          </a:bodyPr>
          <a:lstStyle/>
          <a:p>
            <a:r>
              <a:rPr lang="ru-RU" dirty="0" smtClean="0"/>
              <a:t>Наиболее целесообразно циклический код представлять в виде разделимого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кода. Тогда алгоритм кодирования определяется выражением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где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- остаток от деления произведения </a:t>
            </a:r>
            <a:r>
              <a:rPr lang="en-US" dirty="0" smtClean="0"/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на образующий полином</a:t>
            </a:r>
            <a:r>
              <a:rPr lang="en-US" dirty="0" smtClean="0"/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, </a:t>
            </a:r>
            <a:r>
              <a:rPr lang="en-US" dirty="0" smtClean="0"/>
              <a:t>  </a:t>
            </a:r>
            <a:r>
              <a:rPr lang="ru-RU" dirty="0" smtClean="0"/>
              <a:t>а </a:t>
            </a:r>
            <a:r>
              <a:rPr lang="en-US" dirty="0" smtClean="0"/>
              <a:t> </a:t>
            </a:r>
            <a:r>
              <a:rPr lang="ru-RU" dirty="0" smtClean="0"/>
              <a:t>именно </a:t>
            </a:r>
            <a:r>
              <a:rPr lang="en-US" dirty="0" smtClean="0"/>
              <a:t>                                            </a:t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        </a:t>
            </a:r>
            <a:r>
              <a:rPr lang="ru-RU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где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Rem</a:t>
            </a:r>
            <a:r>
              <a:rPr lang="ru-RU" dirty="0" smtClean="0"/>
              <a:t> ⎯ обозначение остатка от деления.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924944"/>
            <a:ext cx="3456384" cy="106584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=7,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=3, </a:t>
            </a:r>
            <a:r>
              <a:rPr lang="ru-RU" dirty="0" smtClean="0"/>
              <a:t>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/>
              <a:t>. </a:t>
            </a:r>
            <a:r>
              <a:rPr lang="ru-RU" dirty="0" smtClean="0"/>
              <a:t>Представим в разделимом коде (7,4) информационную комбинацию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1101 →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 smtClean="0"/>
              <a:t>. Найдем произведение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→1101000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Умножение на одночлен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/>
              <a:t> соответствует сдвигу информационной комбинации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/>
              <a:t> на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/>
              <a:t> разрядов влево, что эквивалентно приписыванию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/>
              <a:t> нулей со стороны младших разрядов. Данная операция позволяет впоследствии на месте этих нулей размещать контрольные символы. Разделим полученное произведение на образующий полином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│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 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├─────   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│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+1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 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b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 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 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- остаток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/>
              <a:t>Отсюда следует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=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и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+1→1101001</a:t>
            </a:r>
            <a:r>
              <a:rPr lang="ru-RU" dirty="0" smtClean="0"/>
              <a:t>, где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1101</a:t>
            </a:r>
            <a:r>
              <a:rPr lang="ru-RU" dirty="0" smtClean="0"/>
              <a:t> - информационные символы , 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001</a:t>
            </a:r>
            <a:r>
              <a:rPr lang="ru-RU" dirty="0" smtClean="0"/>
              <a:t> - контрольные символы 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7341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Циклический код компактно описывают с помощью образующей матрицы в канонической форме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m,n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m,k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dirty="0" smtClean="0">
                <a:latin typeface="+mj-lt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dirty="0" smtClean="0"/>
              <a:t>где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⎯ единичная квадратная матрица размерности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, у которой на главной диагонали расположены единицы, а все остальные элементы равны нулю;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m,k</a:t>
            </a:r>
            <a:r>
              <a:rPr lang="ru-RU" dirty="0" smtClean="0"/>
              <a:t> - матрица контрольных символов размерности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Матрица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/>
              <a:t>является образующей матрицей первичного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-разрядного кода. Ее строки представляют собой набор линейно-независимых комбинаций первичного кода и определяют вид информационных полиномов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smtClean="0"/>
              <a:t> , где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latin typeface="+mj-lt"/>
                <a:cs typeface="Times New Roman" pitchFamily="18" charset="0"/>
              </a:rPr>
              <a:t>j</a:t>
            </a:r>
            <a:r>
              <a:rPr lang="ru-RU" dirty="0" smtClean="0"/>
              <a:t>-я строка единичной матрицы,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-1,...,1,0</a:t>
            </a:r>
            <a:r>
              <a:rPr lang="ru-RU" dirty="0" smtClean="0"/>
              <a:t>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173416"/>
          </a:xfrm>
        </p:spPr>
        <p:txBody>
          <a:bodyPr>
            <a:normAutofit/>
          </a:bodyPr>
          <a:lstStyle/>
          <a:p>
            <a:r>
              <a:rPr lang="ru-RU" dirty="0" smtClean="0"/>
              <a:t>Строки матрицы контрольных символов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m,k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, соответствуют остаткам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В целом строки образующей матрицы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baseline="-25000" dirty="0" smtClean="0"/>
              <a:t> </a:t>
            </a:r>
            <a:r>
              <a:rPr lang="ru-RU" dirty="0" smtClean="0"/>
              <a:t>представляют собой кодовые полиномы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, определяемые по алгоритму</a:t>
            </a:r>
            <a:endParaRPr lang="en-US" dirty="0" smtClean="0"/>
          </a:p>
          <a:p>
            <a:pPr algn="ctr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Составим образующую матрицу для условий примера, когда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=4,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 smtClean="0"/>
              <a:t>. </a:t>
            </a:r>
            <a:r>
              <a:rPr lang="ru-RU" dirty="0" smtClean="0"/>
              <a:t>Тогда: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 → 1000101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и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+1 → 0100111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→ 0010110 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 → 0001011</a:t>
            </a:r>
          </a:p>
          <a:p>
            <a:pPr>
              <a:buNone/>
            </a:pPr>
            <a:r>
              <a:rPr lang="ru-RU" dirty="0" smtClean="0"/>
              <a:t>Тогда образующая матрица примет вид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3" y="4581128"/>
            <a:ext cx="7368476" cy="2088232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 помощью образующей матрицы могут быть получены все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кодовых комбинаций циклического кода путем суммирования строк матрицы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4,7  </a:t>
            </a:r>
            <a:r>
              <a:rPr lang="ru-RU" dirty="0" smtClean="0"/>
              <a:t>по модулю 2 в различных сочетаниях. </a:t>
            </a:r>
            <a:endParaRPr lang="en-US" dirty="0" smtClean="0"/>
          </a:p>
          <a:p>
            <a:r>
              <a:rPr lang="ru-RU" dirty="0" smtClean="0"/>
              <a:t>Образующую матрицу циклического кода можно также построить другим способом. Процесс построения формализуется следующим образом. Исходя из числа информационных разрядов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, составляется единичная матрица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. К ней справа приписывают матрицу контрольных символов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/>
              <a:t> , которая находится с помощью следующего формального приема. Единица с рядом нулей делится на образующий полином и выписываются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 промежуточных остатков деления. Эти остатки, записанные в обратном порядке, образуют матрицу контрольных символов. 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Найдем матрицу контрольных символов для условий примера, когда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1011</a:t>
            </a:r>
            <a:r>
              <a:rPr lang="ru-RU" dirty="0" smtClean="0"/>
              <a:t>. Выполним деление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     1000000000…….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│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1011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spc="2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1011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pc="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├─────   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0110</a:t>
            </a:r>
            <a:r>
              <a:rPr lang="ru-RU" dirty="0" smtClean="0"/>
              <a:t>→ </a:t>
            </a:r>
            <a:r>
              <a:rPr lang="en-US" dirty="0" smtClean="0"/>
              <a:t>1</a:t>
            </a:r>
            <a:r>
              <a:rPr lang="ru-RU" dirty="0" err="1" smtClean="0"/>
              <a:t>й</a:t>
            </a:r>
            <a:r>
              <a:rPr lang="ru-RU" dirty="0" smtClean="0"/>
              <a:t> остаток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│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1011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/>
            </a:r>
            <a:b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 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000 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100         </a:t>
            </a:r>
            <a:r>
              <a:rPr lang="ru-RU" dirty="0" smtClean="0"/>
              <a:t>→ </a:t>
            </a:r>
            <a:r>
              <a:rPr lang="en-US" dirty="0" smtClean="0"/>
              <a:t>2</a:t>
            </a:r>
            <a:r>
              <a:rPr lang="ru-RU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остаток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1011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1110       </a:t>
            </a:r>
            <a:r>
              <a:rPr lang="ru-RU" dirty="0" smtClean="0"/>
              <a:t>→ </a:t>
            </a:r>
            <a:r>
              <a:rPr lang="en-US" dirty="0" smtClean="0"/>
              <a:t>3</a:t>
            </a:r>
            <a:r>
              <a:rPr lang="ru-RU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остаток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 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1011</a:t>
            </a:r>
            <a:r>
              <a:rPr lang="en-US" u="sng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1010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dirty="0" smtClean="0"/>
              <a:t>→ 4-й остаток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2996952"/>
            <a:ext cx="720080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3789040"/>
            <a:ext cx="720080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19672" y="4581128"/>
            <a:ext cx="720080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5373216"/>
            <a:ext cx="720080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Выписывая остатки снизу вверх (в обратном порядке), получим матрицу контрольных символов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aseline="-25000" dirty="0" smtClean="0"/>
              <a:t> </a:t>
            </a:r>
            <a:r>
              <a:rPr lang="ru-RU" dirty="0" smtClean="0"/>
              <a:t>и образующую матрицу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</a:t>
            </a:r>
            <a:r>
              <a:rPr lang="ru-RU" dirty="0" smtClean="0"/>
              <a:t>      и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4581128"/>
            <a:ext cx="7368476" cy="2088232"/>
          </a:xfrm>
          <a:prstGeom prst="rect">
            <a:avLst/>
          </a:prstGeom>
          <a:noFill/>
        </p:spPr>
      </p:pic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2348880"/>
            <a:ext cx="2736304" cy="1850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Множество кодовых комбинаций называется </a:t>
            </a:r>
            <a:r>
              <a:rPr lang="ru-RU" b="1" dirty="0" smtClean="0"/>
              <a:t>циклическим кодом</a:t>
            </a:r>
            <a:r>
              <a:rPr lang="ru-RU" dirty="0" smtClean="0"/>
              <a:t>, если циклический сдвиг любой комбинации этого множества на любое число разрядов влево или вправо приводит к комбинации из данного множества. </a:t>
            </a:r>
          </a:p>
          <a:p>
            <a:r>
              <a:rPr lang="ru-RU" dirty="0" smtClean="0"/>
              <a:t>Циклические коды относятся к числу групповых кодов, у которых каждая комбинация кодируется самостоятельно в виде блока длиной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/>
              <a:t>. Блок содержит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 информационных и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/>
              <a:t> контрольных символов. Длина кодовой комбинации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n=m+k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Если в комбинации кода можно определенно указать позиции, занимаемые информационными и контрольными символами, то код называется </a:t>
            </a:r>
            <a:r>
              <a:rPr lang="ru-RU" b="1" dirty="0" smtClean="0"/>
              <a:t>систематическим или разделимым</a:t>
            </a:r>
            <a:r>
              <a:rPr lang="ru-RU" dirty="0" smtClean="0"/>
              <a:t>, в противном случае — несистематическим или неразделимым.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Проверочная матрица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4807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Циклический код можно описать не только посредством образующей матрицы, но и с помощью проверочной матрицы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k,n</a:t>
            </a:r>
            <a:r>
              <a:rPr lang="ru-RU" dirty="0" smtClean="0"/>
              <a:t>. Чаще всего на практике применяется циклическая форма этой матрицы. Первая строка такой матрицы зависит от вида проверочного полинома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, а остальные строки получают, циклически сдвигая вправо первую строку. </a:t>
            </a:r>
            <a:endParaRPr lang="en-US" dirty="0" smtClean="0"/>
          </a:p>
          <a:p>
            <a:r>
              <a:rPr lang="ru-RU" dirty="0" smtClean="0"/>
              <a:t>Вид первой строки проверочной матрицы в циклической форме связан с видом проверочного полинома следующим образом. Полином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представляют в виде кодовой комбинации. Запись этой комбинации в обратном порядке и приписывание к ней справа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−1 </a:t>
            </a:r>
            <a:r>
              <a:rPr lang="ru-RU" dirty="0" smtClean="0"/>
              <a:t>нулевых символов дает первую строку проверочной матрицы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k,n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Проверочная матрица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480720"/>
          </a:xfrm>
        </p:spPr>
        <p:txBody>
          <a:bodyPr>
            <a:normAutofit/>
          </a:bodyPr>
          <a:lstStyle/>
          <a:p>
            <a:r>
              <a:rPr lang="ru-RU" dirty="0" smtClean="0"/>
              <a:t>Строки проверочной матрицы дают состав проверок на четность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где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k-j</a:t>
            </a:r>
            <a:r>
              <a:rPr lang="ru-RU" dirty="0" smtClean="0"/>
              <a:t>⎯ результат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err="1" smtClean="0"/>
              <a:t>-й</a:t>
            </a:r>
            <a:r>
              <a:rPr lang="ru-RU" dirty="0" smtClean="0"/>
              <a:t> проверки на четность;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ru-RU" dirty="0" smtClean="0"/>
              <a:t>⎯ элемент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err="1" smtClean="0"/>
              <a:t>-й</a:t>
            </a:r>
            <a:r>
              <a:rPr lang="ru-RU" dirty="0" smtClean="0"/>
              <a:t> строки 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/>
              <a:t>-го столбца проверочной матрицы;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/>
              <a:t>⎯ разряды комбинации циклического кода;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&lt; ∑ &gt; </a:t>
            </a:r>
            <a:r>
              <a:rPr lang="ru-RU" dirty="0" smtClean="0"/>
              <a:t>- знак суммирования по модулю 2.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1556792"/>
            <a:ext cx="5732878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Проверочная матрица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4807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Идея данной проверки основана на том, что при отсутствии ошибок и при четном числе единиц в кодовой комбинации сумма ее разрядов по модулю два всегда равна нулю.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Отсюда из соотношения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ru-RU" dirty="0" smtClean="0"/>
              <a:t>следует соотношение для формирования контрольных символов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Это соотношение определяет еще один алгоритм построения циклического кода. Двоичная последовательность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D=d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называется </a:t>
            </a:r>
            <a:r>
              <a:rPr lang="ru-RU" b="1" dirty="0" smtClean="0"/>
              <a:t>синдромом</a:t>
            </a:r>
            <a:r>
              <a:rPr lang="ru-RU" dirty="0" smtClean="0"/>
              <a:t> или опознавателем ошибки. Если синдром состоит из одних нулей , то комбинация циклического кода считается безошибочной. Ненулевая величина синдрома 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≠ 0</a:t>
            </a:r>
            <a:r>
              <a:rPr lang="ru-RU" dirty="0" smtClean="0"/>
              <a:t>) говорит о наличии ошибок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1628800"/>
            <a:ext cx="4211290" cy="934591"/>
          </a:xfrm>
          <a:prstGeom prst="rect">
            <a:avLst/>
          </a:prstGeom>
          <a:noFill/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2924944"/>
            <a:ext cx="4143966" cy="919733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480720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Составим проверочную матрицу для условий старого примера, когда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=7,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=4,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=3 </a:t>
            </a:r>
            <a:r>
              <a:rPr lang="ru-RU" dirty="0" smtClean="0"/>
              <a:t>и </a:t>
            </a:r>
            <a:br>
              <a:rPr lang="ru-RU" dirty="0" smtClean="0"/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 smtClean="0"/>
              <a:t>.    Проверочный полином: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Тогда первая строка проверочной матрицы примет вид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1110100</a:t>
            </a:r>
            <a:r>
              <a:rPr lang="ru-RU" dirty="0" smtClean="0"/>
              <a:t>,  а в целом проверочная матрица будет иметь форму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2132856"/>
            <a:ext cx="6773398" cy="864096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4869160"/>
            <a:ext cx="6165458" cy="1656184"/>
          </a:xfrm>
          <a:prstGeom prst="rect">
            <a:avLst/>
          </a:prstGeom>
          <a:noFill/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1590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48072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Соотношения для проверок на четность и уравнения для формирования контрольных символов принимают вид 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=0;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=0;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br>
              <a:rPr lang="ru-RU" baseline="-25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=0;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br>
              <a:rPr lang="ru-RU" baseline="-25000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1590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052736"/>
            <a:ext cx="6165458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Построение циклического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r>
              <a:rPr lang="ru-RU" dirty="0" smtClean="0"/>
              <a:t>Построение циклического кода производится, исходя из разрядности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 исходного кода и требуемой от циклического кода корректирующей способности, задаваемой в виде числа обнаруживаемых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/>
              <a:t> и числа исправляемых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/>
              <a:t> ошибок. </a:t>
            </a:r>
          </a:p>
          <a:p>
            <a:r>
              <a:rPr lang="ru-RU" dirty="0" smtClean="0"/>
              <a:t>По сути дела построение кода сводится к выбору образующего полинома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и составлению образующей матрицы. Корректирующая способность зависит от кодового расстояния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Построение циклического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 кодовым расстоянием между двумя комбинациями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 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/>
              <a:t> понимают число разрядов, в которых эти комбинации отличаются друг от друга. Кодовое расстояние равно числу единиц (весу)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dirty="0" smtClean="0"/>
              <a:t> в сумме двух комбинаций по модулю 2, т.е.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d=W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код должен обнаруживать все ошибки с кратностью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/>
              <a:t> и менее, то </a:t>
            </a:r>
            <a:r>
              <a:rPr lang="en-US" dirty="0" smtClean="0"/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r+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. </a:t>
            </a:r>
            <a:r>
              <a:rPr lang="en-US" dirty="0" smtClean="0"/>
              <a:t> </a:t>
            </a:r>
            <a:r>
              <a:rPr lang="ru-RU" dirty="0" smtClean="0"/>
              <a:t>Если код должен исправлять все ошибки с кратностью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/>
              <a:t> и менее, то </a:t>
            </a:r>
            <a:r>
              <a:rPr lang="en-US" dirty="0" smtClean="0"/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2s+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 Если код должен ошибки с кратностью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/>
              <a:t> и менее исправлять, а ошибки с кратностью от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s+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 до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/>
              <a:t> включительно обнаруживать (причем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/>
              <a:t>), то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r+s+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 smtClean="0"/>
              <a:t>Построение циклического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ru-RU" dirty="0" smtClean="0"/>
              <a:t>Старшая степень образующего полинома равна числу контрольных символов. Поэтому первым шагом при выборе образующего полинома является определение числа контрольных разрядов. Это число выбирают на основании оценок Хемминга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</a:t>
            </a:r>
            <a:r>
              <a:rPr lang="ru-RU" dirty="0" smtClean="0"/>
              <a:t>      при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</a:t>
            </a:r>
            <a:r>
              <a:rPr lang="ru-RU" dirty="0" smtClean="0"/>
              <a:t>нечетном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                                                          при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</a:t>
            </a:r>
            <a:r>
              <a:rPr lang="ru-RU" dirty="0" smtClean="0"/>
              <a:t>четном</a:t>
            </a:r>
            <a:endParaRPr lang="ru-RU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2996952"/>
            <a:ext cx="2317591" cy="1584176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7165" y="4509120"/>
            <a:ext cx="3243027" cy="1592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836712"/>
          </a:xfrm>
        </p:spPr>
        <p:txBody>
          <a:bodyPr/>
          <a:lstStyle/>
          <a:p>
            <a:r>
              <a:rPr lang="ru-RU" dirty="0" smtClean="0"/>
              <a:t>Построение циклического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62473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Образующий полином следует искать по таблицам разложения двучлена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+1) </a:t>
            </a:r>
            <a:r>
              <a:rPr lang="ru-RU" dirty="0" smtClean="0"/>
              <a:t>на неприводимые сомножители. Полином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должен удовлетворять двум условиям :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степень полинома равна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/>
              <a:t>;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число ненулевых членов больше или равно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/>
              <a:t>. </a:t>
            </a:r>
          </a:p>
          <a:p>
            <a:pPr marL="514350" indent="-514350"/>
            <a:r>
              <a:rPr lang="ru-RU" dirty="0" smtClean="0"/>
              <a:t>Выбранный полином необходимо проверить на соответствие требуемой корректирующей способности. С этой целью единица с нулями делится на образующий полином. Полученные остатки должны удовлетворять следующим условиям :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число различных остатков больше или равно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;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вес или число единиц каждого остатка больше или равно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ru-RU" dirty="0" smtClean="0"/>
              <a:t>;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остатки должны отличаться друг от друга не менее чем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-2) </a:t>
            </a:r>
            <a:r>
              <a:rPr lang="ru-RU" dirty="0" smtClean="0"/>
              <a:t>разрядах.</a:t>
            </a:r>
            <a:endParaRPr lang="ru-RU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836712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624736"/>
          </a:xfrm>
        </p:spPr>
        <p:txBody>
          <a:bodyPr>
            <a:normAutofit/>
          </a:bodyPr>
          <a:lstStyle/>
          <a:p>
            <a:r>
              <a:rPr lang="ru-RU" dirty="0" smtClean="0"/>
              <a:t>Если требуется закодировать в циклическом коде, исправляющем однократные ошибки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=1)</a:t>
            </a:r>
            <a:r>
              <a:rPr lang="ru-RU" dirty="0" smtClean="0"/>
              <a:t>, исходные четырехразрядные двоичные слова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=4)</a:t>
            </a:r>
            <a:r>
              <a:rPr lang="ru-RU" dirty="0" smtClean="0"/>
              <a:t>, то минимальное кодовое расстояние </a:t>
            </a:r>
            <a:br>
              <a:rPr lang="ru-RU" dirty="0" smtClean="0"/>
            </a:b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≥ 2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+1=3 </a:t>
            </a:r>
            <a:r>
              <a:rPr lang="ru-RU" dirty="0" smtClean="0"/>
              <a:t>и с использованием оценки Хэмминга получим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с учетом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ru-RU" dirty="0" smtClean="0"/>
              <a:t> : </a:t>
            </a:r>
            <a:r>
              <a:rPr lang="en-US" dirty="0" smtClean="0"/>
              <a:t>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+m+k</a:t>
            </a:r>
          </a:p>
          <a:p>
            <a:r>
              <a:rPr lang="ru-RU" dirty="0" smtClean="0"/>
              <a:t>Этому неравенству удовлетворяет наименьшее значение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ru-RU" dirty="0" smtClean="0"/>
              <a:t>. Тогда общая длина кодовой комбинации </a:t>
            </a:r>
            <a:r>
              <a:rPr lang="en-US" dirty="0" smtClean="0"/>
              <a:t>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n=m+k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=7</a:t>
            </a:r>
            <a:r>
              <a:rPr lang="ru-RU" dirty="0" smtClean="0"/>
              <a:t>.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916" y="3356992"/>
            <a:ext cx="8942084" cy="1152128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Исходным кодом для циклического кодирования является двоичный код на все сочетания. Число его комбинаций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M=2</a:t>
            </a:r>
            <a:r>
              <a:rPr lang="ru-RU" i="1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. При этом число разрядов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 исходного кода определяет число информационных символов. </a:t>
            </a:r>
          </a:p>
          <a:p>
            <a:r>
              <a:rPr lang="ru-RU" dirty="0" smtClean="0"/>
              <a:t>При описании циклического кода наиболее удобной является запись его двоичной комбинации</a:t>
            </a:r>
            <a:r>
              <a:rPr lang="en-US" dirty="0" smtClean="0"/>
              <a:t> </a:t>
            </a:r>
            <a:r>
              <a:rPr lang="ru-RU" dirty="0" smtClean="0"/>
              <a:t>в виде многочлена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некоторой фиктивной переменной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/>
              <a:t>: 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где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÷ b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- контрольные символы;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- информационные символы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085184"/>
            <a:ext cx="6986227" cy="458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836712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624736"/>
          </a:xfrm>
        </p:spPr>
        <p:txBody>
          <a:bodyPr>
            <a:normAutofit/>
          </a:bodyPr>
          <a:lstStyle/>
          <a:p>
            <a:r>
              <a:rPr lang="ru-RU" dirty="0" smtClean="0"/>
              <a:t>Разложение двучлена степени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+1)(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+1)(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. В качестве образующего можно выбрать любой из неприводимых многочленов третьей степени, так как каждый из них имеет по три 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ru-RU" dirty="0" smtClean="0"/>
              <a:t>) ненулевых члена. Выберем полином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 smtClean="0"/>
              <a:t>. </a:t>
            </a:r>
            <a:r>
              <a:rPr lang="en-US" dirty="0" smtClean="0"/>
              <a:t>  </a:t>
            </a:r>
            <a:r>
              <a:rPr lang="ru-RU" dirty="0" smtClean="0"/>
              <a:t>Остатки от деления единицы с нулями на выбранный полином удовлетворяют перечисленным выше требованиям. Таким образом, полином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  </a:t>
            </a:r>
            <a:r>
              <a:rPr lang="ru-RU" dirty="0" smtClean="0"/>
              <a:t>обеспечивает при построении циклического кода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(7,4) </a:t>
            </a:r>
            <a:r>
              <a:rPr lang="ru-RU" dirty="0" smtClean="0"/>
              <a:t>кодовое расстояние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ru-RU" dirty="0" smtClean="0"/>
              <a:t>.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126163"/>
          </a:xfrm>
        </p:spPr>
        <p:txBody>
          <a:bodyPr>
            <a:normAutofit/>
          </a:bodyPr>
          <a:lstStyle/>
          <a:p>
            <a:r>
              <a:rPr lang="ru-RU" dirty="0" smtClean="0"/>
              <a:t>В ряде случаев может получиться, что образующий полином имеет требуемые степень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ru-RU" dirty="0" smtClean="0"/>
              <a:t>и число членов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/>
              <a:t>, </a:t>
            </a:r>
            <a:r>
              <a:rPr lang="en-US" dirty="0" smtClean="0"/>
              <a:t>  </a:t>
            </a:r>
            <a:r>
              <a:rPr lang="ru-RU" dirty="0" smtClean="0"/>
              <a:t>но его применение не обеспечивает заданной корректирующей способности, т.е. при делении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1000... </a:t>
            </a:r>
            <a:r>
              <a:rPr lang="ru-RU" dirty="0" smtClean="0"/>
              <a:t>на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не получаются требуемые остатки. В этом случае нужно</a:t>
            </a:r>
            <a:r>
              <a:rPr lang="en-US" dirty="0" smtClean="0"/>
              <a:t> </a:t>
            </a:r>
            <a:r>
              <a:rPr lang="ru-RU" dirty="0" smtClean="0"/>
              <a:t>повышать степень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/>
              <a:t> (увеличивать число контрольных символов) до тех пор, пока не будет достигнута заданная корректирующая способность.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для выполнения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/>
          <a:lstStyle/>
          <a:p>
            <a:r>
              <a:rPr lang="ru-RU" dirty="0" smtClean="0"/>
              <a:t>Используя образующий полином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 smtClean="0"/>
              <a:t> сформируйте 9-разрядный циклический код (Таблица 1).  </a:t>
            </a:r>
          </a:p>
          <a:p>
            <a:r>
              <a:rPr lang="ru-RU" dirty="0" smtClean="0"/>
              <a:t>Осуществите его декодирование при неискаженном получении сообщения. </a:t>
            </a:r>
          </a:p>
          <a:p>
            <a:r>
              <a:rPr lang="ru-RU" dirty="0" smtClean="0"/>
              <a:t>Осуществите декодирование при искажениях в указанном разряде.</a:t>
            </a:r>
          </a:p>
          <a:p>
            <a:r>
              <a:rPr lang="ru-RU" dirty="0" smtClean="0"/>
              <a:t>Определите (Таблица 2) десятичное значение передаваемого числа по принятой кодовой комбинации циклического кода с образующим полиномом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Таблица 1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553720"/>
          <a:ext cx="817239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755"/>
                <a:gridCol w="2447274"/>
                <a:gridCol w="427937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варианта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Передаваемое число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Искаженные при передаче разряды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r>
                        <a:rPr lang="ru-RU" baseline="0" dirty="0" smtClean="0"/>
                        <a:t>; 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5;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7;  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4</a:t>
                      </a:r>
                      <a:r>
                        <a:rPr lang="ru-RU" baseline="0" dirty="0" smtClean="0"/>
                        <a:t>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5;  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7;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4</a:t>
                      </a:r>
                      <a:r>
                        <a:rPr lang="ru-RU" baseline="0" dirty="0" smtClean="0"/>
                        <a:t>;  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5;  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7;  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4</a:t>
                      </a:r>
                      <a:r>
                        <a:rPr lang="ru-RU" baseline="0" dirty="0" smtClean="0"/>
                        <a:t>;  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5;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7;  1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Таблица 1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692696"/>
          <a:ext cx="817239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755"/>
                <a:gridCol w="2447274"/>
                <a:gridCol w="427937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варианта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Передаваемое число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Искаженные при передаче разряды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4</a:t>
                      </a:r>
                      <a:r>
                        <a:rPr lang="ru-RU" baseline="0" dirty="0" smtClean="0"/>
                        <a:t>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5;  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7;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5;  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7;  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5;  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7;  2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6;  3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7;  1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Таблица 2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75656" y="553720"/>
          <a:ext cx="572512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755"/>
                <a:gridCol w="427937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варианта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Принятый циклический код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1000000101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1000001011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1000010111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1000010110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1000110111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1000001010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1001110000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1000111100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1001000000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1001001011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1001011101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1001001000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1001000001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1000101100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1001110111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1001111001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Таблица 2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75656" y="553720"/>
          <a:ext cx="5725125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755"/>
                <a:gridCol w="427937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варианта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Принятый циклический код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1010000001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1010000000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1010000010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1010111111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1011100110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1010101010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1010110011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1010111000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1011001011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1011011110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1011110100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1010011001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1011100001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1011101111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9817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Соответствия искаженных разрядов и остатков от деления кодового полинома на образующий  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ru-RU" sz="36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1844675"/>
          <a:ext cx="91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648"/>
                <a:gridCol w="882352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Разряды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Остаток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110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011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111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101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010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001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/>
          <a:lstStyle/>
          <a:p>
            <a:r>
              <a:rPr lang="ru-RU" dirty="0" smtClean="0"/>
              <a:t>Задание. Построить 9-разрядный циклический код числа(30)</a:t>
            </a:r>
            <a:r>
              <a:rPr lang="ru-RU" baseline="-25000" dirty="0" smtClean="0"/>
              <a:t>10</a:t>
            </a:r>
            <a:r>
              <a:rPr lang="ru-RU" dirty="0" smtClean="0"/>
              <a:t> и осуществить декодирование его при безошибочной передаче и при искажении в седьмом разряде, используя образующий полином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Так как используется образующий полином 3-ей степени, то количество проверочных разрядов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Число информационных разрядов исходя из заданной 9-значности кода:  </a:t>
            </a:r>
            <a:br>
              <a:rPr lang="ru-RU" dirty="0" smtClean="0"/>
            </a:b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 startAt="3"/>
            </a:pPr>
            <a:r>
              <a:rPr lang="ru-RU" i="1" dirty="0" smtClean="0"/>
              <a:t>Построение информационного полинома.</a:t>
            </a:r>
            <a:br>
              <a:rPr lang="ru-RU" i="1" dirty="0" smtClean="0"/>
            </a:br>
            <a:r>
              <a:rPr lang="ru-RU" dirty="0" smtClean="0"/>
              <a:t>Определяем двоичный код передаваемого числа    (30)</a:t>
            </a:r>
            <a:r>
              <a:rPr lang="ru-RU" baseline="-25000" dirty="0" smtClean="0"/>
              <a:t>10</a:t>
            </a:r>
            <a:r>
              <a:rPr lang="ru-RU" dirty="0" smtClean="0"/>
              <a:t>=(011110)</a:t>
            </a:r>
            <a:r>
              <a:rPr lang="ru-RU" baseline="-25000" dirty="0" smtClean="0"/>
              <a:t>2      </a:t>
            </a:r>
            <a:r>
              <a:rPr lang="ru-RU" dirty="0" smtClean="0"/>
              <a:t>для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Тогда информационный полином</a:t>
            </a:r>
            <a:br>
              <a:rPr lang="ru-RU" dirty="0" smtClean="0"/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x.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arenR" startAt="3"/>
            </a:pPr>
            <a:r>
              <a:rPr lang="ru-RU" i="1" dirty="0" smtClean="0">
                <a:cs typeface="Times New Roman" pitchFamily="18" charset="0"/>
              </a:rPr>
              <a:t>Определение проверочной комбинации.</a:t>
            </a:r>
            <a:br>
              <a:rPr lang="ru-RU" i="1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Она определяется как остаток от деления по модулю 2 </a:t>
            </a:r>
            <a:r>
              <a:rPr lang="ru-RU" b="1" dirty="0" smtClean="0">
                <a:cs typeface="Times New Roman" pitchFamily="18" charset="0"/>
              </a:rPr>
              <a:t>сдвинутого на</a:t>
            </a:r>
            <a:r>
              <a:rPr lang="en-US" b="1" dirty="0" smtClean="0">
                <a:cs typeface="Times New Roman" pitchFamily="18" charset="0"/>
              </a:rPr>
              <a:t>  </a:t>
            </a:r>
            <a:r>
              <a:rPr lang="ru-RU" b="1" dirty="0" smtClean="0"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3</a:t>
            </a:r>
            <a:r>
              <a:rPr lang="en-US" b="1" dirty="0" smtClean="0">
                <a:cs typeface="Times New Roman" pitchFamily="18" charset="0"/>
              </a:rPr>
              <a:t>  </a:t>
            </a:r>
            <a:r>
              <a:rPr lang="ru-RU" b="1" dirty="0" smtClean="0">
                <a:cs typeface="Times New Roman" pitchFamily="18" charset="0"/>
              </a:rPr>
              <a:t>разряда влево информационного полинома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cs typeface="Times New Roman" pitchFamily="18" charset="0"/>
              </a:rPr>
              <a:t>на образующий полином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cs typeface="Times New Roman" pitchFamily="18" charset="0"/>
              </a:rPr>
              <a:t>Деление по модулю 2 предполагает последовательные сдвиги и поразрядное сложение по модулю 2, т.е. проверку на неравнозначность, что соответствует 0 при равенстве одноименных разрядов и 1 при их отличии.</a:t>
            </a:r>
            <a:endParaRPr lang="ru-RU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Двоичная комбинация исходного кода записывается аналогично в виде многочлена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G(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Например, комбинация исходного кода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1101</a:t>
            </a:r>
            <a:r>
              <a:rPr lang="ru-RU" dirty="0" smtClean="0"/>
              <a:t> представляется полиномом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Или сокращенно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r>
              <a:rPr lang="ru-RU" dirty="0" smtClean="0"/>
              <a:t>В теории циклического кодирования сложение многочленов выполняется как поразрядное сложение по модулю два. При этом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⊕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, так как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⊕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→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⊕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/>
              <a:t>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 smtClean="0"/>
              <a:t> , где ⊕ - знак сложения по модулю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Операция умножения (деления) многочленов включает их перемножение (деление) по обычным правилам с дальнейшим приведением подобных членов по модулю два.</a:t>
            </a:r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1" y="1988840"/>
            <a:ext cx="3246379" cy="530349"/>
          </a:xfrm>
          <a:prstGeom prst="rect">
            <a:avLst/>
          </a:prstGeom>
          <a:noFill/>
        </p:spPr>
      </p:pic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1340768"/>
            <a:ext cx="5895928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2373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None/>
            </a:pP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   011110000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│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5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├───── 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None/>
            </a:pP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│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010111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/>
            </a:r>
            <a:b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 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1101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0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pc="14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1110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 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pc="14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←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marL="514350" indent="-514350">
              <a:buFont typeface="+mj-lt"/>
              <a:buAutoNum type="alphaLcParenR" startAt="5"/>
            </a:pPr>
            <a:r>
              <a:rPr lang="ru-RU" i="1" dirty="0" smtClean="0"/>
              <a:t>Формирование кодовой комбинации.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Комбинация циклического кода, соответствующая (30)</a:t>
            </a:r>
            <a:r>
              <a:rPr lang="ru-RU" baseline="-25000" dirty="0" smtClean="0"/>
              <a:t>10</a:t>
            </a:r>
            <a:r>
              <a:rPr lang="ru-RU" dirty="0" smtClean="0"/>
              <a:t>    011110011:</a:t>
            </a:r>
            <a:endParaRPr lang="ru-RU" i="1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5798289"/>
            <a:ext cx="3096344" cy="1059711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237312"/>
          </a:xfrm>
        </p:spPr>
        <p:txBody>
          <a:bodyPr>
            <a:normAutofit/>
          </a:bodyPr>
          <a:lstStyle/>
          <a:p>
            <a:r>
              <a:rPr lang="ru-RU" dirty="0" smtClean="0"/>
              <a:t>Особенность кодовых полиномов, используемых при циклических кодах в том, что полученный полином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  делится без остатка на образующий полином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cs typeface="Times New Roman" pitchFamily="18" charset="0"/>
              </a:rPr>
              <a:t>Если у принятого полинома после его проверки остаток отсутствует, то значит кодовая комбинация принята без искажений. Ненулевой остаток указывает на наличие ошибок и их места. Для полинома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cs typeface="Times New Roman" pitchFamily="18" charset="0"/>
              </a:rPr>
              <a:t> одиночные ошибки в разрядах приводят к образованию остатков в соответствии с Таблицей 3.</a:t>
            </a:r>
            <a:endParaRPr lang="ru-RU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453336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lphaLcParenR" startAt="6"/>
            </a:pPr>
            <a:r>
              <a:rPr lang="ru-RU" i="1" dirty="0" smtClean="0">
                <a:cs typeface="Times New Roman" pitchFamily="18" charset="0"/>
              </a:rPr>
              <a:t>Декодирование принятой кодовой комбинации</a:t>
            </a:r>
            <a:br>
              <a:rPr lang="ru-RU" i="1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При неискаженном прохождении полученный код имеет вид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011110011</a:t>
            </a:r>
            <a:r>
              <a:rPr lang="ru-RU" dirty="0" smtClean="0"/>
              <a:t>, проверка правильности сводится к определению остатка от деления по модулю 2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 на </a:t>
            </a:r>
            <a:r>
              <a:rPr lang="en-US" dirty="0" smtClean="0"/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:</a:t>
            </a:r>
            <a:endParaRPr lang="ru-RU" i="1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  <a:buNone/>
            </a:pP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    0111100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ru-RU" spc="2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│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5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├───── 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│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010111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/>
            </a:r>
            <a:b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 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1101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pc="14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1101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 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pc="14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←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 0</a:t>
            </a:r>
            <a:r>
              <a:rPr lang="ru-RU" dirty="0" smtClean="0">
                <a:cs typeface="Times New Roman" pitchFamily="18" charset="0"/>
              </a:rPr>
              <a:t>, остаток равен 0, т.е. кодовая комбинация передана без искажений.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525344"/>
          </a:xfrm>
        </p:spPr>
        <p:txBody>
          <a:bodyPr>
            <a:normAutofit/>
          </a:bodyPr>
          <a:lstStyle/>
          <a:p>
            <a:r>
              <a:rPr lang="ru-RU" dirty="0" smtClean="0"/>
              <a:t>Информационный полином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 в первых шести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dirty="0" smtClean="0"/>
              <a:t>разрядах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определяет передаваемое число: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+0∙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=1∙2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+ 1∙2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+ 1∙2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+ 1∙2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=30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 smtClean="0">
                <a:cs typeface="Times New Roman" pitchFamily="18" charset="0"/>
              </a:rPr>
              <a:t>При искаженной передаче в 7 разряде кодовая комбинация будет иметь вид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010110011.</a:t>
            </a:r>
            <a:endParaRPr lang="ru-RU" dirty="0" smtClean="0">
              <a:cs typeface="Times New Roman" pitchFamily="18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453336"/>
          </a:xfrm>
        </p:spPr>
        <p:txBody>
          <a:bodyPr>
            <a:normAutofit/>
          </a:bodyPr>
          <a:lstStyle/>
          <a:p>
            <a:r>
              <a:rPr lang="ru-RU" dirty="0" smtClean="0">
                <a:cs typeface="Times New Roman" pitchFamily="18" charset="0"/>
              </a:rPr>
              <a:t>Проверка принятой комбинации</a:t>
            </a:r>
            <a:endParaRPr lang="ru-RU" dirty="0" smtClean="0"/>
          </a:p>
          <a:p>
            <a:pPr>
              <a:lnSpc>
                <a:spcPct val="70000"/>
              </a:lnSpc>
              <a:buNone/>
            </a:pP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    0101100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ru-RU" spc="13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│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5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pc="34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pc="25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├───── 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None/>
            </a:pP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pc="24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│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011001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/>
            </a:r>
            <a:b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 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1101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  1011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pc="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pc="14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←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ru-RU" dirty="0" smtClean="0">
                <a:cs typeface="Times New Roman" pitchFamily="18" charset="0"/>
              </a:rPr>
              <a:t>По значению остатка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110</a:t>
            </a:r>
            <a:r>
              <a:rPr lang="ru-RU" dirty="0" smtClean="0">
                <a:cs typeface="Times New Roman" pitchFamily="18" charset="0"/>
              </a:rPr>
              <a:t>  и Таблице 3 можно судить об искажении при передаче в 7 разряде. Для исправления этот разряд надо инвертировать. Информационный полином соответствует первым шести разрядам, тогда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                                     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011110=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1∙2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+ 1∙2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+ 1∙2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+ 1∙2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=30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dirty="0" smtClean="0"/>
              <a:t>=</a:t>
            </a:r>
            <a:r>
              <a:rPr lang="ru-RU" spc="100" dirty="0" smtClean="0">
                <a:latin typeface="Times New Roman" pitchFamily="18" charset="0"/>
                <a:cs typeface="Times New Roman" pitchFamily="18" charset="0"/>
              </a:rPr>
              <a:t>010110011→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=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011110011</a:t>
            </a:r>
            <a:r>
              <a:rPr lang="ru-RU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pc="100" dirty="0" smtClean="0">
              <a:cs typeface="Times New Roman" pitchFamily="18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6309320"/>
            <a:ext cx="288032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11960" y="6309320"/>
            <a:ext cx="21602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/>
          <p:cNvSpPr/>
          <p:nvPr/>
        </p:nvSpPr>
        <p:spPr>
          <a:xfrm rot="5400000">
            <a:off x="4247964" y="5625244"/>
            <a:ext cx="288032" cy="1224136"/>
          </a:xfrm>
          <a:prstGeom prst="leftBrace">
            <a:avLst>
              <a:gd name="adj1" fmla="val 8333"/>
              <a:gd name="adj2" fmla="val 5217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525344"/>
          </a:xfrm>
        </p:spPr>
        <p:txBody>
          <a:bodyPr>
            <a:normAutofit/>
          </a:bodyPr>
          <a:lstStyle/>
          <a:p>
            <a:pPr marL="514350" indent="-514350"/>
            <a:r>
              <a:rPr lang="ru-RU" dirty="0" smtClean="0">
                <a:cs typeface="Times New Roman" pitchFamily="18" charset="0"/>
              </a:rPr>
              <a:t>По заданной комбинации циклического кода </a:t>
            </a:r>
            <a:br>
              <a:rPr lang="ru-RU" dirty="0" smtClean="0"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ru-RU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dirty="0" smtClean="0"/>
              <a:t>=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1011001  </a:t>
            </a:r>
            <a:r>
              <a:rPr lang="ru-RU" spc="140" dirty="0" smtClean="0">
                <a:cs typeface="Times New Roman" pitchFamily="18" charset="0"/>
              </a:rPr>
              <a:t>с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восстановить десятичное значение передаваемого числа.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cs typeface="Times New Roman" pitchFamily="18" charset="0"/>
              </a:rPr>
              <a:t>Количество проверочных разрядов: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ru-RU" dirty="0" smtClean="0"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cs typeface="Times New Roman" pitchFamily="18" charset="0"/>
              </a:rPr>
              <a:t>Количество информационных разрядов </a:t>
            </a:r>
            <a:br>
              <a:rPr lang="ru-RU" dirty="0" smtClean="0">
                <a:cs typeface="Times New Roman" pitchFamily="18" charset="0"/>
              </a:rPr>
            </a:b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4.</a:t>
            </a:r>
            <a:endParaRPr lang="ru-RU" dirty="0" smtClean="0">
              <a:cs typeface="Times New Roman" pitchFamily="18" charset="0"/>
            </a:endParaRPr>
          </a:p>
          <a:p>
            <a:pPr marL="514350" indent="-514350">
              <a:lnSpc>
                <a:spcPct val="70000"/>
              </a:lnSpc>
              <a:buFont typeface="+mj-lt"/>
              <a:buAutoNum type="alphaLcParenR"/>
            </a:pPr>
            <a:r>
              <a:rPr lang="ru-RU" dirty="0" smtClean="0">
                <a:cs typeface="Times New Roman" pitchFamily="18" charset="0"/>
              </a:rPr>
              <a:t>Проверка правильности передачи кодовой комбинации:</a:t>
            </a:r>
            <a:br>
              <a:rPr lang="ru-RU" dirty="0" smtClean="0">
                <a:cs typeface="Times New Roman" pitchFamily="18" charset="0"/>
              </a:rPr>
            </a:b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   101100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pc="13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│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34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pc="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├───── 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None/>
            </a:pP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   </a:t>
            </a:r>
            <a:r>
              <a:rPr lang="en-US" spc="30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ru-RU" spc="3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pc="3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pc="28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│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011001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/>
            </a:r>
            <a:br>
              <a:rPr lang="en-US" spc="200" dirty="0" smtClean="0"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en-US" spc="340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 </a:t>
            </a:r>
            <a:r>
              <a:rPr lang="ru-RU" u="sng" spc="200" dirty="0" smtClean="0">
                <a:latin typeface="Times New Roman" pitchFamily="18" charset="0"/>
                <a:cs typeface="Times New Roman" pitchFamily="18" charset="0"/>
                <a:sym typeface="Symbol"/>
              </a:rPr>
              <a:t>1101</a:t>
            </a:r>
            <a:r>
              <a:rPr lang="en-US" u="sng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  101</a:t>
            </a:r>
            <a:r>
              <a:rPr lang="en-US" spc="200" dirty="0" smtClean="0"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ru-RU" dirty="0" smtClean="0">
              <a:cs typeface="Times New Roman" pitchFamily="18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468544" cy="6309320"/>
          </a:xfrm>
        </p:spPr>
        <p:txBody>
          <a:bodyPr>
            <a:normAutofit/>
          </a:bodyPr>
          <a:lstStyle/>
          <a:p>
            <a:r>
              <a:rPr lang="ru-RU" dirty="0" smtClean="0"/>
              <a:t>Вид полученного остатка в соответствии с Таблицей 3 указывает, что ошибка произошла в 4 разряде, который надо инвертировать.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ru-RU" dirty="0" smtClean="0">
                <a:cs typeface="Times New Roman" pitchFamily="18" charset="0"/>
              </a:rPr>
              <a:t>Исправление кодовой комбинации:</a:t>
            </a:r>
            <a:br>
              <a:rPr lang="ru-RU" dirty="0" smtClean="0"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dirty="0" smtClean="0"/>
              <a:t>=</a:t>
            </a:r>
            <a:r>
              <a:rPr lang="ru-RU" spc="100" dirty="0" smtClean="0">
                <a:latin typeface="Times New Roman" pitchFamily="18" charset="0"/>
                <a:cs typeface="Times New Roman" pitchFamily="18" charset="0"/>
              </a:rPr>
              <a:t>101</a:t>
            </a:r>
            <a:r>
              <a:rPr lang="ru-RU" spc="2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pc="100" dirty="0" smtClean="0">
                <a:latin typeface="Times New Roman" pitchFamily="18" charset="0"/>
                <a:cs typeface="Times New Roman" pitchFamily="18" charset="0"/>
              </a:rPr>
              <a:t>01  →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=</a:t>
            </a:r>
            <a:r>
              <a:rPr lang="ru-RU" spc="140" dirty="0" smtClean="0">
                <a:latin typeface="Times New Roman" pitchFamily="18" charset="0"/>
                <a:cs typeface="Times New Roman" pitchFamily="18" charset="0"/>
              </a:rPr>
              <a:t>1010001</a:t>
            </a:r>
            <a:endParaRPr lang="en-US" spc="14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lphaLcParenR" startAt="4"/>
            </a:pPr>
            <a:r>
              <a:rPr lang="ru-RU" dirty="0" smtClean="0">
                <a:cs typeface="Times New Roman" pitchFamily="18" charset="0"/>
              </a:rPr>
              <a:t> Выделение информационного полинома и его декодирование: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ru-RU" dirty="0" smtClean="0"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=1∙2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+ 1∙2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8+2=1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0→</a:t>
            </a:r>
            <a:r>
              <a:rPr lang="ru-RU" dirty="0" smtClean="0">
                <a:cs typeface="Times New Roman" pitchFamily="18" charset="0"/>
              </a:rPr>
              <a:t>Ответ: передано число 10.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21602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3429000"/>
            <a:ext cx="21602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/>
          <p:cNvSpPr/>
          <p:nvPr/>
        </p:nvSpPr>
        <p:spPr>
          <a:xfrm rot="5400000">
            <a:off x="4463988" y="2960948"/>
            <a:ext cx="288032" cy="792088"/>
          </a:xfrm>
          <a:prstGeom prst="leftBrace">
            <a:avLst>
              <a:gd name="adj1" fmla="val 8333"/>
              <a:gd name="adj2" fmla="val 5217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для самостоятельной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Написать программу кодирования сообщений с помощью циклического корректирующего кода.</a:t>
            </a:r>
          </a:p>
          <a:p>
            <a:r>
              <a:rPr lang="ru-RU" b="1" dirty="0" smtClean="0"/>
              <a:t>Входные данные</a:t>
            </a:r>
            <a:r>
              <a:rPr lang="ru-RU" dirty="0" smtClean="0"/>
              <a:t>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err="1" smtClean="0"/>
              <a:t>Значность</a:t>
            </a:r>
            <a:r>
              <a:rPr lang="ru-RU" dirty="0" smtClean="0"/>
              <a:t> кода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/>
              <a:t> и количество информационных разрядов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Коэффициенты образующего полинома степени </a:t>
            </a:r>
            <a:br>
              <a:rPr lang="ru-RU" dirty="0" smtClean="0"/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n-m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Сообщение длиной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 двоичных разрядов;</a:t>
            </a:r>
          </a:p>
          <a:p>
            <a:pPr marL="514350" indent="-514350"/>
            <a:r>
              <a:rPr lang="ru-RU" b="1" dirty="0" smtClean="0"/>
              <a:t>Выходные данные</a:t>
            </a:r>
            <a:r>
              <a:rPr lang="ru-RU" dirty="0" smtClean="0"/>
              <a:t>: кодовая последовательность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 информационных, потом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n-m</a:t>
            </a:r>
            <a:r>
              <a:rPr lang="en-US" dirty="0" smtClean="0"/>
              <a:t> </a:t>
            </a:r>
            <a:r>
              <a:rPr lang="ru-RU" dirty="0" smtClean="0"/>
              <a:t>корректирующих разрядов) для входного сообщения.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Построение циклического кода базируется на использовании так называемого </a:t>
            </a:r>
            <a:r>
              <a:rPr lang="ru-RU" b="1" dirty="0" smtClean="0"/>
              <a:t>образующего или порождающего </a:t>
            </a:r>
            <a:r>
              <a:rPr lang="ru-RU" dirty="0" smtClean="0"/>
              <a:t>полинома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. </a:t>
            </a:r>
          </a:p>
          <a:p>
            <a:r>
              <a:rPr lang="ru-RU" dirty="0" smtClean="0"/>
              <a:t>В качестве образующего обычно выбирается </a:t>
            </a:r>
            <a:r>
              <a:rPr lang="ru-RU" i="1" u="sng" dirty="0" smtClean="0"/>
              <a:t>неприводимый</a:t>
            </a:r>
            <a:r>
              <a:rPr lang="ru-RU" dirty="0" smtClean="0"/>
              <a:t> многочлен, т.е. такой, который делится только сам на себя и на единицу. </a:t>
            </a:r>
          </a:p>
          <a:p>
            <a:r>
              <a:rPr lang="ru-RU" dirty="0" smtClean="0"/>
              <a:t>Доказано, что полином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 порождает циклический код длиной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/>
              <a:t>, если он является сомножителем в разложении двучлена (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+1</a:t>
            </a:r>
            <a:r>
              <a:rPr lang="ru-RU" dirty="0" smtClean="0"/>
              <a:t>) на неприводимые многочлены. </a:t>
            </a:r>
          </a:p>
          <a:p>
            <a:r>
              <a:rPr lang="ru-RU" dirty="0" smtClean="0"/>
              <a:t>Не исключен выбор в качестве образующего полинома произведения двух или более неприводимых многочленов этого разложения. Но тогда циклический код будет обладать худшими параметрами с точки зрения мощности множества кодовых комбинаций.</a:t>
            </a:r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Старшая степень образующего полинома определяет число контрольных символов. Например, выбирая для исходного четырехразрядного кода в качестве образующего полинома неприводимый многочлен 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= x</a:t>
            </a:r>
            <a:r>
              <a:rPr lang="ru-RU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/>
              <a:t>, получим для циклического кода число контрольных символов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k=3</a:t>
            </a:r>
            <a:r>
              <a:rPr lang="ru-RU" dirty="0" smtClean="0"/>
              <a:t> и длину кодового слова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n=4+3=7</a:t>
            </a:r>
            <a:r>
              <a:rPr lang="ru-RU" dirty="0" smtClean="0"/>
              <a:t>. Полином </a:t>
            </a:r>
          </a:p>
          <a:p>
            <a:pPr>
              <a:buNone/>
            </a:pPr>
            <a:r>
              <a:rPr lang="ru-RU" dirty="0" smtClean="0"/>
              <a:t>                                             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называется проверочным или генераторным полиномом. Высшая степень проверочного полинома равна числу информационных разрядов кода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3573016"/>
            <a:ext cx="3242862" cy="1232667"/>
          </a:xfrm>
          <a:prstGeom prst="rect">
            <a:avLst/>
          </a:prstGeom>
          <a:noFill/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rmAutofit/>
          </a:bodyPr>
          <a:lstStyle/>
          <a:p>
            <a:r>
              <a:rPr lang="ru-RU" dirty="0" smtClean="0"/>
              <a:t>Кодовые комбинации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циклического кода помимо общих для групповых кодов ограничений удовлетворяют следующим двум условиям: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                          , т.е. без остатка делятся на образующий полином; </a:t>
            </a:r>
          </a:p>
          <a:p>
            <a:pPr marL="514350" indent="-514350">
              <a:buFont typeface="+mj-lt"/>
              <a:buAutoNum type="arabicPeriod"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⋅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= 0   </a:t>
            </a:r>
            <a:r>
              <a:rPr lang="ru-RU" dirty="0" smtClean="0"/>
              <a:t>по  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+1)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т.е. при умножении на проверочный полином дают тождественный нуль по модулю двучлена</a:t>
            </a:r>
            <a:br>
              <a:rPr lang="ru-RU" dirty="0" smtClean="0"/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+1)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1988840"/>
            <a:ext cx="2088232" cy="1002900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Сущность операции умножения по модулю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+1)</a:t>
            </a:r>
            <a:r>
              <a:rPr lang="ru-RU" dirty="0" smtClean="0"/>
              <a:t> состоит в том, что многочлены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перемножаются по обычным правилам с приведением подобных членов по модулю 2. Если старшая степень произведения не превышает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−1)</a:t>
            </a:r>
            <a:r>
              <a:rPr lang="ru-RU" dirty="0" smtClean="0"/>
              <a:t>, то оно является результатом умножения по модулю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+1)</a:t>
            </a:r>
            <a:r>
              <a:rPr lang="ru-RU" dirty="0" smtClean="0"/>
              <a:t> . В противном случае многочлен произведения делится на двучлен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+1)</a:t>
            </a:r>
            <a:r>
              <a:rPr lang="ru-RU" dirty="0" smtClean="0"/>
              <a:t> и получившийся при этом остаток является результатом умножения по модулю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+1)</a:t>
            </a:r>
            <a:r>
              <a:rPr lang="ru-RU" dirty="0" smtClean="0"/>
              <a:t> . </a:t>
            </a:r>
          </a:p>
          <a:p>
            <a:r>
              <a:rPr lang="ru-RU" dirty="0" smtClean="0"/>
              <a:t>На названных выше двух свойствах основано обнаружение и исправление ошибок при передаче циклических кодов по каналам связи. Эти же свойства лежат в основе построения циклических последовательностей и технической реализации кодирующих устройств. </a:t>
            </a:r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rmAutofit/>
          </a:bodyPr>
          <a:lstStyle/>
          <a:p>
            <a:r>
              <a:rPr lang="ru-RU" dirty="0" smtClean="0"/>
              <a:t>Циклический сдвиг кодовой комбинации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 на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/>
              <a:t> шагов влево (вправо) равносилен умножению полинома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на одночлен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−i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по модулю двучлена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+1)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Любое слово в циклическом коде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делится на образующий полином. Отсюда следует, что 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, </a:t>
            </a:r>
            <a:r>
              <a:rPr lang="en-US" dirty="0" smtClean="0"/>
              <a:t>    </a:t>
            </a:r>
            <a:r>
              <a:rPr lang="ru-RU" dirty="0" smtClean="0"/>
              <a:t>где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- частное от деления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на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При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описывает процесс кодирования. Исходные комбинации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 smtClean="0"/>
              <a:t>-разрядного первичного кода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G=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0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ru-RU" dirty="0" smtClean="0"/>
              <a:t>1) представляются как информационные полиномы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и умножаются на полином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2347</Words>
  <Application>Microsoft Office PowerPoint</Application>
  <PresentationFormat>Экран (4:3)</PresentationFormat>
  <Paragraphs>339</Paragraphs>
  <Slides>47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Тема Office</vt:lpstr>
      <vt:lpstr>Циклический код. Пример работы алгоритма.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Пример</vt:lpstr>
      <vt:lpstr>Пример</vt:lpstr>
      <vt:lpstr>Слайд 14</vt:lpstr>
      <vt:lpstr>Слайд 15</vt:lpstr>
      <vt:lpstr>Пример</vt:lpstr>
      <vt:lpstr>Слайд 17</vt:lpstr>
      <vt:lpstr>Пример</vt:lpstr>
      <vt:lpstr>Пример</vt:lpstr>
      <vt:lpstr>Проверочная матрица</vt:lpstr>
      <vt:lpstr>Проверочная матрица</vt:lpstr>
      <vt:lpstr>Проверочная матрица</vt:lpstr>
      <vt:lpstr>Пример</vt:lpstr>
      <vt:lpstr>Пример</vt:lpstr>
      <vt:lpstr>Построение циклического кода</vt:lpstr>
      <vt:lpstr>Построение циклического кода</vt:lpstr>
      <vt:lpstr>Построение циклического кода</vt:lpstr>
      <vt:lpstr>Построение циклического кода</vt:lpstr>
      <vt:lpstr>Пример</vt:lpstr>
      <vt:lpstr>Пример</vt:lpstr>
      <vt:lpstr>Слайд 31</vt:lpstr>
      <vt:lpstr>Задание для выполнения</vt:lpstr>
      <vt:lpstr>Таблица 1</vt:lpstr>
      <vt:lpstr>Таблица 1</vt:lpstr>
      <vt:lpstr>Таблица 2</vt:lpstr>
      <vt:lpstr>Таблица 2</vt:lpstr>
      <vt:lpstr>Соответствия искаженных разрядов и остатков от деления кодового полинома на образующий   P(x) = x3+x2+1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 2</vt:lpstr>
      <vt:lpstr>Пример</vt:lpstr>
      <vt:lpstr>Задание для самостоятельной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Циклический код. Пример работы алгоритма.</dc:title>
  <dc:creator>User</dc:creator>
  <cp:lastModifiedBy>User</cp:lastModifiedBy>
  <cp:revision>234</cp:revision>
  <dcterms:created xsi:type="dcterms:W3CDTF">2020-01-07T09:57:46Z</dcterms:created>
  <dcterms:modified xsi:type="dcterms:W3CDTF">2020-03-02T20:57:02Z</dcterms:modified>
</cp:coreProperties>
</file>