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48"/>
    <a:srgbClr val="000066"/>
    <a:srgbClr val="006666"/>
    <a:srgbClr val="7FF779"/>
    <a:srgbClr val="64F55D"/>
    <a:srgbClr val="37F22E"/>
    <a:srgbClr val="660033"/>
    <a:srgbClr val="FF0066"/>
    <a:srgbClr val="97F892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9451C-837B-469B-A0DB-56C6215F4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DD5DD-8D4D-4DD8-9D27-C2ECFAEB6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8250BB-317E-495C-9B69-2653218D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DF445-5990-421A-8B82-7A90C08F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938DF-E64F-40C3-9AED-F78E8A3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2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CB5AF-115B-44AE-8DB6-E068F71B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F2C6C4-6CD3-44CD-974A-5F3CE49A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E3408-94AC-49E5-A8DD-0A89257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A2610-3A0A-4B15-88D7-A02D13F0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7A676-3189-4409-8F6E-7CA2B77A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87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2F6040-B19D-4DCA-A5C4-BAB4804CE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1F7C12-7A15-4810-992F-929A759C3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B0BAD0-D724-47AD-9D35-B3215DF2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5297F-33B6-4826-9CED-246D6176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9D501F-56DC-4B57-88F6-374C8356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45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4DC17-29D6-493F-A94F-5E834942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F6BD4-0070-4027-AA13-BD2A03C6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A381C-422B-4762-89E0-4BCAAFEF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7BBC5-C2EC-4CF8-8981-76DFAADD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3B8676-A0C0-4D64-B72F-75F20A4F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7F187-F084-4009-BF7B-BEED0165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CBD3D5-C422-4363-941B-14AAEC5B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22C03-AB9B-40F0-865A-682014AC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ED539-145C-4D72-85DA-0E680AC6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09E1A1-C50F-4D6A-9596-2E212B51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2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CF6CD-18A5-4325-91A4-76B58F8D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75F2E-F223-426E-A57D-B423E83DE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C8BF05-0DBF-41BC-9A88-D33121910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F5A65E-8449-49D6-B331-66CC573E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F2944B-FC7D-486A-9717-B018AFE2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3B9A4C-BC2A-4DEB-9007-2043EB0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9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A7A31-7914-4859-AC97-2D7351D5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FBEFC6-A01A-4A51-A7ED-81B17353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8A8EA8-B431-4616-A119-040EC94DF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C0D3DB-B82A-4135-A1A4-2CEBD0551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A8B7CE-C4F1-496F-B792-D20A4B829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68B7FF-4B61-4C68-8E17-E887760E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E938B1-E218-4256-A6B6-EA763C9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E746DD-7297-415C-BC53-1D5F71DA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3E24D-2593-422F-B60F-5180E561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D97502-78AE-4F56-A1D7-FD6531DA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FE6BA9-11DF-47F8-977A-B1B65184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A00A5D-67E9-454D-82B2-C3C7966C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50B863-B0E2-4736-AF12-A6983DEC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1247D7-C10A-448C-AAF3-5111355E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0BC649-CA9F-4A92-A55D-3FC96133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77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ECCEF-9B4F-48C0-926C-A5691635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D9627-A115-4A5D-BEBC-10A8DB7D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C21737-3D1E-4746-8CC9-32ECAAABC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6D91B-7B6A-4B94-874D-94679E22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0796B-F686-44E5-BCA8-928BD3A8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9A8105-9078-4E88-A277-80910A61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E023B-F208-4984-92AF-CBF60D62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CECCF-1563-4B7F-852E-77B227783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75E17-0280-4230-B50D-E22DBA5E8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3819E4-04DF-4029-B252-9E7FFF5B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894C94-E66A-45EE-8677-12CFD0E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F07688-4EB9-40DA-AF2C-523AC16C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5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529C9-83A5-4E4E-B6B0-A2379FD1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04CA8A-6799-460A-8B1A-04A9299D9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981830-30D5-466F-B5C0-173E5276D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D5D6-00B3-4749-9C20-2E9EBED884AA}" type="datetimeFigureOut">
              <a:rPr lang="ru-RU" smtClean="0"/>
              <a:t>14.04.2019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EAD91-7EA7-4DDD-9308-8C894BE1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B59D2-77EE-4650-8467-4C79DEF50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14C1-97BC-4A2B-8F62-1D1A3EB43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17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F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7ADD5-D4F1-40C2-8567-9AA5D41F8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8" y="287383"/>
            <a:ext cx="5805714" cy="470262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5400" b="1" dirty="0">
                <a:solidFill>
                  <a:srgbClr val="000066"/>
                </a:solidFill>
                <a:latin typeface="+mn-lt"/>
              </a:rPr>
              <a:t>РАЗРАБОТКА ПРОГРАММЫ</a:t>
            </a:r>
            <a:br>
              <a:rPr lang="en-US" sz="5400" b="1" dirty="0">
                <a:solidFill>
                  <a:srgbClr val="000066"/>
                </a:solidFill>
                <a:latin typeface="+mn-lt"/>
              </a:rPr>
            </a:br>
            <a:r>
              <a:rPr lang="ru-RU" sz="5400" b="1" dirty="0">
                <a:solidFill>
                  <a:srgbClr val="000066"/>
                </a:solidFill>
                <a:latin typeface="+mn-lt"/>
              </a:rPr>
              <a:t>ДЛЯ МОДЕЛИРОВАНИЯ ГЕОМЕТРИЧЕСКИХ ФРАКТАЛОВ</a:t>
            </a:r>
            <a:endParaRPr lang="ru-RU" sz="5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2462D81-4B93-4204-BB2D-60CFB5D859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3943" y="5152574"/>
            <a:ext cx="4804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rgbClr val="004A48"/>
                </a:solidFill>
              </a:rPr>
              <a:t>Мазлов Иван</a:t>
            </a:r>
            <a:r>
              <a:rPr lang="en-US" b="1" dirty="0">
                <a:solidFill>
                  <a:srgbClr val="004A48"/>
                </a:solidFill>
              </a:rPr>
              <a:t>, </a:t>
            </a:r>
            <a:r>
              <a:rPr lang="ru-RU" b="1" dirty="0">
                <a:solidFill>
                  <a:srgbClr val="004A48"/>
                </a:solidFill>
              </a:rPr>
              <a:t>10-Б класс,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 err="1">
                <a:solidFill>
                  <a:srgbClr val="004A48"/>
                </a:solidFill>
              </a:rPr>
              <a:t>Новофёдоровская</a:t>
            </a:r>
            <a:r>
              <a:rPr lang="ru-RU" b="1" dirty="0">
                <a:solidFill>
                  <a:srgbClr val="004A48"/>
                </a:solidFill>
              </a:rPr>
              <a:t> школа-лицей,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rgbClr val="004A48"/>
                </a:solidFill>
              </a:rPr>
              <a:t>Сакский р-н, Республика Крым</a:t>
            </a:r>
            <a:endParaRPr lang="ru-RU" sz="2800" b="1" dirty="0">
              <a:solidFill>
                <a:srgbClr val="004A48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F228B-41A8-4E47-A2EF-0EF2F9807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5" t="22857" r="21556" b="4762"/>
          <a:stretch/>
        </p:blipFill>
        <p:spPr>
          <a:xfrm>
            <a:off x="5889172" y="411144"/>
            <a:ext cx="6144622" cy="57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F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2C7E4-001E-47AA-A6BE-D30FD34C017C}"/>
              </a:ext>
            </a:extLst>
          </p:cNvPr>
          <p:cNvSpPr txBox="1"/>
          <p:nvPr/>
        </p:nvSpPr>
        <p:spPr>
          <a:xfrm>
            <a:off x="478971" y="505097"/>
            <a:ext cx="1127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66"/>
                </a:solidFill>
              </a:rPr>
              <a:t>ФРАКТАЛ — это геометрическая фигура, в которой один и тот же мотив повторяется в последовательно уменьшающемся масштабе.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FBE280-6A88-4D8D-8F57-331C46E37DC2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1675606"/>
            <a:ext cx="11408228" cy="3506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03F6F2-EF75-4B8E-92BD-93F32BFC0686}"/>
              </a:ext>
            </a:extLst>
          </p:cNvPr>
          <p:cNvSpPr txBox="1"/>
          <p:nvPr/>
        </p:nvSpPr>
        <p:spPr>
          <a:xfrm>
            <a:off x="558799" y="4484915"/>
            <a:ext cx="439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4A48"/>
                </a:solidFill>
              </a:rPr>
              <a:t>Фрактал </a:t>
            </a:r>
            <a:r>
              <a:rPr lang="ru-RU" sz="2400" b="1" dirty="0" err="1">
                <a:solidFill>
                  <a:srgbClr val="004A48"/>
                </a:solidFill>
              </a:rPr>
              <a:t>Минковского</a:t>
            </a:r>
            <a:endParaRPr lang="ru-RU" sz="1600" b="1" dirty="0">
              <a:solidFill>
                <a:srgbClr val="004A4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A2991-EE4D-4775-872A-504B32555E5E}"/>
              </a:ext>
            </a:extLst>
          </p:cNvPr>
          <p:cNvSpPr txBox="1"/>
          <p:nvPr/>
        </p:nvSpPr>
        <p:spPr>
          <a:xfrm>
            <a:off x="544285" y="5544458"/>
            <a:ext cx="11212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66"/>
                </a:solidFill>
              </a:rPr>
              <a:t>Иными словами, фрактал — это геометрическая фигура,</a:t>
            </a:r>
          </a:p>
          <a:p>
            <a:r>
              <a:rPr lang="ru-RU" sz="2800" b="1" dirty="0">
                <a:solidFill>
                  <a:srgbClr val="000066"/>
                </a:solidFill>
              </a:rPr>
              <a:t>которая ПОДОБНА САМА СЕБЕ.</a:t>
            </a:r>
          </a:p>
        </p:txBody>
      </p:sp>
    </p:spTree>
    <p:extLst>
      <p:ext uri="{BB962C8B-B14F-4D97-AF65-F5344CB8AC3E}">
        <p14:creationId xmlns:p14="http://schemas.microsoft.com/office/powerpoint/2010/main" val="136235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F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2C7E4-001E-47AA-A6BE-D30FD34C017C}"/>
              </a:ext>
            </a:extLst>
          </p:cNvPr>
          <p:cNvSpPr txBox="1"/>
          <p:nvPr/>
        </p:nvSpPr>
        <p:spPr>
          <a:xfrm>
            <a:off x="268514" y="206392"/>
            <a:ext cx="116549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0066"/>
                </a:solidFill>
              </a:rPr>
              <a:t>Понятие «фрактал» ввел в математику в 1975 г.</a:t>
            </a:r>
          </a:p>
          <a:p>
            <a:pPr algn="ctr"/>
            <a:r>
              <a:rPr lang="ru-RU" sz="3200" b="1" dirty="0" err="1">
                <a:solidFill>
                  <a:srgbClr val="000066"/>
                </a:solidFill>
              </a:rPr>
              <a:t>французо</a:t>
            </a:r>
            <a:r>
              <a:rPr lang="ru-RU" sz="3200" b="1" dirty="0">
                <a:solidFill>
                  <a:srgbClr val="000066"/>
                </a:solidFill>
              </a:rPr>
              <a:t>-американский математик</a:t>
            </a:r>
          </a:p>
          <a:p>
            <a:pPr algn="ctr"/>
            <a:r>
              <a:rPr lang="ru-RU" sz="3600" b="1" dirty="0">
                <a:solidFill>
                  <a:srgbClr val="000066"/>
                </a:solidFill>
              </a:rPr>
              <a:t>Бенуа Мандельброт</a:t>
            </a:r>
          </a:p>
          <a:p>
            <a:pPr algn="ctr"/>
            <a:r>
              <a:rPr lang="ru-RU" sz="3200" b="1" dirty="0">
                <a:solidFill>
                  <a:srgbClr val="000066"/>
                </a:solidFill>
              </a:rPr>
              <a:t>в своей книге </a:t>
            </a:r>
            <a:r>
              <a:rPr lang="ru-RU" sz="3600" b="1" dirty="0">
                <a:solidFill>
                  <a:srgbClr val="000066"/>
                </a:solidFill>
              </a:rPr>
              <a:t>«Фрактальная геометрия природы»</a:t>
            </a:r>
            <a:r>
              <a:rPr lang="ru-RU" sz="3200" b="1" dirty="0">
                <a:solidFill>
                  <a:srgbClr val="000066"/>
                </a:solidFill>
              </a:rPr>
              <a:t>. </a:t>
            </a:r>
            <a:endParaRPr lang="ru-RU" sz="4400" b="1" dirty="0">
              <a:solidFill>
                <a:srgbClr val="00006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F6F2-EF75-4B8E-92BD-93F32BFC0686}"/>
              </a:ext>
            </a:extLst>
          </p:cNvPr>
          <p:cNvSpPr txBox="1"/>
          <p:nvPr/>
        </p:nvSpPr>
        <p:spPr>
          <a:xfrm>
            <a:off x="7525657" y="3429000"/>
            <a:ext cx="4397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4A48"/>
                </a:solidFill>
              </a:rPr>
              <a:t>Термин «фрактал» </a:t>
            </a:r>
          </a:p>
          <a:p>
            <a:r>
              <a:rPr lang="ru-RU" sz="2800" b="1" dirty="0">
                <a:solidFill>
                  <a:srgbClr val="004A48"/>
                </a:solidFill>
              </a:rPr>
              <a:t>он образовал </a:t>
            </a:r>
          </a:p>
          <a:p>
            <a:r>
              <a:rPr lang="ru-RU" sz="2800" b="1" dirty="0">
                <a:solidFill>
                  <a:srgbClr val="004A48"/>
                </a:solidFill>
              </a:rPr>
              <a:t>от латинского причастия «</a:t>
            </a:r>
            <a:r>
              <a:rPr lang="en-US" sz="2800" b="1" dirty="0" err="1">
                <a:solidFill>
                  <a:srgbClr val="004A48"/>
                </a:solidFill>
              </a:rPr>
              <a:t>fractus</a:t>
            </a:r>
            <a:r>
              <a:rPr lang="ru-RU" sz="2800" b="1" dirty="0">
                <a:solidFill>
                  <a:srgbClr val="004A48"/>
                </a:solidFill>
              </a:rPr>
              <a:t>», что значит «разломанный».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3CF03A-103A-462F-A4BE-F4042493B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9" y="2315672"/>
            <a:ext cx="6503905" cy="43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5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F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2C7E4-001E-47AA-A6BE-D30FD34C017C}"/>
              </a:ext>
            </a:extLst>
          </p:cNvPr>
          <p:cNvSpPr txBox="1"/>
          <p:nvPr/>
        </p:nvSpPr>
        <p:spPr>
          <a:xfrm>
            <a:off x="0" y="155757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0066"/>
                </a:solidFill>
              </a:rPr>
              <a:t>Создан программный модуль на языке программирования </a:t>
            </a:r>
            <a:r>
              <a:rPr lang="ru-RU" sz="3200" b="1" dirty="0">
                <a:solidFill>
                  <a:srgbClr val="000066"/>
                </a:solidFill>
              </a:rPr>
              <a:t>Python3</a:t>
            </a:r>
            <a:endParaRPr lang="ru-RU" sz="2800" b="1" dirty="0">
              <a:solidFill>
                <a:srgbClr val="000066"/>
              </a:solidFill>
            </a:endParaRPr>
          </a:p>
          <a:p>
            <a:pPr algn="ctr"/>
            <a:r>
              <a:rPr lang="ru-RU" sz="2800" b="1" dirty="0">
                <a:solidFill>
                  <a:srgbClr val="000066"/>
                </a:solidFill>
              </a:rPr>
              <a:t>с использованием библиотеки </a:t>
            </a:r>
            <a:r>
              <a:rPr lang="ru-RU" sz="3200" b="1" dirty="0" err="1">
                <a:solidFill>
                  <a:srgbClr val="000066"/>
                </a:solidFill>
              </a:rPr>
              <a:t>pygame</a:t>
            </a:r>
            <a:r>
              <a:rPr lang="ru-RU" sz="2800" b="1" dirty="0">
                <a:solidFill>
                  <a:srgbClr val="000066"/>
                </a:solidFill>
              </a:rPr>
              <a:t> для рисования фигур и библиотеки </a:t>
            </a:r>
            <a:r>
              <a:rPr lang="ru-RU" sz="3200" b="1" dirty="0" err="1">
                <a:solidFill>
                  <a:srgbClr val="000066"/>
                </a:solidFill>
              </a:rPr>
              <a:t>math</a:t>
            </a:r>
            <a:r>
              <a:rPr lang="ru-RU" sz="2800" b="1" dirty="0">
                <a:solidFill>
                  <a:srgbClr val="000066"/>
                </a:solidFill>
              </a:rPr>
              <a:t> для вычисления координат вершин фрактальных фрагментов.</a:t>
            </a:r>
            <a:endParaRPr lang="ru-RU" sz="6000" b="1" dirty="0">
              <a:solidFill>
                <a:srgbClr val="00006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9FF21-6866-4FB9-B493-D3E4BDE3DB66}"/>
              </a:ext>
            </a:extLst>
          </p:cNvPr>
          <p:cNvSpPr txBox="1"/>
          <p:nvPr/>
        </p:nvSpPr>
        <p:spPr>
          <a:xfrm>
            <a:off x="5254172" y="2448283"/>
            <a:ext cx="71555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004A48"/>
                </a:solidFill>
              </a:rPr>
              <a:t>количество сторон (от треугольника до гексагона);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004A48"/>
                </a:solidFill>
              </a:rPr>
              <a:t>количество итераций — уровней самоподобия;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004A48"/>
                </a:solidFill>
              </a:rPr>
              <a:t>дополнительный наклон дочерней фигуры к стороне родительской фигуры;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004A48"/>
                </a:solidFill>
              </a:rPr>
              <a:t>вероятность возникновения новой дочерней фигуры;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004A48"/>
                </a:solidFill>
              </a:rPr>
              <a:t>возможность увеличить или уменьшить построенную фрактальную фигуру.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7B7B4D-3194-47F6-A2F2-F3F0CC1D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6" y="3160449"/>
            <a:ext cx="5065486" cy="2886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7F38-6EEE-4CE9-8A8E-F73C7E06D823}"/>
              </a:ext>
            </a:extLst>
          </p:cNvPr>
          <p:cNvSpPr txBox="1"/>
          <p:nvPr/>
        </p:nvSpPr>
        <p:spPr>
          <a:xfrm>
            <a:off x="682171" y="1881138"/>
            <a:ext cx="11509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4A48"/>
                </a:solidFill>
              </a:rPr>
              <a:t>Меню программы позволяет задавать параметры построения фрактальной фигуры:</a:t>
            </a:r>
            <a:endParaRPr lang="ru-RU" sz="2400" b="1" dirty="0">
              <a:solidFill>
                <a:srgbClr val="004A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8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F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2C7E4-001E-47AA-A6BE-D30FD34C017C}"/>
              </a:ext>
            </a:extLst>
          </p:cNvPr>
          <p:cNvSpPr txBox="1"/>
          <p:nvPr/>
        </p:nvSpPr>
        <p:spPr>
          <a:xfrm>
            <a:off x="-1" y="60974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0066"/>
                </a:solidFill>
              </a:rPr>
              <a:t>Модуль состоит из нескольких функций и использует</a:t>
            </a:r>
          </a:p>
          <a:p>
            <a:pPr algn="ctr"/>
            <a:r>
              <a:rPr lang="ru-RU" sz="2800" b="1" dirty="0">
                <a:solidFill>
                  <a:srgbClr val="000066"/>
                </a:solidFill>
              </a:rPr>
              <a:t>программную </a:t>
            </a:r>
            <a:r>
              <a:rPr lang="ru-RU" sz="3200" b="1" dirty="0">
                <a:solidFill>
                  <a:srgbClr val="000066"/>
                </a:solidFill>
              </a:rPr>
              <a:t>рекурсию</a:t>
            </a:r>
            <a:r>
              <a:rPr lang="ru-RU" sz="2800" b="1" dirty="0">
                <a:solidFill>
                  <a:srgbClr val="000066"/>
                </a:solidFill>
              </a:rPr>
              <a:t> — </a:t>
            </a:r>
          </a:p>
          <a:p>
            <a:pPr algn="ctr"/>
            <a:r>
              <a:rPr lang="ru-RU" sz="2800" b="1" dirty="0" err="1">
                <a:solidFill>
                  <a:srgbClr val="000066"/>
                </a:solidFill>
              </a:rPr>
              <a:t>самовызов</a:t>
            </a:r>
            <a:r>
              <a:rPr lang="ru-RU" sz="2800" b="1" dirty="0">
                <a:solidFill>
                  <a:srgbClr val="000066"/>
                </a:solidFill>
              </a:rPr>
              <a:t> процедуры </a:t>
            </a:r>
            <a:r>
              <a:rPr lang="ru-RU" sz="3200" b="1" dirty="0">
                <a:solidFill>
                  <a:srgbClr val="000066"/>
                </a:solidFill>
              </a:rPr>
              <a:t>из кода этой же процедуры</a:t>
            </a:r>
            <a:r>
              <a:rPr lang="ru-RU" sz="2800" b="1" dirty="0">
                <a:solidFill>
                  <a:srgbClr val="000066"/>
                </a:solidFill>
              </a:rPr>
              <a:t>.</a:t>
            </a:r>
            <a:endParaRPr lang="ru-RU" sz="8000" b="1" dirty="0">
              <a:solidFill>
                <a:srgbClr val="00006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2F3D2-0485-4CE0-A61D-BD55E7E051F0}"/>
              </a:ext>
            </a:extLst>
          </p:cNvPr>
          <p:cNvSpPr txBox="1"/>
          <p:nvPr/>
        </p:nvSpPr>
        <p:spPr>
          <a:xfrm>
            <a:off x="212869" y="2389631"/>
            <a:ext cx="117662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000066"/>
                </a:solidFill>
              </a:rPr>
              <a:t>Один и тот же кусок кода используется для обработки данных, их отрисовки на экране и подготовки новых данных </a:t>
            </a:r>
          </a:p>
          <a:p>
            <a:pPr algn="ctr"/>
            <a:r>
              <a:rPr lang="ru-RU" sz="3200" b="1" dirty="0">
                <a:solidFill>
                  <a:srgbClr val="000066"/>
                </a:solidFill>
              </a:rPr>
              <a:t>для передачи </a:t>
            </a:r>
            <a:r>
              <a:rPr lang="ru-RU" sz="3600" b="1" dirty="0">
                <a:solidFill>
                  <a:srgbClr val="000066"/>
                </a:solidFill>
              </a:rPr>
              <a:t>в эту же функцию</a:t>
            </a:r>
            <a:r>
              <a:rPr lang="ru-RU" sz="3200" b="1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D9EE6-560D-4BC7-9386-654D5429D8CF}"/>
              </a:ext>
            </a:extLst>
          </p:cNvPr>
          <p:cNvSpPr txBox="1"/>
          <p:nvPr/>
        </p:nvSpPr>
        <p:spPr>
          <a:xfrm>
            <a:off x="986970" y="4473999"/>
            <a:ext cx="1021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4A48"/>
                </a:solidFill>
              </a:rPr>
              <a:t>Отдельный кусок кода следит за тем, чтобы глубина рекурсии не была превышена, и останавливает </a:t>
            </a:r>
            <a:r>
              <a:rPr lang="ru-RU" sz="2800" b="1" dirty="0" err="1">
                <a:solidFill>
                  <a:srgbClr val="004A48"/>
                </a:solidFill>
              </a:rPr>
              <a:t>рекурсионный</a:t>
            </a:r>
            <a:r>
              <a:rPr lang="ru-RU" sz="2800" b="1" dirty="0">
                <a:solidFill>
                  <a:srgbClr val="004A48"/>
                </a:solidFill>
              </a:rPr>
              <a:t>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182692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F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DADD46-9B31-4B92-BCA5-51D9C65B770C}"/>
              </a:ext>
            </a:extLst>
          </p:cNvPr>
          <p:cNvSpPr txBox="1"/>
          <p:nvPr/>
        </p:nvSpPr>
        <p:spPr>
          <a:xfrm>
            <a:off x="203201" y="56138"/>
            <a:ext cx="34163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solidFill>
                  <a:srgbClr val="004A48"/>
                </a:solidFill>
              </a:rPr>
              <a:t>При построении родительской фигуры определяется массив данных её вершин;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rgbClr val="004A48"/>
                </a:solidFill>
              </a:rPr>
              <a:t>из них формируется массив сторон родительской фигуры, на которых потом нужно построить дочерние элементы;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400" b="1" dirty="0">
                <a:solidFill>
                  <a:srgbClr val="004A48"/>
                </a:solidFill>
              </a:rPr>
              <a:t>весь массив в качестве аргумента передаётся из выполняемой функции </a:t>
            </a:r>
            <a:r>
              <a:rPr lang="ru-RU" sz="2800" b="1" dirty="0">
                <a:solidFill>
                  <a:srgbClr val="004A48"/>
                </a:solidFill>
              </a:rPr>
              <a:t>в саму же себя</a:t>
            </a:r>
            <a:r>
              <a:rPr lang="ru-RU" sz="2400" b="1" dirty="0">
                <a:solidFill>
                  <a:srgbClr val="004A48"/>
                </a:solidFill>
              </a:rPr>
              <a:t>, но с увеличением порядкового номера итерации.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DADE7F-21FC-4A3A-86EE-AC8F3510B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1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F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26C4B2-86CC-4FAA-920E-8F3D1BF5E595}"/>
              </a:ext>
            </a:extLst>
          </p:cNvPr>
          <p:cNvSpPr txBox="1"/>
          <p:nvPr/>
        </p:nvSpPr>
        <p:spPr>
          <a:xfrm>
            <a:off x="130629" y="151858"/>
            <a:ext cx="11688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4A48"/>
                </a:solidFill>
              </a:rPr>
              <a:t>Вторая часть программы </a:t>
            </a:r>
            <a:r>
              <a:rPr lang="ru-RU" sz="2800" dirty="0">
                <a:solidFill>
                  <a:srgbClr val="004A48"/>
                </a:solidFill>
              </a:rPr>
              <a:t>— </a:t>
            </a:r>
            <a:r>
              <a:rPr lang="ru-RU" sz="2800" b="1" dirty="0">
                <a:solidFill>
                  <a:srgbClr val="004A48"/>
                </a:solidFill>
              </a:rPr>
              <a:t>функция поворота массива (</a:t>
            </a:r>
            <a:r>
              <a:rPr lang="ru-RU" sz="2800" b="1" dirty="0" err="1">
                <a:solidFill>
                  <a:srgbClr val="004A48"/>
                </a:solidFill>
              </a:rPr>
              <a:t>list</a:t>
            </a:r>
            <a:r>
              <a:rPr lang="ru-RU" sz="2800" b="1" dirty="0">
                <a:solidFill>
                  <a:srgbClr val="004A48"/>
                </a:solidFill>
              </a:rPr>
              <a:t>) точек </a:t>
            </a:r>
          </a:p>
          <a:p>
            <a:pPr algn="ctr"/>
            <a:r>
              <a:rPr lang="ru-RU" sz="2800" b="1" dirty="0">
                <a:solidFill>
                  <a:srgbClr val="004A48"/>
                </a:solidFill>
              </a:rPr>
              <a:t>вокруг центра вращения на определенный угол. Эта функция возвращает массив с точками, рассчитанными после поворота.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F346C9-8887-4C76-9FD5-6B03799286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37" r="1295" b="-1"/>
          <a:stretch/>
        </p:blipFill>
        <p:spPr>
          <a:xfrm>
            <a:off x="290264" y="1410185"/>
            <a:ext cx="11611471" cy="2975157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8DBF3A93-10BB-4E1E-978D-00F4CA1E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63" y="4304841"/>
            <a:ext cx="117711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solidFill>
                  <a:srgbClr val="0000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Э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 функция принимает 3 аргумента: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— угол, на который надо повернуть массив,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— координаты центра вращения в формате массива [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 и массива (он может состоять даже из одной точки) с точками внутри, где каждая из точек, в свою очередь, представляет собой массив из двух координат: </a:t>
            </a:r>
            <a:b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4A4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rgbClr val="004A48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469FDE11-3D17-4C4B-9DE2-2F354BE43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634075"/>
              </p:ext>
            </p:extLst>
          </p:nvPr>
        </p:nvGraphicFramePr>
        <p:xfrm>
          <a:off x="4875621" y="6038166"/>
          <a:ext cx="7026114" cy="66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r:id="rId4" imgW="2705100" imgH="254000" progId="Equation.DSMT4">
                  <p:embed/>
                </p:oleObj>
              </mc:Choice>
              <mc:Fallback>
                <p:oleObj r:id="rId4" imgW="27051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621" y="6038166"/>
                        <a:ext cx="7026114" cy="667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49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F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0231757-D23F-4465-A574-1FD8CEF74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64474"/>
              </p:ext>
            </p:extLst>
          </p:nvPr>
        </p:nvGraphicFramePr>
        <p:xfrm>
          <a:off x="3324862" y="2196973"/>
          <a:ext cx="5542271" cy="800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3" imgW="1777229" imgH="253890" progId="Equation.DSMT4">
                  <p:embed/>
                </p:oleObj>
              </mc:Choice>
              <mc:Fallback>
                <p:oleObj r:id="rId3" imgW="1777229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862" y="2196973"/>
                        <a:ext cx="5542271" cy="800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B65990E-444D-4381-AA91-1F2ABF00B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31705"/>
              </p:ext>
            </p:extLst>
          </p:nvPr>
        </p:nvGraphicFramePr>
        <p:xfrm>
          <a:off x="3421951" y="3573392"/>
          <a:ext cx="5115945" cy="7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5" imgW="1777229" imgH="253890" progId="Equation.DSMT4">
                  <p:embed/>
                </p:oleObj>
              </mc:Choice>
              <mc:Fallback>
                <p:oleObj r:id="rId5" imgW="1777229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951" y="3573392"/>
                        <a:ext cx="5115945" cy="738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BD276109-11AA-4037-84C4-629F5A591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37" y="229289"/>
            <a:ext cx="118581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Цикл обрабатывает каждую из точек, корректирует её положение относительно начала системы координат (из координат точки вычитаются соответствующие координаты центра вращения) с помощью формулы расчета новых координат: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41C8CB-79B8-4BFC-86EA-C2D005750B8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9178" y="2800029"/>
            <a:ext cx="1161147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для расчета новой координаты Х относительно начала координат;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0658BC-059B-41D1-9D0B-BFAC83CDD4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1348" y="4812829"/>
            <a:ext cx="117493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 перемещает её из центра начала координат в систему, где центром является точка вращения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Массив с координатами точек строится заново методом </a:t>
            </a:r>
            <a:r>
              <a:rPr kumimoji="0" lang="en-US" altLang="ru-RU" sz="32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append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возвращается в таком же виде, в котором он и был получен в качестве третьего аргумента</a:t>
            </a:r>
            <a:r>
              <a:rPr lang="ru-RU" altLang="ru-RU" sz="2800" b="1" dirty="0">
                <a:solidFill>
                  <a:srgbClr val="0000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BD06A-879F-48C3-9C03-ECAD1701C35E}"/>
              </a:ext>
            </a:extLst>
          </p:cNvPr>
          <p:cNvSpPr txBox="1"/>
          <p:nvPr/>
        </p:nvSpPr>
        <p:spPr>
          <a:xfrm>
            <a:off x="174189" y="4176446"/>
            <a:ext cx="1161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altLang="ru-RU" sz="2800" b="1" dirty="0">
                <a:solidFill>
                  <a:srgbClr val="0000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для новой координаты </a:t>
            </a:r>
            <a:r>
              <a:rPr lang="en-US" altLang="ru-RU" sz="2800" b="1" dirty="0">
                <a:solidFill>
                  <a:srgbClr val="0000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altLang="ru-RU" sz="2800" b="1" dirty="0">
                <a:solidFill>
                  <a:srgbClr val="0000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948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F7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3EEB19-8641-4F38-9733-ABD95682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3" y="1188254"/>
            <a:ext cx="11628924" cy="332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17CB35-DD46-4FFB-A28E-F9DDFE6B896C}"/>
              </a:ext>
            </a:extLst>
          </p:cNvPr>
          <p:cNvSpPr txBox="1"/>
          <p:nvPr/>
        </p:nvSpPr>
        <p:spPr>
          <a:xfrm>
            <a:off x="281538" y="234147"/>
            <a:ext cx="11628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4A48"/>
                </a:solidFill>
              </a:rPr>
              <a:t>Расчет координат вершин многоугольника с помощью функции </a:t>
            </a:r>
            <a:r>
              <a:rPr lang="en-US" sz="3200" b="1" dirty="0">
                <a:solidFill>
                  <a:srgbClr val="004A48"/>
                </a:solidFill>
              </a:rPr>
              <a:t>rotate</a:t>
            </a:r>
            <a:r>
              <a:rPr lang="ru-RU" sz="3200" b="1" dirty="0">
                <a:solidFill>
                  <a:srgbClr val="004A48"/>
                </a:solidFill>
              </a:rPr>
              <a:t>_</a:t>
            </a:r>
            <a:r>
              <a:rPr lang="en-US" sz="3200" b="1" dirty="0">
                <a:solidFill>
                  <a:srgbClr val="004A48"/>
                </a:solidFill>
              </a:rPr>
              <a:t>dots</a:t>
            </a:r>
            <a:r>
              <a:rPr lang="ru-RU" sz="2800" b="1" dirty="0">
                <a:solidFill>
                  <a:srgbClr val="004A48"/>
                </a:solidFill>
              </a:rPr>
              <a:t>:</a:t>
            </a:r>
            <a:endParaRPr lang="ru-RU" b="1" dirty="0">
              <a:solidFill>
                <a:srgbClr val="004A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99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313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Тема Office</vt:lpstr>
      <vt:lpstr>Equation.DSMT4</vt:lpstr>
      <vt:lpstr>РАЗРАБОТКА ПРОГРАММЫ ДЛЯ МОДЕЛИРОВАНИЯ ГЕОМЕТРИЧЕСКИХ ФРАКТАЛОВ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37</cp:revision>
  <dcterms:created xsi:type="dcterms:W3CDTF">2019-04-14T17:22:23Z</dcterms:created>
  <dcterms:modified xsi:type="dcterms:W3CDTF">2019-04-14T19:38:03Z</dcterms:modified>
</cp:coreProperties>
</file>