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FDE3EAF9-E15F-49A5-BD4A-617CCEB8F41B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5013C"/>
    <a:srgbClr val="9966FF"/>
    <a:srgbClr val="CC66FF"/>
    <a:srgbClr val="FF66FF"/>
    <a:srgbClr val="FE5002"/>
    <a:srgbClr val="9999FF"/>
    <a:srgbClr val="FF3300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DFFD7-F859-4294-AED3-D7992291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DC3262-7EF9-4898-AA11-009AC340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A535D-7F6D-4496-8395-4BEFDC13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39919-CED5-4491-BB1E-ADD0A5D0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18AA4-40B5-4A52-9AC2-A1515D72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8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D8B74-9B80-49F9-911A-20F98F84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C33030-23B0-47C3-912B-4810AAEE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57FBD-2E9C-43BD-B687-8FA0DA3B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A4B87-9E98-4467-AF0A-26AA4D5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29C44-30EC-406A-A21E-E238C1B3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05F48-B442-4750-A62C-9D90DA5DA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8600C6-76FC-416F-90AC-D090BCBD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FCA00-6299-4A15-809A-9B577C84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1B680-96B6-4C98-8408-8E932AB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8A40E-0ACD-43F5-8F9C-9AD214F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3A7A2-1251-43FF-B776-F81A528D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E44A7-5E8D-449B-9101-06503D3B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972D9-FD23-45D0-A2AB-F6EAC4F1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95E5E-F388-4743-ADDD-3A4F00E5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673BD-4D98-4A3C-8A40-C3CE540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6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BC0E3-C9FC-43EB-A3BF-D539A43C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A33CD-C322-4199-89A7-D2590861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3EFC6-91C4-44F9-AE4B-B97A005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C1AB8-F0EF-481C-B07E-C42CCD37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E9495-D76E-4B4F-945C-7B12ECE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E35A9-081C-4D72-B48D-CDCB1D76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2A45D-9721-446B-9B9C-E4450AC07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77EF0B-AEA1-4D46-A056-3767EB6A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C3AE6A-FC4B-4E02-960A-C888E52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1DFCC-3E8D-426A-B12B-D596A33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CD740F-ECD6-450F-A169-A424BE33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826C-F1C5-42AA-AC34-C3B02465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64C2A-D96A-4D09-AE29-3D93F67F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5BF25-5596-4242-8D62-D6D484AD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578601-415D-4B0B-A0EE-1DC61913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2D813-2B14-42B8-9549-F23A9AF9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139B77-BDD3-4C6F-BCE7-A32310E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21F1D4-AA5D-4D9A-AEEC-60E3B41D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3F1CBA-4130-44D5-AEB2-BCD7928D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3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6842-53E4-4D1F-9D8F-C325B93C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4F3E48-84D7-494D-B94B-C1B7961F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7D24CE-680D-4161-9576-62C6A297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713577-5BC3-4FF2-B022-B5497E82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7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7A7FD9-9431-4E71-AE49-9626ED7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C5CC7-BC21-45C8-9230-07706CE6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09A4B9-4D59-49F7-9D50-C467A772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1CC32-610B-4D94-96F1-59EF42DF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A8957-46FC-4297-9E25-A76D3ABC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FC69E-C3CF-4F73-A34B-B9A35C19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60817A-AF64-4F60-82D4-B84D33CE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8E7E67-7282-4EEF-8EFE-73A45C8F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18C94-49EF-4F69-81CB-647B0A13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7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8D0E1-809A-4B66-9C9C-1100D884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C1813-DCCA-46FF-9968-E615836FB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565AAD-FB22-4ECC-AB1D-094C9ED4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7B8B71-2D6E-4204-815A-57761A9A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77381C-591F-4126-8092-A85D2EA8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519DD3-1830-4FDE-ADB6-BA4CC169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7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AF800-7936-4EE7-A65F-6CB0673D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F808A-EC17-4CF0-B20B-114C9856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740D7-B133-4A57-8CFC-30892109E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2144-27B2-491E-AA9E-66D2BFF7513F}" type="datetimeFigureOut">
              <a:rPr lang="ru-RU" smtClean="0"/>
              <a:t>18.04.2019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5361C-A07B-492B-B081-9C7B76BB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7D60D-3303-4936-8BF5-41A289000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E7FE-2305-4B92-8CD5-79CC9E227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72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10DE4-75FB-4F7D-A86D-FA33445B3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96" y="0"/>
            <a:ext cx="11940207" cy="2157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rgbClr val="CC66FF"/>
                </a:solidFill>
                <a:latin typeface="+mn-lt"/>
              </a:rPr>
              <a:t>Компьютерное моделирование фрактальности галактик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A704E9-F735-4F05-A705-A1A612A3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5595" y="3204832"/>
            <a:ext cx="5147372" cy="345769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b="1" dirty="0">
                <a:solidFill>
                  <a:srgbClr val="FE5002"/>
                </a:solidFill>
              </a:rPr>
              <a:t>«Я считаю совершенно необходимым — параллельно с продолжением попыток объяснить кластеризацию [галактик] — найти способ описать её и смоделировать реальность чисто геометрическими средствами» </a:t>
            </a:r>
            <a:r>
              <a:rPr lang="en-US" sz="2000" b="1" dirty="0">
                <a:solidFill>
                  <a:srgbClr val="FE5002"/>
                </a:solidFill>
              </a:rPr>
              <a:t>(</a:t>
            </a:r>
            <a:r>
              <a:rPr lang="ru-RU" sz="2000" b="1" dirty="0">
                <a:solidFill>
                  <a:srgbClr val="FE5002"/>
                </a:solidFill>
              </a:rPr>
              <a:t>Бенуа Мандельброт</a:t>
            </a:r>
            <a:r>
              <a:rPr lang="en-US" sz="2000" b="1" dirty="0">
                <a:solidFill>
                  <a:srgbClr val="FE5002"/>
                </a:solidFill>
              </a:rPr>
              <a:t>, </a:t>
            </a:r>
            <a:r>
              <a:rPr lang="ru-RU" sz="2000" b="1" dirty="0">
                <a:solidFill>
                  <a:srgbClr val="FE5002"/>
                </a:solidFill>
              </a:rPr>
              <a:t>«Фрактальная геометрия природы»</a:t>
            </a:r>
            <a:r>
              <a:rPr lang="en-US" sz="2000" b="1" dirty="0">
                <a:solidFill>
                  <a:srgbClr val="FE5002"/>
                </a:solidFill>
              </a:rPr>
              <a:t>)</a:t>
            </a:r>
            <a:r>
              <a:rPr lang="ru-RU" sz="2000" b="1" dirty="0">
                <a:solidFill>
                  <a:srgbClr val="FE5002"/>
                </a:solidFill>
              </a:rPr>
              <a:t> </a:t>
            </a:r>
            <a:endParaRPr lang="ru-RU" b="1" dirty="0">
              <a:solidFill>
                <a:srgbClr val="FE50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DF86-29DA-4234-94F3-47EDBDBEBDB0}"/>
              </a:ext>
            </a:extLst>
          </p:cNvPr>
          <p:cNvSpPr txBox="1"/>
          <p:nvPr/>
        </p:nvSpPr>
        <p:spPr>
          <a:xfrm>
            <a:off x="6805595" y="2045081"/>
            <a:ext cx="4227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9966FF"/>
                </a:solidFill>
              </a:rPr>
              <a:t>Мазлов Иван</a:t>
            </a:r>
            <a:r>
              <a:rPr lang="en-US" sz="2000" b="1" dirty="0">
                <a:solidFill>
                  <a:srgbClr val="9966FF"/>
                </a:solidFill>
              </a:rPr>
              <a:t>, </a:t>
            </a:r>
            <a:r>
              <a:rPr lang="ru-RU" sz="2000" b="1" dirty="0">
                <a:solidFill>
                  <a:srgbClr val="9966FF"/>
                </a:solidFill>
              </a:rPr>
              <a:t>10-Б класс,</a:t>
            </a:r>
          </a:p>
          <a:p>
            <a:r>
              <a:rPr lang="ru-RU" sz="2000" b="1" dirty="0" err="1">
                <a:solidFill>
                  <a:srgbClr val="9966FF"/>
                </a:solidFill>
              </a:rPr>
              <a:t>Новофёдоровская</a:t>
            </a:r>
            <a:r>
              <a:rPr lang="ru-RU" sz="2000" b="1" dirty="0">
                <a:solidFill>
                  <a:srgbClr val="9966FF"/>
                </a:solidFill>
              </a:rPr>
              <a:t> школа-лицей,</a:t>
            </a:r>
          </a:p>
          <a:p>
            <a:r>
              <a:rPr lang="ru-RU" sz="2000" b="1" dirty="0">
                <a:solidFill>
                  <a:srgbClr val="9966FF"/>
                </a:solidFill>
              </a:rPr>
              <a:t>Сакский р-н, Республика Крым</a:t>
            </a:r>
            <a:endParaRPr lang="ru-RU" b="1" dirty="0">
              <a:solidFill>
                <a:srgbClr val="9966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B8F2D3-68BE-4386-865B-4EB25A96E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" b="4543"/>
          <a:stretch/>
        </p:blipFill>
        <p:spPr>
          <a:xfrm>
            <a:off x="586413" y="2045081"/>
            <a:ext cx="5997206" cy="45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3473" y="887776"/>
            <a:ext cx="9545053" cy="1107996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FFFF00"/>
                </a:solidFill>
              </a:rPr>
              <a:t>Благодарю за внимание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FF3398-9FE7-40FC-9058-01773432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61" y="1659358"/>
            <a:ext cx="6059486" cy="4304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CDF86-29DA-4234-94F3-47EDBDBEBDB0}"/>
              </a:ext>
            </a:extLst>
          </p:cNvPr>
          <p:cNvSpPr txBox="1"/>
          <p:nvPr/>
        </p:nvSpPr>
        <p:spPr>
          <a:xfrm>
            <a:off x="313899" y="459029"/>
            <a:ext cx="11532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E5002"/>
                </a:solidFill>
              </a:rPr>
              <a:t>В Космосе очень важную роль играет </a:t>
            </a:r>
            <a:r>
              <a:rPr lang="ru-RU" sz="3600" b="1" dirty="0">
                <a:solidFill>
                  <a:srgbClr val="FE5002"/>
                </a:solidFill>
              </a:rPr>
              <a:t>вращение</a:t>
            </a:r>
            <a:r>
              <a:rPr lang="ru-RU" sz="3600" dirty="0">
                <a:solidFill>
                  <a:srgbClr val="FE5002"/>
                </a:solidFill>
              </a:rPr>
              <a:t>, </a:t>
            </a:r>
            <a:r>
              <a:rPr lang="ru-RU" sz="3600" b="1" dirty="0">
                <a:solidFill>
                  <a:srgbClr val="FE5002"/>
                </a:solidFill>
              </a:rPr>
              <a:t>вихри</a:t>
            </a:r>
            <a:r>
              <a:rPr lang="ru-RU" sz="3600" dirty="0">
                <a:solidFill>
                  <a:srgbClr val="FE5002"/>
                </a:solidFill>
              </a:rPr>
              <a:t>;</a:t>
            </a:r>
          </a:p>
          <a:p>
            <a:r>
              <a:rPr lang="ru-RU" sz="3600" dirty="0">
                <a:solidFill>
                  <a:srgbClr val="FE5002"/>
                </a:solidFill>
              </a:rPr>
              <a:t>в результате часто образуются </a:t>
            </a:r>
            <a:r>
              <a:rPr lang="ru-RU" sz="3600" b="1" dirty="0">
                <a:solidFill>
                  <a:srgbClr val="FE5002"/>
                </a:solidFill>
              </a:rPr>
              <a:t>шары</a:t>
            </a:r>
            <a:r>
              <a:rPr lang="ru-RU" sz="3600" dirty="0">
                <a:solidFill>
                  <a:srgbClr val="FE5002"/>
                </a:solidFill>
              </a:rPr>
              <a:t>, </a:t>
            </a:r>
            <a:r>
              <a:rPr lang="ru-RU" sz="3600" b="1" dirty="0">
                <a:solidFill>
                  <a:srgbClr val="FE5002"/>
                </a:solidFill>
              </a:rPr>
              <a:t>диски</a:t>
            </a:r>
            <a:r>
              <a:rPr lang="ru-RU" sz="3600" dirty="0">
                <a:solidFill>
                  <a:srgbClr val="FE5002"/>
                </a:solidFill>
              </a:rPr>
              <a:t> и </a:t>
            </a:r>
            <a:r>
              <a:rPr lang="ru-RU" sz="3600" b="1" dirty="0">
                <a:solidFill>
                  <a:srgbClr val="FE5002"/>
                </a:solidFill>
              </a:rPr>
              <a:t>спирали</a:t>
            </a:r>
            <a:r>
              <a:rPr lang="ru-RU" sz="3600" dirty="0">
                <a:solidFill>
                  <a:srgbClr val="FE5002"/>
                </a:solidFill>
              </a:rPr>
              <a:t>.</a:t>
            </a:r>
            <a:endParaRPr lang="ru-RU" sz="3600" b="1" dirty="0">
              <a:solidFill>
                <a:srgbClr val="FE5002"/>
              </a:solidFill>
            </a:endParaRPr>
          </a:p>
        </p:txBody>
      </p:sp>
      <p:pic>
        <p:nvPicPr>
          <p:cNvPr id="12" name="Рисунок 11" descr="Рукава у протозвезды.png">
            <a:extLst>
              <a:ext uri="{FF2B5EF4-FFF2-40B4-BE49-F238E27FC236}">
                <a16:creationId xmlns:a16="http://schemas.microsoft.com/office/drawing/2014/main" id="{834B28B3-3048-40CF-9C9B-2A940FD0623A}"/>
              </a:ext>
            </a:extLst>
          </p:cNvPr>
          <p:cNvPicPr/>
          <p:nvPr/>
        </p:nvPicPr>
        <p:blipFill>
          <a:blip r:embed="rId3" cstate="print"/>
          <a:srcRect l="7065"/>
          <a:stretch>
            <a:fillRect/>
          </a:stretch>
        </p:blipFill>
        <p:spPr>
          <a:xfrm>
            <a:off x="345743" y="2859687"/>
            <a:ext cx="5530310" cy="3710607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A704E9-F735-4F05-A705-A1A612A3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743" y="1659358"/>
            <a:ext cx="11320323" cy="235209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9966FF"/>
                </a:solidFill>
              </a:rPr>
              <a:t>Звёздные системы формируются из вихрей газа и пыли, которые называются протопланетными дисками.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ru-RU" b="1" dirty="0">
              <a:solidFill>
                <a:srgbClr val="CC66FF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A1FF6EE6-E18A-4B15-BAD7-2C82A8E0483F}"/>
              </a:ext>
            </a:extLst>
          </p:cNvPr>
          <p:cNvSpPr txBox="1">
            <a:spLocks/>
          </p:cNvSpPr>
          <p:nvPr/>
        </p:nvSpPr>
        <p:spPr>
          <a:xfrm>
            <a:off x="3896140" y="5673214"/>
            <a:ext cx="7579056" cy="118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6699FF"/>
                </a:solidFill>
              </a:rPr>
              <a:t>Обнаружен протопланетный диск с рукавами, подобный спиральной галактике.</a:t>
            </a:r>
          </a:p>
        </p:txBody>
      </p:sp>
    </p:spTree>
    <p:extLst>
      <p:ext uri="{BB962C8B-B14F-4D97-AF65-F5344CB8AC3E}">
        <p14:creationId xmlns:p14="http://schemas.microsoft.com/office/powerpoint/2010/main" val="2394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086883-D749-4521-9FB3-B7AC9124402E}"/>
              </a:ext>
            </a:extLst>
          </p:cNvPr>
          <p:cNvSpPr txBox="1"/>
          <p:nvPr/>
        </p:nvSpPr>
        <p:spPr>
          <a:xfrm>
            <a:off x="549965" y="4979528"/>
            <a:ext cx="1109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6699FF"/>
                </a:solidFill>
              </a:rPr>
              <a:t>Поэтому разница между шаром и диском условна;</a:t>
            </a:r>
          </a:p>
          <a:p>
            <a:pPr algn="ctr"/>
            <a:r>
              <a:rPr lang="ru-RU" sz="3200" b="1" dirty="0">
                <a:solidFill>
                  <a:srgbClr val="6699FF"/>
                </a:solidFill>
              </a:rPr>
              <a:t>диск является не цельным, а фрагментированным, ФРАКТАЛОМ.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22D20-979D-4881-B6F3-55FF2A4209F8}"/>
              </a:ext>
            </a:extLst>
          </p:cNvPr>
          <p:cNvSpPr txBox="1"/>
          <p:nvPr/>
        </p:nvSpPr>
        <p:spPr>
          <a:xfrm>
            <a:off x="549965" y="2801190"/>
            <a:ext cx="1150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C66FF"/>
                </a:solidFill>
              </a:rPr>
              <a:t>Если взглянуть на планету, то поначалу кажется, что это идеальный шар. </a:t>
            </a:r>
            <a:r>
              <a:rPr lang="ru-RU" sz="2800" dirty="0">
                <a:solidFill>
                  <a:srgbClr val="FF66FF"/>
                </a:solidFill>
              </a:rPr>
              <a:t>Но если рассмотреть вращающиеся планеты внимательнее,</a:t>
            </a:r>
          </a:p>
          <a:p>
            <a:pPr algn="ctr"/>
            <a:r>
              <a:rPr lang="ru-RU" sz="2800" dirty="0">
                <a:solidFill>
                  <a:srgbClr val="FF66FF"/>
                </a:solidFill>
              </a:rPr>
              <a:t>то они не полностью шарообразные,</a:t>
            </a:r>
          </a:p>
          <a:p>
            <a:pPr algn="ctr"/>
            <a:r>
              <a:rPr lang="ru-RU" sz="2800" dirty="0">
                <a:solidFill>
                  <a:srgbClr val="FF66FF"/>
                </a:solidFill>
              </a:rPr>
              <a:t>а слегка приплюснуты из-за центробежной силы.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BB71-CF48-4CC1-B1E1-F1FF68AA75D9}"/>
              </a:ext>
            </a:extLst>
          </p:cNvPr>
          <p:cNvSpPr txBox="1"/>
          <p:nvPr/>
        </p:nvSpPr>
        <p:spPr>
          <a:xfrm>
            <a:off x="649357" y="622852"/>
            <a:ext cx="105752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6699FF"/>
                </a:solidFill>
              </a:rPr>
              <a:t>Подобно протопланетным дискам и шарообразным космическим телам, типа звёзд, планет и их спутников, звёздные скопления и галактики часто имеют либо дискообразную, либо шаровидную или эллиптическую форму (хотя может быть и «неправильная» форма).</a:t>
            </a:r>
          </a:p>
        </p:txBody>
      </p:sp>
    </p:spTree>
    <p:extLst>
      <p:ext uri="{BB962C8B-B14F-4D97-AF65-F5344CB8AC3E}">
        <p14:creationId xmlns:p14="http://schemas.microsoft.com/office/powerpoint/2010/main" val="33979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07C376-84A3-4306-B29D-94A44CDE3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557966"/>
            <a:ext cx="6455390" cy="5046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8846E3-DF23-494D-9763-C32D4791354E}"/>
              </a:ext>
            </a:extLst>
          </p:cNvPr>
          <p:cNvSpPr txBox="1"/>
          <p:nvPr/>
        </p:nvSpPr>
        <p:spPr>
          <a:xfrm>
            <a:off x="395785" y="3495482"/>
            <a:ext cx="5090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9999FF"/>
                </a:solidFill>
              </a:rPr>
              <a:t>Звезды вращаются вокруг центра галактики —</a:t>
            </a:r>
          </a:p>
          <a:p>
            <a:pPr algn="ctr"/>
            <a:r>
              <a:rPr lang="ru-RU" sz="2800" b="1" dirty="0">
                <a:solidFill>
                  <a:srgbClr val="9999FF"/>
                </a:solidFill>
              </a:rPr>
              <a:t>ЧЕРНОЙ ДЫРЫ. Планеты вращаются вокруг звезд, спутники — вокруг планет.</a:t>
            </a:r>
          </a:p>
          <a:p>
            <a:pPr algn="ctr"/>
            <a:r>
              <a:rPr lang="ru-RU" sz="2800" b="1" dirty="0">
                <a:solidFill>
                  <a:srgbClr val="9999FF"/>
                </a:solidFill>
              </a:rPr>
              <a:t>То есть звездные системы САМОПОДОБНЫ.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6A038-3753-4C87-BE90-F14AAA3DECE8}"/>
              </a:ext>
            </a:extLst>
          </p:cNvPr>
          <p:cNvSpPr txBox="1"/>
          <p:nvPr/>
        </p:nvSpPr>
        <p:spPr>
          <a:xfrm>
            <a:off x="395785" y="244298"/>
            <a:ext cx="11400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E5002"/>
                </a:solidFill>
              </a:rPr>
              <a:t>Программа</a:t>
            </a:r>
            <a:r>
              <a:rPr lang="ru-RU" sz="3600" b="1" dirty="0">
                <a:solidFill>
                  <a:srgbClr val="FE5002"/>
                </a:solidFill>
              </a:rPr>
              <a:t> </a:t>
            </a:r>
            <a:r>
              <a:rPr lang="ru-RU" sz="3600" dirty="0">
                <a:solidFill>
                  <a:srgbClr val="FE5002"/>
                </a:solidFill>
              </a:rPr>
              <a:t>для моделирования случайных галактик реализована на языке программирования </a:t>
            </a:r>
            <a:r>
              <a:rPr lang="en-US" sz="3600" b="1" dirty="0">
                <a:solidFill>
                  <a:srgbClr val="FE5002"/>
                </a:solidFill>
              </a:rPr>
              <a:t>Python</a:t>
            </a:r>
            <a:r>
              <a:rPr lang="ru-RU" sz="3600" b="1" dirty="0">
                <a:solidFill>
                  <a:srgbClr val="FE5002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4C72D-6448-48B7-BC65-928A36A8FF2D}"/>
              </a:ext>
            </a:extLst>
          </p:cNvPr>
          <p:cNvSpPr txBox="1"/>
          <p:nvPr/>
        </p:nvSpPr>
        <p:spPr>
          <a:xfrm>
            <a:off x="653469" y="1444627"/>
            <a:ext cx="47470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FE5002"/>
                </a:solidFill>
              </a:rPr>
              <a:t>с использованием библиотеки </a:t>
            </a:r>
            <a:r>
              <a:rPr lang="en-US" sz="2400" b="1" dirty="0" err="1">
                <a:solidFill>
                  <a:srgbClr val="FE5002"/>
                </a:solidFill>
              </a:rPr>
              <a:t>pygame</a:t>
            </a:r>
            <a:r>
              <a:rPr lang="ru-RU" sz="2400" dirty="0">
                <a:solidFill>
                  <a:srgbClr val="FE5002"/>
                </a:solidFill>
              </a:rPr>
              <a:t> для рисования фигур</a:t>
            </a:r>
          </a:p>
          <a:p>
            <a:pPr algn="ctr"/>
            <a:r>
              <a:rPr lang="ru-RU" sz="2400" dirty="0">
                <a:solidFill>
                  <a:srgbClr val="FE5002"/>
                </a:solidFill>
              </a:rPr>
              <a:t>и библиотеки </a:t>
            </a:r>
            <a:r>
              <a:rPr lang="en-US" sz="2400" b="1" dirty="0">
                <a:solidFill>
                  <a:srgbClr val="FE5002"/>
                </a:solidFill>
              </a:rPr>
              <a:t>math</a:t>
            </a:r>
            <a:r>
              <a:rPr lang="ru-RU" sz="2400" dirty="0">
                <a:solidFill>
                  <a:srgbClr val="FE5002"/>
                </a:solidFill>
              </a:rPr>
              <a:t> для вычисления координат тел, движущихся по орбитам.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4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6A038-3753-4C87-BE90-F14AAA3DECE8}"/>
              </a:ext>
            </a:extLst>
          </p:cNvPr>
          <p:cNvSpPr txBox="1"/>
          <p:nvPr/>
        </p:nvSpPr>
        <p:spPr>
          <a:xfrm>
            <a:off x="395785" y="423081"/>
            <a:ext cx="11400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66FF"/>
                </a:solidFill>
              </a:rPr>
              <a:t>В программе есть две основные функции: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rgbClr val="FF66FF"/>
                </a:solidFill>
              </a:rPr>
              <a:t>Create_Galaxy</a:t>
            </a:r>
            <a:r>
              <a:rPr lang="ru-RU" sz="2800" b="1" dirty="0">
                <a:solidFill>
                  <a:srgbClr val="FF66FF"/>
                </a:solidFill>
              </a:rPr>
              <a:t> </a:t>
            </a:r>
            <a:r>
              <a:rPr lang="ru-RU" sz="2800" dirty="0">
                <a:solidFill>
                  <a:srgbClr val="FF66FF"/>
                </a:solidFill>
              </a:rPr>
              <a:t>(создание тел галактики);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66FF"/>
                </a:solidFill>
              </a:rPr>
              <a:t>Draw</a:t>
            </a:r>
            <a:r>
              <a:rPr lang="ru-RU" sz="2800" b="1" dirty="0">
                <a:solidFill>
                  <a:srgbClr val="FF66FF"/>
                </a:solidFill>
              </a:rPr>
              <a:t>_</a:t>
            </a:r>
            <a:r>
              <a:rPr lang="en-US" sz="2800" b="1" dirty="0">
                <a:solidFill>
                  <a:srgbClr val="FF66FF"/>
                </a:solidFill>
              </a:rPr>
              <a:t>Planets</a:t>
            </a:r>
            <a:r>
              <a:rPr lang="ru-RU" sz="2800" b="1" dirty="0">
                <a:solidFill>
                  <a:srgbClr val="FF66FF"/>
                </a:solidFill>
              </a:rPr>
              <a:t> </a:t>
            </a:r>
            <a:r>
              <a:rPr lang="ru-RU" sz="2800" dirty="0">
                <a:solidFill>
                  <a:srgbClr val="FF66FF"/>
                </a:solidFill>
              </a:rPr>
              <a:t>(отрисовка планет с помощью графической библиотеки </a:t>
            </a:r>
            <a:r>
              <a:rPr lang="en-US" sz="2800" b="1" dirty="0" err="1">
                <a:solidFill>
                  <a:srgbClr val="FF66FF"/>
                </a:solidFill>
              </a:rPr>
              <a:t>pygame</a:t>
            </a:r>
            <a:r>
              <a:rPr lang="ru-RU" sz="2800" dirty="0">
                <a:solidFill>
                  <a:srgbClr val="FF66FF"/>
                </a:solidFill>
              </a:rPr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18A98-D2AD-44C2-9101-FD58CAFAF006}"/>
              </a:ext>
            </a:extLst>
          </p:cNvPr>
          <p:cNvSpPr txBox="1"/>
          <p:nvPr/>
        </p:nvSpPr>
        <p:spPr>
          <a:xfrm>
            <a:off x="300250" y="2474893"/>
            <a:ext cx="114004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9999FF"/>
                </a:solidFill>
              </a:rPr>
              <a:t>Эти функции используют </a:t>
            </a:r>
            <a:r>
              <a:rPr lang="ru-RU" sz="3200" b="1" dirty="0">
                <a:solidFill>
                  <a:srgbClr val="9999FF"/>
                </a:solidFill>
              </a:rPr>
              <a:t>рекурсию</a:t>
            </a:r>
            <a:r>
              <a:rPr lang="ru-RU" sz="3200" dirty="0">
                <a:solidFill>
                  <a:srgbClr val="9999FF"/>
                </a:solidFill>
              </a:rPr>
              <a:t> и передают массив данных для каждой новой итерации </a:t>
            </a:r>
            <a:r>
              <a:rPr lang="ru-RU" sz="3200" b="1" dirty="0">
                <a:solidFill>
                  <a:srgbClr val="9999FF"/>
                </a:solidFill>
              </a:rPr>
              <a:t>в саму же себя</a:t>
            </a:r>
            <a:r>
              <a:rPr lang="ru-RU" sz="3200" dirty="0">
                <a:solidFill>
                  <a:srgbClr val="9999FF"/>
                </a:solidFill>
              </a:rPr>
              <a:t>.</a:t>
            </a:r>
          </a:p>
          <a:p>
            <a:pPr algn="ctr"/>
            <a:r>
              <a:rPr lang="ru-RU" sz="3200" dirty="0">
                <a:solidFill>
                  <a:srgbClr val="9999FF"/>
                </a:solidFill>
              </a:rPr>
              <a:t>За счет этого код получается компактным и изящным.</a:t>
            </a:r>
          </a:p>
          <a:p>
            <a:pPr algn="ctr"/>
            <a:endParaRPr lang="ru-RU" dirty="0">
              <a:solidFill>
                <a:srgbClr val="9999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82EB1-81BF-4F4B-A6A5-8AD48BE40FE3}"/>
              </a:ext>
            </a:extLst>
          </p:cNvPr>
          <p:cNvSpPr txBox="1"/>
          <p:nvPr/>
        </p:nvSpPr>
        <p:spPr>
          <a:xfrm>
            <a:off x="2186608" y="4505817"/>
            <a:ext cx="8507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9966FF"/>
                </a:solidFill>
              </a:rPr>
              <a:t>РЕКУРСИЯ</a:t>
            </a:r>
            <a:r>
              <a:rPr lang="ru-RU" sz="3600" dirty="0">
                <a:solidFill>
                  <a:srgbClr val="9966FF"/>
                </a:solidFill>
              </a:rPr>
              <a:t> в языке </a:t>
            </a:r>
            <a:r>
              <a:rPr lang="en-US" sz="3600" b="1" dirty="0">
                <a:solidFill>
                  <a:srgbClr val="9966FF"/>
                </a:solidFill>
              </a:rPr>
              <a:t>Python</a:t>
            </a:r>
            <a:r>
              <a:rPr lang="en-US" sz="3600" dirty="0">
                <a:solidFill>
                  <a:srgbClr val="9966FF"/>
                </a:solidFill>
              </a:rPr>
              <a:t> </a:t>
            </a:r>
            <a:r>
              <a:rPr lang="ru-RU" sz="3600" dirty="0">
                <a:solidFill>
                  <a:srgbClr val="9966FF"/>
                </a:solidFill>
              </a:rPr>
              <a:t>—</a:t>
            </a:r>
          </a:p>
          <a:p>
            <a:r>
              <a:rPr lang="ru-RU" sz="3600" dirty="0">
                <a:solidFill>
                  <a:srgbClr val="9966FF"/>
                </a:solidFill>
              </a:rPr>
              <a:t>это </a:t>
            </a:r>
            <a:r>
              <a:rPr lang="ru-RU" sz="3600" b="1" dirty="0">
                <a:solidFill>
                  <a:srgbClr val="9966FF"/>
                </a:solidFill>
              </a:rPr>
              <a:t>программное САМОПОДОБИЕ.</a:t>
            </a:r>
            <a:endParaRPr lang="ru-RU" sz="2400" dirty="0">
              <a:solidFill>
                <a:srgbClr val="99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6A038-3753-4C87-BE90-F14AAA3DECE8}"/>
              </a:ext>
            </a:extLst>
          </p:cNvPr>
          <p:cNvSpPr txBox="1"/>
          <p:nvPr/>
        </p:nvSpPr>
        <p:spPr>
          <a:xfrm>
            <a:off x="395784" y="290560"/>
            <a:ext cx="11400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66FF"/>
                </a:solidFill>
              </a:rPr>
              <a:t>Параметры создания новых галактик содержатся в словаре (</a:t>
            </a:r>
            <a:r>
              <a:rPr lang="ru-RU" sz="2800" dirty="0" err="1">
                <a:solidFill>
                  <a:srgbClr val="FF66FF"/>
                </a:solidFill>
              </a:rPr>
              <a:t>dictionary</a:t>
            </a:r>
            <a:r>
              <a:rPr lang="ru-RU" sz="2800" dirty="0">
                <a:solidFill>
                  <a:srgbClr val="FF66FF"/>
                </a:solidFill>
              </a:rPr>
              <a:t>) </a:t>
            </a:r>
            <a:r>
              <a:rPr lang="ru-RU" sz="2800" b="1" dirty="0" err="1">
                <a:solidFill>
                  <a:srgbClr val="FF66FF"/>
                </a:solidFill>
              </a:rPr>
              <a:t>config</a:t>
            </a:r>
            <a:r>
              <a:rPr lang="ru-RU" sz="2800" b="1" dirty="0">
                <a:solidFill>
                  <a:srgbClr val="FF66FF"/>
                </a:solidFill>
              </a:rPr>
              <a:t>. </a:t>
            </a:r>
            <a:r>
              <a:rPr lang="ru-RU" sz="2800" dirty="0">
                <a:solidFill>
                  <a:srgbClr val="9966FF"/>
                </a:solidFill>
              </a:rPr>
              <a:t>Каждый из параметров задан для каждой </a:t>
            </a:r>
            <a:r>
              <a:rPr lang="ru-RU" sz="2800" b="1" dirty="0">
                <a:solidFill>
                  <a:srgbClr val="9966FF"/>
                </a:solidFill>
              </a:rPr>
              <a:t>итерации</a:t>
            </a:r>
            <a:r>
              <a:rPr lang="ru-RU" sz="2800" dirty="0">
                <a:solidFill>
                  <a:srgbClr val="9966FF"/>
                </a:solidFill>
              </a:rPr>
              <a:t>: от черной дыры — до спутников планет (индексы от 0 до 3).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EA367-BDA9-44DC-885B-188CB119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" y="1675555"/>
            <a:ext cx="11507939" cy="50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173FDB-6895-4133-8C73-C9D015C82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0" y="375669"/>
            <a:ext cx="8290534" cy="6266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5E8DC-988C-401B-AFA5-5ABF3371C89F}"/>
              </a:ext>
            </a:extLst>
          </p:cNvPr>
          <p:cNvSpPr txBox="1"/>
          <p:nvPr/>
        </p:nvSpPr>
        <p:spPr>
          <a:xfrm>
            <a:off x="5738191" y="1893187"/>
            <a:ext cx="6294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FF66FF"/>
                </a:solidFill>
              </a:rPr>
              <a:t>Начинает работать механизм </a:t>
            </a:r>
            <a:r>
              <a:rPr lang="ru-RU" sz="2800" b="1" dirty="0">
                <a:solidFill>
                  <a:srgbClr val="FF66FF"/>
                </a:solidFill>
              </a:rPr>
              <a:t>рекурсии</a:t>
            </a:r>
            <a:r>
              <a:rPr lang="ru-RU" sz="2800" dirty="0">
                <a:solidFill>
                  <a:srgbClr val="FF66FF"/>
                </a:solidFill>
              </a:rPr>
              <a:t>: все спутники «вырезаются» и полностью, как будто это независимая структура, передаются на обработку опять в ту же </a:t>
            </a:r>
            <a:r>
              <a:rPr lang="ru-RU" sz="2800" dirty="0" smtClean="0">
                <a:solidFill>
                  <a:srgbClr val="FF66FF"/>
                </a:solidFill>
              </a:rPr>
              <a:t>функцию </a:t>
            </a:r>
            <a:r>
              <a:rPr lang="en-US" sz="2800" b="1" dirty="0">
                <a:solidFill>
                  <a:srgbClr val="FF66FF"/>
                </a:solidFill>
              </a:rPr>
              <a:t>Draw</a:t>
            </a:r>
            <a:r>
              <a:rPr lang="ru-RU" sz="2800" b="1" dirty="0">
                <a:solidFill>
                  <a:srgbClr val="FF66FF"/>
                </a:solidFill>
              </a:rPr>
              <a:t>_</a:t>
            </a:r>
            <a:r>
              <a:rPr lang="en-US" sz="2800" b="1" dirty="0">
                <a:solidFill>
                  <a:srgbClr val="FF66FF"/>
                </a:solidFill>
              </a:rPr>
              <a:t>Planets</a:t>
            </a:r>
            <a:r>
              <a:rPr lang="ru-RU" sz="2800" dirty="0">
                <a:solidFill>
                  <a:srgbClr val="FF66FF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3F49A-E28A-4218-AF06-6A72D51919AC}"/>
              </a:ext>
            </a:extLst>
          </p:cNvPr>
          <p:cNvSpPr txBox="1"/>
          <p:nvPr/>
        </p:nvSpPr>
        <p:spPr>
          <a:xfrm rot="10800000" flipH="1" flipV="1">
            <a:off x="5498275" y="232101"/>
            <a:ext cx="6534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solidFill>
                  <a:srgbClr val="9999FF"/>
                </a:solidFill>
              </a:rPr>
              <a:t>Модуль рассчитывает новые координаты </a:t>
            </a:r>
          </a:p>
          <a:p>
            <a:pPr algn="r"/>
            <a:r>
              <a:rPr lang="ru-RU" sz="2800" dirty="0" smtClean="0">
                <a:solidFill>
                  <a:srgbClr val="9999FF"/>
                </a:solidFill>
              </a:rPr>
              <a:t>тела и </a:t>
            </a:r>
            <a:r>
              <a:rPr lang="ru-RU" sz="2800" dirty="0" err="1" smtClean="0">
                <a:solidFill>
                  <a:srgbClr val="9999FF"/>
                </a:solidFill>
              </a:rPr>
              <a:t>отрисовывает</a:t>
            </a:r>
            <a:r>
              <a:rPr lang="ru-RU" sz="2800" dirty="0" smtClean="0">
                <a:solidFill>
                  <a:srgbClr val="9999FF"/>
                </a:solidFill>
              </a:rPr>
              <a:t> объект на экране, определяет наличие  у тела «спутников»</a:t>
            </a:r>
            <a:endParaRPr lang="ru-RU" sz="2800" dirty="0">
              <a:solidFill>
                <a:srgbClr val="9999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3C37F-5D6F-4FF4-B5C0-91A413BA2543}"/>
              </a:ext>
            </a:extLst>
          </p:cNvPr>
          <p:cNvSpPr txBox="1"/>
          <p:nvPr/>
        </p:nvSpPr>
        <p:spPr>
          <a:xfrm>
            <a:off x="5181600" y="4379131"/>
            <a:ext cx="6753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rgbClr val="9966FF"/>
                </a:solidFill>
              </a:rPr>
              <a:t>Т.е. функция вызывает саму себя и полученные обратно результаты </a:t>
            </a:r>
            <a:endParaRPr lang="ru-RU" sz="2800" dirty="0" smtClean="0">
              <a:solidFill>
                <a:srgbClr val="9966FF"/>
              </a:solidFill>
            </a:endParaRPr>
          </a:p>
          <a:p>
            <a:pPr algn="r"/>
            <a:r>
              <a:rPr lang="ru-RU" sz="2800" dirty="0" smtClean="0">
                <a:solidFill>
                  <a:srgbClr val="9966FF"/>
                </a:solidFill>
              </a:rPr>
              <a:t>(</a:t>
            </a:r>
            <a:r>
              <a:rPr lang="ru-RU" sz="2800" dirty="0">
                <a:solidFill>
                  <a:srgbClr val="9966FF"/>
                </a:solidFill>
              </a:rPr>
              <a:t>а это все изменения Угла и Координат) </a:t>
            </a:r>
            <a:endParaRPr lang="ru-RU" sz="2800" dirty="0" smtClean="0">
              <a:solidFill>
                <a:srgbClr val="9966FF"/>
              </a:solidFill>
            </a:endParaRPr>
          </a:p>
          <a:p>
            <a:pPr algn="r"/>
            <a:r>
              <a:rPr lang="ru-RU" sz="2800" dirty="0" smtClean="0">
                <a:solidFill>
                  <a:srgbClr val="9966FF"/>
                </a:solidFill>
              </a:rPr>
              <a:t>вставляет </a:t>
            </a:r>
            <a:r>
              <a:rPr lang="ru-RU" sz="2800" dirty="0">
                <a:solidFill>
                  <a:srgbClr val="9966FF"/>
                </a:solidFill>
              </a:rPr>
              <a:t>назад в массив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301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10643D-6B10-4C94-A246-4651B73D2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r="1317" b="9227"/>
          <a:stretch/>
        </p:blipFill>
        <p:spPr>
          <a:xfrm>
            <a:off x="-70917" y="0"/>
            <a:ext cx="12262917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0423" y="493749"/>
            <a:ext cx="6962272" cy="954107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6699FF"/>
                </a:solidFill>
              </a:rPr>
              <a:t>Анализ показал, что космические структуры САМОПОДОБНЫ. </a:t>
            </a:r>
            <a:endParaRPr lang="ru-RU" sz="2800" b="1" dirty="0">
              <a:solidFill>
                <a:srgbClr val="6699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4021" y="2009269"/>
            <a:ext cx="6400800" cy="1815882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rgbClr val="CC66FF"/>
                </a:solidFill>
              </a:rPr>
              <a:t>Применяя теорию фракталов и хаоса, можно генерировать </a:t>
            </a:r>
            <a:r>
              <a:rPr lang="ru-RU" sz="2800" b="1" dirty="0" smtClean="0">
                <a:solidFill>
                  <a:srgbClr val="CC66FF"/>
                </a:solidFill>
              </a:rPr>
              <a:t>галактики</a:t>
            </a:r>
            <a:r>
              <a:rPr lang="ru-RU" sz="2800" b="1" dirty="0">
                <a:solidFill>
                  <a:srgbClr val="CC66FF"/>
                </a:solidFill>
              </a:rPr>
              <a:t>, которые могут находиться на </a:t>
            </a:r>
            <a:r>
              <a:rPr lang="ru-RU" sz="2800" b="1" dirty="0" smtClean="0">
                <a:solidFill>
                  <a:srgbClr val="CC66FF"/>
                </a:solidFill>
              </a:rPr>
              <a:t>разных </a:t>
            </a:r>
            <a:r>
              <a:rPr lang="ru-RU" sz="2800" b="1" dirty="0">
                <a:solidFill>
                  <a:srgbClr val="CC66FF"/>
                </a:solidFill>
              </a:rPr>
              <a:t>космических расстояниях.</a:t>
            </a:r>
            <a:endParaRPr lang="ru-RU" sz="2800" b="1" dirty="0">
              <a:solidFill>
                <a:srgbClr val="CC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8695" y="4386565"/>
            <a:ext cx="6573888" cy="1815882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 smtClean="0">
                <a:solidFill>
                  <a:srgbClr val="6699FF"/>
                </a:solidFill>
              </a:rPr>
              <a:t>Возможна реализация математического аппарата </a:t>
            </a:r>
            <a:r>
              <a:rPr lang="ru-RU" sz="2800" b="1" dirty="0">
                <a:solidFill>
                  <a:srgbClr val="6699FF"/>
                </a:solidFill>
              </a:rPr>
              <a:t>для расчета кратчайшего пути от Солнечной системы к подобным системам и </a:t>
            </a:r>
            <a:r>
              <a:rPr lang="ru-RU" sz="2800" b="1" dirty="0" smtClean="0">
                <a:solidFill>
                  <a:srgbClr val="6699FF"/>
                </a:solidFill>
              </a:rPr>
              <a:t>галактикам.</a:t>
            </a:r>
            <a:endParaRPr lang="ru-RU" sz="28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18"/>
            <a:ext cx="12191999" cy="6865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1" y="735376"/>
            <a:ext cx="8133347" cy="1815882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6699FF"/>
                </a:solidFill>
              </a:rPr>
              <a:t>Н</a:t>
            </a:r>
            <a:r>
              <a:rPr lang="ru-RU" sz="2800" b="1" dirty="0">
                <a:solidFill>
                  <a:srgbClr val="6699FF"/>
                </a:solidFill>
              </a:rPr>
              <a:t>а </a:t>
            </a:r>
            <a:r>
              <a:rPr lang="ru-RU" sz="2800" b="1" dirty="0">
                <a:solidFill>
                  <a:srgbClr val="6699FF"/>
                </a:solidFill>
              </a:rPr>
              <a:t>основе </a:t>
            </a:r>
            <a:r>
              <a:rPr lang="ru-RU" sz="2800" b="1" dirty="0">
                <a:solidFill>
                  <a:srgbClr val="6699FF"/>
                </a:solidFill>
              </a:rPr>
              <a:t>данного ПО планируется </a:t>
            </a:r>
            <a:r>
              <a:rPr lang="ru-RU" sz="2800" b="1" dirty="0">
                <a:solidFill>
                  <a:srgbClr val="6699FF"/>
                </a:solidFill>
              </a:rPr>
              <a:t>провести </a:t>
            </a:r>
            <a:r>
              <a:rPr lang="ru-RU" sz="2800" b="1" dirty="0">
                <a:solidFill>
                  <a:srgbClr val="6699FF"/>
                </a:solidFill>
              </a:rPr>
              <a:t>эксперименты </a:t>
            </a:r>
            <a:r>
              <a:rPr lang="ru-RU" sz="2800" b="1" dirty="0">
                <a:solidFill>
                  <a:srgbClr val="6699FF"/>
                </a:solidFill>
              </a:rPr>
              <a:t>на базовой кафедре астрономии физико-технического института </a:t>
            </a:r>
            <a:r>
              <a:rPr lang="ru-RU" sz="2800" b="1" dirty="0" smtClean="0">
                <a:solidFill>
                  <a:srgbClr val="6699FF"/>
                </a:solidFill>
              </a:rPr>
              <a:t/>
            </a:r>
            <a:br>
              <a:rPr lang="ru-RU" sz="2800" b="1" dirty="0" smtClean="0">
                <a:solidFill>
                  <a:srgbClr val="6699FF"/>
                </a:solidFill>
              </a:rPr>
            </a:br>
            <a:r>
              <a:rPr lang="ru-RU" sz="2800" b="1" dirty="0" smtClean="0">
                <a:solidFill>
                  <a:srgbClr val="6699FF"/>
                </a:solidFill>
              </a:rPr>
              <a:t>КФУ </a:t>
            </a:r>
            <a:r>
              <a:rPr lang="ru-RU" sz="2800" b="1" dirty="0">
                <a:solidFill>
                  <a:srgbClr val="6699FF"/>
                </a:solidFill>
              </a:rPr>
              <a:t>им</a:t>
            </a:r>
            <a:r>
              <a:rPr lang="ru-RU" sz="2800" b="1" dirty="0">
                <a:solidFill>
                  <a:srgbClr val="6699FF"/>
                </a:solidFill>
              </a:rPr>
              <a:t>. </a:t>
            </a:r>
            <a:r>
              <a:rPr lang="ru-RU" sz="2800" b="1" dirty="0">
                <a:solidFill>
                  <a:srgbClr val="6699FF"/>
                </a:solidFill>
              </a:rPr>
              <a:t>В.И. </a:t>
            </a:r>
            <a:r>
              <a:rPr lang="ru-RU" sz="2800" b="1" dirty="0">
                <a:solidFill>
                  <a:srgbClr val="6699FF"/>
                </a:solidFill>
              </a:rPr>
              <a:t>Вернадского в с. </a:t>
            </a:r>
            <a:r>
              <a:rPr lang="ru-RU" sz="2800" b="1" dirty="0" smtClean="0">
                <a:solidFill>
                  <a:srgbClr val="6699FF"/>
                </a:solidFill>
              </a:rPr>
              <a:t>Научное.</a:t>
            </a:r>
            <a:endParaRPr lang="ru-RU" sz="2800" b="1" dirty="0">
              <a:solidFill>
                <a:srgbClr val="6699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5706" y="3983902"/>
            <a:ext cx="9055766" cy="2246769"/>
          </a:xfrm>
          <a:prstGeom prst="rect">
            <a:avLst/>
          </a:prstGeom>
          <a:solidFill>
            <a:srgbClr val="05013C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6699FF"/>
                </a:solidFill>
              </a:rPr>
              <a:t>Это позволит </a:t>
            </a:r>
            <a:r>
              <a:rPr lang="ru-RU" sz="2800" b="1" dirty="0">
                <a:solidFill>
                  <a:srgbClr val="6699FF"/>
                </a:solidFill>
              </a:rPr>
              <a:t>проверить гипотезу </a:t>
            </a:r>
            <a:r>
              <a:rPr lang="ru-RU" sz="2800" b="1" dirty="0">
                <a:solidFill>
                  <a:srgbClr val="6699FF"/>
                </a:solidFill>
              </a:rPr>
              <a:t>о том, что при помощи данной </a:t>
            </a:r>
            <a:r>
              <a:rPr lang="ru-RU" sz="2800" b="1" dirty="0">
                <a:solidFill>
                  <a:srgbClr val="6699FF"/>
                </a:solidFill>
              </a:rPr>
              <a:t>разработки </a:t>
            </a:r>
            <a:r>
              <a:rPr lang="ru-RU" sz="2800" b="1" dirty="0">
                <a:solidFill>
                  <a:srgbClr val="6699FF"/>
                </a:solidFill>
              </a:rPr>
              <a:t>можно находить близкие по структуре к Солнечной системе звездные системы, которые не просто смоделированы в рамках данного ПО, а существуют в реальном </a:t>
            </a:r>
            <a:r>
              <a:rPr lang="ru-RU" sz="2800" b="1" dirty="0">
                <a:solidFill>
                  <a:srgbClr val="6699FF"/>
                </a:solidFill>
              </a:rPr>
              <a:t>времени.</a:t>
            </a:r>
            <a:endParaRPr lang="ru-RU" sz="28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479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Компьютерное моделирование фрактальности галактик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Laradel</cp:lastModifiedBy>
  <cp:revision>41</cp:revision>
  <cp:lastPrinted>2019-04-17T22:57:58Z</cp:lastPrinted>
  <dcterms:created xsi:type="dcterms:W3CDTF">2019-04-14T15:04:07Z</dcterms:created>
  <dcterms:modified xsi:type="dcterms:W3CDTF">2019-04-17T22:59:42Z</dcterms:modified>
</cp:coreProperties>
</file>