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66" r:id="rId9"/>
    <p:sldId id="267" r:id="rId10"/>
    <p:sldId id="264" r:id="rId11"/>
    <p:sldId id="259" r:id="rId12"/>
    <p:sldId id="269" r:id="rId13"/>
    <p:sldId id="262" r:id="rId14"/>
    <p:sldId id="268" r:id="rId15"/>
    <p:sldId id="263" r:id="rId16"/>
  </p:sldIdLst>
  <p:sldSz cx="12192000" cy="6858000"/>
  <p:notesSz cx="6858000" cy="9144000"/>
  <p:embeddedFontLst>
    <p:embeddedFont>
      <p:font typeface="SF Pro Display" panose="00000500000000000000" pitchFamily="50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0A35-4439-4358-8C1A-160D89849BD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7ED3C7-1881-45F5-826D-2A186327C426}">
      <dgm:prSet/>
      <dgm:spPr/>
      <dgm:t>
        <a:bodyPr/>
        <a:lstStyle/>
        <a:p>
          <a:r>
            <a:rPr lang="de-DE" err="1"/>
            <a:t>Parsing</a:t>
          </a:r>
          <a:r>
            <a:rPr lang="de-DE"/>
            <a:t> – kurze Wiederholung</a:t>
          </a:r>
          <a:br>
            <a:rPr lang="de-DE"/>
          </a:br>
          <a:r>
            <a:rPr lang="de-DE"/>
            <a:t>Wie es funktioniert</a:t>
          </a:r>
          <a:endParaRPr lang="en-US"/>
        </a:p>
      </dgm:t>
    </dgm:pt>
    <dgm:pt modelId="{C8C6C511-C82F-4B0B-AE74-847048118DD5}" type="parTrans" cxnId="{B8A6BB74-B550-41F6-BF53-EC643B6050DC}">
      <dgm:prSet/>
      <dgm:spPr/>
      <dgm:t>
        <a:bodyPr/>
        <a:lstStyle/>
        <a:p>
          <a:endParaRPr lang="en-US"/>
        </a:p>
      </dgm:t>
    </dgm:pt>
    <dgm:pt modelId="{CB855FD9-06BF-4731-911E-95B09218E050}" type="sibTrans" cxnId="{B8A6BB74-B550-41F6-BF53-EC643B6050DC}">
      <dgm:prSet/>
      <dgm:spPr/>
      <dgm:t>
        <a:bodyPr/>
        <a:lstStyle/>
        <a:p>
          <a:endParaRPr lang="en-US"/>
        </a:p>
      </dgm:t>
    </dgm:pt>
    <dgm:pt modelId="{1467EFA7-B9A2-4A51-854A-1C1B05D0D60A}">
      <dgm:prSet/>
      <dgm:spPr/>
      <dgm:t>
        <a:bodyPr/>
        <a:lstStyle/>
        <a:p>
          <a:r>
            <a:rPr lang="de-DE"/>
            <a:t>Komplexeres </a:t>
          </a:r>
          <a:r>
            <a:rPr lang="de-DE" err="1"/>
            <a:t>Parsing</a:t>
          </a:r>
          <a:r>
            <a:rPr lang="de-DE"/>
            <a:t> durch Kombination</a:t>
          </a:r>
          <a:endParaRPr lang="en-US"/>
        </a:p>
      </dgm:t>
    </dgm:pt>
    <dgm:pt modelId="{0D6FBACC-826B-4FFE-87CC-B08CF3F972B0}" type="parTrans" cxnId="{CB0F01E8-475D-4E76-9749-A1BA017F15DF}">
      <dgm:prSet/>
      <dgm:spPr/>
      <dgm:t>
        <a:bodyPr/>
        <a:lstStyle/>
        <a:p>
          <a:endParaRPr lang="en-US"/>
        </a:p>
      </dgm:t>
    </dgm:pt>
    <dgm:pt modelId="{A53B25C6-E3A3-4F0A-865C-AE6AA83BAA25}" type="sibTrans" cxnId="{CB0F01E8-475D-4E76-9749-A1BA017F15DF}">
      <dgm:prSet/>
      <dgm:spPr/>
      <dgm:t>
        <a:bodyPr/>
        <a:lstStyle/>
        <a:p>
          <a:endParaRPr lang="en-US"/>
        </a:p>
      </dgm:t>
    </dgm:pt>
    <dgm:pt modelId="{F25FE573-F0A1-4C6A-95AE-45281849AF76}">
      <dgm:prSet/>
      <dgm:spPr/>
      <dgm:t>
        <a:bodyPr/>
        <a:lstStyle/>
        <a:p>
          <a:r>
            <a:rPr lang="de-DE" err="1"/>
            <a:t>Betterparse</a:t>
          </a:r>
          <a:endParaRPr lang="en-US"/>
        </a:p>
      </dgm:t>
    </dgm:pt>
    <dgm:pt modelId="{B223DC82-650D-4412-8DAF-59C8B9E9BC87}" type="parTrans" cxnId="{454DFFE8-99A4-42AF-BE93-1EAD06FD2D79}">
      <dgm:prSet/>
      <dgm:spPr/>
      <dgm:t>
        <a:bodyPr/>
        <a:lstStyle/>
        <a:p>
          <a:endParaRPr lang="en-US"/>
        </a:p>
      </dgm:t>
    </dgm:pt>
    <dgm:pt modelId="{E6CD03A2-622D-4F6B-818C-7D82E13367AD}" type="sibTrans" cxnId="{454DFFE8-99A4-42AF-BE93-1EAD06FD2D79}">
      <dgm:prSet/>
      <dgm:spPr/>
      <dgm:t>
        <a:bodyPr/>
        <a:lstStyle/>
        <a:p>
          <a:endParaRPr lang="en-US"/>
        </a:p>
      </dgm:t>
    </dgm:pt>
    <dgm:pt modelId="{94026C91-3A60-43F5-9F3E-F83AAD09604E}">
      <dgm:prSet/>
      <dgm:spPr/>
      <dgm:t>
        <a:bodyPr/>
        <a:lstStyle/>
        <a:p>
          <a:r>
            <a:rPr lang="de-DE"/>
            <a:t>Demo</a:t>
          </a:r>
          <a:endParaRPr lang="en-US"/>
        </a:p>
      </dgm:t>
    </dgm:pt>
    <dgm:pt modelId="{CAE618FD-9BDB-4F48-B7D0-238866D04070}" type="parTrans" cxnId="{67C46769-9629-4145-BBAE-F565E3669371}">
      <dgm:prSet/>
      <dgm:spPr/>
      <dgm:t>
        <a:bodyPr/>
        <a:lstStyle/>
        <a:p>
          <a:endParaRPr lang="en-US"/>
        </a:p>
      </dgm:t>
    </dgm:pt>
    <dgm:pt modelId="{EE9FEE4B-16B4-4764-9F69-C083FFCDB291}" type="sibTrans" cxnId="{67C46769-9629-4145-BBAE-F565E3669371}">
      <dgm:prSet/>
      <dgm:spPr/>
      <dgm:t>
        <a:bodyPr/>
        <a:lstStyle/>
        <a:p>
          <a:endParaRPr lang="en-US"/>
        </a:p>
      </dgm:t>
    </dgm:pt>
    <dgm:pt modelId="{A40839BB-7DD3-420B-A32B-BA8A317C643F}">
      <dgm:prSet/>
      <dgm:spPr/>
      <dgm:t>
        <a:bodyPr/>
        <a:lstStyle/>
        <a:p>
          <a:r>
            <a:rPr lang="de-DE"/>
            <a:t>Quellen</a:t>
          </a:r>
          <a:endParaRPr lang="en-US"/>
        </a:p>
      </dgm:t>
    </dgm:pt>
    <dgm:pt modelId="{FB177488-5ACC-460E-8A96-A9F6AA88429C}" type="parTrans" cxnId="{DC8891AB-4580-4873-94C7-CD1669A7E189}">
      <dgm:prSet/>
      <dgm:spPr/>
      <dgm:t>
        <a:bodyPr/>
        <a:lstStyle/>
        <a:p>
          <a:endParaRPr lang="en-US"/>
        </a:p>
      </dgm:t>
    </dgm:pt>
    <dgm:pt modelId="{54DBB01E-FE44-45E2-9375-940A1608115D}" type="sibTrans" cxnId="{DC8891AB-4580-4873-94C7-CD1669A7E189}">
      <dgm:prSet/>
      <dgm:spPr/>
      <dgm:t>
        <a:bodyPr/>
        <a:lstStyle/>
        <a:p>
          <a:endParaRPr lang="en-US"/>
        </a:p>
      </dgm:t>
    </dgm:pt>
    <dgm:pt modelId="{4D6BC966-EF44-4F06-870D-FF02598544D6}" type="pres">
      <dgm:prSet presAssocID="{90110A35-4439-4358-8C1A-160D89849BD9}" presName="vert0" presStyleCnt="0">
        <dgm:presLayoutVars>
          <dgm:dir/>
          <dgm:animOne val="branch"/>
          <dgm:animLvl val="lvl"/>
        </dgm:presLayoutVars>
      </dgm:prSet>
      <dgm:spPr/>
    </dgm:pt>
    <dgm:pt modelId="{6B845585-89D4-4974-91A1-3B541FE032D5}" type="pres">
      <dgm:prSet presAssocID="{F47ED3C7-1881-45F5-826D-2A186327C426}" presName="thickLine" presStyleLbl="alignNode1" presStyleIdx="0" presStyleCnt="5"/>
      <dgm:spPr/>
    </dgm:pt>
    <dgm:pt modelId="{36348049-F04C-4F32-B896-7FDD67844553}" type="pres">
      <dgm:prSet presAssocID="{F47ED3C7-1881-45F5-826D-2A186327C426}" presName="horz1" presStyleCnt="0"/>
      <dgm:spPr/>
    </dgm:pt>
    <dgm:pt modelId="{934DBB3F-1639-438E-B821-D415DEB4439F}" type="pres">
      <dgm:prSet presAssocID="{F47ED3C7-1881-45F5-826D-2A186327C426}" presName="tx1" presStyleLbl="revTx" presStyleIdx="0" presStyleCnt="5"/>
      <dgm:spPr/>
    </dgm:pt>
    <dgm:pt modelId="{033F9577-93DB-43C9-801C-E51D11E37882}" type="pres">
      <dgm:prSet presAssocID="{F47ED3C7-1881-45F5-826D-2A186327C426}" presName="vert1" presStyleCnt="0"/>
      <dgm:spPr/>
    </dgm:pt>
    <dgm:pt modelId="{546A4609-90DE-4CD7-A920-949AD5EF993D}" type="pres">
      <dgm:prSet presAssocID="{1467EFA7-B9A2-4A51-854A-1C1B05D0D60A}" presName="thickLine" presStyleLbl="alignNode1" presStyleIdx="1" presStyleCnt="5"/>
      <dgm:spPr/>
    </dgm:pt>
    <dgm:pt modelId="{D99B89BA-D5A5-4FE4-AB03-CC8F4E7C91D3}" type="pres">
      <dgm:prSet presAssocID="{1467EFA7-B9A2-4A51-854A-1C1B05D0D60A}" presName="horz1" presStyleCnt="0"/>
      <dgm:spPr/>
    </dgm:pt>
    <dgm:pt modelId="{5A3CD861-DB5B-4580-87A7-0E76F49F8C66}" type="pres">
      <dgm:prSet presAssocID="{1467EFA7-B9A2-4A51-854A-1C1B05D0D60A}" presName="tx1" presStyleLbl="revTx" presStyleIdx="1" presStyleCnt="5"/>
      <dgm:spPr/>
    </dgm:pt>
    <dgm:pt modelId="{2767FF0F-DE4F-40B8-A11D-6F1842DCEDEC}" type="pres">
      <dgm:prSet presAssocID="{1467EFA7-B9A2-4A51-854A-1C1B05D0D60A}" presName="vert1" presStyleCnt="0"/>
      <dgm:spPr/>
    </dgm:pt>
    <dgm:pt modelId="{17C72E18-A1C3-4EDC-AB25-A628E4DEE3D4}" type="pres">
      <dgm:prSet presAssocID="{F25FE573-F0A1-4C6A-95AE-45281849AF76}" presName="thickLine" presStyleLbl="alignNode1" presStyleIdx="2" presStyleCnt="5"/>
      <dgm:spPr/>
    </dgm:pt>
    <dgm:pt modelId="{0BCDE526-A9D5-4311-90C7-A6216C453788}" type="pres">
      <dgm:prSet presAssocID="{F25FE573-F0A1-4C6A-95AE-45281849AF76}" presName="horz1" presStyleCnt="0"/>
      <dgm:spPr/>
    </dgm:pt>
    <dgm:pt modelId="{780E670A-B48C-4509-8AFE-5F9A64D34ACC}" type="pres">
      <dgm:prSet presAssocID="{F25FE573-F0A1-4C6A-95AE-45281849AF76}" presName="tx1" presStyleLbl="revTx" presStyleIdx="2" presStyleCnt="5"/>
      <dgm:spPr/>
    </dgm:pt>
    <dgm:pt modelId="{C6BC2DCE-67F1-4400-92CC-00D6459B76B2}" type="pres">
      <dgm:prSet presAssocID="{F25FE573-F0A1-4C6A-95AE-45281849AF76}" presName="vert1" presStyleCnt="0"/>
      <dgm:spPr/>
    </dgm:pt>
    <dgm:pt modelId="{42481ED0-4873-4537-A9CF-07FD28B5A35B}" type="pres">
      <dgm:prSet presAssocID="{94026C91-3A60-43F5-9F3E-F83AAD09604E}" presName="thickLine" presStyleLbl="alignNode1" presStyleIdx="3" presStyleCnt="5"/>
      <dgm:spPr/>
    </dgm:pt>
    <dgm:pt modelId="{2DABFFF8-D09D-4080-822A-5C6FE9FC3919}" type="pres">
      <dgm:prSet presAssocID="{94026C91-3A60-43F5-9F3E-F83AAD09604E}" presName="horz1" presStyleCnt="0"/>
      <dgm:spPr/>
    </dgm:pt>
    <dgm:pt modelId="{D3705287-3743-4318-8EE0-382FB55DC8DB}" type="pres">
      <dgm:prSet presAssocID="{94026C91-3A60-43F5-9F3E-F83AAD09604E}" presName="tx1" presStyleLbl="revTx" presStyleIdx="3" presStyleCnt="5"/>
      <dgm:spPr/>
    </dgm:pt>
    <dgm:pt modelId="{D1057E19-C6AD-4B41-8427-A5F663A11A2F}" type="pres">
      <dgm:prSet presAssocID="{94026C91-3A60-43F5-9F3E-F83AAD09604E}" presName="vert1" presStyleCnt="0"/>
      <dgm:spPr/>
    </dgm:pt>
    <dgm:pt modelId="{727DD0B8-191E-4CC3-87F5-D6211A4CF1FC}" type="pres">
      <dgm:prSet presAssocID="{A40839BB-7DD3-420B-A32B-BA8A317C643F}" presName="thickLine" presStyleLbl="alignNode1" presStyleIdx="4" presStyleCnt="5"/>
      <dgm:spPr/>
    </dgm:pt>
    <dgm:pt modelId="{1DB0E531-EF20-437E-A67B-31AE9A173D14}" type="pres">
      <dgm:prSet presAssocID="{A40839BB-7DD3-420B-A32B-BA8A317C643F}" presName="horz1" presStyleCnt="0"/>
      <dgm:spPr/>
    </dgm:pt>
    <dgm:pt modelId="{5BBA2CEA-CFD8-4F79-B86C-7E9B31289769}" type="pres">
      <dgm:prSet presAssocID="{A40839BB-7DD3-420B-A32B-BA8A317C643F}" presName="tx1" presStyleLbl="revTx" presStyleIdx="4" presStyleCnt="5"/>
      <dgm:spPr/>
    </dgm:pt>
    <dgm:pt modelId="{B9FC0088-092E-448F-BA11-D64E79E62109}" type="pres">
      <dgm:prSet presAssocID="{A40839BB-7DD3-420B-A32B-BA8A317C643F}" presName="vert1" presStyleCnt="0"/>
      <dgm:spPr/>
    </dgm:pt>
  </dgm:ptLst>
  <dgm:cxnLst>
    <dgm:cxn modelId="{6C00915D-D9DC-4807-B949-6197F5F71720}" type="presOf" srcId="{A40839BB-7DD3-420B-A32B-BA8A317C643F}" destId="{5BBA2CEA-CFD8-4F79-B86C-7E9B31289769}" srcOrd="0" destOrd="0" presId="urn:microsoft.com/office/officeart/2008/layout/LinedList"/>
    <dgm:cxn modelId="{67C46769-9629-4145-BBAE-F565E3669371}" srcId="{90110A35-4439-4358-8C1A-160D89849BD9}" destId="{94026C91-3A60-43F5-9F3E-F83AAD09604E}" srcOrd="3" destOrd="0" parTransId="{CAE618FD-9BDB-4F48-B7D0-238866D04070}" sibTransId="{EE9FEE4B-16B4-4764-9F69-C083FFCDB291}"/>
    <dgm:cxn modelId="{DF330B71-6329-4D89-8BE2-5BDE9345A3A3}" type="presOf" srcId="{1467EFA7-B9A2-4A51-854A-1C1B05D0D60A}" destId="{5A3CD861-DB5B-4580-87A7-0E76F49F8C66}" srcOrd="0" destOrd="0" presId="urn:microsoft.com/office/officeart/2008/layout/LinedList"/>
    <dgm:cxn modelId="{D28E9952-68F0-425C-A282-3A73E7B824B4}" type="presOf" srcId="{94026C91-3A60-43F5-9F3E-F83AAD09604E}" destId="{D3705287-3743-4318-8EE0-382FB55DC8DB}" srcOrd="0" destOrd="0" presId="urn:microsoft.com/office/officeart/2008/layout/LinedList"/>
    <dgm:cxn modelId="{B8A6BB74-B550-41F6-BF53-EC643B6050DC}" srcId="{90110A35-4439-4358-8C1A-160D89849BD9}" destId="{F47ED3C7-1881-45F5-826D-2A186327C426}" srcOrd="0" destOrd="0" parTransId="{C8C6C511-C82F-4B0B-AE74-847048118DD5}" sibTransId="{CB855FD9-06BF-4731-911E-95B09218E050}"/>
    <dgm:cxn modelId="{D65D547A-9B86-4FE0-9568-4C068774A29F}" type="presOf" srcId="{90110A35-4439-4358-8C1A-160D89849BD9}" destId="{4D6BC966-EF44-4F06-870D-FF02598544D6}" srcOrd="0" destOrd="0" presId="urn:microsoft.com/office/officeart/2008/layout/LinedList"/>
    <dgm:cxn modelId="{BCBDA38E-879F-4BF8-825A-9806E58CA4AA}" type="presOf" srcId="{F25FE573-F0A1-4C6A-95AE-45281849AF76}" destId="{780E670A-B48C-4509-8AFE-5F9A64D34ACC}" srcOrd="0" destOrd="0" presId="urn:microsoft.com/office/officeart/2008/layout/LinedList"/>
    <dgm:cxn modelId="{DC8891AB-4580-4873-94C7-CD1669A7E189}" srcId="{90110A35-4439-4358-8C1A-160D89849BD9}" destId="{A40839BB-7DD3-420B-A32B-BA8A317C643F}" srcOrd="4" destOrd="0" parTransId="{FB177488-5ACC-460E-8A96-A9F6AA88429C}" sibTransId="{54DBB01E-FE44-45E2-9375-940A1608115D}"/>
    <dgm:cxn modelId="{EA4DF4C3-E4D1-43F0-B087-42D86F86B9A5}" type="presOf" srcId="{F47ED3C7-1881-45F5-826D-2A186327C426}" destId="{934DBB3F-1639-438E-B821-D415DEB4439F}" srcOrd="0" destOrd="0" presId="urn:microsoft.com/office/officeart/2008/layout/LinedList"/>
    <dgm:cxn modelId="{CB0F01E8-475D-4E76-9749-A1BA017F15DF}" srcId="{90110A35-4439-4358-8C1A-160D89849BD9}" destId="{1467EFA7-B9A2-4A51-854A-1C1B05D0D60A}" srcOrd="1" destOrd="0" parTransId="{0D6FBACC-826B-4FFE-87CC-B08CF3F972B0}" sibTransId="{A53B25C6-E3A3-4F0A-865C-AE6AA83BAA25}"/>
    <dgm:cxn modelId="{454DFFE8-99A4-42AF-BE93-1EAD06FD2D79}" srcId="{90110A35-4439-4358-8C1A-160D89849BD9}" destId="{F25FE573-F0A1-4C6A-95AE-45281849AF76}" srcOrd="2" destOrd="0" parTransId="{B223DC82-650D-4412-8DAF-59C8B9E9BC87}" sibTransId="{E6CD03A2-622D-4F6B-818C-7D82E13367AD}"/>
    <dgm:cxn modelId="{B46748D6-56DB-4D63-9FE5-E4D0D6167614}" type="presParOf" srcId="{4D6BC966-EF44-4F06-870D-FF02598544D6}" destId="{6B845585-89D4-4974-91A1-3B541FE032D5}" srcOrd="0" destOrd="0" presId="urn:microsoft.com/office/officeart/2008/layout/LinedList"/>
    <dgm:cxn modelId="{914F50B6-EC22-49D8-9AE5-157DC6DEC8CE}" type="presParOf" srcId="{4D6BC966-EF44-4F06-870D-FF02598544D6}" destId="{36348049-F04C-4F32-B896-7FDD67844553}" srcOrd="1" destOrd="0" presId="urn:microsoft.com/office/officeart/2008/layout/LinedList"/>
    <dgm:cxn modelId="{2C73EE80-0CCA-407E-AF22-0DA62D655A0D}" type="presParOf" srcId="{36348049-F04C-4F32-B896-7FDD67844553}" destId="{934DBB3F-1639-438E-B821-D415DEB4439F}" srcOrd="0" destOrd="0" presId="urn:microsoft.com/office/officeart/2008/layout/LinedList"/>
    <dgm:cxn modelId="{6FD72D42-783B-4099-8E9B-EBCFA8380207}" type="presParOf" srcId="{36348049-F04C-4F32-B896-7FDD67844553}" destId="{033F9577-93DB-43C9-801C-E51D11E37882}" srcOrd="1" destOrd="0" presId="urn:microsoft.com/office/officeart/2008/layout/LinedList"/>
    <dgm:cxn modelId="{F29FC645-D341-4E72-81FA-0BD30F52F4AE}" type="presParOf" srcId="{4D6BC966-EF44-4F06-870D-FF02598544D6}" destId="{546A4609-90DE-4CD7-A920-949AD5EF993D}" srcOrd="2" destOrd="0" presId="urn:microsoft.com/office/officeart/2008/layout/LinedList"/>
    <dgm:cxn modelId="{EE85C096-7CF8-4D12-9973-9F9CB2E72985}" type="presParOf" srcId="{4D6BC966-EF44-4F06-870D-FF02598544D6}" destId="{D99B89BA-D5A5-4FE4-AB03-CC8F4E7C91D3}" srcOrd="3" destOrd="0" presId="urn:microsoft.com/office/officeart/2008/layout/LinedList"/>
    <dgm:cxn modelId="{4980EEB6-77EB-45BC-A1B8-F98D984C334A}" type="presParOf" srcId="{D99B89BA-D5A5-4FE4-AB03-CC8F4E7C91D3}" destId="{5A3CD861-DB5B-4580-87A7-0E76F49F8C66}" srcOrd="0" destOrd="0" presId="urn:microsoft.com/office/officeart/2008/layout/LinedList"/>
    <dgm:cxn modelId="{72CC8D8F-1DD9-49AE-B66D-FF34E08AB54F}" type="presParOf" srcId="{D99B89BA-D5A5-4FE4-AB03-CC8F4E7C91D3}" destId="{2767FF0F-DE4F-40B8-A11D-6F1842DCEDEC}" srcOrd="1" destOrd="0" presId="urn:microsoft.com/office/officeart/2008/layout/LinedList"/>
    <dgm:cxn modelId="{FEACDEDC-6874-4C95-910B-C8717489AAB1}" type="presParOf" srcId="{4D6BC966-EF44-4F06-870D-FF02598544D6}" destId="{17C72E18-A1C3-4EDC-AB25-A628E4DEE3D4}" srcOrd="4" destOrd="0" presId="urn:microsoft.com/office/officeart/2008/layout/LinedList"/>
    <dgm:cxn modelId="{9E3E4699-B526-4E2B-B17F-730FE3787D8C}" type="presParOf" srcId="{4D6BC966-EF44-4F06-870D-FF02598544D6}" destId="{0BCDE526-A9D5-4311-90C7-A6216C453788}" srcOrd="5" destOrd="0" presId="urn:microsoft.com/office/officeart/2008/layout/LinedList"/>
    <dgm:cxn modelId="{D17F32B4-AAAF-475C-B4F2-CA998132853E}" type="presParOf" srcId="{0BCDE526-A9D5-4311-90C7-A6216C453788}" destId="{780E670A-B48C-4509-8AFE-5F9A64D34ACC}" srcOrd="0" destOrd="0" presId="urn:microsoft.com/office/officeart/2008/layout/LinedList"/>
    <dgm:cxn modelId="{3AE3799C-600C-4F86-BB5F-DB1F22A71A2F}" type="presParOf" srcId="{0BCDE526-A9D5-4311-90C7-A6216C453788}" destId="{C6BC2DCE-67F1-4400-92CC-00D6459B76B2}" srcOrd="1" destOrd="0" presId="urn:microsoft.com/office/officeart/2008/layout/LinedList"/>
    <dgm:cxn modelId="{6BE61E81-5FD8-46D8-9ABB-6DBD49CEEC7A}" type="presParOf" srcId="{4D6BC966-EF44-4F06-870D-FF02598544D6}" destId="{42481ED0-4873-4537-A9CF-07FD28B5A35B}" srcOrd="6" destOrd="0" presId="urn:microsoft.com/office/officeart/2008/layout/LinedList"/>
    <dgm:cxn modelId="{E72EEAF3-5BFE-46FC-AC81-09034125A76A}" type="presParOf" srcId="{4D6BC966-EF44-4F06-870D-FF02598544D6}" destId="{2DABFFF8-D09D-4080-822A-5C6FE9FC3919}" srcOrd="7" destOrd="0" presId="urn:microsoft.com/office/officeart/2008/layout/LinedList"/>
    <dgm:cxn modelId="{8AE6308F-09AD-430A-9C4A-F206127E75BF}" type="presParOf" srcId="{2DABFFF8-D09D-4080-822A-5C6FE9FC3919}" destId="{D3705287-3743-4318-8EE0-382FB55DC8DB}" srcOrd="0" destOrd="0" presId="urn:microsoft.com/office/officeart/2008/layout/LinedList"/>
    <dgm:cxn modelId="{696E52C1-6BF8-4349-B910-9D3D8BD4F20D}" type="presParOf" srcId="{2DABFFF8-D09D-4080-822A-5C6FE9FC3919}" destId="{D1057E19-C6AD-4B41-8427-A5F663A11A2F}" srcOrd="1" destOrd="0" presId="urn:microsoft.com/office/officeart/2008/layout/LinedList"/>
    <dgm:cxn modelId="{B3206F50-AF46-4FC2-A94B-E04A03E467F9}" type="presParOf" srcId="{4D6BC966-EF44-4F06-870D-FF02598544D6}" destId="{727DD0B8-191E-4CC3-87F5-D6211A4CF1FC}" srcOrd="8" destOrd="0" presId="urn:microsoft.com/office/officeart/2008/layout/LinedList"/>
    <dgm:cxn modelId="{F1282C50-D5CE-4697-B3FC-E0BC1864F565}" type="presParOf" srcId="{4D6BC966-EF44-4F06-870D-FF02598544D6}" destId="{1DB0E531-EF20-437E-A67B-31AE9A173D14}" srcOrd="9" destOrd="0" presId="urn:microsoft.com/office/officeart/2008/layout/LinedList"/>
    <dgm:cxn modelId="{4749D2DB-AA55-4507-B0F5-571D227AB147}" type="presParOf" srcId="{1DB0E531-EF20-437E-A67B-31AE9A173D14}" destId="{5BBA2CEA-CFD8-4F79-B86C-7E9B31289769}" srcOrd="0" destOrd="0" presId="urn:microsoft.com/office/officeart/2008/layout/LinedList"/>
    <dgm:cxn modelId="{54C779A9-B7AD-4AF9-BDA4-77CF382C7886}" type="presParOf" srcId="{1DB0E531-EF20-437E-A67B-31AE9A173D14}" destId="{B9FC0088-092E-448F-BA11-D64E79E62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45585-89D4-4974-91A1-3B541FE032D5}">
      <dsp:nvSpPr>
        <dsp:cNvPr id="0" name=""/>
        <dsp:cNvSpPr/>
      </dsp:nvSpPr>
      <dsp:spPr>
        <a:xfrm>
          <a:off x="0" y="699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BB3F-1639-438E-B821-D415DEB4439F}">
      <dsp:nvSpPr>
        <dsp:cNvPr id="0" name=""/>
        <dsp:cNvSpPr/>
      </dsp:nvSpPr>
      <dsp:spPr>
        <a:xfrm>
          <a:off x="0" y="69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err="1"/>
            <a:t>Parsing</a:t>
          </a:r>
          <a:r>
            <a:rPr lang="de-DE" sz="3100" kern="1200"/>
            <a:t> – kurze Wiederholung</a:t>
          </a:r>
          <a:br>
            <a:rPr lang="de-DE" sz="3100" kern="1200"/>
          </a:br>
          <a:r>
            <a:rPr lang="de-DE" sz="3100" kern="1200"/>
            <a:t>Wie es funktioniert</a:t>
          </a:r>
          <a:endParaRPr lang="en-US" sz="3100" kern="1200"/>
        </a:p>
      </dsp:txBody>
      <dsp:txXfrm>
        <a:off x="0" y="699"/>
        <a:ext cx="6571413" cy="1145657"/>
      </dsp:txXfrm>
    </dsp:sp>
    <dsp:sp modelId="{546A4609-90DE-4CD7-A920-949AD5EF993D}">
      <dsp:nvSpPr>
        <dsp:cNvPr id="0" name=""/>
        <dsp:cNvSpPr/>
      </dsp:nvSpPr>
      <dsp:spPr>
        <a:xfrm>
          <a:off x="0" y="1146356"/>
          <a:ext cx="6571413" cy="0"/>
        </a:xfrm>
        <a:prstGeom prst="line">
          <a:avLst/>
        </a:prstGeom>
        <a:solidFill>
          <a:schemeClr val="accent2">
            <a:hueOff val="-620693"/>
            <a:satOff val="-982"/>
            <a:lumOff val="-588"/>
            <a:alphaOff val="0"/>
          </a:schemeClr>
        </a:solidFill>
        <a:ln w="12700" cap="flat" cmpd="sng" algn="ctr">
          <a:solidFill>
            <a:schemeClr val="accent2">
              <a:hueOff val="-620693"/>
              <a:satOff val="-982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CD861-DB5B-4580-87A7-0E76F49F8C66}">
      <dsp:nvSpPr>
        <dsp:cNvPr id="0" name=""/>
        <dsp:cNvSpPr/>
      </dsp:nvSpPr>
      <dsp:spPr>
        <a:xfrm>
          <a:off x="0" y="1146356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Komplexeres </a:t>
          </a:r>
          <a:r>
            <a:rPr lang="de-DE" sz="3100" kern="1200" err="1"/>
            <a:t>Parsing</a:t>
          </a:r>
          <a:r>
            <a:rPr lang="de-DE" sz="3100" kern="1200"/>
            <a:t> durch Kombination</a:t>
          </a:r>
          <a:endParaRPr lang="en-US" sz="3100" kern="1200"/>
        </a:p>
      </dsp:txBody>
      <dsp:txXfrm>
        <a:off x="0" y="1146356"/>
        <a:ext cx="6571413" cy="1145657"/>
      </dsp:txXfrm>
    </dsp:sp>
    <dsp:sp modelId="{17C72E18-A1C3-4EDC-AB25-A628E4DEE3D4}">
      <dsp:nvSpPr>
        <dsp:cNvPr id="0" name=""/>
        <dsp:cNvSpPr/>
      </dsp:nvSpPr>
      <dsp:spPr>
        <a:xfrm>
          <a:off x="0" y="2292014"/>
          <a:ext cx="6571413" cy="0"/>
        </a:xfrm>
        <a:prstGeom prst="line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670A-B48C-4509-8AFE-5F9A64D34ACC}">
      <dsp:nvSpPr>
        <dsp:cNvPr id="0" name=""/>
        <dsp:cNvSpPr/>
      </dsp:nvSpPr>
      <dsp:spPr>
        <a:xfrm>
          <a:off x="0" y="2292014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err="1"/>
            <a:t>Betterparse</a:t>
          </a:r>
          <a:endParaRPr lang="en-US" sz="3100" kern="1200"/>
        </a:p>
      </dsp:txBody>
      <dsp:txXfrm>
        <a:off x="0" y="2292014"/>
        <a:ext cx="6571413" cy="1145657"/>
      </dsp:txXfrm>
    </dsp:sp>
    <dsp:sp modelId="{42481ED0-4873-4537-A9CF-07FD28B5A35B}">
      <dsp:nvSpPr>
        <dsp:cNvPr id="0" name=""/>
        <dsp:cNvSpPr/>
      </dsp:nvSpPr>
      <dsp:spPr>
        <a:xfrm>
          <a:off x="0" y="3437671"/>
          <a:ext cx="6571413" cy="0"/>
        </a:xfrm>
        <a:prstGeom prst="line">
          <a:avLst/>
        </a:prstGeom>
        <a:solidFill>
          <a:schemeClr val="accent2">
            <a:hueOff val="-1862078"/>
            <a:satOff val="-2947"/>
            <a:lumOff val="-1764"/>
            <a:alphaOff val="0"/>
          </a:schemeClr>
        </a:solidFill>
        <a:ln w="12700" cap="flat" cmpd="sng" algn="ctr">
          <a:solidFill>
            <a:schemeClr val="accent2">
              <a:hueOff val="-1862078"/>
              <a:satOff val="-2947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05287-3743-4318-8EE0-382FB55DC8DB}">
      <dsp:nvSpPr>
        <dsp:cNvPr id="0" name=""/>
        <dsp:cNvSpPr/>
      </dsp:nvSpPr>
      <dsp:spPr>
        <a:xfrm>
          <a:off x="0" y="3437671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Demo</a:t>
          </a:r>
          <a:endParaRPr lang="en-US" sz="3100" kern="1200"/>
        </a:p>
      </dsp:txBody>
      <dsp:txXfrm>
        <a:off x="0" y="3437671"/>
        <a:ext cx="6571413" cy="1145657"/>
      </dsp:txXfrm>
    </dsp:sp>
    <dsp:sp modelId="{727DD0B8-191E-4CC3-87F5-D6211A4CF1FC}">
      <dsp:nvSpPr>
        <dsp:cNvPr id="0" name=""/>
        <dsp:cNvSpPr/>
      </dsp:nvSpPr>
      <dsp:spPr>
        <a:xfrm>
          <a:off x="0" y="4583329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A2CEA-CFD8-4F79-B86C-7E9B31289769}">
      <dsp:nvSpPr>
        <dsp:cNvPr id="0" name=""/>
        <dsp:cNvSpPr/>
      </dsp:nvSpPr>
      <dsp:spPr>
        <a:xfrm>
          <a:off x="0" y="458332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Quellen</a:t>
          </a:r>
          <a:endParaRPr lang="en-US" sz="3100" kern="1200"/>
        </a:p>
      </dsp:txBody>
      <dsp:txXfrm>
        <a:off x="0" y="4583329"/>
        <a:ext cx="6571413" cy="114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42EA946D-4A70-4E5B-8428-A025569490A2}" type="datetimeFigureOut">
              <a:rPr lang="bg-BG" smtClean="0"/>
              <a:pPr/>
              <a:t>29.7.2022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E4C5A6E-DF75-4AB5-BE79-282FC3F3EFF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60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Obqsneniqta</a:t>
            </a:r>
            <a:r>
              <a:rPr lang="en-US"/>
              <a:t> </a:t>
            </a:r>
            <a:r>
              <a:rPr lang="en-US" err="1"/>
              <a:t>ot</a:t>
            </a:r>
            <a:r>
              <a:rPr lang="en-US"/>
              <a:t> </a:t>
            </a:r>
            <a:r>
              <a:rPr lang="en-US" err="1"/>
              <a:t>klipa</a:t>
            </a:r>
            <a:r>
              <a:rPr lang="en-US"/>
              <a:t>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C5A6E-DF75-4AB5-BE79-282FC3F3EFF8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09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FF3-A79A-484B-B39C-02C6B59FA9E7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FF29-876D-4FBE-8B10-380718B2E7D7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68-0E91-44F9-BAF2-40AE65CE0C7F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F86A-B682-479C-817F-001236485E2C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3700-9FF9-444E-80A6-49EF0CBBB558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9492-03CE-42CA-9145-5BD5F4BEA969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945-26EA-4707-AC44-8A5909541F6E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F890-1052-42A8-AD91-8658A40F4990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3C0-FA7A-4DD3-AAF4-28EB90DD6D5C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18EB-E554-48B4-BDF2-E998A6145256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6CEC33C-5BED-4F54-94FC-146D40BE6C57}" type="datetime1">
              <a:rPr lang="en-US" smtClean="0"/>
              <a:t>7/29/2022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Shukri &amp; Milkov ©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6F9BE9-B6C6-45B5-3C22-F5AA6DB240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25" y="207124"/>
            <a:ext cx="685002" cy="3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0tk3y/better-pa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arser" TargetMode="External"/><Relationship Id="rId7" Type="http://schemas.openxmlformats.org/officeDocument/2006/relationships/hyperlink" Target="a.%09You%20could%20have%20invented%20Parser%20Combinators%20(theorangeduck.com)" TargetMode="External"/><Relationship Id="rId2" Type="http://schemas.openxmlformats.org/officeDocument/2006/relationships/hyperlink" Target="https://themightyprogrammer.dev/article/pars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heorangeduck.com/page/you-could-have-invented-parser-combinators" TargetMode="External"/><Relationship Id="rId5" Type="http://schemas.openxmlformats.org/officeDocument/2006/relationships/hyperlink" Target="https://hasura.io/blog/parser-combinators-walkthrough/" TargetMode="External"/><Relationship Id="rId4" Type="http://schemas.openxmlformats.org/officeDocument/2006/relationships/hyperlink" Target="https://stackoverflow.com/questions/1788796/what-is-parsing?answertab=trending#tab-to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 hidden="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360" y="172659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1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1187F-E69D-95A7-5BF6-E16F476BC4F9}"/>
              </a:ext>
            </a:extLst>
          </p:cNvPr>
          <p:cNvGrpSpPr/>
          <p:nvPr/>
        </p:nvGrpSpPr>
        <p:grpSpPr>
          <a:xfrm>
            <a:off x="1790965" y="839757"/>
            <a:ext cx="8800800" cy="5355769"/>
            <a:chOff x="3576263" y="1119679"/>
            <a:chExt cx="5156242" cy="4551011"/>
          </a:xfrm>
        </p:grpSpPr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FDDE3270-A872-4E10-80BC-B93D6F0E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42953" y="1187311"/>
              <a:ext cx="5089552" cy="4483379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15">
              <a:extLst>
                <a:ext uri="{FF2B5EF4-FFF2-40B4-BE49-F238E27FC236}">
                  <a16:creationId xmlns:a16="http://schemas.microsoft.com/office/drawing/2014/main" id="{3B6E5F32-B5B2-45E3-9C18-BBC9005C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42953" y="1187311"/>
              <a:ext cx="5089552" cy="448337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Rectangle 17">
              <a:extLst>
                <a:ext uri="{FF2B5EF4-FFF2-40B4-BE49-F238E27FC236}">
                  <a16:creationId xmlns:a16="http://schemas.microsoft.com/office/drawing/2014/main" id="{9545E68B-E61B-4EAE-9672-3A52AEC2B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76263" y="1119679"/>
              <a:ext cx="5039475" cy="4439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6CDBAE-BB8C-1C17-DAD4-D1871076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345" y="1700291"/>
            <a:ext cx="8027903" cy="3008397"/>
          </a:xfrm>
        </p:spPr>
        <p:txBody>
          <a:bodyPr>
            <a:noAutofit/>
          </a:bodyPr>
          <a:lstStyle/>
          <a:p>
            <a:r>
              <a:rPr lang="en-US" sz="13800" err="1">
                <a:latin typeface="SF Pro Display" panose="00000500000000000000" pitchFamily="50" charset="0"/>
              </a:rPr>
              <a:t>PARSeR</a:t>
            </a:r>
            <a:r>
              <a:rPr lang="en-US" sz="5400">
                <a:latin typeface="SF Pro Display" panose="00000500000000000000" pitchFamily="50" charset="0"/>
              </a:rPr>
              <a:t> KOMBINATOREN</a:t>
            </a:r>
            <a:endParaRPr lang="bg-BG" sz="5400">
              <a:latin typeface="SF Pro Display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DD263-3829-8490-94F3-E89290993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345" y="4701883"/>
            <a:ext cx="7954121" cy="811604"/>
          </a:xfrm>
        </p:spPr>
        <p:txBody>
          <a:bodyPr>
            <a:normAutofit/>
          </a:bodyPr>
          <a:lstStyle/>
          <a:p>
            <a:r>
              <a:rPr lang="en-US" sz="1800" i="0" err="1">
                <a:effectLst/>
                <a:latin typeface="SF Pro Display" panose="00000500000000000000" pitchFamily="50" charset="0"/>
              </a:rPr>
              <a:t>Programmiersprachen</a:t>
            </a:r>
            <a:r>
              <a:rPr lang="en-US" sz="1800" i="0">
                <a:effectLst/>
                <a:latin typeface="SF Pro Display" panose="00000500000000000000" pitchFamily="50" charset="0"/>
              </a:rPr>
              <a:t> und </a:t>
            </a:r>
            <a:r>
              <a:rPr lang="en-US" sz="1800" i="0" err="1">
                <a:effectLst/>
                <a:latin typeface="SF Pro Display" panose="00000500000000000000" pitchFamily="50" charset="0"/>
              </a:rPr>
              <a:t>Compilerbau</a:t>
            </a:r>
            <a:r>
              <a:rPr lang="en-US" sz="1800" i="0">
                <a:effectLst/>
                <a:latin typeface="SF Pro Display" panose="00000500000000000000" pitchFamily="50" charset="0"/>
              </a:rPr>
              <a:t> SS22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BDB351-E181-0B68-1A59-23C0811B30F5}"/>
              </a:ext>
            </a:extLst>
          </p:cNvPr>
          <p:cNvGrpSpPr/>
          <p:nvPr/>
        </p:nvGrpSpPr>
        <p:grpSpPr>
          <a:xfrm>
            <a:off x="10647520" y="810891"/>
            <a:ext cx="760800" cy="760800"/>
            <a:chOff x="10111689" y="823301"/>
            <a:chExt cx="760800" cy="760800"/>
          </a:xfrm>
        </p:grpSpPr>
        <p:sp>
          <p:nvSpPr>
            <p:cNvPr id="56" name="Graphic 212">
              <a:extLst>
                <a:ext uri="{FF2B5EF4-FFF2-40B4-BE49-F238E27FC236}">
                  <a16:creationId xmlns:a16="http://schemas.microsoft.com/office/drawing/2014/main" id="{63DD1BD1-81FE-4F15-A934-E9AE94AE9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1689" y="823301"/>
              <a:ext cx="760800" cy="7608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Graphic 212">
              <a:extLst>
                <a:ext uri="{FF2B5EF4-FFF2-40B4-BE49-F238E27FC236}">
                  <a16:creationId xmlns:a16="http://schemas.microsoft.com/office/drawing/2014/main" id="{120AB9A0-C0C4-43DA-9A34-FA3A4079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1689" y="823301"/>
              <a:ext cx="760800" cy="7608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8" name="Oval 23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25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35610" y="5073618"/>
            <a:ext cx="1056155" cy="105615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9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0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1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2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3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4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5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6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7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8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9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0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2D4F6A28-F855-6A71-5FAE-2FF43A90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25" y="207124"/>
            <a:ext cx="685002" cy="3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940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4800" cy="1325563"/>
          </a:xfrm>
        </p:spPr>
        <p:txBody>
          <a:bodyPr/>
          <a:lstStyle/>
          <a:p>
            <a:r>
              <a:rPr lang="de-DE" dirty="0"/>
              <a:t>Betterparse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9" y="1864218"/>
            <a:ext cx="3838575" cy="408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token(“\\w+") </a:t>
            </a:r>
          </a:p>
          <a:p>
            <a:pPr marL="0" indent="0">
              <a:buNone/>
            </a:pPr>
            <a:r>
              <a:rPr lang="en-US" dirty="0"/>
              <a:t>Token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asJust</a:t>
            </a:r>
            <a:r>
              <a:rPr lang="en-US" dirty="0"/>
              <a:t> </a:t>
            </a:r>
            <a:r>
              <a:rPr lang="en-US" dirty="0" err="1"/>
              <a:t>Apfel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Token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/>
              <a:t> { </a:t>
            </a:r>
            <a:r>
              <a:rPr lang="en-US" dirty="0" err="1"/>
              <a:t>Apfel</a:t>
            </a:r>
            <a:r>
              <a:rPr lang="en-US" dirty="0"/>
              <a:t>(text) }</a:t>
            </a:r>
          </a:p>
          <a:p>
            <a:pPr marL="0" indent="0">
              <a:buNone/>
            </a:pPr>
            <a:r>
              <a:rPr lang="en-US" dirty="0" err="1"/>
              <a:t>Apfel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Birne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Apfel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(</a:t>
            </a:r>
            <a:r>
              <a:rPr lang="en-US" dirty="0" err="1"/>
              <a:t>Birne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Apfel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err="1"/>
              <a:t>Birne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optional</a:t>
            </a:r>
            <a:r>
              <a:rPr lang="en-US" dirty="0"/>
              <a:t>(</a:t>
            </a:r>
            <a:r>
              <a:rPr lang="en-US" dirty="0" err="1"/>
              <a:t>Apfel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oneOrMore</a:t>
            </a:r>
            <a:r>
              <a:rPr lang="en-US" dirty="0"/>
              <a:t>(</a:t>
            </a:r>
            <a:r>
              <a:rPr lang="en-US" dirty="0" err="1"/>
              <a:t>Apfel</a:t>
            </a:r>
            <a:r>
              <a:rPr lang="en-US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</a:t>
            </a:r>
            <a:r>
              <a:rPr lang="en-US" err="1"/>
              <a:t>Milkov</a:t>
            </a:r>
            <a:r>
              <a:rPr lang="en-US"/>
              <a:t>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10D8D-ED1F-05DA-0C47-6051EC3443EC}"/>
              </a:ext>
            </a:extLst>
          </p:cNvPr>
          <p:cNvSpPr txBox="1"/>
          <p:nvPr/>
        </p:nvSpPr>
        <p:spPr>
          <a:xfrm>
            <a:off x="6777037" y="1855187"/>
            <a:ext cx="3667125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Parser&lt;</a:t>
            </a:r>
            <a:r>
              <a:rPr lang="en-US" sz="2800" dirty="0" err="1"/>
              <a:t>TokenMatch</a:t>
            </a:r>
            <a:r>
              <a:rPr lang="en-US" sz="2800" dirty="0"/>
              <a:t>&gt;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Parser&lt;</a:t>
            </a:r>
            <a:r>
              <a:rPr lang="en-US" sz="2800" dirty="0" err="1"/>
              <a:t>Apfel</a:t>
            </a:r>
            <a:r>
              <a:rPr lang="en-US" sz="2800" dirty="0"/>
              <a:t>&gt;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Apfel</a:t>
            </a:r>
            <a:r>
              <a:rPr lang="en-US" sz="2800" dirty="0"/>
              <a:t>(name = “Jose")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Tuple&lt;</a:t>
            </a:r>
            <a:r>
              <a:rPr lang="en-US" sz="2800" dirty="0" err="1"/>
              <a:t>Apfel</a:t>
            </a:r>
            <a:r>
              <a:rPr lang="en-US" sz="2800" dirty="0"/>
              <a:t>, </a:t>
            </a:r>
            <a:r>
              <a:rPr lang="en-US" sz="2800" dirty="0" err="1"/>
              <a:t>Birne</a:t>
            </a:r>
            <a:r>
              <a:rPr lang="en-US" sz="2800" dirty="0"/>
              <a:t>&gt;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Apfel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Birne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Apfel</a:t>
            </a:r>
            <a:r>
              <a:rPr lang="en-US" sz="2800" dirty="0"/>
              <a:t>?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List&lt;</a:t>
            </a:r>
            <a:r>
              <a:rPr lang="en-US" sz="2800" dirty="0" err="1"/>
              <a:t>Apfel</a:t>
            </a:r>
            <a:r>
              <a:rPr lang="en-US" sz="2800" dirty="0"/>
              <a:t>&gt; </a:t>
            </a:r>
            <a:endParaRPr lang="bg-BG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00C92-6BE2-B7EC-777A-5A858C858C2A}"/>
              </a:ext>
            </a:extLst>
          </p:cNvPr>
          <p:cNvGrpSpPr/>
          <p:nvPr/>
        </p:nvGrpSpPr>
        <p:grpSpPr>
          <a:xfrm>
            <a:off x="9605961" y="5166946"/>
            <a:ext cx="2019300" cy="889773"/>
            <a:chOff x="3905250" y="496114"/>
            <a:chExt cx="2019300" cy="8897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CF7545-5D84-ACDF-EAD9-C0DD1464215C}"/>
                </a:ext>
              </a:extLst>
            </p:cNvPr>
            <p:cNvSpPr txBox="1"/>
            <p:nvPr/>
          </p:nvSpPr>
          <p:spPr>
            <a:xfrm>
              <a:off x="4814073" y="756334"/>
              <a:ext cx="1110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latin typeface="Whitney"/>
                </a:rPr>
                <a:t>/h0tk3y</a:t>
              </a:r>
              <a:endParaRPr lang="bg-BG" i="1"/>
            </a:p>
          </p:txBody>
        </p:sp>
        <p:pic>
          <p:nvPicPr>
            <p:cNvPr id="11" name="Picture 10" descr="Shape&#10;&#10;Description automatically generated with low confidence">
              <a:hlinkClick r:id="rId3"/>
              <a:extLst>
                <a:ext uri="{FF2B5EF4-FFF2-40B4-BE49-F238E27FC236}">
                  <a16:creationId xmlns:a16="http://schemas.microsoft.com/office/drawing/2014/main" id="{E8A3E936-BC08-98EA-1DC7-07A36FFE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0" y="496114"/>
              <a:ext cx="889773" cy="889773"/>
            </a:xfrm>
            <a:prstGeom prst="rect">
              <a:avLst/>
            </a:prstGeom>
          </p:spPr>
        </p:pic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8EEC7713-F064-BCF9-A232-31F22195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67832"/>
            <a:ext cx="3632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val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id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regexToken(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ui-monospace"/>
              </a:rPr>
              <a:t>"\\w+"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C1A155D-CED7-7FE5-6D12-62E7CDBC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48" y="3136056"/>
            <a:ext cx="100527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FF0000"/>
                </a:solidFill>
                <a:latin typeface="ui-monospace"/>
              </a:rPr>
              <a:t>val </a:t>
            </a:r>
            <a:r>
              <a:rPr lang="de-DE" altLang="de-DE" sz="2400" dirty="0">
                <a:latin typeface="ui-monospace"/>
              </a:rPr>
              <a:t>tokenMatches</a:t>
            </a:r>
            <a:r>
              <a:rPr lang="de-DE" altLang="de-DE" sz="2400" dirty="0">
                <a:solidFill>
                  <a:srgbClr val="FF0000"/>
                </a:solidFill>
                <a:latin typeface="ui-monospace"/>
              </a:rPr>
              <a:t>: </a:t>
            </a:r>
            <a:r>
              <a:rPr lang="de-DE" altLang="de-DE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ui-monospace"/>
              </a:rPr>
              <a:t>Sequence&lt;TokenMatch&gt; </a:t>
            </a:r>
            <a:r>
              <a:rPr lang="de-DE" altLang="de-DE" sz="2400" dirty="0">
                <a:latin typeface="ui-monospace"/>
              </a:rPr>
              <a:t>= tokenizer.tokenize</a:t>
            </a:r>
            <a:r>
              <a:rPr lang="de-DE" altLang="de-DE" sz="2400" dirty="0">
                <a:solidFill>
                  <a:schemeClr val="accent6"/>
                </a:solidFill>
                <a:latin typeface="ui-monospace"/>
              </a:rPr>
              <a:t>("hello, world") 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982F33A-B614-D08A-7A20-46F1B500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837" y="2708434"/>
            <a:ext cx="647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FF0000"/>
                </a:solidFill>
                <a:latin typeface="ui-monospace"/>
              </a:rPr>
              <a:t>val </a:t>
            </a:r>
            <a:r>
              <a:rPr lang="de-DE" altLang="de-DE" sz="2400" dirty="0">
                <a:latin typeface="ui-monospace"/>
              </a:rPr>
              <a:t>tokenizer</a:t>
            </a:r>
            <a:r>
              <a:rPr lang="de-DE" altLang="de-DE" sz="2400" dirty="0">
                <a:solidFill>
                  <a:srgbClr val="FF0000"/>
                </a:solidFill>
                <a:latin typeface="ui-monospace"/>
              </a:rPr>
              <a:t> = </a:t>
            </a:r>
            <a:r>
              <a:rPr lang="de-DE" altLang="de-DE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ui-monospace"/>
              </a:rPr>
              <a:t>DefaultTokenizer</a:t>
            </a:r>
            <a:r>
              <a:rPr lang="de-DE" altLang="de-DE" sz="2400" dirty="0">
                <a:latin typeface="ui-monospace"/>
              </a:rPr>
              <a:t>(</a:t>
            </a:r>
            <a:r>
              <a:rPr lang="de-DE" altLang="de-DE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ui-monospace"/>
              </a:rPr>
              <a:t>listOf</a:t>
            </a:r>
            <a:r>
              <a:rPr lang="de-DE" altLang="de-DE" sz="2400" dirty="0">
                <a:latin typeface="ui-monospace"/>
              </a:rPr>
              <a:t>(id, cm, ws))</a:t>
            </a:r>
            <a:r>
              <a:rPr lang="de-DE" altLang="de-DE" sz="2400" dirty="0">
                <a:solidFill>
                  <a:srgbClr val="FF0000"/>
                </a:solidFill>
                <a:latin typeface="ui-monospac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64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/>
              <a:t>Demo</a:t>
            </a:r>
            <a:endParaRPr lang="bg-BG" sz="8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7ED2CE-5D84-860E-C536-A3FF1ADF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0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\EOF</a:t>
            </a:r>
            <a:br>
              <a:rPr lang="en-US"/>
            </a:br>
            <a:r>
              <a:rPr lang="en-US"/>
              <a:t>&gt; _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err="1"/>
              <a:t>Vielen</a:t>
            </a:r>
            <a:r>
              <a:rPr lang="en-US"/>
              <a:t> Dank für </a:t>
            </a:r>
            <a:r>
              <a:rPr lang="en-US" err="1"/>
              <a:t>Ihre</a:t>
            </a:r>
            <a:r>
              <a:rPr lang="en-US"/>
              <a:t> </a:t>
            </a:r>
            <a:r>
              <a:rPr lang="en-US" err="1"/>
              <a:t>Aufmerksamkeit</a:t>
            </a:r>
            <a:r>
              <a:rPr lang="en-US"/>
              <a:t>!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489C7-22DB-D312-A6F5-62D815F1198D}"/>
              </a:ext>
            </a:extLst>
          </p:cNvPr>
          <p:cNvSpPr txBox="1"/>
          <p:nvPr/>
        </p:nvSpPr>
        <p:spPr>
          <a:xfrm>
            <a:off x="838200" y="3899754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Quellen:</a:t>
            </a:r>
            <a:endParaRPr lang="en-US" sz="1400">
              <a:latin typeface="+mj-lt"/>
            </a:endParaRPr>
          </a:p>
          <a:p>
            <a:r>
              <a:rPr lang="en-US" sz="1400" i="1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Parsing? | The Mighty Programmer</a:t>
            </a:r>
            <a:endParaRPr lang="de-DE" sz="1400" i="1" u="sng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Parser – Wikipedia</a:t>
            </a:r>
            <a:endParaRPr lang="bg-BG" sz="1400" i="1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en-US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What is parsing? - Stack Overflow</a:t>
            </a:r>
            <a:endParaRPr lang="bg-BG" sz="1400" i="1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i="1" u="sng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Parser Combinators: a Walkthrough (hasura.io)</a:t>
            </a:r>
            <a:endParaRPr lang="en-US" sz="1400" i="1" u="sng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</a:t>
            </a:r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could</a:t>
            </a:r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</a:t>
            </a:r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invented</a:t>
            </a:r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Parser </a:t>
            </a:r>
            <a:r>
              <a:rPr lang="de-DE" sz="1400" i="1" u="sng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Combinators</a:t>
            </a:r>
            <a:r>
              <a:rPr lang="de-DE" sz="1400" i="1" u="sng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(theorangeduck.com)</a:t>
            </a:r>
            <a:r>
              <a:rPr lang="de-DE" sz="1400" i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i="1" u="sng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u="sng">
                <a:latin typeface="+mj-lt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Hotk3y/betterparse</a:t>
            </a:r>
            <a:endParaRPr lang="en-US" sz="1400" i="1" u="sng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13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15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2" name="Rectangle 17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4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3222-322A-2C7B-BEBF-6C954E95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6600"/>
              <a:t>Agenda</a:t>
            </a:r>
            <a:endParaRPr lang="bg-BG" sz="6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D5E5-FCC9-5DB8-85FF-B54333A3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FD95-E82F-A48A-07C4-33EF686C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812-2F25-8950-9DB2-C91F284E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395" name="Content Placeholder 2">
            <a:extLst>
              <a:ext uri="{FF2B5EF4-FFF2-40B4-BE49-F238E27FC236}">
                <a16:creationId xmlns:a16="http://schemas.microsoft.com/office/drawing/2014/main" id="{917EFE17-92B3-F4FB-B996-6F48A59A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3378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6" name="Picture 395" descr="A picture containing text&#10;&#10;Description automatically generated">
            <a:extLst>
              <a:ext uri="{FF2B5EF4-FFF2-40B4-BE49-F238E27FC236}">
                <a16:creationId xmlns:a16="http://schemas.microsoft.com/office/drawing/2014/main" id="{43D9CF5C-E088-1C63-ABC3-BF2F52189C5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25" y="207124"/>
            <a:ext cx="685002" cy="3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7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6B845585-89D4-4974-91A1-3B541FE03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">
                                            <p:graphicEl>
                                              <a:dgm id="{6B845585-89D4-4974-91A1-3B541FE032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934DBB3F-1639-438E-B821-D415DEB44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5">
                                            <p:graphicEl>
                                              <a:dgm id="{934DBB3F-1639-438E-B821-D415DEB44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546A4609-90DE-4CD7-A920-949AD5EF9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5">
                                            <p:graphicEl>
                                              <a:dgm id="{546A4609-90DE-4CD7-A920-949AD5EF9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5A3CD861-DB5B-4580-87A7-0E76F49F8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5">
                                            <p:graphicEl>
                                              <a:dgm id="{5A3CD861-DB5B-4580-87A7-0E76F49F8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17C72E18-A1C3-4EDC-AB25-A628E4DEE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5">
                                            <p:graphicEl>
                                              <a:dgm id="{17C72E18-A1C3-4EDC-AB25-A628E4DEE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780E670A-B48C-4509-8AFE-5F9A64D34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">
                                            <p:graphicEl>
                                              <a:dgm id="{780E670A-B48C-4509-8AFE-5F9A64D34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42481ED0-4873-4537-A9CF-07FD28B5A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5">
                                            <p:graphicEl>
                                              <a:dgm id="{42481ED0-4873-4537-A9CF-07FD28B5A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D3705287-3743-4318-8EE0-382FB55DC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5">
                                            <p:graphicEl>
                                              <a:dgm id="{D3705287-3743-4318-8EE0-382FB55DC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727DD0B8-191E-4CC3-87F5-D6211A4C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5">
                                            <p:graphicEl>
                                              <a:dgm id="{727DD0B8-191E-4CC3-87F5-D6211A4C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graphicEl>
                                              <a:dgm id="{5BBA2CEA-CFD8-4F79-B86C-7E9B31289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5">
                                            <p:graphicEl>
                                              <a:dgm id="{5BBA2CEA-CFD8-4F79-B86C-7E9B31289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D16D8-F587-411F-ADC6-3C4C5279D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6871" y="868965"/>
            <a:ext cx="1910252" cy="709660"/>
            <a:chOff x="-94031" y="7519733"/>
            <a:chExt cx="1910252" cy="709660"/>
          </a:xfrm>
          <a:solidFill>
            <a:schemeClr val="tx1"/>
          </a:solidFill>
        </p:grpSpPr>
        <p:grpSp>
          <p:nvGrpSpPr>
            <p:cNvPr id="22" name="Graphic 38">
              <a:extLst>
                <a:ext uri="{FF2B5EF4-FFF2-40B4-BE49-F238E27FC236}">
                  <a16:creationId xmlns:a16="http://schemas.microsoft.com/office/drawing/2014/main" id="{0F55020F-287F-4BCF-9F67-21AFAB08F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F6967E4-13DD-41B3-B605-BB5CAB281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BCCDD2-5DC9-4AD0-A3CB-AE1C9EF8D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85A06320-9AA3-4DA6-8570-CB7C72082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A35AD40-2D60-4B6F-B0B9-69B2D9CD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19C1D39-039D-432D-9EDD-F72C36953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 sz="4100" err="1"/>
              <a:t>Parsing</a:t>
            </a:r>
            <a:r>
              <a:rPr lang="de-DE" sz="4100"/>
              <a:t> – kurze Wiederholung</a:t>
            </a:r>
            <a:endParaRPr lang="bg-B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Prozess der Umwandlung von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formatiertem Text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 eine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Datenstruktur</a:t>
            </a:r>
            <a:endParaRPr lang="bg-BG" sz="2400" i="1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Baumtyp</a:t>
            </a:r>
            <a:r>
              <a:rPr lang="bg-BG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XML-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HTML-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JSON-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jeder Programmiersprache -&gt; Abstract Syntax 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Tree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CSV-Datei -&gt; Liste von Wertelisten oder einer Liste von Datensatzobjekten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Graph Type -&gt; natürlicher Sprache</a:t>
            </a:r>
          </a:p>
          <a:p>
            <a:endParaRPr lang="bg-BG" sz="24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bg-BG" sz="2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7F86D-7D69-44C4-B4A2-11ACCE58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2948933"/>
            <a:ext cx="975169" cy="975171"/>
            <a:chOff x="3519053" y="10869036"/>
            <a:chExt cx="975169" cy="975171"/>
          </a:xfrm>
          <a:solidFill>
            <a:schemeClr val="tx1"/>
          </a:solidFill>
        </p:grpSpPr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92F9A1A-77F4-4E16-958B-64BB489FF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19A42ED-6B91-49E6-9BDB-6339893E9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B732C3B-202D-4B4E-9C2B-283338B2A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8433EC-2142-4B86-B9BA-25AFE26299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F3A02D8-E8AA-47DC-B215-ED01D604E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1A156CC-0ACD-4554-947F-A9FD30B6A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BACA1F0-7581-48CC-BB3D-29D84E66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C34CDB-6796-4AA3-9001-DA5B717D7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9D783F9-0F69-4135-9961-9BAB1C1A6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FFBBC22-B7E4-49E9-9BD1-36B5F6299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179D1A-1F7F-41FF-A993-7DB78E9EB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65B3A8-B9D8-4EA9-B3DA-DDB2A574B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891E65D-798E-4741-A582-606A91528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8BAB8E0-D711-471F-8EB7-6F8C42092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4">
              <a:extLst>
                <a:ext uri="{FF2B5EF4-FFF2-40B4-BE49-F238E27FC236}">
                  <a16:creationId xmlns:a16="http://schemas.microsoft.com/office/drawing/2014/main" id="{F6CE4F6F-D83D-4921-B06F-4750DF2D7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0354E22-C088-46AE-AD13-BF9182C83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DB35E8F-2C04-47B2-B157-A54B8BC1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B79BA1C-D30E-471C-984D-53AD5CAC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118BA6-E68A-4D0E-9ACA-8BC1E71DE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E5AAC04-AE1A-431A-9970-3FD3F60BA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DF8F202-7C4B-4068-9286-7232D2269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D0DD182-484E-4EE0-960C-CBEDE06F0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88BCDAF-9145-486D-8224-EB60290E2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6E354A-59F2-47AF-8A05-0D118B8D8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095B77E-92E3-4B73-AC58-02C7AA3AA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F2EE76B-769A-4B5C-84CB-CF34E783D9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6B5515E-C67F-415D-8DA5-EAE68C087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16AC510-A8C5-455A-8A8D-FDF50B2CB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27928-770C-41C1-B1E9-9FEB5A80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462" y="5667650"/>
            <a:ext cx="365021" cy="365021"/>
            <a:chOff x="149345" y="10991595"/>
            <a:chExt cx="365021" cy="36502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C270DE-0BEB-4372-B440-7EADA6FA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ACA0C-8702-4043-8D4D-582EAEDF1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6032BB9D-038D-FAAE-C207-B59AD65E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76" y="374458"/>
            <a:ext cx="4155670" cy="22752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8F50586-FB30-1D79-ADE7-A543F950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7" y="2290913"/>
            <a:ext cx="3396937" cy="2386349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88C0947-2189-5E50-545D-DD5D293AC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82" y="4442159"/>
            <a:ext cx="3544778" cy="20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54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D16D8-F587-411F-ADC6-3C4C5279D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6871" y="868965"/>
            <a:ext cx="1910252" cy="709660"/>
            <a:chOff x="-94031" y="7519733"/>
            <a:chExt cx="1910252" cy="709660"/>
          </a:xfrm>
          <a:solidFill>
            <a:schemeClr val="tx1"/>
          </a:solidFill>
        </p:grpSpPr>
        <p:grpSp>
          <p:nvGrpSpPr>
            <p:cNvPr id="22" name="Graphic 38">
              <a:extLst>
                <a:ext uri="{FF2B5EF4-FFF2-40B4-BE49-F238E27FC236}">
                  <a16:creationId xmlns:a16="http://schemas.microsoft.com/office/drawing/2014/main" id="{0F55020F-287F-4BCF-9F67-21AFAB08F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F6967E4-13DD-41B3-B605-BB5CAB281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BCCDD2-5DC9-4AD0-A3CB-AE1C9EF8D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85A06320-9AA3-4DA6-8570-CB7C72082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A35AD40-2D60-4B6F-B0B9-69B2D9CD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19C1D39-039D-432D-9EDD-F72C36953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-1836286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 sz="4100" err="1"/>
              <a:t>Parsing</a:t>
            </a:r>
            <a:r>
              <a:rPr lang="de-DE" sz="4100"/>
              <a:t>? – kurze Wiederholung</a:t>
            </a:r>
            <a:endParaRPr lang="bg-B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825329"/>
            <a:ext cx="6492408" cy="5241160"/>
          </a:xfrm>
        </p:spPr>
        <p:txBody>
          <a:bodyPr>
            <a:normAutofit lnSpcReduction="10000"/>
          </a:bodyPr>
          <a:lstStyle/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Prozess der Umwandlung von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formatiertem Text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 eine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Datenstruktur</a:t>
            </a:r>
            <a:endParaRPr lang="bg-BG" sz="2400" i="1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de-DE" sz="4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Baumtyp</a:t>
            </a:r>
            <a:r>
              <a:rPr lang="bg-BG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 </a:t>
            </a:r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XML-</a:t>
            </a:r>
            <a:r>
              <a:rPr lang="de-DE" sz="4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HTML-</a:t>
            </a:r>
            <a:r>
              <a:rPr lang="de-DE" sz="4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JSON-</a:t>
            </a:r>
            <a:r>
              <a:rPr lang="de-DE" sz="4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jeder Programmiersprache -&gt; Abstract Syntax </a:t>
            </a:r>
            <a:r>
              <a:rPr lang="de-DE" sz="4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Tree</a:t>
            </a:r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CSV-Datei -&gt; Liste von Wertelisten oder einer Liste von Datensatzobjekten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Graph Type -&gt; natürlicher Sprache</a:t>
            </a:r>
          </a:p>
          <a:p>
            <a:endParaRPr lang="bg-BG" sz="24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bg-BG" sz="2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7F86D-7D69-44C4-B4A2-11ACCE58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2948933"/>
            <a:ext cx="975169" cy="975171"/>
            <a:chOff x="3519053" y="10869036"/>
            <a:chExt cx="975169" cy="975171"/>
          </a:xfrm>
          <a:solidFill>
            <a:schemeClr val="tx1"/>
          </a:solidFill>
        </p:grpSpPr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92F9A1A-77F4-4E16-958B-64BB489FF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19A42ED-6B91-49E6-9BDB-6339893E9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B732C3B-202D-4B4E-9C2B-283338B2A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8433EC-2142-4B86-B9BA-25AFE26299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F3A02D8-E8AA-47DC-B215-ED01D604E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1A156CC-0ACD-4554-947F-A9FD30B6A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BACA1F0-7581-48CC-BB3D-29D84E66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C34CDB-6796-4AA3-9001-DA5B717D7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9D783F9-0F69-4135-9961-9BAB1C1A6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FFBBC22-B7E4-49E9-9BD1-36B5F6299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179D1A-1F7F-41FF-A993-7DB78E9EB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65B3A8-B9D8-4EA9-B3DA-DDB2A574B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891E65D-798E-4741-A582-606A91528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8BAB8E0-D711-471F-8EB7-6F8C42092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4">
              <a:extLst>
                <a:ext uri="{FF2B5EF4-FFF2-40B4-BE49-F238E27FC236}">
                  <a16:creationId xmlns:a16="http://schemas.microsoft.com/office/drawing/2014/main" id="{F6CE4F6F-D83D-4921-B06F-4750DF2D7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0354E22-C088-46AE-AD13-BF9182C83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DB35E8F-2C04-47B2-B157-A54B8BC1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B79BA1C-D30E-471C-984D-53AD5CAC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118BA6-E68A-4D0E-9ACA-8BC1E71DE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E5AAC04-AE1A-431A-9970-3FD3F60BA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DF8F202-7C4B-4068-9286-7232D2269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D0DD182-484E-4EE0-960C-CBEDE06F0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88BCDAF-9145-486D-8224-EB60290E2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6E354A-59F2-47AF-8A05-0D118B8D8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095B77E-92E3-4B73-AC58-02C7AA3AA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F2EE76B-769A-4B5C-84CB-CF34E783D9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6B5515E-C67F-415D-8DA5-EAE68C087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16AC510-A8C5-455A-8A8D-FDF50B2CB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27928-770C-41C1-B1E9-9FEB5A80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462" y="5667650"/>
            <a:ext cx="365021" cy="365021"/>
            <a:chOff x="149345" y="10991595"/>
            <a:chExt cx="365021" cy="36502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C270DE-0BEB-4372-B440-7EADA6FA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ACA0C-8702-4043-8D4D-582EAEDF1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6032BB9D-038D-FAAE-C207-B59AD65E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75" y="2493544"/>
            <a:ext cx="4630089" cy="25349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8F50586-FB30-1D79-ADE7-A543F950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79" y="5671033"/>
            <a:ext cx="3396937" cy="2386349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88C0947-2189-5E50-545D-DD5D293AC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74" y="7822279"/>
            <a:ext cx="3544778" cy="20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D16D8-F587-411F-ADC6-3C4C5279D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6871" y="868965"/>
            <a:ext cx="1910252" cy="709660"/>
            <a:chOff x="-94031" y="7519733"/>
            <a:chExt cx="1910252" cy="709660"/>
          </a:xfrm>
          <a:solidFill>
            <a:schemeClr val="tx1"/>
          </a:solidFill>
        </p:grpSpPr>
        <p:grpSp>
          <p:nvGrpSpPr>
            <p:cNvPr id="22" name="Graphic 38">
              <a:extLst>
                <a:ext uri="{FF2B5EF4-FFF2-40B4-BE49-F238E27FC236}">
                  <a16:creationId xmlns:a16="http://schemas.microsoft.com/office/drawing/2014/main" id="{0F55020F-287F-4BCF-9F67-21AFAB08F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F6967E4-13DD-41B3-B605-BB5CAB281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BCCDD2-5DC9-4AD0-A3CB-AE1C9EF8D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85A06320-9AA3-4DA6-8570-CB7C72082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A35AD40-2D60-4B6F-B0B9-69B2D9CD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19C1D39-039D-432D-9EDD-F72C36953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-1836286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 sz="4100" err="1"/>
              <a:t>Parsing</a:t>
            </a:r>
            <a:r>
              <a:rPr lang="de-DE" sz="4100"/>
              <a:t>? – kurze Wiederholung</a:t>
            </a:r>
            <a:endParaRPr lang="bg-B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94" y="372154"/>
            <a:ext cx="6492408" cy="5241160"/>
          </a:xfrm>
        </p:spPr>
        <p:txBody>
          <a:bodyPr>
            <a:normAutofit/>
          </a:bodyPr>
          <a:lstStyle/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Prozess der Umwandlung von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formatiertem Text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 eine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Datenstruktur</a:t>
            </a:r>
            <a:endParaRPr lang="bg-BG" sz="2400" i="1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Baumtyp</a:t>
            </a:r>
            <a:r>
              <a:rPr lang="bg-BG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XML-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HTML-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JSON-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jeder Programmiersprache -&gt; Abstract Syntax 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Tree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CSV-Datei -&gt; Liste von Wertelisten oder einer Liste von Datensatzobjekten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Graph Type -&gt; natürlicher Sprache</a:t>
            </a:r>
          </a:p>
          <a:p>
            <a:endParaRPr lang="bg-BG" sz="24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bg-BG" sz="2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7F86D-7D69-44C4-B4A2-11ACCE58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2948933"/>
            <a:ext cx="975169" cy="975171"/>
            <a:chOff x="3519053" y="10869036"/>
            <a:chExt cx="975169" cy="975171"/>
          </a:xfrm>
          <a:solidFill>
            <a:schemeClr val="tx1"/>
          </a:solidFill>
        </p:grpSpPr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92F9A1A-77F4-4E16-958B-64BB489FF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19A42ED-6B91-49E6-9BDB-6339893E9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B732C3B-202D-4B4E-9C2B-283338B2A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8433EC-2142-4B86-B9BA-25AFE26299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F3A02D8-E8AA-47DC-B215-ED01D604E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1A156CC-0ACD-4554-947F-A9FD30B6A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BACA1F0-7581-48CC-BB3D-29D84E66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C34CDB-6796-4AA3-9001-DA5B717D7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9D783F9-0F69-4135-9961-9BAB1C1A6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FFBBC22-B7E4-49E9-9BD1-36B5F6299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179D1A-1F7F-41FF-A993-7DB78E9EB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65B3A8-B9D8-4EA9-B3DA-DDB2A574B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891E65D-798E-4741-A582-606A91528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8BAB8E0-D711-471F-8EB7-6F8C42092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4">
              <a:extLst>
                <a:ext uri="{FF2B5EF4-FFF2-40B4-BE49-F238E27FC236}">
                  <a16:creationId xmlns:a16="http://schemas.microsoft.com/office/drawing/2014/main" id="{F6CE4F6F-D83D-4921-B06F-4750DF2D7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0354E22-C088-46AE-AD13-BF9182C83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DB35E8F-2C04-47B2-B157-A54B8BC1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B79BA1C-D30E-471C-984D-53AD5CAC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118BA6-E68A-4D0E-9ACA-8BC1E71DE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E5AAC04-AE1A-431A-9970-3FD3F60BA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DF8F202-7C4B-4068-9286-7232D2269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D0DD182-484E-4EE0-960C-CBEDE06F0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88BCDAF-9145-486D-8224-EB60290E2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6E354A-59F2-47AF-8A05-0D118B8D8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095B77E-92E3-4B73-AC58-02C7AA3AA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F2EE76B-769A-4B5C-84CB-CF34E783D9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6B5515E-C67F-415D-8DA5-EAE68C087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16AC510-A8C5-455A-8A8D-FDF50B2CB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27928-770C-41C1-B1E9-9FEB5A80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462" y="5667650"/>
            <a:ext cx="365021" cy="365021"/>
            <a:chOff x="149345" y="10991595"/>
            <a:chExt cx="365021" cy="36502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C270DE-0BEB-4372-B440-7EADA6FA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ACA0C-8702-4043-8D4D-582EAEDF1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6032BB9D-038D-FAAE-C207-B59AD65E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75" y="-1222115"/>
            <a:ext cx="4630089" cy="25349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8F50586-FB30-1D79-ADE7-A543F950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91" y="2238810"/>
            <a:ext cx="4671937" cy="3282037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88C0947-2189-5E50-545D-DD5D293AC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74" y="7822279"/>
            <a:ext cx="3544778" cy="20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D16D8-F587-411F-ADC6-3C4C5279D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6871" y="868965"/>
            <a:ext cx="1910252" cy="709660"/>
            <a:chOff x="-94031" y="7519733"/>
            <a:chExt cx="1910252" cy="709660"/>
          </a:xfrm>
          <a:solidFill>
            <a:schemeClr val="tx1"/>
          </a:solidFill>
        </p:grpSpPr>
        <p:grpSp>
          <p:nvGrpSpPr>
            <p:cNvPr id="22" name="Graphic 38">
              <a:extLst>
                <a:ext uri="{FF2B5EF4-FFF2-40B4-BE49-F238E27FC236}">
                  <a16:creationId xmlns:a16="http://schemas.microsoft.com/office/drawing/2014/main" id="{0F55020F-287F-4BCF-9F67-21AFAB08F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F6967E4-13DD-41B3-B605-BB5CAB281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BCCDD2-5DC9-4AD0-A3CB-AE1C9EF8D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85A06320-9AA3-4DA6-8570-CB7C72082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94031" y="7519733"/>
              <a:ext cx="1910252" cy="709660"/>
              <a:chOff x="2267504" y="2540250"/>
              <a:chExt cx="1990951" cy="73964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A35AD40-2D60-4B6F-B0B9-69B2D9CD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19C1D39-039D-432D-9EDD-F72C36953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-1836286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 sz="4100" err="1"/>
              <a:t>Parsing</a:t>
            </a:r>
            <a:r>
              <a:rPr lang="de-DE" sz="4100"/>
              <a:t>? – kurze Wiederholung</a:t>
            </a:r>
            <a:endParaRPr lang="bg-B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7" y="-131105"/>
            <a:ext cx="6492408" cy="5241160"/>
          </a:xfrm>
        </p:spPr>
        <p:txBody>
          <a:bodyPr>
            <a:normAutofit/>
          </a:bodyPr>
          <a:lstStyle/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Prozess der Umwandlung von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formatiertem Text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 eine </a:t>
            </a:r>
            <a:r>
              <a:rPr lang="de-DE" sz="2400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Datenstruktur</a:t>
            </a:r>
            <a:endParaRPr lang="bg-BG" sz="2400" i="1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Baumtyp</a:t>
            </a:r>
            <a:r>
              <a:rPr lang="bg-BG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 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XML-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HTML-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JSON-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Parsing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jeder Programmiersprache -&gt; Abstract Syntax </a:t>
            </a:r>
            <a:r>
              <a:rPr lang="de-DE" sz="24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Tree</a:t>
            </a:r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CSV-Datei -&gt; Liste von Wertelisten oder einer Liste von Datensatzobjekten</a:t>
            </a:r>
          </a:p>
          <a:p>
            <a:r>
              <a:rPr lang="de-DE" sz="4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Graph Type -&gt; natürlicher Sprache</a:t>
            </a:r>
          </a:p>
          <a:p>
            <a:endParaRPr lang="bg-BG" sz="24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endParaRPr lang="bg-BG" sz="2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7F86D-7D69-44C4-B4A2-11ACCE58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2948933"/>
            <a:ext cx="975169" cy="975171"/>
            <a:chOff x="3519053" y="10869036"/>
            <a:chExt cx="975169" cy="975171"/>
          </a:xfrm>
          <a:solidFill>
            <a:schemeClr val="tx1"/>
          </a:solidFill>
        </p:grpSpPr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92F9A1A-77F4-4E16-958B-64BB489FF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19A42ED-6B91-49E6-9BDB-6339893E9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B732C3B-202D-4B4E-9C2B-283338B2A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8433EC-2142-4B86-B9BA-25AFE26299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F3A02D8-E8AA-47DC-B215-ED01D604E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1A156CC-0ACD-4554-947F-A9FD30B6A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BACA1F0-7581-48CC-BB3D-29D84E66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C34CDB-6796-4AA3-9001-DA5B717D7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9D783F9-0F69-4135-9961-9BAB1C1A6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FFBBC22-B7E4-49E9-9BD1-36B5F6299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179D1A-1F7F-41FF-A993-7DB78E9EB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65B3A8-B9D8-4EA9-B3DA-DDB2A574B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891E65D-798E-4741-A582-606A91528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8BAB8E0-D711-471F-8EB7-6F8C42092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4">
              <a:extLst>
                <a:ext uri="{FF2B5EF4-FFF2-40B4-BE49-F238E27FC236}">
                  <a16:creationId xmlns:a16="http://schemas.microsoft.com/office/drawing/2014/main" id="{F6CE4F6F-D83D-4921-B06F-4750DF2D7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19053" y="10869036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0354E22-C088-46AE-AD13-BF9182C83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DB35E8F-2C04-47B2-B157-A54B8BC1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B79BA1C-D30E-471C-984D-53AD5CAC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118BA6-E68A-4D0E-9ACA-8BC1E71DE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E5AAC04-AE1A-431A-9970-3FD3F60BA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DF8F202-7C4B-4068-9286-7232D2269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D0DD182-484E-4EE0-960C-CBEDE06F0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88BCDAF-9145-486D-8224-EB60290E2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6E354A-59F2-47AF-8A05-0D118B8D8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095B77E-92E3-4B73-AC58-02C7AA3AA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F2EE76B-769A-4B5C-84CB-CF34E783D9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6B5515E-C67F-415D-8DA5-EAE68C087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16AC510-A8C5-455A-8A8D-FDF50B2CB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27928-770C-41C1-B1E9-9FEB5A80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462" y="5667650"/>
            <a:ext cx="365021" cy="365021"/>
            <a:chOff x="149345" y="10991595"/>
            <a:chExt cx="365021" cy="36502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C270DE-0BEB-4372-B440-7EADA6FAF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ACA0C-8702-4043-8D4D-582EAEDF1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6032BB9D-038D-FAAE-C207-B59AD65E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75" y="-2934800"/>
            <a:ext cx="4630089" cy="25349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8F50586-FB30-1D79-ADE7-A543F950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13" y="-3322271"/>
            <a:ext cx="4671937" cy="3282037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88C0947-2189-5E50-545D-DD5D293AC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41" y="1883012"/>
            <a:ext cx="5690318" cy="33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/>
              <a:t>Wie es funktioniert</a:t>
            </a:r>
            <a:endParaRPr lang="bg-BG"/>
          </a:p>
        </p:txBody>
      </p:sp>
      <p:grpSp>
        <p:nvGrpSpPr>
          <p:cNvPr id="68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54" y="2142307"/>
            <a:ext cx="5306446" cy="2573385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analysiert den Quelltext (Format)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	•</a:t>
            </a:r>
            <a:r>
              <a:rPr lang="de-DE" altLang="bg-BG" sz="20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Quelltext ≠ Format &lt;-&gt; Fehler</a:t>
            </a:r>
            <a:endParaRPr lang="de-DE" altLang="bg-BG" sz="200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	• </a:t>
            </a:r>
            <a:r>
              <a:rPr lang="de-DE" altLang="bg-BG" sz="20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Quelltext = Format &lt;-&gt;</a:t>
            </a: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"Datenstruktur"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it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"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" </a:t>
            </a: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wird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sowohl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die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gesamte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Transformation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auf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hoher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Ebene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als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auch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jeden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ihrer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einzelnen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Schritte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gemeint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jeder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rekursiv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als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eine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Kombination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anderer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Parser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ausgedrückt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err="1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wird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  <a:endParaRPr kumimoji="0" lang="bg-BG" altLang="bg-BG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E94BCC-10A3-45CB-BE01-462F2BE68E71}" type="datetime1">
              <a:rPr lang="en-US" smtClean="0"/>
              <a:pPr>
                <a:spcAft>
                  <a:spcPts val="600"/>
                </a:spcAft>
              </a:pPr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Shukri &amp; </a:t>
            </a:r>
            <a:r>
              <a:rPr lang="en-US" err="1"/>
              <a:t>Milkov</a:t>
            </a:r>
            <a:r>
              <a:rPr lang="en-US"/>
              <a:t>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C475B8-4507-FC3E-F719-DF4BECDEC5CA}"/>
              </a:ext>
            </a:extLst>
          </p:cNvPr>
          <p:cNvGrpSpPr/>
          <p:nvPr/>
        </p:nvGrpSpPr>
        <p:grpSpPr>
          <a:xfrm>
            <a:off x="6642989" y="1722846"/>
            <a:ext cx="4865389" cy="3040866"/>
            <a:chOff x="6642989" y="1722846"/>
            <a:chExt cx="4865389" cy="3040866"/>
          </a:xfrm>
        </p:grpSpPr>
        <p:sp>
          <p:nvSpPr>
            <p:cNvPr id="18" name="Arrow: Striped Right 17">
              <a:extLst>
                <a:ext uri="{FF2B5EF4-FFF2-40B4-BE49-F238E27FC236}">
                  <a16:creationId xmlns:a16="http://schemas.microsoft.com/office/drawing/2014/main" id="{8310B789-1604-A304-3D09-8794DB5F8B72}"/>
                </a:ext>
              </a:extLst>
            </p:cNvPr>
            <p:cNvSpPr/>
            <p:nvPr/>
          </p:nvSpPr>
          <p:spPr>
            <a:xfrm rot="19591641">
              <a:off x="9663566" y="2429009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9" name="Arrow: Striped Right 108">
              <a:extLst>
                <a:ext uri="{FF2B5EF4-FFF2-40B4-BE49-F238E27FC236}">
                  <a16:creationId xmlns:a16="http://schemas.microsoft.com/office/drawing/2014/main" id="{D26735AD-7605-F222-0B33-F2987AF3BBAE}"/>
                </a:ext>
              </a:extLst>
            </p:cNvPr>
            <p:cNvSpPr/>
            <p:nvPr/>
          </p:nvSpPr>
          <p:spPr>
            <a:xfrm rot="1795718">
              <a:off x="9688895" y="3148234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0" name="Arrow: Striped Right 109">
              <a:extLst>
                <a:ext uri="{FF2B5EF4-FFF2-40B4-BE49-F238E27FC236}">
                  <a16:creationId xmlns:a16="http://schemas.microsoft.com/office/drawing/2014/main" id="{C8E5FDA8-B17A-1ABB-B796-69D7F86AC8A6}"/>
                </a:ext>
              </a:extLst>
            </p:cNvPr>
            <p:cNvSpPr/>
            <p:nvPr/>
          </p:nvSpPr>
          <p:spPr>
            <a:xfrm>
              <a:off x="8049612" y="2808939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C5D682C-8D59-13E1-B473-BFF686B68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989" y="1722846"/>
              <a:ext cx="4865389" cy="3040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8067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C741D3-98B5-C3B4-6F9A-F9AA80394DE4}"/>
              </a:ext>
            </a:extLst>
          </p:cNvPr>
          <p:cNvGrpSpPr/>
          <p:nvPr/>
        </p:nvGrpSpPr>
        <p:grpSpPr>
          <a:xfrm>
            <a:off x="2693651" y="2596896"/>
            <a:ext cx="6230893" cy="4057592"/>
            <a:chOff x="6642989" y="1722846"/>
            <a:chExt cx="4865389" cy="3040866"/>
          </a:xfrm>
        </p:grpSpPr>
        <p:sp>
          <p:nvSpPr>
            <p:cNvPr id="10" name="Arrow: Striped Right 9">
              <a:extLst>
                <a:ext uri="{FF2B5EF4-FFF2-40B4-BE49-F238E27FC236}">
                  <a16:creationId xmlns:a16="http://schemas.microsoft.com/office/drawing/2014/main" id="{B741E08F-A985-1BD5-A154-6FF7F0030B2E}"/>
                </a:ext>
              </a:extLst>
            </p:cNvPr>
            <p:cNvSpPr/>
            <p:nvPr/>
          </p:nvSpPr>
          <p:spPr>
            <a:xfrm rot="19591641">
              <a:off x="9663566" y="2429009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D4915B8F-C852-7A82-5C43-0FEB69AA963D}"/>
                </a:ext>
              </a:extLst>
            </p:cNvPr>
            <p:cNvSpPr/>
            <p:nvPr/>
          </p:nvSpPr>
          <p:spPr>
            <a:xfrm rot="1795718">
              <a:off x="9688895" y="3148234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90808A31-A877-E1C4-8E40-20A1CC8759F3}"/>
                </a:ext>
              </a:extLst>
            </p:cNvPr>
            <p:cNvSpPr/>
            <p:nvPr/>
          </p:nvSpPr>
          <p:spPr>
            <a:xfrm>
              <a:off x="8049612" y="2808939"/>
              <a:ext cx="981318" cy="480718"/>
            </a:xfrm>
            <a:prstGeom prst="stripedRightArrow">
              <a:avLst/>
            </a:prstGeom>
            <a:gradFill flip="none" rotWithShape="1">
              <a:gsLst>
                <a:gs pos="0">
                  <a:schemeClr val="tx1">
                    <a:lumMod val="8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86000">
                  <a:schemeClr val="bg1"/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3" name="Picture 1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4395C87-6D75-533C-5E47-6FF0FB6E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989" y="1722846"/>
              <a:ext cx="4865389" cy="30408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Komplexeres </a:t>
            </a:r>
            <a:r>
              <a:rPr lang="de-DE" err="1"/>
              <a:t>Parsing</a:t>
            </a:r>
            <a:r>
              <a:rPr lang="de-DE"/>
              <a:t> durch Kombination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964" cy="32543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Ein </a:t>
            </a: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-&gt; Dinge miteinander verbindet 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-&gt; 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Parser-</a:t>
            </a: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Kombinatoren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Funktionen auf Parsern, die Parser kombinieren und in andere Parser umwandeln - Behandlung von Backtracking oder Wiederholungen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Funktionen (oder Methoden), die Parser zu neuen Parsern kombinieren = Anstatt einen großen Parser zu schreiben, kleinere Parser =&gt; größere Parser.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Ausgabe: Datenstruktur + </a:t>
            </a:r>
            <a:r>
              <a:rPr lang="de-DE" sz="1800" b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den </a:t>
            </a:r>
            <a:r>
              <a:rPr lang="de-DE" sz="1800" b="1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verbleibenden </a:t>
            </a:r>
            <a:r>
              <a:rPr lang="de-DE" sz="1800" b="1" i="1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unparsierten</a:t>
            </a:r>
            <a:r>
              <a:rPr lang="de-DE" sz="1800" b="1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Teil</a:t>
            </a:r>
            <a:r>
              <a:rPr lang="de-DE" sz="1800" b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der Eingabe zurückgibt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6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Jeder Parser: einen Teil der Eingabe parsen und den Rest einem anderen Parser überlassen.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Kombinatoren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 Weiterleitung der Eingabe, 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Ü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bergeben den Rest an die nächste Funktion, Fehlerbehandlung (z. B. fehlschlagen, zurückverfolgen oder einen anderen Parser ausprobieren), ...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</a:t>
            </a:r>
            <a:r>
              <a:rPr lang="en-US" err="1"/>
              <a:t>Milkov</a:t>
            </a:r>
            <a:r>
              <a:rPr lang="en-US"/>
              <a:t>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C01C0CE-6288-2A7A-3277-6C9372A7C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63" y="3788434"/>
            <a:ext cx="3779901" cy="11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6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D27-671E-7911-B064-6B06D25C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1138"/>
            <a:ext cx="10515600" cy="1325563"/>
          </a:xfrm>
        </p:spPr>
        <p:txBody>
          <a:bodyPr/>
          <a:lstStyle/>
          <a:p>
            <a:r>
              <a:rPr lang="de-DE"/>
              <a:t>Komplexeres </a:t>
            </a:r>
            <a:r>
              <a:rPr lang="de-DE" err="1"/>
              <a:t>Parsing</a:t>
            </a:r>
            <a:r>
              <a:rPr lang="de-DE"/>
              <a:t> durch Kombination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D54-695C-D0BC-0630-93698211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095811" y="1960562"/>
            <a:ext cx="10734964" cy="32543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Ein </a:t>
            </a: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-&gt; Dinge miteinander verbindet 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-&gt; 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Parser-</a:t>
            </a: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Kombinatoren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Funktionen auf Parsern, die Parser kombinieren und in andere Parser umwandeln - Behandlung von Backtracking oder Wiederholungen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Funktionen (oder Methoden), die Parser zu neuen Parsern kombinieren = Anstatt einen großen Parser zu schreiben, kleinere Parser =&gt; größere Parser.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Ausgabe: Datenstruktur + </a:t>
            </a:r>
            <a:r>
              <a:rPr lang="de-DE" sz="1800" b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den </a:t>
            </a:r>
            <a:r>
              <a:rPr lang="de-DE" sz="1800" b="1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verbleibenden </a:t>
            </a:r>
            <a:r>
              <a:rPr lang="de-DE" sz="1800" b="1" i="1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unparsierten</a:t>
            </a:r>
            <a:r>
              <a:rPr lang="de-DE" sz="1800" b="1" i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Teil</a:t>
            </a:r>
            <a:r>
              <a:rPr lang="de-DE" sz="1800" b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der Eingabe zurückgibt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6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Jeder Parser: einen Teil der Eingabe parsen und den Rest einem anderen Parser überlassen.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Kombinatoren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: Weiterleitung der Eingabe, </a:t>
            </a:r>
            <a:r>
              <a:rPr lang="de-DE" sz="180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Ü</a:t>
            </a:r>
            <a:r>
              <a:rPr lang="de-DE" sz="180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bergeben den Rest an die nächste Funktion, Fehlerbehandlung (z. B. fehlschlagen, zurückverfolgen oder einen anderen Parser ausprobieren), ...</a:t>
            </a:r>
            <a:endParaRPr lang="bg-BG" sz="180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A876-33F5-A59C-00FA-3BAA8F3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BCC-10A3-45CB-BE01-462F2BE68E7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0F5B-8943-57C4-7CAB-A592E872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Shukri &amp; Milkov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DB04-B063-8DF2-4020-92850541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C01C0CE-6288-2A7A-3277-6C9372A7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7845" y="5382074"/>
            <a:ext cx="3779901" cy="11568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C5756-B66F-B925-8911-69F877BEFD04}"/>
              </a:ext>
            </a:extLst>
          </p:cNvPr>
          <p:cNvGrpSpPr/>
          <p:nvPr/>
        </p:nvGrpSpPr>
        <p:grpSpPr>
          <a:xfrm>
            <a:off x="2396113" y="992186"/>
            <a:ext cx="2886695" cy="4210050"/>
            <a:chOff x="2396113" y="992186"/>
            <a:chExt cx="2886695" cy="42100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24E863-DE20-992B-C40B-83B8A005B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96113" y="992186"/>
              <a:ext cx="2886695" cy="42100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3F5275-5D1B-5C24-F113-964DC52152EB}"/>
                </a:ext>
              </a:extLst>
            </p:cNvPr>
            <p:cNvSpPr/>
            <p:nvPr/>
          </p:nvSpPr>
          <p:spPr>
            <a:xfrm>
              <a:off x="2601363" y="2214294"/>
              <a:ext cx="243848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CHAR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2D4F1-67F6-0DDD-7947-571D35144AEC}"/>
              </a:ext>
            </a:extLst>
          </p:cNvPr>
          <p:cNvGrpSpPr/>
          <p:nvPr/>
        </p:nvGrpSpPr>
        <p:grpSpPr>
          <a:xfrm>
            <a:off x="6725764" y="1001711"/>
            <a:ext cx="2886696" cy="4210050"/>
            <a:chOff x="6725764" y="1001711"/>
            <a:chExt cx="2886696" cy="4210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970712-A6E0-A9F0-DF3B-E138E505C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25764" y="1001711"/>
              <a:ext cx="2886696" cy="421005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D1F664-D90E-D5F3-2B39-902DAC621564}"/>
                </a:ext>
              </a:extLst>
            </p:cNvPr>
            <p:cNvSpPr/>
            <p:nvPr/>
          </p:nvSpPr>
          <p:spPr>
            <a:xfrm>
              <a:off x="7358951" y="2214293"/>
              <a:ext cx="1588898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INT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6A802E-2879-3505-2595-3F1CA0443558}"/>
              </a:ext>
            </a:extLst>
          </p:cNvPr>
          <p:cNvGrpSpPr/>
          <p:nvPr/>
        </p:nvGrpSpPr>
        <p:grpSpPr>
          <a:xfrm>
            <a:off x="4038600" y="504825"/>
            <a:ext cx="4010025" cy="5848350"/>
            <a:chOff x="4038600" y="504825"/>
            <a:chExt cx="4010025" cy="58483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EFBC39-F9E4-D8C4-63E0-D936662E4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8600" y="504825"/>
              <a:ext cx="4010025" cy="58483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51D076-4573-C9B9-6C6D-9321B2A6D8D0}"/>
                </a:ext>
              </a:extLst>
            </p:cNvPr>
            <p:cNvSpPr/>
            <p:nvPr/>
          </p:nvSpPr>
          <p:spPr>
            <a:xfrm>
              <a:off x="4566233" y="2603578"/>
              <a:ext cx="287610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PARSER</a:t>
              </a:r>
            </a:p>
          </p:txBody>
        </p:sp>
      </p:grpSp>
      <p:pic>
        <p:nvPicPr>
          <p:cNvPr id="18" name="Picture 17" descr="A book with a graphic design on it&#10;&#10;Description automatically generated with low confidence">
            <a:extLst>
              <a:ext uri="{FF2B5EF4-FFF2-40B4-BE49-F238E27FC236}">
                <a16:creationId xmlns:a16="http://schemas.microsoft.com/office/drawing/2014/main" id="{5B552414-B5F8-5B69-428B-3C174A26B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67" y="802833"/>
            <a:ext cx="3178666" cy="46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7 C -0.00716 -0.24676 0.07162 -0.46042 0.17513 -0.47523 C 0.27357 -0.49375 0.36719 -0.32755 0.37227 -0.08866 C 0.37956 0.1338 0.3155 0.33982 0.22188 0.35486 C 0.13815 0.36574 0.0569 0.22917 0.04961 0.02269 C 0.04467 -0.16505 0.09883 -0.34306 0.17748 -0.35741 C 0.25144 -0.36852 0.31797 -0.25417 0.32279 -0.08102 C 0.32787 0.07431 0.28347 0.22639 0.2194 0.2331 C 0.16029 0.24398 0.10378 0.15509 0.09883 0.01482 C 0.09636 -0.11065 0.12826 -0.23194 0.17995 -0.23958 C 0.22435 -0.24676 0.2711 -0.18056 0.27357 -0.07338 C 0.27605 0.01944 0.25391 0.10718 0.21706 0.11505 C 0.18503 0.12222 0.153 0.08148 0.15052 0.00787 C 0.14805 -0.05093 0.16029 -0.11412 0.18503 -0.12176 C 0.20222 -0.12176 0.2194 -0.10625 0.22435 -0.06643 C 0.22435 -0.04097 0.22188 -0.01412 0.21211 -0.00301 C 0.20964 -3.7037E-7 0.20469 -3.7037E-7 0.19974 -0.00301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-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C 0.0069 -0.24537 -0.07852 -0.45856 -0.19271 -0.47291 C -0.30195 -0.49143 -0.40469 -0.32592 -0.4112 -0.08796 C -0.41979 0.13264 -0.34818 0.33704 -0.24583 0.35255 C -0.15182 0.36366 -0.06302 0.22755 -0.05612 0.02199 C -0.04961 -0.16458 -0.10925 -0.3412 -0.19609 -0.35555 C -0.27656 -0.36666 -0.35156 -0.25324 -0.35677 -0.08055 C -0.36172 0.07292 -0.31393 0.22408 -0.24258 0.23102 C -0.1776 0.24213 -0.11589 0.15347 -0.11094 0.01459 C -0.10755 -0.11041 -0.14336 -0.23102 -0.19987 -0.23866 C -0.24909 -0.24537 -0.2987 -0.18009 -0.30195 -0.07291 C -0.3056 0.01875 -0.27995 0.10602 -0.23893 0.11389 C -0.20495 0.12153 -0.16875 0.08056 -0.16732 0.00764 C -0.16367 -0.05092 -0.1776 -0.11366 -0.20313 -0.12153 C -0.22344 -0.12153 -0.24388 -0.10602 -0.24753 -0.06597 C -0.24909 -0.04051 -0.24583 -0.01435 -0.23568 -0.00347 C -0.23034 -1.85185E-6 -0.22669 -1.85185E-6 -0.22188 -0.00347 " pathEditMode="relative" rAng="0" ptsTypes="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6" y="-60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2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25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3D23A40708434CB6A2E99581E35B47" ma:contentTypeVersion="13" ma:contentTypeDescription="Ein neues Dokument erstellen." ma:contentTypeScope="" ma:versionID="242306b5eee1e1260ad58193eb18261c">
  <xsd:schema xmlns:xsd="http://www.w3.org/2001/XMLSchema" xmlns:xs="http://www.w3.org/2001/XMLSchema" xmlns:p="http://schemas.microsoft.com/office/2006/metadata/properties" xmlns:ns3="782fed66-c471-4d0c-804e-83330587c082" xmlns:ns4="304e482a-b8f3-4241-a683-15af93d85f30" targetNamespace="http://schemas.microsoft.com/office/2006/metadata/properties" ma:root="true" ma:fieldsID="1c5c0cb5366490bb548c1b98e9eab9df" ns3:_="" ns4:_="">
    <xsd:import namespace="782fed66-c471-4d0c-804e-83330587c082"/>
    <xsd:import namespace="304e482a-b8f3-4241-a683-15af93d85f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fed66-c471-4d0c-804e-83330587c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e482a-b8f3-4241-a683-15af93d85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364FE4-11C8-4C2B-B98E-70307489E9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FDB97-119D-414E-9D1B-295CF21FFA0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04e482a-b8f3-4241-a683-15af93d85f30"/>
    <ds:schemaRef ds:uri="http://www.w3.org/XML/1998/namespace"/>
    <ds:schemaRef ds:uri="http://purl.org/dc/terms/"/>
    <ds:schemaRef ds:uri="http://schemas.microsoft.com/office/infopath/2007/PartnerControls"/>
    <ds:schemaRef ds:uri="782fed66-c471-4d0c-804e-83330587c08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31F120-0CD9-4444-A117-918E10AD6FEA}">
  <ds:schemaRefs>
    <ds:schemaRef ds:uri="304e482a-b8f3-4241-a683-15af93d85f30"/>
    <ds:schemaRef ds:uri="782fed66-c471-4d0c-804e-83330587c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0</TotalTime>
  <Words>717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Sans Pro</vt:lpstr>
      <vt:lpstr>SF Pro Display</vt:lpstr>
      <vt:lpstr>ui-monospace</vt:lpstr>
      <vt:lpstr>Arial</vt:lpstr>
      <vt:lpstr>Whitney</vt:lpstr>
      <vt:lpstr>FunkyShapesDarkVTI</vt:lpstr>
      <vt:lpstr>PARSeR KOMBINATOREN</vt:lpstr>
      <vt:lpstr>Agenda</vt:lpstr>
      <vt:lpstr>Parsing – kurze Wiederholung</vt:lpstr>
      <vt:lpstr>Parsing? – kurze Wiederholung</vt:lpstr>
      <vt:lpstr>Parsing? – kurze Wiederholung</vt:lpstr>
      <vt:lpstr>Parsing? – kurze Wiederholung</vt:lpstr>
      <vt:lpstr>Wie es funktioniert</vt:lpstr>
      <vt:lpstr>Komplexeres Parsing durch Kombination</vt:lpstr>
      <vt:lpstr>Komplexeres Parsing durch Kombination</vt:lpstr>
      <vt:lpstr>Betterparse</vt:lpstr>
      <vt:lpstr>PowerPoint Presentation</vt:lpstr>
      <vt:lpstr>\EOF &gt; _    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PARSERKOMBINATOREN</dc:title>
  <dc:creator>Dzhaner Shukri (dshukri)</dc:creator>
  <cp:lastModifiedBy>Dzhaner Shukri (dshukri)</cp:lastModifiedBy>
  <cp:revision>3</cp:revision>
  <dcterms:created xsi:type="dcterms:W3CDTF">2022-07-25T13:22:24Z</dcterms:created>
  <dcterms:modified xsi:type="dcterms:W3CDTF">2022-07-29T10:01:30Z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0x0101009B3D23A40708434CB6A2E99581E35B47</vt:lpwstr>
  </property>
</Properties>
</file>