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58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4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8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2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5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43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2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9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2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8DA3-4981-A9B1-9B31-61B95405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3" y="0"/>
            <a:ext cx="11616069" cy="14562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Student Performance: An Analysis of the UCI Student Performance Data Set</a:t>
            </a:r>
            <a:br>
              <a:rPr lang="en-US" sz="3600" dirty="0">
                <a:solidFill>
                  <a:schemeClr val="tx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71418-C781-E8CC-76ED-49BD1FAC1181}"/>
              </a:ext>
            </a:extLst>
          </p:cNvPr>
          <p:cNvSpPr/>
          <p:nvPr/>
        </p:nvSpPr>
        <p:spPr>
          <a:xfrm>
            <a:off x="583461" y="1376621"/>
            <a:ext cx="8179540" cy="12125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u="sng" dirty="0">
                <a:solidFill>
                  <a:srgbClr val="0070C0"/>
                </a:solidFill>
              </a:rPr>
              <a:t>Objective:</a:t>
            </a:r>
            <a:br>
              <a:rPr lang="en-US" sz="2800" b="1" i="1" u="sng" dirty="0">
                <a:solidFill>
                  <a:srgbClr val="0070C0"/>
                </a:solidFill>
              </a:rPr>
            </a:br>
            <a:r>
              <a:rPr lang="en-US" sz="2800" b="1" i="1" u="sng" dirty="0">
                <a:solidFill>
                  <a:srgbClr val="0070C0"/>
                </a:solidFill>
              </a:rPr>
              <a:t>To predict student performance based on a variety of demographic, social, and school-related features</a:t>
            </a:r>
            <a:r>
              <a:rPr lang="en-US" sz="1800" dirty="0">
                <a:solidFill>
                  <a:srgbClr val="0070C0"/>
                </a:solidFill>
              </a:rPr>
              <a:t>.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1CACE7-EA9B-3B07-2434-76267C4638F8}"/>
              </a:ext>
            </a:extLst>
          </p:cNvPr>
          <p:cNvSpPr/>
          <p:nvPr/>
        </p:nvSpPr>
        <p:spPr>
          <a:xfrm>
            <a:off x="154173" y="2832888"/>
            <a:ext cx="4295553" cy="32939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Performance Portuguese language dataset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Number of Records: 395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Number of Features: 33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4760-67A2-1700-C711-37D31827F752}"/>
              </a:ext>
            </a:extLst>
          </p:cNvPr>
          <p:cNvSpPr/>
          <p:nvPr/>
        </p:nvSpPr>
        <p:spPr>
          <a:xfrm>
            <a:off x="9065749" y="1376621"/>
            <a:ext cx="3133781" cy="54374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u="sng" dirty="0">
                <a:solidFill>
                  <a:srgbClr val="0070C0"/>
                </a:solidFill>
              </a:rPr>
              <a:t>Features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</a:rPr>
              <a:t>Demographic Information: </a:t>
            </a:r>
            <a:r>
              <a:rPr lang="en-US" sz="2000" dirty="0">
                <a:solidFill>
                  <a:schemeClr val="bg1"/>
                </a:solidFill>
              </a:rPr>
              <a:t>Age, gender, and family background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</a:rPr>
              <a:t>Social Factors</a:t>
            </a:r>
            <a:r>
              <a:rPr lang="en-US" sz="2000" dirty="0">
                <a:solidFill>
                  <a:schemeClr val="bg1"/>
                </a:solidFill>
              </a:rPr>
              <a:t>: Parental education levels, family relationships, and free time.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</a:rPr>
              <a:t>School-related Features</a:t>
            </a:r>
            <a:r>
              <a:rPr lang="en-US" sz="2000" dirty="0">
                <a:solidFill>
                  <a:schemeClr val="bg1"/>
                </a:solidFill>
              </a:rPr>
              <a:t>: Study time, travel time, and absences.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bg1"/>
                </a:solidFill>
              </a:rPr>
              <a:t>Performance Metrics: </a:t>
            </a:r>
            <a:r>
              <a:rPr lang="en-US" sz="2000" dirty="0">
                <a:solidFill>
                  <a:schemeClr val="bg1"/>
                </a:solidFill>
              </a:rPr>
              <a:t>Grades for the first (G1), second (G2), and final periods (G3).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88329-E2C9-EC42-EC57-F43E0F39EC2C}"/>
              </a:ext>
            </a:extLst>
          </p:cNvPr>
          <p:cNvSpPr/>
          <p:nvPr/>
        </p:nvSpPr>
        <p:spPr>
          <a:xfrm>
            <a:off x="4562861" y="2832887"/>
            <a:ext cx="4200140" cy="329392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Performance mathematics courses dataset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Number of Records: 649  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Number of Features: 33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3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6B2F-0040-1D8E-D722-60667003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871958" cy="90297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and Model Performance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934F-04F9-7848-AFA9-218ACF61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15272"/>
            <a:ext cx="12191999" cy="5842728"/>
          </a:xfr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Font typeface="Arial"/>
              <a:buNone/>
            </a:pPr>
            <a:endParaRPr lang="en-US" sz="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2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from Exploratory Data Analysis (EDA)</a:t>
            </a:r>
          </a:p>
          <a:p>
            <a:pPr algn="just">
              <a:buClr>
                <a:schemeClr val="bg2"/>
              </a:buClr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datasets are quite similar in terms of demographics and several key variables.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Portugal dataset shows slightly better academic performance and fewer absences.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Math dataset has a higher mean number of failures and absences, indicating potential challenges in academic performance or attendance.</a:t>
            </a: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parental education and other socio-economic factors are quite comparable between the two datasets.</a:t>
            </a:r>
          </a:p>
          <a:p>
            <a:pPr marL="0" indent="0">
              <a:buNone/>
            </a:pPr>
            <a:endParaRPr lang="en-US" sz="13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Models</a:t>
            </a:r>
          </a:p>
          <a:p>
            <a:pPr marL="0" indent="0">
              <a:buNone/>
            </a:pPr>
            <a:r>
              <a:rPr lang="en-US" sz="2900" b="1" i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used: </a:t>
            </a:r>
            <a:r>
              <a:rPr lang="en-US" sz="2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Decision Tree, Random Forest, XGBoost. </a:t>
            </a:r>
          </a:p>
          <a:p>
            <a:pPr marL="0" indent="0" algn="just">
              <a:buNone/>
            </a:pPr>
            <a:r>
              <a:rPr lang="en-US" sz="2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 consistently showed strong performance across both datasets, indicating its robustness for predicting student performance. </a:t>
            </a:r>
          </a:p>
          <a:p>
            <a:pPr marL="0" indent="0" algn="just">
              <a:buNone/>
            </a:pPr>
            <a:r>
              <a:rPr lang="en-US" sz="29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Dataset performance:  XGBoost </a:t>
            </a: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the best performance with the lowest RMSE (1.95) and the highest R2 (Test) of 0.81. </a:t>
            </a:r>
          </a:p>
          <a:p>
            <a:pPr marL="0" indent="0" algn="just"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Portuguese Dataset performance: Linear Regression had the best performance with the lowest RMSE (1.23) and the highest R2(Test) of 0.84. </a:t>
            </a:r>
            <a:endParaRPr lang="en-US" sz="29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8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F17-B79C-7FD1-8703-F4AC537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0"/>
            <a:ext cx="11685104" cy="934278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and Educational Insights</a:t>
            </a:r>
            <a:endParaRPr lang="en-GB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F7F7-2C7C-31B9-8077-F86ABCD8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8" y="934278"/>
            <a:ext cx="6569764" cy="54466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b="1" i="1" dirty="0">
                <a:solidFill>
                  <a:schemeClr val="tx2"/>
                </a:solidFill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from Feature Importance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G2 (Second Period Grade) and G1(First Period Grade):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important feature, indicating that previous performance is a strong predictor of final grades.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High absence rates negatively impact student performance.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Previous class failures are strongly correlated with lower final grades.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Type (MS vs. GP)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school attended has a significant impact on student performance.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Programs (Schoolsup, Famsup)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Participation in extra educational support programs shows a positive effect on grades.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Time and Travel Time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Both are relevant, but study time has a more direct impact.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Parental Education and Jobs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Mother's and father's education levels and jobs, particularly in health services, have an influence.</a:t>
            </a:r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93C291-6B27-9636-0035-F56D44ED8B74}"/>
              </a:ext>
            </a:extLst>
          </p:cNvPr>
          <p:cNvSpPr txBox="1">
            <a:spLocks/>
          </p:cNvSpPr>
          <p:nvPr/>
        </p:nvSpPr>
        <p:spPr>
          <a:xfrm>
            <a:off x="7066313" y="934278"/>
            <a:ext cx="4682664" cy="5446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Educators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Continuous Assessment and Feedback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Absences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At-Risk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Parental Involvement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Study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and Accessibility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and Well-being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Socio-Economic Factors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Environment and Culture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67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466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Celestial</vt:lpstr>
      <vt:lpstr>Predicting Student Performance: An Analysis of the UCI Student Performance Data Set </vt:lpstr>
      <vt:lpstr>Key Findings and Model Performance</vt:lpstr>
      <vt:lpstr>Feature Importance and Educational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17</cp:revision>
  <dcterms:created xsi:type="dcterms:W3CDTF">2024-07-14T09:59:36Z</dcterms:created>
  <dcterms:modified xsi:type="dcterms:W3CDTF">2024-07-18T10:44:16Z</dcterms:modified>
</cp:coreProperties>
</file>