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23"/>
  </p:notesMasterIdLst>
  <p:sldIdLst>
    <p:sldId id="265" r:id="rId3"/>
    <p:sldId id="257" r:id="rId4"/>
    <p:sldId id="266" r:id="rId5"/>
    <p:sldId id="267" r:id="rId6"/>
    <p:sldId id="268" r:id="rId7"/>
    <p:sldId id="276" r:id="rId8"/>
    <p:sldId id="259" r:id="rId9"/>
    <p:sldId id="278" r:id="rId10"/>
    <p:sldId id="269" r:id="rId11"/>
    <p:sldId id="279" r:id="rId12"/>
    <p:sldId id="280" r:id="rId13"/>
    <p:sldId id="282" r:id="rId14"/>
    <p:sldId id="261" r:id="rId15"/>
    <p:sldId id="281" r:id="rId16"/>
    <p:sldId id="283" r:id="rId17"/>
    <p:sldId id="284" r:id="rId18"/>
    <p:sldId id="275" r:id="rId19"/>
    <p:sldId id="260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4" autoAdjust="0"/>
    <p:restoredTop sz="96328" autoAdjust="0"/>
  </p:normalViewPr>
  <p:slideViewPr>
    <p:cSldViewPr snapToGrid="0">
      <p:cViewPr>
        <p:scale>
          <a:sx n="66" d="100"/>
          <a:sy n="66" d="100"/>
        </p:scale>
        <p:origin x="1349" y="322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D1DB9-3D2B-9401-C889-AD559B33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C83F7-36EA-B3BE-9335-1E0DC4208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EDBBD-4815-94FB-C36B-F9CFD9A51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5A73-5EC9-15A5-B7BA-2E2724D79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50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/>
              <a:t>BOOK N’ BITE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10.2</a:t>
            </a:r>
            <a:r>
              <a:rPr lang="hr-HR" sz="1400" noProof="0" dirty="0"/>
              <a:t> </a:t>
            </a:r>
            <a:r>
              <a:rPr lang="hr-HR" sz="1400" noProof="0" dirty="0" err="1"/>
              <a:t>Book</a:t>
            </a:r>
            <a:r>
              <a:rPr lang="hr-HR" sz="1400" noProof="0" dirty="0"/>
              <a:t> n’ Bite</a:t>
            </a:r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97DA-5BCF-E055-D841-921D291D3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79AE-0C9A-2FF8-9FDC-A0864DFC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E55-420E-DFA5-7318-482B3251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E78D7B7D-0987-C748-44BB-20C1C261E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04" y="910475"/>
            <a:ext cx="7096189" cy="59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8268-ECAE-DACE-A542-10B7FACF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A55A-9C81-A627-C85A-E85677CA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90E8-5977-6C93-51F2-DAB95727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DF08467-EA09-D601-A695-777FCF704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930"/>
            <a:ext cx="5366924" cy="4812409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CCA7A6-4BC1-1FB2-B501-CC24F92F3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24" y="1662136"/>
            <a:ext cx="3657392" cy="46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22C6-8FCF-6348-9021-CB4D573B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7706-649B-ADAB-AB8D-FC7BC0B8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85C1-369D-142B-AE5B-8BEB6F8E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Frontend</a:t>
            </a:r>
          </a:p>
          <a:p>
            <a:r>
              <a:rPr lang="hr-HR" i="1" dirty="0"/>
              <a:t>Backend</a:t>
            </a:r>
          </a:p>
          <a:p>
            <a:r>
              <a:rPr lang="hr-HR" i="1" noProof="0" dirty="0"/>
              <a:t>Baza podataka</a:t>
            </a:r>
          </a:p>
          <a:p>
            <a:r>
              <a:rPr lang="hr-HR" i="1" dirty="0"/>
              <a:t>Integracijski sloj</a:t>
            </a:r>
          </a:p>
          <a:p>
            <a:r>
              <a:rPr lang="hr-HR" i="1" noProof="0" dirty="0"/>
              <a:t>Administracijski sloj</a:t>
            </a:r>
          </a:p>
          <a:p>
            <a:r>
              <a:rPr lang="hr-HR" i="1" dirty="0"/>
              <a:t>Sigurnost</a:t>
            </a:r>
          </a:p>
          <a:p>
            <a:r>
              <a:rPr lang="hr-HR" i="1" noProof="0" dirty="0"/>
              <a:t>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C926-E2BD-D303-8EAD-5EBB0EF2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067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7" name="Picture 6" descr="A diagram of a person&#10;&#10;AI-generated content may be incorrect.">
            <a:extLst>
              <a:ext uri="{FF2B5EF4-FFF2-40B4-BE49-F238E27FC236}">
                <a16:creationId xmlns:a16="http://schemas.microsoft.com/office/drawing/2014/main" id="{F7472551-20AF-3386-148A-E672A018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197"/>
            <a:ext cx="9897876" cy="449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09D8-938D-BE79-9E2C-7D29830B2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86AB-2787-500F-8949-EABB50A2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04FF-F7E0-FCD1-99CA-C688841E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A6480-985D-4BA7-5622-F10E59BD3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50" y="1106618"/>
            <a:ext cx="5362499" cy="57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F5B9-8DF8-4F85-1687-19686251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DC66-DEDF-BE2A-5A36-A83AB928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E85F7-F683-0E5A-C9DA-E45FA252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B570EEC-C33A-816B-8DE9-B52402C70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" y="1478847"/>
            <a:ext cx="8984519" cy="43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D0EA-9E82-D215-8753-73956BEFF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3053-A16A-FE93-6D3F-2862D8E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A5AA-7CA9-9915-C2E4-19C3688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3D434DA-4E4C-D354-7478-B1D48390F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" y="1302621"/>
            <a:ext cx="8931349" cy="48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</a:p>
          <a:p>
            <a:pPr lvl="1"/>
            <a:r>
              <a:rPr lang="hr-HR" dirty="0"/>
              <a:t>Ispitivanje komponenti ostvareno pomoću JUnit5 alata</a:t>
            </a:r>
          </a:p>
          <a:p>
            <a:pPr lvl="1"/>
            <a:r>
              <a:rPr lang="hr-HR" noProof="0" dirty="0"/>
              <a:t>Ispitivanje sustava ostvareno pomoću dodatka za preglednik Selenium IDE</a:t>
            </a:r>
          </a:p>
          <a:p>
            <a:r>
              <a:rPr lang="hr-HR" dirty="0"/>
              <a:t>Opseg</a:t>
            </a:r>
            <a:r>
              <a:rPr lang="hr-HR" noProof="0" dirty="0"/>
              <a:t> ispitivanja</a:t>
            </a:r>
            <a:endParaRPr lang="hr-HR" dirty="0"/>
          </a:p>
          <a:p>
            <a:pPr lvl="1"/>
            <a:r>
              <a:rPr lang="hr-HR" noProof="0" dirty="0"/>
              <a:t>8 testnih slučajeva za ispitivanje komponenti</a:t>
            </a:r>
          </a:p>
          <a:p>
            <a:pPr lvl="1"/>
            <a:r>
              <a:rPr lang="hr-HR" dirty="0"/>
              <a:t>4 testna slučaja za ispitivanje sustava</a:t>
            </a:r>
            <a:endParaRPr lang="hr-HR" noProof="0" dirty="0"/>
          </a:p>
          <a:p>
            <a:pPr lvl="1"/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Komunikacija tima: </a:t>
            </a:r>
            <a:r>
              <a:rPr lang="hr-HR" noProof="0" dirty="0" err="1"/>
              <a:t>Discord</a:t>
            </a:r>
            <a:endParaRPr lang="hr-HR" noProof="0" dirty="0"/>
          </a:p>
          <a:p>
            <a:r>
              <a:rPr lang="hr-HR" dirty="0"/>
              <a:t>Alati za UML dijagrame: </a:t>
            </a:r>
            <a:r>
              <a:rPr lang="hr-HR" dirty="0" err="1"/>
              <a:t>Astah</a:t>
            </a:r>
            <a:r>
              <a:rPr lang="hr-HR" dirty="0"/>
              <a:t> UML, </a:t>
            </a:r>
            <a:r>
              <a:rPr lang="hr-HR" dirty="0" err="1"/>
              <a:t>Visual</a:t>
            </a:r>
            <a:r>
              <a:rPr lang="hr-HR" dirty="0"/>
              <a:t> </a:t>
            </a:r>
            <a:r>
              <a:rPr lang="hr-HR" dirty="0" err="1"/>
              <a:t>Paradigm</a:t>
            </a:r>
            <a:r>
              <a:rPr lang="hr-HR" dirty="0"/>
              <a:t> for UML</a:t>
            </a:r>
          </a:p>
          <a:p>
            <a:r>
              <a:rPr lang="hr-HR" noProof="0" dirty="0"/>
              <a:t>Glavni programski jezik: Java 23</a:t>
            </a:r>
          </a:p>
          <a:p>
            <a:r>
              <a:rPr lang="hr-HR" dirty="0"/>
              <a:t>Radni okvir: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3.3.5 (moduli </a:t>
            </a:r>
            <a:r>
              <a:rPr lang="hr-HR" dirty="0" err="1"/>
              <a:t>spring</a:t>
            </a:r>
            <a:r>
              <a:rPr lang="hr-HR" dirty="0"/>
              <a:t>-</a:t>
            </a:r>
            <a:r>
              <a:rPr lang="hr-HR" dirty="0" err="1"/>
              <a:t>boot</a:t>
            </a:r>
            <a:r>
              <a:rPr lang="hr-HR" dirty="0"/>
              <a:t>-starter-dana-</a:t>
            </a:r>
            <a:r>
              <a:rPr lang="hr-HR" dirty="0" err="1"/>
              <a:t>jpa</a:t>
            </a:r>
            <a:r>
              <a:rPr lang="hr-HR" dirty="0"/>
              <a:t>, </a:t>
            </a:r>
            <a:r>
              <a:rPr lang="hr-HR" dirty="0" err="1"/>
              <a:t>spring</a:t>
            </a:r>
            <a:r>
              <a:rPr lang="hr-HR" dirty="0"/>
              <a:t>-</a:t>
            </a:r>
            <a:r>
              <a:rPr lang="hr-HR" dirty="0" err="1"/>
              <a:t>boot</a:t>
            </a:r>
            <a:r>
              <a:rPr lang="hr-HR" dirty="0"/>
              <a:t>-starter-</a:t>
            </a:r>
            <a:r>
              <a:rPr lang="hr-HR" dirty="0" err="1"/>
              <a:t>security</a:t>
            </a:r>
            <a:r>
              <a:rPr lang="hr-HR" dirty="0"/>
              <a:t>, spring-boot-starter-oauth2-resource-server/</a:t>
            </a:r>
            <a:r>
              <a:rPr lang="hr-HR" dirty="0" err="1"/>
              <a:t>client</a:t>
            </a:r>
            <a:r>
              <a:rPr lang="hr-HR" dirty="0"/>
              <a:t>…)</a:t>
            </a:r>
          </a:p>
          <a:p>
            <a:r>
              <a:rPr lang="hr-HR" dirty="0"/>
              <a:t>Baza podataka: </a:t>
            </a:r>
            <a:r>
              <a:rPr lang="hr-HR" dirty="0" err="1"/>
              <a:t>Supabase</a:t>
            </a:r>
            <a:r>
              <a:rPr lang="hr-HR" dirty="0"/>
              <a:t>, </a:t>
            </a:r>
            <a:r>
              <a:rPr lang="hr-HR" dirty="0" err="1"/>
              <a:t>PostgreSQL</a:t>
            </a:r>
            <a:endParaRPr lang="hr-HR" dirty="0"/>
          </a:p>
          <a:p>
            <a:r>
              <a:rPr lang="hr-HR" dirty="0"/>
              <a:t>Frontend: </a:t>
            </a:r>
            <a:r>
              <a:rPr lang="hr-HR" dirty="0" err="1"/>
              <a:t>React</a:t>
            </a:r>
            <a:r>
              <a:rPr lang="hr-HR" dirty="0"/>
              <a:t>,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Router</a:t>
            </a:r>
            <a:r>
              <a:rPr lang="hr-HR" dirty="0"/>
              <a:t>, </a:t>
            </a:r>
            <a:r>
              <a:rPr lang="hr-HR" dirty="0" err="1"/>
              <a:t>Axios</a:t>
            </a:r>
            <a:r>
              <a:rPr lang="hr-HR" dirty="0"/>
              <a:t>, </a:t>
            </a:r>
            <a:r>
              <a:rPr lang="hr-HR" dirty="0" err="1"/>
              <a:t>Bootstrap</a:t>
            </a:r>
            <a:endParaRPr lang="hr-HR" dirty="0"/>
          </a:p>
          <a:p>
            <a:r>
              <a:rPr lang="hr-HR" dirty="0"/>
              <a:t>Testiranje: Jest,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Library</a:t>
            </a:r>
            <a:r>
              <a:rPr lang="hr-HR" dirty="0"/>
              <a:t>, JUnit5, Selenium IDE</a:t>
            </a:r>
          </a:p>
          <a:p>
            <a:r>
              <a:rPr lang="hr-HR" dirty="0" err="1"/>
              <a:t>Verzioniranje</a:t>
            </a:r>
            <a:r>
              <a:rPr lang="hr-HR" dirty="0"/>
              <a:t> koda: </a:t>
            </a:r>
            <a:r>
              <a:rPr lang="hr-HR" dirty="0" err="1"/>
              <a:t>Git</a:t>
            </a:r>
            <a:r>
              <a:rPr lang="hr-HR" dirty="0"/>
              <a:t> 2.47.0</a:t>
            </a:r>
          </a:p>
          <a:p>
            <a:r>
              <a:rPr lang="hr-HR" dirty="0"/>
              <a:t>Aplikacija hostana na AWS-u</a:t>
            </a:r>
          </a:p>
          <a:p>
            <a:endParaRPr lang="hr-HR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Komunikacija: sastanci uživo i putem Discorda</a:t>
            </a:r>
          </a:p>
          <a:p>
            <a:pPr lvl="1"/>
            <a:r>
              <a:rPr lang="hr-HR" noProof="0" dirty="0"/>
              <a:t>Upravljanje verzijama putem GitHuba, izazov upoznavanja s alatom</a:t>
            </a:r>
          </a:p>
          <a:p>
            <a:pPr lvl="1"/>
            <a:r>
              <a:rPr lang="hr-HR" noProof="0" dirty="0"/>
              <a:t>Model životnog ciklusa: vodopadni mode</a:t>
            </a:r>
            <a:r>
              <a:rPr lang="hr-HR" dirty="0"/>
              <a:t>l</a:t>
            </a:r>
            <a:endParaRPr lang="hr-HR" noProof="0" dirty="0"/>
          </a:p>
          <a:p>
            <a:pPr marL="144000" lvl="1" indent="0">
              <a:buNone/>
            </a:pPr>
            <a:endParaRPr lang="hr-HR" noProof="0" dirty="0"/>
          </a:p>
          <a:p>
            <a:r>
              <a:rPr lang="hr-HR" noProof="0" dirty="0"/>
              <a:t>Vremenski okvir razvoja</a:t>
            </a:r>
          </a:p>
          <a:p>
            <a:pPr lvl="1"/>
            <a:r>
              <a:rPr lang="hr-HR" dirty="0"/>
              <a:t>Ukupno 15 tjedana</a:t>
            </a:r>
          </a:p>
          <a:p>
            <a:pPr lvl="1"/>
            <a:r>
              <a:rPr lang="hr-HR" dirty="0"/>
              <a:t>Prva faza: projektna dokumentacija, definiranje funkcionalnih zahtjeva, dijagrama i arhitekture sustava</a:t>
            </a:r>
          </a:p>
          <a:p>
            <a:pPr lvl="1"/>
            <a:r>
              <a:rPr lang="hr-HR" dirty="0"/>
              <a:t>Druga faza: implementacija funkcionalnosti, testiranje aplikacije, priprema za prezentaciju</a:t>
            </a:r>
          </a:p>
          <a:p>
            <a:pPr lvl="1"/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Izuzetno bitna komunikacija među članovima tima</a:t>
            </a: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Definicija</a:t>
            </a:r>
            <a:r>
              <a:rPr lang="hr-HR" dirty="0">
                <a:sym typeface="Wingdings" panose="05000000000000000000" pitchFamily="2" charset="2"/>
              </a:rPr>
              <a:t> zahtjeva</a:t>
            </a: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Podjela zadataka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Preraspodjela poslova u kasnijim fazama</a:t>
            </a:r>
          </a:p>
          <a:p>
            <a:r>
              <a:rPr lang="hr-HR" dirty="0">
                <a:sym typeface="Wingdings" panose="05000000000000000000" pitchFamily="2" charset="2"/>
              </a:rPr>
              <a:t>Iskustva stečena kroz razvoj aplikacije</a:t>
            </a: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Rad s novim teh</a:t>
            </a:r>
            <a:r>
              <a:rPr lang="hr-HR" dirty="0" err="1">
                <a:sym typeface="Wingdings" panose="05000000000000000000" pitchFamily="2" charset="2"/>
              </a:rPr>
              <a:t>nologijama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Timske i organizacijske v</a:t>
            </a:r>
            <a:r>
              <a:rPr lang="hr-HR" dirty="0" err="1">
                <a:sym typeface="Wingdings" panose="05000000000000000000" pitchFamily="2" charset="2"/>
              </a:rPr>
              <a:t>ještine</a:t>
            </a:r>
            <a:endParaRPr lang="hr-HR" noProof="0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Zadatak je uspješno odrađen, ali ima mjesta za poboljšanja</a:t>
            </a: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Mogućno</a:t>
            </a:r>
            <a:r>
              <a:rPr lang="hr-HR" dirty="0">
                <a:sym typeface="Wingdings" panose="05000000000000000000" pitchFamily="2" charset="2"/>
              </a:rPr>
              <a:t>st selektiranja restorana prema lokaciji</a:t>
            </a:r>
          </a:p>
          <a:p>
            <a:pPr lvl="1"/>
            <a:r>
              <a:rPr lang="hr-HR" noProof="0" dirty="0">
                <a:sym typeface="Wingdings" panose="05000000000000000000" pitchFamily="2" charset="2"/>
              </a:rPr>
              <a:t>Integracija s platformama za dostavu hrane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Ivo Gabud - Voditelj projekta, frontend</a:t>
            </a:r>
          </a:p>
          <a:p>
            <a:r>
              <a:rPr lang="hr-HR" noProof="0" dirty="0"/>
              <a:t>Gabriel Leko - backend, frontend</a:t>
            </a:r>
          </a:p>
          <a:p>
            <a:r>
              <a:rPr lang="hr-HR" noProof="0" dirty="0"/>
              <a:t>Rene Filipović - backend</a:t>
            </a:r>
          </a:p>
          <a:p>
            <a:r>
              <a:rPr lang="hr-HR" noProof="0" dirty="0"/>
              <a:t>Adrian Ambroz – baza podataka, frontend</a:t>
            </a:r>
          </a:p>
          <a:p>
            <a:r>
              <a:rPr lang="hr-HR" noProof="0" dirty="0"/>
              <a:t>Filip Knapić – baza podataka, frontend</a:t>
            </a:r>
          </a:p>
          <a:p>
            <a:r>
              <a:rPr lang="hr-HR" noProof="0" dirty="0"/>
              <a:t>Jelena Ivanković - dizajn</a:t>
            </a:r>
          </a:p>
          <a:p>
            <a:r>
              <a:rPr lang="hr-HR" noProof="0" dirty="0"/>
              <a:t>Ivana Renić – dokumentacija</a:t>
            </a:r>
          </a:p>
          <a:p>
            <a:pPr marL="0" indent="0">
              <a:buNone/>
            </a:pPr>
            <a:r>
              <a:rPr lang="hr-HR" noProof="0" dirty="0"/>
              <a:t> </a:t>
            </a:r>
          </a:p>
          <a:p>
            <a:pPr marL="0" indent="0">
              <a:buNone/>
            </a:pPr>
            <a:r>
              <a:rPr lang="hr-HR" sz="1600" dirty="0"/>
              <a:t>**povremene devijacije u ulogama</a:t>
            </a:r>
            <a:endParaRPr lang="hr-HR" sz="1600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dirty="0"/>
              <a:t>Rješavanje problema nesuglasica o odabiru restorana</a:t>
            </a:r>
          </a:p>
          <a:p>
            <a:pPr lvl="0"/>
            <a:endParaRPr lang="hr-HR" altLang="sr-Latn-RS" dirty="0"/>
          </a:p>
          <a:p>
            <a:r>
              <a:rPr lang="hr-HR" altLang="sr-Latn-RS" dirty="0"/>
              <a:t>Funkcionalnosti: </a:t>
            </a:r>
          </a:p>
          <a:p>
            <a:pPr lvl="1"/>
            <a:r>
              <a:rPr lang="hr-HR" altLang="sr-Latn-RS" dirty="0"/>
              <a:t>pregled i ocjenjivanje jela različitih restorana</a:t>
            </a:r>
          </a:p>
          <a:p>
            <a:pPr lvl="1"/>
            <a:r>
              <a:rPr lang="hr-HR" altLang="sr-Latn-RS" dirty="0"/>
              <a:t>uzimanje u obzir preferencija svih članova grupe</a:t>
            </a:r>
          </a:p>
          <a:p>
            <a:pPr lvl="1"/>
            <a:r>
              <a:rPr lang="hr-HR" altLang="sr-Latn-RS" dirty="0"/>
              <a:t>generiranje preporučenih restorana temeljenih na zajedničkim ocjenama</a:t>
            </a:r>
          </a:p>
          <a:p>
            <a:pPr lvl="1"/>
            <a:r>
              <a:rPr lang="hr-HR" altLang="sr-Latn-RS" dirty="0"/>
              <a:t>Prikazivanje rang liste restorana koji najbolje odgovaraju grupi</a:t>
            </a:r>
          </a:p>
          <a:p>
            <a:pPr lvl="1"/>
            <a:endParaRPr lang="hr-HR" altLang="sr-Latn-RS" dirty="0"/>
          </a:p>
          <a:p>
            <a:pPr marL="144000" lvl="1" indent="0">
              <a:buNone/>
            </a:pPr>
            <a:endParaRPr lang="hr-HR" altLang="sr-Latn-RS" dirty="0"/>
          </a:p>
          <a:p>
            <a:pPr lvl="1"/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70CEE-FDFB-A060-ACA6-2C14D9685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C968-0197-C963-C1CC-3D4E8E21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94EF-56BB-54BF-0A08-7AF5CEF5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marL="266700" marR="0" lvl="0" indent="-266700" algn="l" defTabSz="257175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Slična rješenja postoje: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restoranske recenzije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g</a:t>
            </a:r>
            <a:r>
              <a:rPr kumimoji="0" lang="hr-HR" altLang="sr-Latn-R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rupno</a:t>
            </a:r>
            <a:r>
              <a:rPr kumimoji="0" lang="hr-HR" altLang="sr-Latn-R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naručivanje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endParaRPr lang="hr-HR" altLang="sr-Latn-RS" dirty="0">
              <a:solidFill>
                <a:prstClr val="black"/>
              </a:solidFill>
              <a:latin typeface="Franklin Gothic Book" panose="020B0502020104020203"/>
            </a:endParaRPr>
          </a:p>
          <a:p>
            <a:pPr marL="266700" marR="0" lvl="0" indent="-266700" algn="l" defTabSz="257175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Naša prednost: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uzimanje u obzir osobne preferencije svih članova grupe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r>
              <a:rPr lang="hr-HR" altLang="sr-Latn-RS" dirty="0">
                <a:solidFill>
                  <a:prstClr val="black"/>
                </a:solidFill>
                <a:latin typeface="Franklin Gothic Book" panose="020B0502020104020203"/>
              </a:rPr>
              <a:t>p</a:t>
            </a:r>
            <a:r>
              <a:rPr kumimoji="0" lang="hr-HR" altLang="sr-Latn-R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ersonalizirane</a:t>
            </a:r>
            <a:r>
              <a:rPr kumimoji="0" lang="hr-HR" altLang="sr-Latn-R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preporuke</a:t>
            </a: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endParaRPr kumimoji="0" lang="hr-HR" altLang="sr-Latn-R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 lvl="1" indent="-266700">
              <a:lnSpc>
                <a:spcPct val="110000"/>
              </a:lnSpc>
              <a:spcBef>
                <a:spcPts val="500"/>
              </a:spcBef>
              <a:buClr>
                <a:srgbClr val="1CADE4"/>
              </a:buClr>
              <a:defRPr/>
            </a:pPr>
            <a:endParaRPr lang="hr-HR" altLang="sr-Latn-RS" dirty="0">
              <a:solidFill>
                <a:prstClr val="black"/>
              </a:solidFill>
              <a:latin typeface="Franklin Gothic Book" panose="020B0502020104020203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1C23-4CFA-0C50-A626-4DAC1BE4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8410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 lnSpcReduction="10000"/>
          </a:bodyPr>
          <a:lstStyle/>
          <a:p>
            <a:r>
              <a:rPr lang="hr-HR" noProof="0" dirty="0"/>
              <a:t>Funkcionalni zahtjevi:</a:t>
            </a:r>
          </a:p>
          <a:p>
            <a:pPr lvl="1"/>
            <a:r>
              <a:rPr lang="hr-HR" noProof="0" dirty="0" err="1"/>
              <a:t>Signup</a:t>
            </a:r>
            <a:r>
              <a:rPr lang="hr-HR" noProof="0" dirty="0"/>
              <a:t>: restoran ili ocjenjivač</a:t>
            </a:r>
          </a:p>
          <a:p>
            <a:pPr lvl="1"/>
            <a:r>
              <a:rPr lang="hr-HR" noProof="0" dirty="0"/>
              <a:t>Login: restoran, ocjenjivač ili </a:t>
            </a:r>
            <a:r>
              <a:rPr lang="hr-HR" noProof="0" dirty="0" err="1"/>
              <a:t>admin</a:t>
            </a:r>
            <a:endParaRPr lang="hr-HR" noProof="0" dirty="0"/>
          </a:p>
          <a:p>
            <a:pPr lvl="1"/>
            <a:r>
              <a:rPr lang="hr-HR" noProof="0" dirty="0"/>
              <a:t>Funkcionalni zahtjevi restorana</a:t>
            </a:r>
          </a:p>
          <a:p>
            <a:pPr lvl="2"/>
            <a:r>
              <a:rPr lang="hr-HR" noProof="0" dirty="0"/>
              <a:t>forma podataka: unos lokacija, informacija o restoranu</a:t>
            </a:r>
          </a:p>
          <a:p>
            <a:pPr lvl="1"/>
            <a:r>
              <a:rPr lang="hr-HR" noProof="0" dirty="0"/>
              <a:t>Funkcionalni zahtjevi ocjenjivača</a:t>
            </a:r>
          </a:p>
          <a:p>
            <a:pPr lvl="2"/>
            <a:r>
              <a:rPr lang="hr-HR" noProof="0" dirty="0"/>
              <a:t>profil </a:t>
            </a:r>
            <a:r>
              <a:rPr lang="hr-HR" noProof="0" dirty="0" err="1"/>
              <a:t>page</a:t>
            </a:r>
            <a:r>
              <a:rPr lang="hr-HR" noProof="0" dirty="0"/>
              <a:t>: osnovni podaci o ocjenjivaču</a:t>
            </a:r>
          </a:p>
          <a:p>
            <a:pPr lvl="1"/>
            <a:r>
              <a:rPr lang="hr-HR" noProof="0" dirty="0"/>
              <a:t>Funkcionalnosti:</a:t>
            </a:r>
          </a:p>
          <a:p>
            <a:pPr lvl="2"/>
            <a:r>
              <a:rPr lang="hr-HR" noProof="0" dirty="0"/>
              <a:t>generiranje grupe</a:t>
            </a:r>
          </a:p>
          <a:p>
            <a:pPr lvl="2"/>
            <a:r>
              <a:rPr lang="hr-HR" noProof="0" dirty="0"/>
              <a:t>generiranje/unos koda</a:t>
            </a:r>
          </a:p>
          <a:p>
            <a:pPr lvl="2"/>
            <a:r>
              <a:rPr lang="hr-HR" noProof="0" dirty="0"/>
              <a:t>odabir lokacije, grupe, vrste proizvoda koju ocjenjivač želi konzumirati</a:t>
            </a:r>
          </a:p>
          <a:p>
            <a:pPr lvl="2"/>
            <a:r>
              <a:rPr lang="hr-HR" noProof="0" dirty="0"/>
              <a:t>popis restorana koji najbolje odgovaraju zahtjevima ocjenjivača</a:t>
            </a:r>
          </a:p>
          <a:p>
            <a:pPr lvl="2"/>
            <a:r>
              <a:rPr lang="hr-HR" noProof="0" dirty="0"/>
              <a:t>reference na stranice restorana, stranice na aplikacijama za narudžbu</a:t>
            </a:r>
          </a:p>
          <a:p>
            <a:pPr lvl="1"/>
            <a:r>
              <a:rPr lang="hr-HR" noProof="0" dirty="0"/>
              <a:t>Funkcionalnost </a:t>
            </a:r>
            <a:r>
              <a:rPr lang="hr-HR" noProof="0" dirty="0" err="1"/>
              <a:t>Admin</a:t>
            </a:r>
            <a:endParaRPr lang="hr-HR" noProof="0" dirty="0"/>
          </a:p>
          <a:p>
            <a:pPr lvl="2"/>
            <a:r>
              <a:rPr lang="hr-HR" noProof="0" dirty="0"/>
              <a:t>pristup svim registriranim ocjenjivačima i restoranima</a:t>
            </a:r>
          </a:p>
          <a:p>
            <a:pPr lvl="2"/>
            <a:r>
              <a:rPr lang="hr-HR" noProof="0" dirty="0"/>
              <a:t>uklanjanje korisničkog profila ili restorana</a:t>
            </a:r>
          </a:p>
          <a:p>
            <a:pPr marL="0" indent="0">
              <a:buNone/>
            </a:pPr>
            <a:endParaRPr lang="hr-HR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E4EBC-398A-C583-74B9-CD913424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C995-824F-4E28-336C-2F2C472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0718-5C3B-4415-7DFA-6F0583F3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/>
          </a:bodyPr>
          <a:lstStyle/>
          <a:p>
            <a:r>
              <a:rPr lang="hr-HR" dirty="0" err="1"/>
              <a:t>Nef</a:t>
            </a:r>
            <a:r>
              <a:rPr lang="hr-HR" noProof="0" dirty="0" err="1"/>
              <a:t>unkcionalni</a:t>
            </a:r>
            <a:r>
              <a:rPr lang="hr-HR" noProof="0" dirty="0"/>
              <a:t> zahtjevi:</a:t>
            </a: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jednostavnost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javna dostupnost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Mogućnost pokretanja na svakom web-</a:t>
            </a:r>
            <a:r>
              <a:rPr lang="hr-HR" dirty="0">
                <a:solidFill>
                  <a:srgbClr val="000000"/>
                </a:solidFill>
                <a:latin typeface="Tw Cen MT" panose="020B0602020104020603" pitchFamily="34" charset="77"/>
              </a:rPr>
              <a:t>pregledniku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dirty="0">
                <a:solidFill>
                  <a:srgbClr val="000000"/>
                </a:solidFill>
                <a:latin typeface="Tw Cen MT" panose="020B0602020104020603" pitchFamily="34" charset="77"/>
              </a:rPr>
              <a:t>O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mogućen rad više korisnika u stvarnom vremenu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​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77"/>
              </a:rPr>
              <a:t>Sigurna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77"/>
              </a:rPr>
              <a:t>prijava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77"/>
              </a:rPr>
              <a:t>korisnika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dirty="0">
                <a:solidFill>
                  <a:srgbClr val="000000"/>
                </a:solidFill>
                <a:latin typeface="Tw Cen MT" panose="020B0602020104020603" pitchFamily="34" charset="77"/>
              </a:rPr>
              <a:t>O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sjetljivi podaci šifrirani u bazi podataka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​</a:t>
            </a: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Podrška za hrvatsku abecedu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Integriranost s Google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Maps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 API-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jem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hr-HR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Sustav ostvaren koristeći se objektno orijentiranim jezicima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r-HR" i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38C65-8DAA-2244-1BFF-5CDC0939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136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11" name="Picture 10" descr="A diagram of a company&#10;&#10;AI-generated content may be incorrect.">
            <a:extLst>
              <a:ext uri="{FF2B5EF4-FFF2-40B4-BE49-F238E27FC236}">
                <a16:creationId xmlns:a16="http://schemas.microsoft.com/office/drawing/2014/main" id="{38A02AC4-B637-3220-2617-812E48523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8" y="1104559"/>
            <a:ext cx="4934444" cy="5090867"/>
          </a:xfrm>
          <a:prstGeom prst="rect">
            <a:avLst/>
          </a:prstGeom>
        </p:spPr>
      </p:pic>
      <p:pic>
        <p:nvPicPr>
          <p:cNvPr id="15" name="Picture 14" descr="A diagram of a program&#10;&#10;AI-generated content may be incorrect.">
            <a:extLst>
              <a:ext uri="{FF2B5EF4-FFF2-40B4-BE49-F238E27FC236}">
                <a16:creationId xmlns:a16="http://schemas.microsoft.com/office/drawing/2014/main" id="{7EB34D8B-C347-7EB7-D02A-83FA2939E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56" y="1089066"/>
            <a:ext cx="3882144" cy="54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0</TotalTime>
  <Words>595</Words>
  <Application>Microsoft Office PowerPoint</Application>
  <PresentationFormat>Prikaz na zaslonu (4:3)</PresentationFormat>
  <Paragraphs>153</Paragraphs>
  <Slides>20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13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20</vt:i4>
      </vt:variant>
    </vt:vector>
  </HeadingPairs>
  <TitlesOfParts>
    <vt:vector size="35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Tw Cen MT</vt:lpstr>
      <vt:lpstr>Wingdings</vt:lpstr>
      <vt:lpstr>Wingdings 2</vt:lpstr>
      <vt:lpstr>PROGI-template</vt:lpstr>
      <vt:lpstr>DividendVTI</vt:lpstr>
      <vt:lpstr>BOOK N’ BITE</vt:lpstr>
      <vt:lpstr>Sadržaj</vt:lpstr>
      <vt:lpstr>Sadržaj</vt:lpstr>
      <vt:lpstr>Članovi grupe</vt:lpstr>
      <vt:lpstr>O projektu</vt:lpstr>
      <vt:lpstr>O projektu</vt:lpstr>
      <vt:lpstr>Pregled zahtjeva</vt:lpstr>
      <vt:lpstr>Pregled zahtjeva</vt:lpstr>
      <vt:lpstr>UML dijagram obrazaca uporabe</vt:lpstr>
      <vt:lpstr>UML dijagram obrazaca uporabe</vt:lpstr>
      <vt:lpstr>UML dijagram obrazaca uporabe</vt:lpstr>
      <vt:lpstr>Arhitektura sustava</vt:lpstr>
      <vt:lpstr>Arhitektura sustava</vt:lpstr>
      <vt:lpstr>Arhitektura sustava</vt:lpstr>
      <vt:lpstr>Arhitektura sustava</vt:lpstr>
      <vt:lpstr>Arhitektura sustava</vt:lpstr>
      <vt:lpstr>Ispitivanje</vt:lpstr>
      <vt:lpstr>Korišteni alati i tehnologije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Jelena Ivankovic</cp:lastModifiedBy>
  <cp:revision>24</cp:revision>
  <dcterms:created xsi:type="dcterms:W3CDTF">2016-01-18T13:10:52Z</dcterms:created>
  <dcterms:modified xsi:type="dcterms:W3CDTF">2025-01-24T17:04:21Z</dcterms:modified>
</cp:coreProperties>
</file>