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>
        <p:scale>
          <a:sx n="81" d="100"/>
          <a:sy n="81" d="100"/>
        </p:scale>
        <p:origin x="-41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29C042-01CB-67B8-20F8-36893ECE1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B65759-4251-97CC-014E-C3CA85C2E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AC6A04-F922-FB7B-7A40-085D4F8F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BA3C14-8714-A729-CC86-B6BB7F8B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8E9569-753D-F66A-B360-C84B17C8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9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17AE43-3D03-75F3-EFD0-78663FB9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5B5C6E0-9006-6990-93A0-F8041D26C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C4CB79-665E-6AB2-3D5B-C90EF0C4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C840A4-A6CA-2007-5FDD-5FAD60F2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318265-FF3E-B7AE-DCE3-5CF6FC1D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0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7C9772B-8A98-8D39-62EA-1AC80B267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07BF3E9-7F2A-8390-89FB-46183D781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1AF695-6389-1625-F1C0-AE644056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9CBC9-C1F4-7B68-1535-2A1CCAA4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E21B90-9C2E-F4C1-2F95-298F237A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9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5A02C8-2994-33C4-963D-3DFC9CD8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53FCA-3A1E-FBF4-580C-AB59A433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A3D38D-E704-42B8-0EB4-31F76A61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12401E-89FD-E360-5062-2CB00C5C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EE973F-5FEE-ED1E-BC7C-534F2C1B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5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B34AD-BBF4-1501-7E1D-F91EE805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8BF8B5-BC96-3191-51F5-36D52ADA8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BB04EC-4546-1592-91B5-08DDE3EF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ABF512-7E85-5C0F-72D6-A8F8B886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FC2E9A-E5B7-2E6F-A832-0ED53237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2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413D7-EE45-2959-9914-5D029801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AAEDEA-9A69-18D6-B0D3-CCD79A5E5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26C9B-590D-E58F-04FE-7E0D12278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6DD28A-54A2-AD01-A101-7AAAA85A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B84B3C-B4CE-EABA-5763-A4A05044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BF7E09-32DF-4EFF-3694-A3D1D8DD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7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5775C1-43A0-9A46-4804-B24D12DB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C68002-AD4C-2BBF-E7A6-879C5EF32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6F3C5B0-969E-55EB-682E-C68AD4456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7548424-3CA8-2115-F478-22BEF9678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2D861F6-6AB3-8FA0-CFC0-639E27376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01335C1-CCFE-7291-A245-E9589CBC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8FFF535-27FA-4DC8-06FD-410F0BCD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2A58D53-08BF-D31B-EAE7-D968010B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6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01C75-E98E-D315-908F-398A4E6E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FA9BD1-B95E-A913-2FF8-390F41AD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6B66A8F-8B54-D4C4-91AB-55AEEFFC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2BE979-1602-92AF-41C4-235C859E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3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4448941-6E3A-C9DB-A3BA-B2759551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68D8373-C278-74B8-521E-8E93ADB4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5C9760-A746-1B48-2EE1-A2A06852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90482A-A46B-1B0E-D560-5C0A301F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7072EA-1D72-FC53-6A23-FC42F685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51D14B0-1904-BCA2-2350-368E57204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DE9CB4-6DDE-840C-1860-6BBAED0F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FEC8CE-C488-A5E9-8DC2-92023C8F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95ED5E-C031-B94E-7921-9704241F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5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175177-FFDD-67C7-0629-39E46FE3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D04ADC3-D8D2-7690-A141-45B2DC07D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DDEFF3-6DC6-1068-F8C5-4374295E0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3267CD-CB5B-2095-E310-1D78C7DF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8AA181-4CE5-945D-0DFF-C514AE4F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0CABFF-9940-4E47-8F06-EDDCC3CD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756EB21-5BCC-0DE5-43B0-105B0E5B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3443AC-F3D2-3883-D04B-66B67BDB8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5E49B8-2B31-5646-8886-56632C743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F051D-301E-4890-80AE-3D99744EDA7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CB028E-EEEA-4EF7-EC96-42326C81B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3E56D7-3F55-94C6-C7DA-959B27118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xmlns="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xmlns="" id="{9B177F58-1AFD-9F85-1C61-3B509B7CE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09" r="9089" b="426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0B0902-B5EA-8240-96E9-FD4E64953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bg-BG" sz="4400" dirty="0"/>
              <a:t>КУРСОВ ПРОЕКТ</a:t>
            </a:r>
            <a:br>
              <a:rPr lang="bg-BG" sz="4400" dirty="0"/>
            </a:br>
            <a:r>
              <a:rPr lang="bg-BG" sz="4400" dirty="0"/>
              <a:t>ПРИЛОЖНА ИНФОРМАТИКА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72A1C1-2909-E965-233A-9F790BDC4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bg-BG" sz="2000"/>
              <a:t>Ивайло Митев</a:t>
            </a:r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87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7" name="Rectangle 416">
            <a:extLst>
              <a:ext uri="{FF2B5EF4-FFF2-40B4-BE49-F238E27FC236}">
                <a16:creationId xmlns:a16="http://schemas.microsoft.com/office/drawing/2014/main" xmlns="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8" name="Rectangle 418">
            <a:extLst>
              <a:ext uri="{FF2B5EF4-FFF2-40B4-BE49-F238E27FC236}">
                <a16:creationId xmlns:a16="http://schemas.microsoft.com/office/drawing/2014/main" xmlns="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9" name="Rectangle 420">
            <a:extLst>
              <a:ext uri="{FF2B5EF4-FFF2-40B4-BE49-F238E27FC236}">
                <a16:creationId xmlns:a16="http://schemas.microsoft.com/office/drawing/2014/main" xmlns="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811B5-0421-6F65-31BD-10BB26AC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bg-BG" sz="4000" dirty="0"/>
              <a:t>Задача</a:t>
            </a:r>
            <a:endParaRPr lang="en-US" sz="4000" dirty="0">
              <a:latin typeface="Abadi" panose="020B0604020104020204" pitchFamily="34" charset="0"/>
            </a:endParaRPr>
          </a:p>
        </p:txBody>
      </p:sp>
      <p:sp>
        <p:nvSpPr>
          <p:cNvPr id="430" name="Rectangle 422">
            <a:extLst>
              <a:ext uri="{FF2B5EF4-FFF2-40B4-BE49-F238E27FC236}">
                <a16:creationId xmlns:a16="http://schemas.microsoft.com/office/drawing/2014/main" xmlns="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8347D6-8ECC-0533-6DE1-48F253C4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868" y="2364497"/>
            <a:ext cx="10168128" cy="3695020"/>
          </a:xfrm>
        </p:spPr>
        <p:txBody>
          <a:bodyPr>
            <a:normAutofit/>
          </a:bodyPr>
          <a:lstStyle/>
          <a:p>
            <a:pPr marL="0" indent="0" rtl="0">
              <a:spcBef>
                <a:spcPts val="216"/>
              </a:spcBef>
              <a:spcAft>
                <a:spcPts val="0"/>
              </a:spcAft>
              <a:buNone/>
            </a:pPr>
            <a:r>
              <a:rPr lang="bg-BG" sz="1700" spc="-50" dirty="0">
                <a:effectLst/>
                <a:latin typeface="Times New Roman, serif"/>
              </a:rPr>
              <a:t>Да се състави програма за обработка на два масива </a:t>
            </a:r>
            <a:r>
              <a:rPr lang="en-US" sz="1700" spc="-50" dirty="0">
                <a:effectLst/>
                <a:latin typeface="Times New Roman, serif"/>
              </a:rPr>
              <a:t>A[N,N] </a:t>
            </a:r>
            <a:r>
              <a:rPr lang="bg-BG" sz="1700" spc="-50" dirty="0">
                <a:effectLst/>
                <a:latin typeface="Times New Roman, serif"/>
              </a:rPr>
              <a:t>и </a:t>
            </a:r>
            <a:r>
              <a:rPr lang="en-US" sz="1700" spc="-50" dirty="0">
                <a:effectLst/>
                <a:latin typeface="Times New Roman, serif"/>
              </a:rPr>
              <a:t>B[N</a:t>
            </a:r>
            <a:r>
              <a:rPr lang="bg-BG" sz="1700" spc="-50" dirty="0">
                <a:effectLst/>
                <a:latin typeface="Times New Roman, serif"/>
              </a:rPr>
              <a:t>,</a:t>
            </a:r>
            <a:r>
              <a:rPr lang="en-US" sz="1700" spc="-50" dirty="0">
                <a:effectLst/>
                <a:latin typeface="Times New Roman, serif"/>
              </a:rPr>
              <a:t>N]</a:t>
            </a:r>
            <a:r>
              <a:rPr lang="bg-BG" sz="1700" spc="-50" dirty="0">
                <a:effectLst/>
                <a:latin typeface="Times New Roman, serif"/>
              </a:rPr>
              <a:t>,</a:t>
            </a:r>
            <a:r>
              <a:rPr lang="en-US" sz="1700" spc="-50" dirty="0">
                <a:effectLst/>
                <a:latin typeface="Times New Roman, serif"/>
              </a:rPr>
              <a:t> </a:t>
            </a:r>
            <a:r>
              <a:rPr lang="bg-BG" sz="1700" spc="-50" dirty="0">
                <a:effectLst/>
                <a:latin typeface="Times New Roman, serif"/>
              </a:rPr>
              <a:t>където данните са цели числа в интервала [-1000</a:t>
            </a:r>
            <a:r>
              <a:rPr lang="en-US" sz="1700" spc="-50" dirty="0">
                <a:effectLst/>
                <a:latin typeface="Times New Roman, serif"/>
              </a:rPr>
              <a:t>;</a:t>
            </a:r>
            <a:r>
              <a:rPr lang="bg-BG" sz="1700" spc="-50" dirty="0">
                <a:effectLst/>
                <a:latin typeface="Times New Roman, serif"/>
              </a:rPr>
              <a:t>1000]. Съответната програма да извършва следните действия:</a:t>
            </a:r>
            <a:endParaRPr lang="en-US" sz="1700" dirty="0">
              <a:effectLst/>
            </a:endParaRPr>
          </a:p>
          <a:p>
            <a:pPr lvl="1"/>
            <a:r>
              <a:rPr lang="bg-BG" sz="1700" spc="-50" dirty="0">
                <a:effectLst/>
                <a:latin typeface="Times New Roman, serif"/>
              </a:rPr>
              <a:t>отпечатване на условието на задачата;</a:t>
            </a:r>
            <a:endParaRPr lang="en-US" sz="1700" dirty="0">
              <a:effectLst/>
            </a:endParaRPr>
          </a:p>
          <a:p>
            <a:pPr marR="2176272" lvl="1"/>
            <a:r>
              <a:rPr lang="bg-BG" sz="1700" spc="-50" dirty="0">
                <a:effectLst/>
                <a:latin typeface="Times New Roman, serif"/>
              </a:rPr>
              <a:t>отпечатване на автора на програмата; </a:t>
            </a:r>
            <a:endParaRPr lang="en-US" sz="1700" dirty="0">
              <a:effectLst/>
            </a:endParaRPr>
          </a:p>
          <a:p>
            <a:pPr marR="2176272" lvl="1"/>
            <a:r>
              <a:rPr lang="bg-BG" sz="1700" spc="-50" dirty="0">
                <a:effectLst/>
                <a:latin typeface="Times New Roman, serif"/>
              </a:rPr>
              <a:t>въвеждане на входните данни; </a:t>
            </a:r>
            <a:endParaRPr lang="en-US" sz="1700" dirty="0">
              <a:effectLst/>
            </a:endParaRPr>
          </a:p>
          <a:p>
            <a:pPr marR="2176272" lvl="1"/>
            <a:r>
              <a:rPr lang="bg-BG" sz="1700" spc="-50" dirty="0">
                <a:effectLst/>
                <a:latin typeface="Times New Roman, serif"/>
              </a:rPr>
              <a:t>отпечатване на входните данни;</a:t>
            </a:r>
          </a:p>
          <a:p>
            <a:pPr marR="2176272" lvl="1"/>
            <a:r>
              <a:rPr lang="bg-BG" sz="1700" spc="-50" dirty="0">
                <a:effectLst/>
                <a:latin typeface="Times New Roman, serif"/>
              </a:rPr>
              <a:t>Да се извършат следните обработки</a:t>
            </a:r>
            <a:endParaRPr lang="en-US" sz="1700" dirty="0">
              <a:effectLst/>
            </a:endParaRPr>
          </a:p>
          <a:p>
            <a:pPr lvl="1">
              <a:buFont typeface="+mj-lt"/>
              <a:buAutoNum type="alphaLcPeriod"/>
            </a:pPr>
            <a:r>
              <a:rPr lang="bg-BG" sz="1700" spc="-50" dirty="0">
                <a:effectLst/>
                <a:latin typeface="Times New Roman, serif"/>
              </a:rPr>
              <a:t>да се образува едномерен масив </a:t>
            </a:r>
            <a:r>
              <a:rPr lang="en-US" sz="1700" spc="-50" dirty="0">
                <a:effectLst/>
                <a:latin typeface="Times New Roman, serif"/>
              </a:rPr>
              <a:t>C[N], </a:t>
            </a:r>
            <a:r>
              <a:rPr lang="bg-BG" sz="1700" spc="-50" dirty="0">
                <a:effectLst/>
                <a:latin typeface="Times New Roman, serif"/>
              </a:rPr>
              <a:t>елементите на който да се образуват като сума от съответните елементи по главните диагонали на масивите А и В;</a:t>
            </a:r>
          </a:p>
          <a:p>
            <a:pPr lvl="1">
              <a:buFont typeface="+mj-lt"/>
              <a:buAutoNum type="alphaLcPeriod"/>
            </a:pPr>
            <a:r>
              <a:rPr lang="bg-BG" sz="1700" spc="-50" dirty="0">
                <a:effectLst/>
                <a:latin typeface="Times New Roman, serif"/>
              </a:rPr>
              <a:t> получения масив да се сортира по големина;</a:t>
            </a:r>
            <a:endParaRPr lang="en-US" sz="170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bg-BG" sz="1700" spc="-50" dirty="0">
                <a:effectLst/>
                <a:latin typeface="Times New Roman, serif"/>
              </a:rPr>
              <a:t>отпечатване на получените резултати след обработка </a:t>
            </a:r>
            <a:r>
              <a:rPr lang="en-US" sz="1700" spc="-50" dirty="0">
                <a:effectLst/>
                <a:latin typeface="Times New Roman, serif"/>
              </a:rPr>
              <a:t>a.</a:t>
            </a:r>
            <a:r>
              <a:rPr lang="bg-BG" sz="1700" spc="-50" dirty="0">
                <a:effectLst/>
                <a:latin typeface="Times New Roman, serif"/>
              </a:rPr>
              <a:t> и след обработка </a:t>
            </a:r>
            <a:r>
              <a:rPr lang="en-US" sz="1700" spc="-50" dirty="0">
                <a:effectLst/>
                <a:latin typeface="Times New Roman, serif"/>
              </a:rPr>
              <a:t>b.</a:t>
            </a:r>
            <a:endParaRPr lang="en-US" sz="1700" dirty="0">
              <a:effectLst/>
            </a:endParaRPr>
          </a:p>
          <a:p>
            <a:pPr marL="256032" indent="0" rtl="0">
              <a:spcAft>
                <a:spcPts val="0"/>
              </a:spcAft>
              <a:buNone/>
            </a:pPr>
            <a:r>
              <a:rPr lang="en-US" sz="1700" dirty="0">
                <a:effectLst/>
              </a:rPr>
              <a:t/>
            </a:r>
            <a:br>
              <a:rPr lang="en-US" sz="1700" dirty="0">
                <a:effectLst/>
              </a:rPr>
            </a:br>
            <a:endParaRPr lang="en-US" sz="1700" dirty="0">
              <a:effectLst/>
            </a:endParaRP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803769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06DA9DF9-31F7-4056-B42E-878CC92417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xmlns="" id="{836E4178-FDB2-667F-4E16-B5515DB4E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15" r="230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xmlns="" id="{702FE26B-AAEF-5D6A-3BC3-22898DD3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3105"/>
          </a:xfrm>
        </p:spPr>
        <p:txBody>
          <a:bodyPr>
            <a:normAutofit/>
          </a:bodyPr>
          <a:lstStyle/>
          <a:p>
            <a:r>
              <a:rPr lang="bg-BG" sz="2000" dirty="0"/>
              <a:t>Описание на програмата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81B9EBC-1586-6083-5FEA-33029730CFC3}"/>
              </a:ext>
            </a:extLst>
          </p:cNvPr>
          <p:cNvSpPr txBox="1"/>
          <p:nvPr/>
        </p:nvSpPr>
        <p:spPr>
          <a:xfrm>
            <a:off x="134613" y="983648"/>
            <a:ext cx="6094602" cy="3619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стартиране програмата отпечатва условието на задачата и автора на програмата.</a:t>
            </a:r>
            <a:endParaRPr lang="bg-BG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 което на екрана се извежда съобщение, което казва да се въведе големината на масивите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A[N][N] </a:t>
            </a: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B[N][N] </a:t>
            </a: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като максималнта стойност е 10.Ако потребителят въведе стойност по-голяма от 10 се извежда съобщение на екрана да се въведе отново.</a:t>
            </a:r>
          </a:p>
          <a:p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 като потребителят въведе стойност по-малка или равна на 10, на екрана се отпечатва съобщение, което казва да се въведат елементите на масива А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[N][N]</a:t>
            </a: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След като се въведат елементите на масива А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[N][N]</a:t>
            </a: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екрана се извежда съобщение да се въведат елементите на масива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B[N][N].</a:t>
            </a: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 като се въведат елементите на двата масива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A[N][N] </a:t>
            </a: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B[N][N] </a:t>
            </a: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 формира трети масив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C[N],</a:t>
            </a: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чиито елементи са сума от елементите лежащи по главните диагонали на масивите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A[N][N] </a:t>
            </a: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B[N][N]</a:t>
            </a: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След което елементите на масива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C[N] </a:t>
            </a: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 сортират във възходящ ред по метода на мехурчето. Накрая на екрана се отпечатват елементите на трите масива.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555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xmlns="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Close up of circuit board">
            <a:extLst>
              <a:ext uri="{FF2B5EF4-FFF2-40B4-BE49-F238E27FC236}">
                <a16:creationId xmlns:a16="http://schemas.microsoft.com/office/drawing/2014/main" xmlns="" id="{B7941B02-184F-1462-619B-DED222D47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2" r="23298" b="3919"/>
          <a:stretch/>
        </p:blipFill>
        <p:spPr>
          <a:xfrm>
            <a:off x="3527180" y="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DD51BC-AF45-1A23-7EFA-AAB394993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217442"/>
            <a:ext cx="4023360" cy="36077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bg-BG" sz="2400" dirty="0"/>
              <a:t>Блок схема</a:t>
            </a:r>
            <a:endParaRPr lang="en-US" sz="2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xmlns="" id="{77771523-2EC8-298D-6749-DC20E0C09E4E}"/>
              </a:ext>
            </a:extLst>
          </p:cNvPr>
          <p:cNvSpPr/>
          <p:nvPr/>
        </p:nvSpPr>
        <p:spPr>
          <a:xfrm>
            <a:off x="457200" y="1423555"/>
            <a:ext cx="2140527" cy="73775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6">
                    <a:lumMod val="50000"/>
                  </a:schemeClr>
                </a:solidFill>
              </a:rPr>
              <a:t>Начало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36FD05BB-E3D4-499E-96B3-5FAC54A25826}"/>
              </a:ext>
            </a:extLst>
          </p:cNvPr>
          <p:cNvCxnSpPr/>
          <p:nvPr/>
        </p:nvCxnSpPr>
        <p:spPr>
          <a:xfrm>
            <a:off x="1589809" y="2234046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xmlns="" id="{7C19FA46-B513-1AE8-F7B0-8B0BF86E336D}"/>
              </a:ext>
            </a:extLst>
          </p:cNvPr>
          <p:cNvSpPr/>
          <p:nvPr/>
        </p:nvSpPr>
        <p:spPr>
          <a:xfrm>
            <a:off x="457199" y="2784763"/>
            <a:ext cx="2140527" cy="64423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100" dirty="0">
                <a:solidFill>
                  <a:schemeClr val="accent6">
                    <a:lumMod val="50000"/>
                  </a:schemeClr>
                </a:solidFill>
              </a:rPr>
              <a:t>Отпечатване на </a:t>
            </a:r>
          </a:p>
          <a:p>
            <a:pPr algn="ctr"/>
            <a:r>
              <a:rPr lang="bg-BG" sz="1100" dirty="0">
                <a:solidFill>
                  <a:schemeClr val="accent6">
                    <a:lumMod val="50000"/>
                  </a:schemeClr>
                </a:solidFill>
              </a:rPr>
              <a:t>условието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51DFD53C-6D10-46D5-92E3-BB03351ABD45}"/>
              </a:ext>
            </a:extLst>
          </p:cNvPr>
          <p:cNvCxnSpPr/>
          <p:nvPr/>
        </p:nvCxnSpPr>
        <p:spPr>
          <a:xfrm>
            <a:off x="1589809" y="3519055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xmlns="" id="{774C5284-8ECF-9AB6-EAA4-90783400573F}"/>
              </a:ext>
            </a:extLst>
          </p:cNvPr>
          <p:cNvSpPr/>
          <p:nvPr/>
        </p:nvSpPr>
        <p:spPr>
          <a:xfrm>
            <a:off x="457199" y="4076701"/>
            <a:ext cx="2140526" cy="6442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Деклариране на променливите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043338F-DEA6-C1EC-C075-DFD6F30622A4}"/>
              </a:ext>
            </a:extLst>
          </p:cNvPr>
          <p:cNvCxnSpPr/>
          <p:nvPr/>
        </p:nvCxnSpPr>
        <p:spPr>
          <a:xfrm>
            <a:off x="1586345" y="4824846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xmlns="" id="{C218E20A-72FF-3640-D5B8-2463433E86F2}"/>
              </a:ext>
            </a:extLst>
          </p:cNvPr>
          <p:cNvSpPr/>
          <p:nvPr/>
        </p:nvSpPr>
        <p:spPr>
          <a:xfrm>
            <a:off x="457198" y="5330536"/>
            <a:ext cx="2140527" cy="64423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100" dirty="0">
                <a:solidFill>
                  <a:schemeClr val="accent6">
                    <a:lumMod val="50000"/>
                  </a:schemeClr>
                </a:solidFill>
              </a:rPr>
              <a:t>Въведете големината на масивите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A[N][N] </a:t>
            </a:r>
            <a:r>
              <a:rPr lang="bg-BG" sz="1100" dirty="0">
                <a:solidFill>
                  <a:schemeClr val="accent6">
                    <a:lumMod val="50000"/>
                  </a:schemeClr>
                </a:solidFill>
              </a:rPr>
              <a:t>и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B[N][N]</a:t>
            </a:r>
            <a:endParaRPr lang="bg-BG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C9BA79E-7061-A70D-FE3C-EA86B90D2E9D}"/>
              </a:ext>
            </a:extLst>
          </p:cNvPr>
          <p:cNvCxnSpPr/>
          <p:nvPr/>
        </p:nvCxnSpPr>
        <p:spPr>
          <a:xfrm>
            <a:off x="1582881" y="6154882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xmlns="" id="{E80176F1-2AD3-75C1-27E6-121749FDCF4C}"/>
              </a:ext>
            </a:extLst>
          </p:cNvPr>
          <p:cNvSpPr/>
          <p:nvPr/>
        </p:nvSpPr>
        <p:spPr>
          <a:xfrm>
            <a:off x="3955474" y="1402775"/>
            <a:ext cx="2140526" cy="6442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Въвеждане на големината на</a:t>
            </a:r>
          </a:p>
          <a:p>
            <a:pPr algn="ctr"/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 масивите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A[N][N] </a:t>
            </a:r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и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B[N][N]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10D3BE27-0F25-46C5-5594-1A2E5B9E5920}"/>
              </a:ext>
            </a:extLst>
          </p:cNvPr>
          <p:cNvCxnSpPr/>
          <p:nvPr/>
        </p:nvCxnSpPr>
        <p:spPr>
          <a:xfrm>
            <a:off x="5101935" y="2161309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xmlns="" id="{2DC24941-BD4B-B688-553E-05AB7CD3BCBA}"/>
              </a:ext>
            </a:extLst>
          </p:cNvPr>
          <p:cNvSpPr/>
          <p:nvPr/>
        </p:nvSpPr>
        <p:spPr>
          <a:xfrm>
            <a:off x="4031673" y="2667434"/>
            <a:ext cx="2140524" cy="6976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n&gt;10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56C018C4-76D9-BBFD-6674-5260D101DC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35046" y="1948223"/>
            <a:ext cx="1325563" cy="810490"/>
          </a:xfrm>
          <a:prstGeom prst="bentConnector3">
            <a:avLst>
              <a:gd name="adj1" fmla="val 1017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A4544EF-0A2C-A8DC-F68F-BE5FE61D9EDB}"/>
              </a:ext>
            </a:extLst>
          </p:cNvPr>
          <p:cNvCxnSpPr/>
          <p:nvPr/>
        </p:nvCxnSpPr>
        <p:spPr>
          <a:xfrm>
            <a:off x="2992582" y="1690686"/>
            <a:ext cx="962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9341A434-CA64-C9F8-FD08-A5A9C064A8EC}"/>
              </a:ext>
            </a:extLst>
          </p:cNvPr>
          <p:cNvCxnSpPr/>
          <p:nvPr/>
        </p:nvCxnSpPr>
        <p:spPr>
          <a:xfrm>
            <a:off x="5101935" y="3429000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ata 30">
            <a:extLst>
              <a:ext uri="{FF2B5EF4-FFF2-40B4-BE49-F238E27FC236}">
                <a16:creationId xmlns:a16="http://schemas.microsoft.com/office/drawing/2014/main" xmlns="" id="{04936E39-B916-FD6F-CDD0-E55CCE0BCD77}"/>
              </a:ext>
            </a:extLst>
          </p:cNvPr>
          <p:cNvSpPr/>
          <p:nvPr/>
        </p:nvSpPr>
        <p:spPr>
          <a:xfrm>
            <a:off x="3955473" y="3983181"/>
            <a:ext cx="2140527" cy="64423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100" dirty="0">
                <a:solidFill>
                  <a:schemeClr val="accent6">
                    <a:lumMod val="50000"/>
                  </a:schemeClr>
                </a:solidFill>
              </a:rPr>
              <a:t>Въведете елементите на масива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A[N][N]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28D41F4C-FB5C-6780-E792-E580722C5832}"/>
              </a:ext>
            </a:extLst>
          </p:cNvPr>
          <p:cNvCxnSpPr/>
          <p:nvPr/>
        </p:nvCxnSpPr>
        <p:spPr>
          <a:xfrm>
            <a:off x="5049979" y="4720938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xmlns="" id="{0101BF60-CE79-759C-0551-81FC901B45CC}"/>
              </a:ext>
            </a:extLst>
          </p:cNvPr>
          <p:cNvSpPr/>
          <p:nvPr/>
        </p:nvSpPr>
        <p:spPr>
          <a:xfrm>
            <a:off x="3951540" y="5292021"/>
            <a:ext cx="2140526" cy="6442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Въвеждане елементите на масива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A[N][N] </a:t>
            </a:r>
          </a:p>
          <a:p>
            <a:pPr algn="ctr"/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DCF30D28-CF21-E06E-C345-76A0E1F4EDBC}"/>
              </a:ext>
            </a:extLst>
          </p:cNvPr>
          <p:cNvCxnSpPr/>
          <p:nvPr/>
        </p:nvCxnSpPr>
        <p:spPr>
          <a:xfrm>
            <a:off x="5056903" y="5974773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ata 34">
            <a:extLst>
              <a:ext uri="{FF2B5EF4-FFF2-40B4-BE49-F238E27FC236}">
                <a16:creationId xmlns:a16="http://schemas.microsoft.com/office/drawing/2014/main" xmlns="" id="{CBC24E94-CAEC-6322-2EA5-F3CBA3EA2A35}"/>
              </a:ext>
            </a:extLst>
          </p:cNvPr>
          <p:cNvSpPr/>
          <p:nvPr/>
        </p:nvSpPr>
        <p:spPr>
          <a:xfrm>
            <a:off x="7058892" y="1281761"/>
            <a:ext cx="2140527" cy="644237"/>
          </a:xfrm>
          <a:prstGeom prst="flowChartInputOutpu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100" dirty="0">
                <a:solidFill>
                  <a:schemeClr val="accent6">
                    <a:lumMod val="50000"/>
                  </a:schemeClr>
                </a:solidFill>
              </a:rPr>
              <a:t>Въведете елементите на масива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B[N][N]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A1704D2A-2594-D531-1505-CEED971F244A}"/>
              </a:ext>
            </a:extLst>
          </p:cNvPr>
          <p:cNvCxnSpPr/>
          <p:nvPr/>
        </p:nvCxnSpPr>
        <p:spPr>
          <a:xfrm>
            <a:off x="8132612" y="2000250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xmlns="" id="{05D29288-B82E-1AE8-D0F4-D8FC61B83198}"/>
              </a:ext>
            </a:extLst>
          </p:cNvPr>
          <p:cNvSpPr/>
          <p:nvPr/>
        </p:nvSpPr>
        <p:spPr>
          <a:xfrm>
            <a:off x="7058892" y="2542093"/>
            <a:ext cx="2140526" cy="644237"/>
          </a:xfrm>
          <a:prstGeom prst="flowChart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Въвеждане елементите на масива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B[N][N] </a:t>
            </a:r>
          </a:p>
          <a:p>
            <a:pPr algn="ctr"/>
            <a:endParaRPr lang="en-US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99647CB2-F844-4914-554C-B64CF8B527AB}"/>
              </a:ext>
            </a:extLst>
          </p:cNvPr>
          <p:cNvCxnSpPr/>
          <p:nvPr/>
        </p:nvCxnSpPr>
        <p:spPr>
          <a:xfrm>
            <a:off x="8129155" y="3285259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xmlns="" id="{5BD24F00-1EEA-0733-1407-10C6B4D8A51B}"/>
              </a:ext>
            </a:extLst>
          </p:cNvPr>
          <p:cNvSpPr/>
          <p:nvPr/>
        </p:nvSpPr>
        <p:spPr>
          <a:xfrm>
            <a:off x="7090066" y="3826671"/>
            <a:ext cx="2140526" cy="800747"/>
          </a:xfrm>
          <a:prstGeom prst="flowChart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Образуване на масив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C[N] </a:t>
            </a:r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като сума от елем.лежащи по главните диаг. на масивите</a:t>
            </a:r>
          </a:p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A[N][N] </a:t>
            </a:r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и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B[N][N]</a:t>
            </a:r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19EBDDF0-949E-C7D5-A7F2-2CE11E58E49B}"/>
              </a:ext>
            </a:extLst>
          </p:cNvPr>
          <p:cNvCxnSpPr/>
          <p:nvPr/>
        </p:nvCxnSpPr>
        <p:spPr>
          <a:xfrm>
            <a:off x="8149938" y="4682839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xmlns="" id="{6EF14D93-D3BD-29E5-6294-2B29B66C803B}"/>
              </a:ext>
            </a:extLst>
          </p:cNvPr>
          <p:cNvSpPr/>
          <p:nvPr/>
        </p:nvSpPr>
        <p:spPr>
          <a:xfrm>
            <a:off x="7090066" y="5257799"/>
            <a:ext cx="2140526" cy="644237"/>
          </a:xfrm>
          <a:prstGeom prst="flowChart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Сортиране на елементите на масив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C[N] </a:t>
            </a:r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във възходящ ред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7DBA847F-FFB1-0690-11D0-B2034174C052}"/>
              </a:ext>
            </a:extLst>
          </p:cNvPr>
          <p:cNvCxnSpPr/>
          <p:nvPr/>
        </p:nvCxnSpPr>
        <p:spPr>
          <a:xfrm>
            <a:off x="8177647" y="5992094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xmlns="" id="{C31AE2EE-6260-F93A-3023-975043D65C1E}"/>
              </a:ext>
            </a:extLst>
          </p:cNvPr>
          <p:cNvSpPr/>
          <p:nvPr/>
        </p:nvSpPr>
        <p:spPr>
          <a:xfrm>
            <a:off x="9770919" y="1281761"/>
            <a:ext cx="2140527" cy="644237"/>
          </a:xfrm>
          <a:prstGeom prst="flowChartInputOutpu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100" dirty="0">
                <a:solidFill>
                  <a:schemeClr val="bg2"/>
                </a:solidFill>
              </a:rPr>
              <a:t>Отпечатване на елементите на масив </a:t>
            </a:r>
            <a:r>
              <a:rPr lang="en-US" sz="1100" dirty="0">
                <a:solidFill>
                  <a:schemeClr val="bg2"/>
                </a:solidFill>
              </a:rPr>
              <a:t>A[N][N]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66524C91-3DF5-9856-3A60-190E9FEDF164}"/>
              </a:ext>
            </a:extLst>
          </p:cNvPr>
          <p:cNvCxnSpPr/>
          <p:nvPr/>
        </p:nvCxnSpPr>
        <p:spPr>
          <a:xfrm>
            <a:off x="10834249" y="1986395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ata 44">
            <a:extLst>
              <a:ext uri="{FF2B5EF4-FFF2-40B4-BE49-F238E27FC236}">
                <a16:creationId xmlns:a16="http://schemas.microsoft.com/office/drawing/2014/main" xmlns="" id="{EDB193A1-C083-4C5D-C2CE-4BA38FABA6CE}"/>
              </a:ext>
            </a:extLst>
          </p:cNvPr>
          <p:cNvSpPr/>
          <p:nvPr/>
        </p:nvSpPr>
        <p:spPr>
          <a:xfrm>
            <a:off x="9763985" y="2514383"/>
            <a:ext cx="2140527" cy="644237"/>
          </a:xfrm>
          <a:prstGeom prst="flowChartInputOutpu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100" dirty="0">
                <a:solidFill>
                  <a:schemeClr val="bg2"/>
                </a:solidFill>
              </a:rPr>
              <a:t>Отпечатване на елементите на масив </a:t>
            </a:r>
            <a:r>
              <a:rPr lang="en-US" sz="1100" dirty="0">
                <a:solidFill>
                  <a:schemeClr val="bg2"/>
                </a:solidFill>
              </a:rPr>
              <a:t>B[N][N]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F40D15EF-AAA8-181A-CD51-B1EC00E644B6}"/>
              </a:ext>
            </a:extLst>
          </p:cNvPr>
          <p:cNvCxnSpPr/>
          <p:nvPr/>
        </p:nvCxnSpPr>
        <p:spPr>
          <a:xfrm>
            <a:off x="10841182" y="3292186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>
            <a:extLst>
              <a:ext uri="{FF2B5EF4-FFF2-40B4-BE49-F238E27FC236}">
                <a16:creationId xmlns:a16="http://schemas.microsoft.com/office/drawing/2014/main" xmlns="" id="{1A9CF2FE-7A6A-8FA4-24EF-F9262927A861}"/>
              </a:ext>
            </a:extLst>
          </p:cNvPr>
          <p:cNvSpPr/>
          <p:nvPr/>
        </p:nvSpPr>
        <p:spPr>
          <a:xfrm>
            <a:off x="9770919" y="3904925"/>
            <a:ext cx="2140527" cy="644237"/>
          </a:xfrm>
          <a:prstGeom prst="flowChartInputOutpu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100" dirty="0">
                <a:solidFill>
                  <a:schemeClr val="bg2"/>
                </a:solidFill>
              </a:rPr>
              <a:t>Отпечатване на елементите на масив </a:t>
            </a:r>
            <a:r>
              <a:rPr lang="en-US" sz="1100" dirty="0">
                <a:solidFill>
                  <a:schemeClr val="bg2"/>
                </a:solidFill>
              </a:rPr>
              <a:t>C[N]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002AF061-80AD-E010-9F2E-61F04A2B802B}"/>
              </a:ext>
            </a:extLst>
          </p:cNvPr>
          <p:cNvCxnSpPr/>
          <p:nvPr/>
        </p:nvCxnSpPr>
        <p:spPr>
          <a:xfrm>
            <a:off x="10823857" y="4777942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Terminator 48">
            <a:extLst>
              <a:ext uri="{FF2B5EF4-FFF2-40B4-BE49-F238E27FC236}">
                <a16:creationId xmlns:a16="http://schemas.microsoft.com/office/drawing/2014/main" xmlns="" id="{5C4D5A46-C9F9-EE2E-F45B-9AC85E3FE9EC}"/>
              </a:ext>
            </a:extLst>
          </p:cNvPr>
          <p:cNvSpPr/>
          <p:nvPr/>
        </p:nvSpPr>
        <p:spPr>
          <a:xfrm>
            <a:off x="9798628" y="5283777"/>
            <a:ext cx="2140527" cy="737754"/>
          </a:xfrm>
          <a:prstGeom prst="flowChartTermina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2"/>
                </a:solidFill>
              </a:rPr>
              <a:t>Край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862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4" grpId="0" animBg="1"/>
      <p:bldP spid="20" grpId="0" animBg="1"/>
      <p:bldP spid="22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7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5">
            <a:extLst>
              <a:ext uri="{FF2B5EF4-FFF2-40B4-BE49-F238E27FC236}">
                <a16:creationId xmlns:a16="http://schemas.microsoft.com/office/drawing/2014/main" xmlns="" id="{9CB95732-565A-4D2C-A3AB-CC460C0D38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77F1AF47-AE98-4034-BD91-1976FA4D9C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8EC0EE2B-2029-48DD-893D-F528E651B0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xmlns="" id="{45AE1D08-1ED1-4F59-B42F-4D8EA33DC8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9A79B912-88EA-4640-BDEB-51B3B11A02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04765-FC7A-6FBE-F820-7DCBA011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Тест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на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програмата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xmlns="" id="{3067E5C2-64D8-4A40-E313-3621D2783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40" y="732469"/>
            <a:ext cx="3387578" cy="244136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xmlns="" id="{4DD836DA-101E-BDFD-26EB-350F87485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30" y="1019972"/>
            <a:ext cx="3419533" cy="2153862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xmlns="" id="{63414CFE-A7BE-9DB2-587C-DD3B2FEFF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40" y="3429000"/>
            <a:ext cx="7112423" cy="7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923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xmlns="" id="{B2B03C76-7E52-2C72-F36C-43E76C2B9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1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89873D-7EDE-C9C9-64C5-21DEE8B7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2" y="114661"/>
            <a:ext cx="10515600" cy="7343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Abadi" panose="020B0604020104020204" pitchFamily="34" charset="0"/>
              </a:rPr>
              <a:t>Source code</a:t>
            </a:r>
            <a:endParaRPr lang="en-US" sz="40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pic>
        <p:nvPicPr>
          <p:cNvPr id="42" name="Content Placeholder 41" descr="Text&#10;&#10;Description automatically generated">
            <a:extLst>
              <a:ext uri="{FF2B5EF4-FFF2-40B4-BE49-F238E27FC236}">
                <a16:creationId xmlns:a16="http://schemas.microsoft.com/office/drawing/2014/main" xmlns="" id="{F8B708FC-5025-5403-1DFF-B27A40C0A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2" y="738891"/>
            <a:ext cx="10892439" cy="2468121"/>
          </a:xfrm>
        </p:spPr>
      </p:pic>
      <p:pic>
        <p:nvPicPr>
          <p:cNvPr id="44" name="Picture 4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xmlns="" id="{374A09F0-1FFC-3652-0C41-F09A7B1E6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5" y="3429000"/>
            <a:ext cx="3370854" cy="2204995"/>
          </a:xfrm>
          <a:prstGeom prst="rect">
            <a:avLst/>
          </a:prstGeom>
        </p:spPr>
      </p:pic>
      <p:pic>
        <p:nvPicPr>
          <p:cNvPr id="46" name="Picture 45" descr="Text&#10;&#10;Description automatically generated">
            <a:extLst>
              <a:ext uri="{FF2B5EF4-FFF2-40B4-BE49-F238E27FC236}">
                <a16:creationId xmlns:a16="http://schemas.microsoft.com/office/drawing/2014/main" xmlns="" id="{1A4F8EFC-7B79-A7FB-DD4D-9DEA2CF90C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744" y="3429000"/>
            <a:ext cx="4697639" cy="2204995"/>
          </a:xfrm>
          <a:prstGeom prst="rect">
            <a:avLst/>
          </a:prstGeom>
        </p:spPr>
      </p:pic>
      <p:pic>
        <p:nvPicPr>
          <p:cNvPr id="48" name="Picture 47" descr="Text&#10;&#10;Description automatically generated">
            <a:extLst>
              <a:ext uri="{FF2B5EF4-FFF2-40B4-BE49-F238E27FC236}">
                <a16:creationId xmlns:a16="http://schemas.microsoft.com/office/drawing/2014/main" xmlns="" id="{1E383558-DE59-FA7A-52B0-6E1C5AA673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18" y="3429000"/>
            <a:ext cx="2871811" cy="22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3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7BDAC5B6-20CE-447F-8BA1-F2274AC7A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xmlns="" id="{D1D22B31-BF8F-446B-9009-8A251FB177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Технически университет – София (ТУ-София) - Национален център за  високопроизводителни и разпределени пресмятания">
            <a:extLst>
              <a:ext uri="{FF2B5EF4-FFF2-40B4-BE49-F238E27FC236}">
                <a16:creationId xmlns:a16="http://schemas.microsoft.com/office/drawing/2014/main" xmlns="" id="{21E0320D-1EC7-FF81-E748-C21EA78D50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6599" y="1201003"/>
            <a:ext cx="3319244" cy="41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86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443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КУРСОВ ПРОЕКТ ПРИЛОЖНА ИНФОРМАТИКА</vt:lpstr>
      <vt:lpstr>Задача</vt:lpstr>
      <vt:lpstr>Описание на програмата</vt:lpstr>
      <vt:lpstr>Блок схема</vt:lpstr>
      <vt:lpstr>Тест на програмата</vt:lpstr>
      <vt:lpstr>Source code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 ПРИЛОЖНА ИНФОРМАТИКА</dc:title>
  <dc:creator>Ivo Mitev</dc:creator>
  <cp:lastModifiedBy>1111</cp:lastModifiedBy>
  <cp:revision>5</cp:revision>
  <dcterms:created xsi:type="dcterms:W3CDTF">2023-04-04T13:03:00Z</dcterms:created>
  <dcterms:modified xsi:type="dcterms:W3CDTF">2023-04-05T08:51:09Z</dcterms:modified>
</cp:coreProperties>
</file>