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2" r:id="rId5"/>
    <p:sldId id="264" r:id="rId6"/>
    <p:sldId id="268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9C042-01CB-67B8-20F8-36893ECE1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65759-4251-97CC-014E-C3CA85C2E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C6A04-F922-FB7B-7A40-085D4F8FE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051D-301E-4890-80AE-3D99744EDA75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A3C14-8714-A729-CC86-B6BB7F8B8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E9569-753D-F66A-B360-C84B17C8D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ADA3-722B-4C2A-BEEE-3BDEDDFF8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95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7AE43-3D03-75F3-EFD0-78663FB92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B5C6E0-9006-6990-93A0-F8041D26CD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4CB79-665E-6AB2-3D5B-C90EF0C44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051D-301E-4890-80AE-3D99744EDA75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840A4-A6CA-2007-5FDD-5FAD60F22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18265-FF3E-B7AE-DCE3-5CF6FC1DC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ADA3-722B-4C2A-BEEE-3BDEDDFF8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09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C9772B-8A98-8D39-62EA-1AC80B2670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7BF3E9-7F2A-8390-89FB-46183D781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AF695-6389-1625-F1C0-AE644056B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051D-301E-4890-80AE-3D99744EDA75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9CBC9-C1F4-7B68-1535-2A1CCAA43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21B90-9C2E-F4C1-2F95-298F237A3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ADA3-722B-4C2A-BEEE-3BDEDDFF8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93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A02C8-2994-33C4-963D-3DFC9CD86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53FCA-3A1E-FBF4-580C-AB59A4330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3D38D-E704-42B8-0EB4-31F76A618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051D-301E-4890-80AE-3D99744EDA75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2401E-89FD-E360-5062-2CB00C5C8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E973F-5FEE-ED1E-BC7C-534F2C1B3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ADA3-722B-4C2A-BEEE-3BDEDDFF8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58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B34AD-BBF4-1501-7E1D-F91EE8056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BF8B5-BC96-3191-51F5-36D52ADA8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B04EC-4546-1592-91B5-08DDE3EFB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051D-301E-4890-80AE-3D99744EDA75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BF512-7E85-5C0F-72D6-A8F8B886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C2E9A-E5B7-2E6F-A832-0ED532371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ADA3-722B-4C2A-BEEE-3BDEDDFF8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21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413D7-EE45-2959-9914-5D029801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AEDEA-9A69-18D6-B0D3-CCD79A5E5A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26C9B-590D-E58F-04FE-7E0D12278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DD28A-54A2-AD01-A101-7AAAA85AB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051D-301E-4890-80AE-3D99744EDA75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84B3C-B4CE-EABA-5763-A4A050449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F7E09-32DF-4EFF-3694-A3D1D8DDC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ADA3-722B-4C2A-BEEE-3BDEDDFF8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7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775C1-43A0-9A46-4804-B24D12DBE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68002-AD4C-2BBF-E7A6-879C5EF32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3C5B0-969E-55EB-682E-C68AD4456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548424-3CA8-2115-F478-22BEF96788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D861F6-6AB3-8FA0-CFC0-639E27376E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1335C1-CCFE-7291-A245-E9589CBC2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051D-301E-4890-80AE-3D99744EDA75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FFF535-27FA-4DC8-06FD-410F0BCD9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A58D53-08BF-D31B-EAE7-D968010BA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ADA3-722B-4C2A-BEEE-3BDEDDFF8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68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01C75-E98E-D315-908F-398A4E6EF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FA9BD1-B95E-A913-2FF8-390F41AD7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051D-301E-4890-80AE-3D99744EDA75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B66A8F-8B54-D4C4-91AB-55AEEFFC7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2BE979-1602-92AF-41C4-235C859E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ADA3-722B-4C2A-BEEE-3BDEDDFF8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35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448941-6E3A-C9DB-A3BA-B27595514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051D-301E-4890-80AE-3D99744EDA75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8D8373-C278-74B8-521E-8E93ADB4E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C9760-A746-1B48-2EE1-A2A068528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ADA3-722B-4C2A-BEEE-3BDEDDFF8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36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0482A-A46B-1B0E-D560-5C0A301FE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072EA-1D72-FC53-6A23-FC42F6856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1D14B0-1904-BCA2-2350-368E57204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E9CB4-6DDE-840C-1860-6BBAED0FF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051D-301E-4890-80AE-3D99744EDA75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EC8CE-C488-A5E9-8DC2-92023C8F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5ED5E-C031-B94E-7921-9704241FD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ADA3-722B-4C2A-BEEE-3BDEDDFF8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59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75177-FFDD-67C7-0629-39E46FE3A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04ADC3-D8D2-7690-A141-45B2DC07D0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DEFF3-6DC6-1068-F8C5-4374295E0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267CD-CB5B-2095-E310-1D78C7DF5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051D-301E-4890-80AE-3D99744EDA75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AA181-4CE5-945D-0DFF-C514AE4F9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CABFF-9940-4E47-8F06-EDDCC3CD5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ADA3-722B-4C2A-BEEE-3BDEDDFF8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43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56EB21-5BCC-0DE5-43B0-105B0E5BD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443AC-F3D2-3883-D04B-66B67BDB8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E49B8-2B31-5646-8886-56632C7430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F051D-301E-4890-80AE-3D99744EDA75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B028E-EEEA-4EF7-EC96-42326C81B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E56D7-3F55-94C6-C7DA-959B27118C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CADA3-722B-4C2A-BEEE-3BDEDDFF8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9B177F58-1AFD-9F85-1C61-3B509B7CEA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809" r="9089" b="426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0B0902-B5EA-8240-96E9-FD4E64953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bg-BG" sz="4400" dirty="0"/>
              <a:t>КУРСОВ ПРОЕКТ</a:t>
            </a:r>
            <a:br>
              <a:rPr lang="bg-BG" sz="4400" dirty="0"/>
            </a:br>
            <a:r>
              <a:rPr lang="bg-BG" sz="4400" dirty="0"/>
              <a:t>ПРИЛОЖНА ИНФОРМАТИКА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72A1C1-2909-E965-233A-9F790BDC4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bg-BG" sz="2000"/>
              <a:t>Ивайло Митев</a:t>
            </a:r>
            <a:endParaRPr lang="en-US" sz="20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087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7" name="Rectangle 416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8" name="Rectangle 418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29" name="Rectangle 420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811B5-0421-6F65-31BD-10BB26ACC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bg-BG" sz="4000" dirty="0"/>
              <a:t>Задача</a:t>
            </a:r>
            <a:endParaRPr lang="en-US" sz="4000" dirty="0">
              <a:latin typeface="Abadi" panose="020B0604020104020204" pitchFamily="34" charset="0"/>
            </a:endParaRPr>
          </a:p>
        </p:txBody>
      </p:sp>
      <p:sp>
        <p:nvSpPr>
          <p:cNvPr id="430" name="Rectangle 422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347D6-8ECC-0533-6DE1-48F253C49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868" y="2364497"/>
            <a:ext cx="10168128" cy="3695020"/>
          </a:xfrm>
        </p:spPr>
        <p:txBody>
          <a:bodyPr>
            <a:normAutofit/>
          </a:bodyPr>
          <a:lstStyle/>
          <a:p>
            <a:pPr marL="0" indent="0" rtl="0">
              <a:spcBef>
                <a:spcPts val="216"/>
              </a:spcBef>
              <a:spcAft>
                <a:spcPts val="0"/>
              </a:spcAft>
              <a:buNone/>
            </a:pPr>
            <a:r>
              <a:rPr lang="bg-BG" sz="1700" spc="-50" dirty="0">
                <a:effectLst/>
                <a:latin typeface="Times New Roman, serif"/>
              </a:rPr>
              <a:t>Да се състави програма за обработка на два масива </a:t>
            </a:r>
            <a:r>
              <a:rPr lang="en-US" sz="1700" spc="-50" dirty="0">
                <a:effectLst/>
                <a:latin typeface="Times New Roman, serif"/>
              </a:rPr>
              <a:t>A[N,N] </a:t>
            </a:r>
            <a:r>
              <a:rPr lang="bg-BG" sz="1700" spc="-50" dirty="0">
                <a:effectLst/>
                <a:latin typeface="Times New Roman, serif"/>
              </a:rPr>
              <a:t>и </a:t>
            </a:r>
            <a:r>
              <a:rPr lang="en-US" sz="1700" spc="-50" dirty="0">
                <a:effectLst/>
                <a:latin typeface="Times New Roman, serif"/>
              </a:rPr>
              <a:t>B[N</a:t>
            </a:r>
            <a:r>
              <a:rPr lang="bg-BG" sz="1700" spc="-50" dirty="0">
                <a:effectLst/>
                <a:latin typeface="Times New Roman, serif"/>
              </a:rPr>
              <a:t>,</a:t>
            </a:r>
            <a:r>
              <a:rPr lang="en-US" sz="1700" spc="-50" dirty="0">
                <a:effectLst/>
                <a:latin typeface="Times New Roman, serif"/>
              </a:rPr>
              <a:t>N]</a:t>
            </a:r>
            <a:r>
              <a:rPr lang="bg-BG" sz="1700" spc="-50" dirty="0">
                <a:effectLst/>
                <a:latin typeface="Times New Roman, serif"/>
              </a:rPr>
              <a:t>,</a:t>
            </a:r>
            <a:r>
              <a:rPr lang="en-US" sz="1700" spc="-50" dirty="0">
                <a:effectLst/>
                <a:latin typeface="Times New Roman, serif"/>
              </a:rPr>
              <a:t> </a:t>
            </a:r>
            <a:r>
              <a:rPr lang="bg-BG" sz="1700" spc="-50" dirty="0">
                <a:effectLst/>
                <a:latin typeface="Times New Roman, serif"/>
              </a:rPr>
              <a:t>където данните са цели числа в интервала [-1000</a:t>
            </a:r>
            <a:r>
              <a:rPr lang="en-US" sz="1700" spc="-50" dirty="0">
                <a:effectLst/>
                <a:latin typeface="Times New Roman, serif"/>
              </a:rPr>
              <a:t>;</a:t>
            </a:r>
            <a:r>
              <a:rPr lang="bg-BG" sz="1700" spc="-50" dirty="0">
                <a:effectLst/>
                <a:latin typeface="Times New Roman, serif"/>
              </a:rPr>
              <a:t>1000]. Съответната програма да извършва следните действия:</a:t>
            </a:r>
            <a:endParaRPr lang="en-US" sz="1700" dirty="0">
              <a:effectLst/>
            </a:endParaRPr>
          </a:p>
          <a:p>
            <a:pPr lvl="1"/>
            <a:r>
              <a:rPr lang="bg-BG" sz="1700" spc="-50" dirty="0">
                <a:effectLst/>
                <a:latin typeface="Times New Roman, serif"/>
              </a:rPr>
              <a:t>отпечатване на условието на задачата;</a:t>
            </a:r>
            <a:endParaRPr lang="en-US" sz="1700" dirty="0">
              <a:effectLst/>
            </a:endParaRPr>
          </a:p>
          <a:p>
            <a:pPr marR="2176272" lvl="1"/>
            <a:r>
              <a:rPr lang="bg-BG" sz="1700" spc="-50" dirty="0">
                <a:effectLst/>
                <a:latin typeface="Times New Roman, serif"/>
              </a:rPr>
              <a:t>отпечатване на автора на програмата; </a:t>
            </a:r>
            <a:endParaRPr lang="en-US" sz="1700" dirty="0">
              <a:effectLst/>
            </a:endParaRPr>
          </a:p>
          <a:p>
            <a:pPr marR="2176272" lvl="1"/>
            <a:r>
              <a:rPr lang="bg-BG" sz="1700" spc="-50" dirty="0">
                <a:effectLst/>
                <a:latin typeface="Times New Roman, serif"/>
              </a:rPr>
              <a:t>въвеждане на входните данни; </a:t>
            </a:r>
            <a:endParaRPr lang="en-US" sz="1700" dirty="0">
              <a:effectLst/>
            </a:endParaRPr>
          </a:p>
          <a:p>
            <a:pPr marR="2176272" lvl="1"/>
            <a:r>
              <a:rPr lang="bg-BG" sz="1700" spc="-50" dirty="0">
                <a:effectLst/>
                <a:latin typeface="Times New Roman, serif"/>
              </a:rPr>
              <a:t>отпечатване на входните данни;</a:t>
            </a:r>
          </a:p>
          <a:p>
            <a:pPr marR="2176272" lvl="1"/>
            <a:r>
              <a:rPr lang="bg-BG" sz="1700" spc="-50" dirty="0">
                <a:effectLst/>
                <a:latin typeface="Times New Roman, serif"/>
              </a:rPr>
              <a:t>Да се извършат следните обработки</a:t>
            </a:r>
            <a:endParaRPr lang="en-US" sz="1700" dirty="0">
              <a:effectLst/>
            </a:endParaRPr>
          </a:p>
          <a:p>
            <a:pPr lvl="1">
              <a:buFont typeface="+mj-lt"/>
              <a:buAutoNum type="alphaLcPeriod"/>
            </a:pPr>
            <a:r>
              <a:rPr lang="bg-BG" sz="1700" spc="-50" dirty="0">
                <a:effectLst/>
                <a:latin typeface="Times New Roman, serif"/>
              </a:rPr>
              <a:t>да се образува едномерен масив </a:t>
            </a:r>
            <a:r>
              <a:rPr lang="en-US" sz="1700" spc="-50" dirty="0">
                <a:effectLst/>
                <a:latin typeface="Times New Roman, serif"/>
              </a:rPr>
              <a:t>C[N], </a:t>
            </a:r>
            <a:r>
              <a:rPr lang="bg-BG" sz="1700" spc="-50" dirty="0">
                <a:effectLst/>
                <a:latin typeface="Times New Roman, serif"/>
              </a:rPr>
              <a:t>елементите на който да се образуват като сума от съответните елементи по главните диагонали на масивите А и В;</a:t>
            </a:r>
          </a:p>
          <a:p>
            <a:pPr lvl="1">
              <a:buFont typeface="+mj-lt"/>
              <a:buAutoNum type="alphaLcPeriod"/>
            </a:pPr>
            <a:r>
              <a:rPr lang="bg-BG" sz="1700" spc="-50" dirty="0">
                <a:effectLst/>
                <a:latin typeface="Times New Roman, serif"/>
              </a:rPr>
              <a:t> получения масив да се сортира по големина;</a:t>
            </a:r>
            <a:endParaRPr lang="en-US" sz="1700" dirty="0">
              <a:effectLst/>
            </a:endParaRPr>
          </a:p>
          <a:p>
            <a:pPr lvl="1">
              <a:spcBef>
                <a:spcPts val="0"/>
              </a:spcBef>
            </a:pPr>
            <a:r>
              <a:rPr lang="bg-BG" sz="1700" spc="-50" dirty="0">
                <a:effectLst/>
                <a:latin typeface="Times New Roman, serif"/>
              </a:rPr>
              <a:t>отпечатване на получените резултати след обработка </a:t>
            </a:r>
            <a:r>
              <a:rPr lang="en-US" sz="1700" spc="-50" dirty="0">
                <a:effectLst/>
                <a:latin typeface="Times New Roman, serif"/>
              </a:rPr>
              <a:t>a.</a:t>
            </a:r>
            <a:r>
              <a:rPr lang="bg-BG" sz="1700" spc="-50" dirty="0">
                <a:effectLst/>
                <a:latin typeface="Times New Roman, serif"/>
              </a:rPr>
              <a:t> и след обработка </a:t>
            </a:r>
            <a:r>
              <a:rPr lang="en-US" sz="1700" spc="-50" dirty="0">
                <a:effectLst/>
                <a:latin typeface="Times New Roman, serif"/>
              </a:rPr>
              <a:t>b.</a:t>
            </a:r>
            <a:endParaRPr lang="en-US" sz="1700" dirty="0">
              <a:effectLst/>
            </a:endParaRPr>
          </a:p>
          <a:p>
            <a:pPr marL="256032" indent="0" rtl="0">
              <a:spcAft>
                <a:spcPts val="0"/>
              </a:spcAft>
              <a:buNone/>
            </a:pPr>
            <a:br>
              <a:rPr lang="en-US" sz="1700" dirty="0">
                <a:effectLst/>
              </a:rPr>
            </a:br>
            <a:endParaRPr lang="en-US" sz="1700" dirty="0">
              <a:effectLst/>
            </a:endParaRPr>
          </a:p>
          <a:p>
            <a:pPr marL="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5803769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C7860D98-6AB3-CAFB-76A4-B823EC99B1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5981" b="97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89654B-D2B9-A95B-2BF7-66BD9859C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63" y="34943"/>
            <a:ext cx="1469352" cy="35510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bg-BG" sz="2000" dirty="0">
                <a:solidFill>
                  <a:srgbClr val="FFFFFF"/>
                </a:solidFill>
              </a:rPr>
              <a:t>Блок схема 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D7DB96AB-C893-1D50-647B-00309E1154BB}"/>
              </a:ext>
            </a:extLst>
          </p:cNvPr>
          <p:cNvSpPr/>
          <p:nvPr/>
        </p:nvSpPr>
        <p:spPr>
          <a:xfrm>
            <a:off x="174661" y="710213"/>
            <a:ext cx="1850314" cy="511728"/>
          </a:xfrm>
          <a:prstGeom prst="flowChartTerminato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/>
              <a:t>Начало</a:t>
            </a:r>
            <a:endParaRPr lang="en-US" dirty="0"/>
          </a:p>
        </p:txBody>
      </p: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9088EFE1-1164-567F-D638-9B8E7FA35B42}"/>
              </a:ext>
            </a:extLst>
          </p:cNvPr>
          <p:cNvSpPr/>
          <p:nvPr/>
        </p:nvSpPr>
        <p:spPr>
          <a:xfrm>
            <a:off x="174661" y="1608517"/>
            <a:ext cx="1850314" cy="647272"/>
          </a:xfrm>
          <a:prstGeom prst="flowChartInputOutpu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100" dirty="0"/>
              <a:t>Извеждане на условието и автора на програмата</a:t>
            </a:r>
            <a:endParaRPr lang="en-US" sz="1100" dirty="0"/>
          </a:p>
        </p:txBody>
      </p:sp>
      <p:sp>
        <p:nvSpPr>
          <p:cNvPr id="20" name="Flowchart: Data 19">
            <a:extLst>
              <a:ext uri="{FF2B5EF4-FFF2-40B4-BE49-F238E27FC236}">
                <a16:creationId xmlns:a16="http://schemas.microsoft.com/office/drawing/2014/main" id="{41AAA587-4750-06C0-58FB-897B51E505A0}"/>
              </a:ext>
            </a:extLst>
          </p:cNvPr>
          <p:cNvSpPr/>
          <p:nvPr/>
        </p:nvSpPr>
        <p:spPr>
          <a:xfrm>
            <a:off x="174661" y="3701876"/>
            <a:ext cx="1850314" cy="647272"/>
          </a:xfrm>
          <a:prstGeom prst="flowChartInputOutpu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100" dirty="0"/>
              <a:t>Въведете големината на масивите</a:t>
            </a:r>
            <a:endParaRPr lang="en-US" sz="1100" dirty="0"/>
          </a:p>
          <a:p>
            <a:pPr algn="ctr"/>
            <a:r>
              <a:rPr lang="en-US" sz="1100" dirty="0"/>
              <a:t>a[N][N] b[N][N]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0903FB-75B6-0F24-0539-B27300196529}"/>
              </a:ext>
            </a:extLst>
          </p:cNvPr>
          <p:cNvSpPr/>
          <p:nvPr/>
        </p:nvSpPr>
        <p:spPr>
          <a:xfrm>
            <a:off x="174662" y="2671281"/>
            <a:ext cx="1850314" cy="64727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const int MAX_N=10</a:t>
            </a:r>
          </a:p>
          <a:p>
            <a:pPr algn="ctr"/>
            <a:r>
              <a:rPr lang="en-US" sz="1200" dirty="0"/>
              <a:t>int </a:t>
            </a:r>
            <a:r>
              <a:rPr lang="en-US" sz="1200" dirty="0" err="1"/>
              <a:t>i;j</a:t>
            </a:r>
            <a:r>
              <a:rPr lang="en-US" sz="1200" dirty="0"/>
              <a:t>; n</a:t>
            </a:r>
          </a:p>
          <a:p>
            <a:pPr algn="ctr"/>
            <a:r>
              <a:rPr lang="en-US" sz="1200" dirty="0"/>
              <a:t>int a[N][N] b[N][N] c[N]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62C51A-6B8D-C21D-1802-BAA7E64A5E93}"/>
              </a:ext>
            </a:extLst>
          </p:cNvPr>
          <p:cNvSpPr/>
          <p:nvPr/>
        </p:nvSpPr>
        <p:spPr>
          <a:xfrm>
            <a:off x="101030" y="4732471"/>
            <a:ext cx="1850314" cy="64727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200" dirty="0"/>
              <a:t>Въвеждане на </a:t>
            </a:r>
            <a:r>
              <a:rPr lang="en-US" sz="1200" dirty="0"/>
              <a:t>n</a:t>
            </a:r>
          </a:p>
        </p:txBody>
      </p:sp>
      <p:sp>
        <p:nvSpPr>
          <p:cNvPr id="23" name="Flowchart: Decision 22">
            <a:extLst>
              <a:ext uri="{FF2B5EF4-FFF2-40B4-BE49-F238E27FC236}">
                <a16:creationId xmlns:a16="http://schemas.microsoft.com/office/drawing/2014/main" id="{64947BE3-5535-F12F-9708-F89717BCF852}"/>
              </a:ext>
            </a:extLst>
          </p:cNvPr>
          <p:cNvSpPr/>
          <p:nvPr/>
        </p:nvSpPr>
        <p:spPr>
          <a:xfrm>
            <a:off x="161520" y="5766557"/>
            <a:ext cx="1850314" cy="737696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 &lt;=10</a:t>
            </a:r>
          </a:p>
        </p:txBody>
      </p:sp>
      <p:sp>
        <p:nvSpPr>
          <p:cNvPr id="26" name="Flowchart: Data 25">
            <a:extLst>
              <a:ext uri="{FF2B5EF4-FFF2-40B4-BE49-F238E27FC236}">
                <a16:creationId xmlns:a16="http://schemas.microsoft.com/office/drawing/2014/main" id="{E403729F-D10B-50FB-50A5-16B2F2B179EF}"/>
              </a:ext>
            </a:extLst>
          </p:cNvPr>
          <p:cNvSpPr/>
          <p:nvPr/>
        </p:nvSpPr>
        <p:spPr>
          <a:xfrm>
            <a:off x="4248351" y="511122"/>
            <a:ext cx="1850314" cy="647272"/>
          </a:xfrm>
          <a:prstGeom prst="flowChartInputOutpu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100" dirty="0"/>
              <a:t>Въведете елементите на масив</a:t>
            </a:r>
            <a:r>
              <a:rPr lang="en-US" sz="1100" dirty="0"/>
              <a:t>a</a:t>
            </a:r>
          </a:p>
          <a:p>
            <a:pPr algn="ctr"/>
            <a:r>
              <a:rPr lang="en-US" sz="1100" dirty="0"/>
              <a:t>a[N][N]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C91A66-6428-ED64-1290-38083EDCFA5A}"/>
              </a:ext>
            </a:extLst>
          </p:cNvPr>
          <p:cNvSpPr/>
          <p:nvPr/>
        </p:nvSpPr>
        <p:spPr>
          <a:xfrm>
            <a:off x="4200122" y="1571940"/>
            <a:ext cx="1850314" cy="64727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200" dirty="0"/>
              <a:t>Въвеждане на </a:t>
            </a:r>
            <a:r>
              <a:rPr lang="en-US" sz="1200" dirty="0"/>
              <a:t>a[</a:t>
            </a:r>
            <a:r>
              <a:rPr lang="en-US" sz="1200" dirty="0" err="1"/>
              <a:t>i</a:t>
            </a:r>
            <a:r>
              <a:rPr lang="en-US" sz="1200" dirty="0"/>
              <a:t>][j]</a:t>
            </a:r>
          </a:p>
        </p:txBody>
      </p:sp>
      <p:sp>
        <p:nvSpPr>
          <p:cNvPr id="28" name="Flowchart: Decision 27">
            <a:extLst>
              <a:ext uri="{FF2B5EF4-FFF2-40B4-BE49-F238E27FC236}">
                <a16:creationId xmlns:a16="http://schemas.microsoft.com/office/drawing/2014/main" id="{3D3F50B1-56F5-22DF-BC43-84C0ED751CD4}"/>
              </a:ext>
            </a:extLst>
          </p:cNvPr>
          <p:cNvSpPr/>
          <p:nvPr/>
        </p:nvSpPr>
        <p:spPr>
          <a:xfrm>
            <a:off x="4248351" y="2602045"/>
            <a:ext cx="1850314" cy="737696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a[</a:t>
            </a:r>
            <a:r>
              <a:rPr lang="en-US" sz="1050" dirty="0" err="1"/>
              <a:t>i</a:t>
            </a:r>
            <a:r>
              <a:rPr lang="en-US" sz="1050" dirty="0"/>
              <a:t>][j]&gt;=-1000||&lt;=10^3</a:t>
            </a:r>
          </a:p>
        </p:txBody>
      </p:sp>
      <p:sp>
        <p:nvSpPr>
          <p:cNvPr id="29" name="Flowchart: Data 28">
            <a:extLst>
              <a:ext uri="{FF2B5EF4-FFF2-40B4-BE49-F238E27FC236}">
                <a16:creationId xmlns:a16="http://schemas.microsoft.com/office/drawing/2014/main" id="{AA8028D3-F07B-AD26-13B2-CB27FC02EDC3}"/>
              </a:ext>
            </a:extLst>
          </p:cNvPr>
          <p:cNvSpPr/>
          <p:nvPr/>
        </p:nvSpPr>
        <p:spPr>
          <a:xfrm>
            <a:off x="4200122" y="3753430"/>
            <a:ext cx="1850314" cy="647272"/>
          </a:xfrm>
          <a:prstGeom prst="flowChartInputOutpu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100" dirty="0"/>
              <a:t>Въведете елементите на масив</a:t>
            </a:r>
            <a:r>
              <a:rPr lang="en-US" sz="1100" dirty="0"/>
              <a:t>a</a:t>
            </a:r>
          </a:p>
          <a:p>
            <a:pPr algn="ctr"/>
            <a:r>
              <a:rPr lang="en-US" sz="1100" dirty="0"/>
              <a:t>b[N][N]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DCEE60-A588-8971-40C5-F3BB1A853D5D}"/>
              </a:ext>
            </a:extLst>
          </p:cNvPr>
          <p:cNvSpPr/>
          <p:nvPr/>
        </p:nvSpPr>
        <p:spPr>
          <a:xfrm>
            <a:off x="4200121" y="4841723"/>
            <a:ext cx="1850314" cy="64727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200" dirty="0"/>
              <a:t>Въвеждане на</a:t>
            </a:r>
            <a:endParaRPr lang="en-US" sz="1200" dirty="0"/>
          </a:p>
          <a:p>
            <a:pPr algn="ctr"/>
            <a:r>
              <a:rPr lang="en-US" sz="1200" dirty="0"/>
              <a:t>b[</a:t>
            </a:r>
            <a:r>
              <a:rPr lang="en-US" sz="1200" dirty="0" err="1"/>
              <a:t>i</a:t>
            </a:r>
            <a:r>
              <a:rPr lang="en-US" sz="1200" dirty="0"/>
              <a:t>][j]</a:t>
            </a:r>
            <a:r>
              <a:rPr lang="bg-BG" sz="1200" dirty="0"/>
              <a:t> </a:t>
            </a:r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31" name="Flowchart: Decision 30">
            <a:extLst>
              <a:ext uri="{FF2B5EF4-FFF2-40B4-BE49-F238E27FC236}">
                <a16:creationId xmlns:a16="http://schemas.microsoft.com/office/drawing/2014/main" id="{F3222FC3-5680-AF90-FCF2-07EE0F3FCFB8}"/>
              </a:ext>
            </a:extLst>
          </p:cNvPr>
          <p:cNvSpPr/>
          <p:nvPr/>
        </p:nvSpPr>
        <p:spPr>
          <a:xfrm>
            <a:off x="4010897" y="5930016"/>
            <a:ext cx="2228762" cy="732962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b[</a:t>
            </a:r>
            <a:r>
              <a:rPr lang="en-US" sz="1200" dirty="0" err="1"/>
              <a:t>i</a:t>
            </a:r>
            <a:r>
              <a:rPr lang="en-US" sz="1200" dirty="0"/>
              <a:t>][j]&gt;=-1000||&lt;=1000</a:t>
            </a:r>
          </a:p>
          <a:p>
            <a:pPr algn="ctr"/>
            <a:endParaRPr lang="en-US" sz="1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2FAEDA2-6575-587A-801E-ECDC264EFA6D}"/>
              </a:ext>
            </a:extLst>
          </p:cNvPr>
          <p:cNvSpPr/>
          <p:nvPr/>
        </p:nvSpPr>
        <p:spPr>
          <a:xfrm>
            <a:off x="8676865" y="531607"/>
            <a:ext cx="1850314" cy="64727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200" dirty="0"/>
              <a:t>Формиране на масива </a:t>
            </a:r>
          </a:p>
          <a:p>
            <a:pPr algn="ctr"/>
            <a:r>
              <a:rPr lang="en-US" sz="1200" dirty="0"/>
              <a:t>c[N] </a:t>
            </a:r>
            <a:r>
              <a:rPr lang="bg-BG" sz="1200" dirty="0"/>
              <a:t>като сума от елем. лежащи по гл. диаг. на мас. А и </a:t>
            </a:r>
            <a:r>
              <a:rPr lang="en-US" sz="1200" dirty="0"/>
              <a:t>B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6AC6D54-4FD6-6371-89BE-0E660A0659F3}"/>
              </a:ext>
            </a:extLst>
          </p:cNvPr>
          <p:cNvSpPr/>
          <p:nvPr/>
        </p:nvSpPr>
        <p:spPr>
          <a:xfrm>
            <a:off x="8676865" y="1594582"/>
            <a:ext cx="1850314" cy="64727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200" dirty="0"/>
              <a:t>Сортиране на масива </a:t>
            </a:r>
            <a:r>
              <a:rPr lang="en-US" sz="1200" dirty="0"/>
              <a:t>c[N] </a:t>
            </a:r>
            <a:r>
              <a:rPr lang="bg-BG" sz="1200" dirty="0"/>
              <a:t>по метода на мехурчето</a:t>
            </a:r>
            <a:endParaRPr lang="en-US" sz="1200" dirty="0"/>
          </a:p>
        </p:txBody>
      </p:sp>
      <p:sp>
        <p:nvSpPr>
          <p:cNvPr id="34" name="Flowchart: Data 33">
            <a:extLst>
              <a:ext uri="{FF2B5EF4-FFF2-40B4-BE49-F238E27FC236}">
                <a16:creationId xmlns:a16="http://schemas.microsoft.com/office/drawing/2014/main" id="{D06E9DD2-CD77-94CB-23F7-34AF9CA52C7E}"/>
              </a:ext>
            </a:extLst>
          </p:cNvPr>
          <p:cNvSpPr/>
          <p:nvPr/>
        </p:nvSpPr>
        <p:spPr>
          <a:xfrm>
            <a:off x="8547595" y="2686816"/>
            <a:ext cx="1850314" cy="647272"/>
          </a:xfrm>
          <a:prstGeom prst="flowChartInputOutpu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100" dirty="0"/>
              <a:t>Извеждане на елем. на масива</a:t>
            </a:r>
          </a:p>
          <a:p>
            <a:pPr algn="ctr"/>
            <a:r>
              <a:rPr lang="en-US" sz="1100" dirty="0"/>
              <a:t>a[N][N]</a:t>
            </a:r>
          </a:p>
        </p:txBody>
      </p:sp>
      <p:sp>
        <p:nvSpPr>
          <p:cNvPr id="35" name="Flowchart: Data 34">
            <a:extLst>
              <a:ext uri="{FF2B5EF4-FFF2-40B4-BE49-F238E27FC236}">
                <a16:creationId xmlns:a16="http://schemas.microsoft.com/office/drawing/2014/main" id="{2FDD7D8E-F8C0-6A93-A938-1F3B817549C7}"/>
              </a:ext>
            </a:extLst>
          </p:cNvPr>
          <p:cNvSpPr/>
          <p:nvPr/>
        </p:nvSpPr>
        <p:spPr>
          <a:xfrm>
            <a:off x="8547595" y="3778748"/>
            <a:ext cx="1850314" cy="647272"/>
          </a:xfrm>
          <a:prstGeom prst="flowChartInputOutpu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100" dirty="0"/>
          </a:p>
          <a:p>
            <a:pPr algn="ctr"/>
            <a:r>
              <a:rPr lang="bg-BG" sz="1100" dirty="0"/>
              <a:t>Извеждане на елем. на масива</a:t>
            </a:r>
          </a:p>
          <a:p>
            <a:pPr algn="ctr"/>
            <a:r>
              <a:rPr lang="en-US" sz="1100" dirty="0"/>
              <a:t>b[N][N]</a:t>
            </a:r>
          </a:p>
          <a:p>
            <a:pPr algn="ctr"/>
            <a:endParaRPr lang="en-US" sz="1100" dirty="0"/>
          </a:p>
        </p:txBody>
      </p:sp>
      <p:sp>
        <p:nvSpPr>
          <p:cNvPr id="36" name="Flowchart: Data 35">
            <a:extLst>
              <a:ext uri="{FF2B5EF4-FFF2-40B4-BE49-F238E27FC236}">
                <a16:creationId xmlns:a16="http://schemas.microsoft.com/office/drawing/2014/main" id="{F2D6ACAF-FA82-CBD8-D56C-1C9414C8F6F0}"/>
              </a:ext>
            </a:extLst>
          </p:cNvPr>
          <p:cNvSpPr/>
          <p:nvPr/>
        </p:nvSpPr>
        <p:spPr>
          <a:xfrm>
            <a:off x="8390322" y="4841723"/>
            <a:ext cx="1850314" cy="647272"/>
          </a:xfrm>
          <a:prstGeom prst="flowChartInputOutpu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100" dirty="0"/>
          </a:p>
          <a:p>
            <a:pPr algn="ctr"/>
            <a:r>
              <a:rPr lang="bg-BG" sz="1100" dirty="0"/>
              <a:t>Извеждане на елем. на масива</a:t>
            </a:r>
          </a:p>
          <a:p>
            <a:pPr algn="ctr"/>
            <a:r>
              <a:rPr lang="en-US" sz="1100" dirty="0"/>
              <a:t>c[N]</a:t>
            </a:r>
          </a:p>
          <a:p>
            <a:pPr algn="ctr"/>
            <a:endParaRPr lang="en-US" sz="1100" dirty="0"/>
          </a:p>
        </p:txBody>
      </p:sp>
      <p:sp>
        <p:nvSpPr>
          <p:cNvPr id="37" name="Flowchart: Terminator 36">
            <a:extLst>
              <a:ext uri="{FF2B5EF4-FFF2-40B4-BE49-F238E27FC236}">
                <a16:creationId xmlns:a16="http://schemas.microsoft.com/office/drawing/2014/main" id="{19C45A97-38EC-EA28-227F-6C55B07E8863}"/>
              </a:ext>
            </a:extLst>
          </p:cNvPr>
          <p:cNvSpPr/>
          <p:nvPr/>
        </p:nvSpPr>
        <p:spPr>
          <a:xfrm>
            <a:off x="8435065" y="5904698"/>
            <a:ext cx="1850314" cy="511728"/>
          </a:xfrm>
          <a:prstGeom prst="flowChartTerminato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/>
              <a:t>Край</a:t>
            </a:r>
            <a:endParaRPr lang="en-US" dirty="0"/>
          </a:p>
        </p:txBody>
      </p:sp>
      <p:sp>
        <p:nvSpPr>
          <p:cNvPr id="117" name="Right Bracket 116">
            <a:extLst>
              <a:ext uri="{FF2B5EF4-FFF2-40B4-BE49-F238E27FC236}">
                <a16:creationId xmlns:a16="http://schemas.microsoft.com/office/drawing/2014/main" id="{851F0E0B-47ED-8965-FCA3-2D7F98C8A801}"/>
              </a:ext>
            </a:extLst>
          </p:cNvPr>
          <p:cNvSpPr/>
          <p:nvPr/>
        </p:nvSpPr>
        <p:spPr>
          <a:xfrm flipV="1">
            <a:off x="6115325" y="1331842"/>
            <a:ext cx="1159575" cy="1671228"/>
          </a:xfrm>
          <a:prstGeom prst="rightBracket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7462EDC-1304-F67E-B427-616CC7101DB3}"/>
              </a:ext>
            </a:extLst>
          </p:cNvPr>
          <p:cNvCxnSpPr/>
          <p:nvPr/>
        </p:nvCxnSpPr>
        <p:spPr>
          <a:xfrm>
            <a:off x="1152939" y="1221941"/>
            <a:ext cx="0" cy="3726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299449A-D9E9-255D-2D13-65F3851E7238}"/>
              </a:ext>
            </a:extLst>
          </p:cNvPr>
          <p:cNvCxnSpPr/>
          <p:nvPr/>
        </p:nvCxnSpPr>
        <p:spPr>
          <a:xfrm>
            <a:off x="1123122" y="2298640"/>
            <a:ext cx="0" cy="3726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688D3846-00D3-56B1-7D41-F74D7BF0945F}"/>
              </a:ext>
            </a:extLst>
          </p:cNvPr>
          <p:cNvCxnSpPr/>
          <p:nvPr/>
        </p:nvCxnSpPr>
        <p:spPr>
          <a:xfrm>
            <a:off x="1123122" y="3334088"/>
            <a:ext cx="0" cy="3726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EFE2757-9D54-FF75-BE22-3F0C04046598}"/>
              </a:ext>
            </a:extLst>
          </p:cNvPr>
          <p:cNvCxnSpPr/>
          <p:nvPr/>
        </p:nvCxnSpPr>
        <p:spPr>
          <a:xfrm>
            <a:off x="1086677" y="4359830"/>
            <a:ext cx="0" cy="3726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84E6D1A-1CCB-833D-7956-7499F69B2666}"/>
              </a:ext>
            </a:extLst>
          </p:cNvPr>
          <p:cNvCxnSpPr/>
          <p:nvPr/>
        </p:nvCxnSpPr>
        <p:spPr>
          <a:xfrm>
            <a:off x="1066799" y="5379743"/>
            <a:ext cx="0" cy="3726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157AFD9-7E89-B172-726A-95FE13B19576}"/>
              </a:ext>
            </a:extLst>
          </p:cNvPr>
          <p:cNvCxnSpPr/>
          <p:nvPr/>
        </p:nvCxnSpPr>
        <p:spPr>
          <a:xfrm>
            <a:off x="5168347" y="1178879"/>
            <a:ext cx="0" cy="3726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09554A98-D0D9-4C0B-9CD6-E8C4BDA342FF}"/>
              </a:ext>
            </a:extLst>
          </p:cNvPr>
          <p:cNvCxnSpPr/>
          <p:nvPr/>
        </p:nvCxnSpPr>
        <p:spPr>
          <a:xfrm>
            <a:off x="5178285" y="2239090"/>
            <a:ext cx="0" cy="3726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5C90F234-3C7A-7145-BF6F-581C6F55722F}"/>
              </a:ext>
            </a:extLst>
          </p:cNvPr>
          <p:cNvCxnSpPr/>
          <p:nvPr/>
        </p:nvCxnSpPr>
        <p:spPr>
          <a:xfrm>
            <a:off x="5168347" y="3359619"/>
            <a:ext cx="0" cy="3726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B142E94E-7AE4-0FBF-E699-FD371224158C}"/>
              </a:ext>
            </a:extLst>
          </p:cNvPr>
          <p:cNvCxnSpPr/>
          <p:nvPr/>
        </p:nvCxnSpPr>
        <p:spPr>
          <a:xfrm>
            <a:off x="5148469" y="4431141"/>
            <a:ext cx="0" cy="3726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58D6042-19A9-12D5-C29D-F4EBC233EC78}"/>
              </a:ext>
            </a:extLst>
          </p:cNvPr>
          <p:cNvCxnSpPr>
            <a:cxnSpLocks/>
          </p:cNvCxnSpPr>
          <p:nvPr/>
        </p:nvCxnSpPr>
        <p:spPr>
          <a:xfrm>
            <a:off x="9602022" y="2298639"/>
            <a:ext cx="0" cy="3726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37EF84D-413E-A976-014C-794C53A20501}"/>
              </a:ext>
            </a:extLst>
          </p:cNvPr>
          <p:cNvCxnSpPr/>
          <p:nvPr/>
        </p:nvCxnSpPr>
        <p:spPr>
          <a:xfrm>
            <a:off x="5125278" y="5514162"/>
            <a:ext cx="0" cy="3726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10B2B70-1B2E-5C82-083F-7AD9460429FC}"/>
              </a:ext>
            </a:extLst>
          </p:cNvPr>
          <p:cNvCxnSpPr/>
          <p:nvPr/>
        </p:nvCxnSpPr>
        <p:spPr>
          <a:xfrm>
            <a:off x="9602022" y="44483"/>
            <a:ext cx="0" cy="3726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2B044339-316B-01F9-79E2-10137DF2C55A}"/>
              </a:ext>
            </a:extLst>
          </p:cNvPr>
          <p:cNvCxnSpPr/>
          <p:nvPr/>
        </p:nvCxnSpPr>
        <p:spPr>
          <a:xfrm>
            <a:off x="9602022" y="1198756"/>
            <a:ext cx="0" cy="3726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86049347-A70D-57EE-246E-454B88A59166}"/>
              </a:ext>
            </a:extLst>
          </p:cNvPr>
          <p:cNvCxnSpPr/>
          <p:nvPr/>
        </p:nvCxnSpPr>
        <p:spPr>
          <a:xfrm>
            <a:off x="9602022" y="3377229"/>
            <a:ext cx="0" cy="3726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B146BC2-EB4E-8921-28FC-7FAE7A1FCCEC}"/>
              </a:ext>
            </a:extLst>
          </p:cNvPr>
          <p:cNvCxnSpPr/>
          <p:nvPr/>
        </p:nvCxnSpPr>
        <p:spPr>
          <a:xfrm>
            <a:off x="9602022" y="4469082"/>
            <a:ext cx="0" cy="3726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2B402EC2-744F-3967-5F3F-0BF0CA4D3FF9}"/>
              </a:ext>
            </a:extLst>
          </p:cNvPr>
          <p:cNvCxnSpPr/>
          <p:nvPr/>
        </p:nvCxnSpPr>
        <p:spPr>
          <a:xfrm>
            <a:off x="9602022" y="5532057"/>
            <a:ext cx="0" cy="3726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9" name="Right Bracket 138">
            <a:extLst>
              <a:ext uri="{FF2B5EF4-FFF2-40B4-BE49-F238E27FC236}">
                <a16:creationId xmlns:a16="http://schemas.microsoft.com/office/drawing/2014/main" id="{24645D1C-C948-A394-D22C-4FD082B558A1}"/>
              </a:ext>
            </a:extLst>
          </p:cNvPr>
          <p:cNvSpPr/>
          <p:nvPr/>
        </p:nvSpPr>
        <p:spPr>
          <a:xfrm flipV="1">
            <a:off x="6250027" y="4625269"/>
            <a:ext cx="1159575" cy="1671228"/>
          </a:xfrm>
          <a:prstGeom prst="rightBracket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ight Bracket 140">
            <a:extLst>
              <a:ext uri="{FF2B5EF4-FFF2-40B4-BE49-F238E27FC236}">
                <a16:creationId xmlns:a16="http://schemas.microsoft.com/office/drawing/2014/main" id="{CF7E932B-E841-E048-E7C9-41696FF08332}"/>
              </a:ext>
            </a:extLst>
          </p:cNvPr>
          <p:cNvSpPr/>
          <p:nvPr/>
        </p:nvSpPr>
        <p:spPr>
          <a:xfrm flipV="1">
            <a:off x="1993262" y="4464178"/>
            <a:ext cx="1193430" cy="1671227"/>
          </a:xfrm>
          <a:prstGeom prst="rightBracket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3F17342-8CC5-2C5B-9A1B-FF3C27D89D34}"/>
              </a:ext>
            </a:extLst>
          </p:cNvPr>
          <p:cNvCxnSpPr/>
          <p:nvPr/>
        </p:nvCxnSpPr>
        <p:spPr>
          <a:xfrm>
            <a:off x="5194849" y="20686"/>
            <a:ext cx="0" cy="3726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793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20" grpId="0" animBg="1"/>
      <p:bldP spid="21" grpId="0" animBg="1"/>
      <p:bldP spid="22" grpId="0" animBg="1"/>
      <p:bldP spid="23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117" grpId="0" animBg="1"/>
      <p:bldP spid="139" grpId="0" animBg="1"/>
      <p:bldP spid="1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id="{836E4178-FDB2-667F-4E16-B5515DB4E6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15" r="2307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702FE26B-AAEF-5D6A-3BC3-22898DD34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13" y="26469"/>
            <a:ext cx="10515600" cy="373105"/>
          </a:xfrm>
        </p:spPr>
        <p:txBody>
          <a:bodyPr>
            <a:normAutofit/>
          </a:bodyPr>
          <a:lstStyle/>
          <a:p>
            <a:r>
              <a:rPr lang="bg-BG" sz="2000" dirty="0"/>
              <a:t>Описание на програмата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1B9EBC-1586-6083-5FEA-33029730CFC3}"/>
              </a:ext>
            </a:extLst>
          </p:cNvPr>
          <p:cNvSpPr txBox="1"/>
          <p:nvPr/>
        </p:nvSpPr>
        <p:spPr>
          <a:xfrm>
            <a:off x="200521" y="378004"/>
            <a:ext cx="5828173" cy="6101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bg-BG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 стартиране програмата отпечатва условието на задачата и автора на програмата.След което на екрана се извежда съобщение, което казва да се въведе големината на масивите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A[N][N] </a:t>
            </a:r>
            <a:r>
              <a:rPr lang="bg-BG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B[N][N] </a:t>
            </a:r>
            <a:r>
              <a:rPr lang="bg-BG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като максималнта стойност е 10.Ако потребителят въведе стойност по-голяма от </a:t>
            </a:r>
            <a:r>
              <a:rPr lang="bg-BG" sz="1200" dirty="0"/>
              <a:t>10</a:t>
            </a:r>
            <a:r>
              <a:rPr lang="bg-BG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на екрана </a:t>
            </a:r>
            <a:r>
              <a:rPr lang="bg-BG" sz="1200" dirty="0"/>
              <a:t>се</a:t>
            </a:r>
            <a:r>
              <a:rPr lang="bg-BG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извежда съобщение да се въведе отново.Това е направено със следния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for-</a:t>
            </a:r>
            <a:r>
              <a:rPr lang="bg-BG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цикъл: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1000" dirty="0">
                <a:solidFill>
                  <a:srgbClr val="0000FF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bg-BG" sz="10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(n &gt; MAX_N) {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10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printf(</a:t>
            </a:r>
            <a:r>
              <a:rPr lang="bg-BG" sz="1000" dirty="0">
                <a:solidFill>
                  <a:srgbClr val="A31515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"Maksimalniqt razmer e 10 elementa\n"</a:t>
            </a:r>
            <a:r>
              <a:rPr lang="bg-BG" sz="10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10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printf(</a:t>
            </a:r>
            <a:r>
              <a:rPr lang="bg-BG" sz="1000" dirty="0">
                <a:solidFill>
                  <a:srgbClr val="A31515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"Vuvedete otnovo: "</a:t>
            </a:r>
            <a:r>
              <a:rPr lang="bg-BG" sz="10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10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scanf(</a:t>
            </a:r>
            <a:r>
              <a:rPr lang="bg-BG" sz="1000" dirty="0">
                <a:solidFill>
                  <a:srgbClr val="A31515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"%d"</a:t>
            </a:r>
            <a:r>
              <a:rPr lang="bg-BG" sz="10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&amp;n);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10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bg-BG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След като потребителят въведе стойност по-малка или равна на 10, на екрана се отпечатва съобщение, което казва да се въведат елементите на масива А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[N][N]</a:t>
            </a:r>
            <a:r>
              <a:rPr lang="bg-BG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.За да се въведат елементите на масива  се използва сления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for-</a:t>
            </a:r>
            <a:r>
              <a:rPr lang="bg-BG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цикъл:</a:t>
            </a:r>
          </a:p>
          <a:p>
            <a:pPr>
              <a:lnSpc>
                <a:spcPct val="107000"/>
              </a:lnSpc>
            </a:pP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printf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Vavdete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A31515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elementite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A31515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na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A31515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masiv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A: 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	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for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(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= 0;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&lt; n;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++) {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		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for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(j = 0; j &lt; n;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j++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			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scanf_s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"%d"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, &amp;a[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][j]);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	}</a:t>
            </a:r>
            <a:endParaRPr lang="bg-BG" sz="1000" dirty="0">
              <a:solidFill>
                <a:srgbClr val="000000"/>
              </a:solidFill>
              <a:latin typeface="Cascadia Mono" panose="020B0609020000020004" pitchFamily="49" charset="0"/>
              <a:ea typeface="Calibri" panose="020F0502020204030204" pitchFamily="34" charset="0"/>
              <a:cs typeface="Cascadia Mono" panose="020B06090200000200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1200" dirty="0"/>
              <a:t>Въвеждането на елементите на масива </a:t>
            </a:r>
            <a:r>
              <a:rPr lang="en-US" sz="1200" dirty="0"/>
              <a:t>B[N][N]</a:t>
            </a:r>
            <a:r>
              <a:rPr lang="bg-BG" sz="1200" dirty="0"/>
              <a:t> става по аналогичен начин.</a:t>
            </a:r>
            <a:r>
              <a:rPr lang="bg-BG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Стойността на елементите,които въвежда потребителят трябва да са в интервала от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[-1000;1000].</a:t>
            </a:r>
            <a:r>
              <a:rPr lang="bg-BG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Ако потребителят въведе стойност извън този интервал програмата казва да въведе отново със следния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for-</a:t>
            </a:r>
            <a:r>
              <a:rPr lang="bg-BG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цикъл</a:t>
            </a:r>
            <a:r>
              <a:rPr lang="bg-BG" sz="12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:</a:t>
            </a:r>
          </a:p>
          <a:p>
            <a:pPr>
              <a:lnSpc>
                <a:spcPct val="107000"/>
              </a:lnSpc>
            </a:pP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while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(temp &lt; -1000 || temp &gt; 1000) {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bg-BG" sz="9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	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printf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sz="900" dirty="0">
                <a:solidFill>
                  <a:srgbClr val="A31515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"</a:t>
            </a:r>
            <a:r>
              <a:rPr lang="en-US" sz="900" dirty="0" err="1">
                <a:solidFill>
                  <a:srgbClr val="A31515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Vavedenoto</a:t>
            </a:r>
            <a:r>
              <a:rPr lang="en-US" sz="900" dirty="0">
                <a:solidFill>
                  <a:srgbClr val="A31515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A31515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chislo</a:t>
            </a:r>
            <a:r>
              <a:rPr lang="en-US" sz="900" dirty="0">
                <a:solidFill>
                  <a:srgbClr val="A31515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e </a:t>
            </a:r>
            <a:r>
              <a:rPr lang="en-US" sz="900" dirty="0" err="1">
                <a:solidFill>
                  <a:srgbClr val="A31515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izvan</a:t>
            </a:r>
            <a:r>
              <a:rPr lang="en-US" sz="900" dirty="0">
                <a:solidFill>
                  <a:srgbClr val="A31515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interval</a:t>
            </a:r>
            <a:r>
              <a:rPr lang="bg-BG" sz="900" dirty="0">
                <a:solidFill>
                  <a:srgbClr val="A31515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а </a:t>
            </a:r>
            <a:r>
              <a:rPr lang="en-US" sz="900" dirty="0">
                <a:solidFill>
                  <a:srgbClr val="A31515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[1000;1000].\n"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	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printf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sz="900" dirty="0">
                <a:solidFill>
                  <a:srgbClr val="A31515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"</a:t>
            </a:r>
            <a:r>
              <a:rPr lang="en-US" sz="900" dirty="0" err="1">
                <a:solidFill>
                  <a:srgbClr val="A31515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Vuvedete</a:t>
            </a:r>
            <a:r>
              <a:rPr lang="en-US" sz="900" dirty="0">
                <a:solidFill>
                  <a:srgbClr val="A31515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A31515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otnovo</a:t>
            </a:r>
            <a:r>
              <a:rPr lang="en-US" sz="900" dirty="0">
                <a:solidFill>
                  <a:srgbClr val="A31515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: "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	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scanf_s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sz="900" dirty="0">
                <a:solidFill>
                  <a:srgbClr val="A31515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"%d"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, &amp;temp);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	}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	a[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][j] = temp</a:t>
            </a:r>
            <a:r>
              <a:rPr lang="bg-BG" sz="9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bg-BG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5513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Formulae on a background">
            <a:extLst>
              <a:ext uri="{FF2B5EF4-FFF2-40B4-BE49-F238E27FC236}">
                <a16:creationId xmlns:a16="http://schemas.microsoft.com/office/drawing/2014/main" id="{0297C221-9011-081E-9BA5-7BFFF20AE9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22" r="21087"/>
          <a:stretch/>
        </p:blipFill>
        <p:spPr>
          <a:xfrm>
            <a:off x="21" y="23072"/>
            <a:ext cx="6095980" cy="6834928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46F54-A844-F298-7619-E581572C0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43281"/>
            <a:ext cx="5257798" cy="5933682"/>
          </a:xfrm>
        </p:spPr>
        <p:txBody>
          <a:bodyPr>
            <a:normAutofit fontScale="925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100" dirty="0"/>
              <a:t>Въвеждането на елементите на масива </a:t>
            </a:r>
            <a:r>
              <a:rPr lang="en-US" sz="1100" dirty="0"/>
              <a:t>B[N][N]</a:t>
            </a:r>
            <a:r>
              <a:rPr lang="bg-BG" sz="1100" dirty="0"/>
              <a:t> става по аналогичен начин.</a:t>
            </a:r>
            <a:r>
              <a:rPr lang="bg-BG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След като се въведат елементите на двата масива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A[N][N] </a:t>
            </a:r>
            <a:r>
              <a:rPr lang="bg-BG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B[N][N] </a:t>
            </a:r>
            <a:r>
              <a:rPr lang="bg-BG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се формира трети масив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C[N],</a:t>
            </a:r>
            <a:r>
              <a:rPr lang="bg-BG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чиито елементи са сума от елементите лежащи по главните диагонали на масивите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A[N][N] </a:t>
            </a:r>
            <a:r>
              <a:rPr lang="bg-BG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B[N][N]</a:t>
            </a:r>
            <a:r>
              <a:rPr lang="bg-BG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.Формирането на масива 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C[N] </a:t>
            </a:r>
            <a:r>
              <a:rPr lang="bg-BG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получава със следния 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for-</a:t>
            </a:r>
            <a:r>
              <a:rPr lang="bg-BG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цикъл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bg-BG" sz="1100" dirty="0">
              <a:solidFill>
                <a:srgbClr val="0000FF"/>
              </a:solidFill>
              <a:effectLst/>
              <a:latin typeface="Cascadia Mono" panose="020B0609020000020004" pitchFamily="49" charset="0"/>
              <a:ea typeface="Calibri" panose="020F0502020204030204" pitchFamily="34" charset="0"/>
              <a:cs typeface="Cascadia Mono" panose="020B06090200000200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              for</a:t>
            </a:r>
            <a:r>
              <a:rPr lang="en-US" sz="10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(</a:t>
            </a:r>
            <a:r>
              <a:rPr lang="en-US" sz="10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= 0; </a:t>
            </a:r>
            <a:r>
              <a:rPr lang="en-US" sz="10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&lt; n; </a:t>
            </a:r>
            <a:r>
              <a:rPr lang="en-US" sz="10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++) {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		c[</a:t>
            </a:r>
            <a:r>
              <a:rPr lang="en-US" sz="10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] = a[</a:t>
            </a:r>
            <a:r>
              <a:rPr lang="en-US" sz="10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][</a:t>
            </a:r>
            <a:r>
              <a:rPr lang="en-US" sz="10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] + b[</a:t>
            </a:r>
            <a:r>
              <a:rPr lang="en-US" sz="10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][</a:t>
            </a:r>
            <a:r>
              <a:rPr lang="en-US" sz="10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];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0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	}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100" dirty="0"/>
              <a:t>След което масивът </a:t>
            </a:r>
            <a:r>
              <a:rPr lang="en-US" sz="1100" dirty="0"/>
              <a:t>C[N] </a:t>
            </a:r>
            <a:r>
              <a:rPr lang="bg-BG" sz="1100" dirty="0"/>
              <a:t>се сортира по метода на мехурчето със следния </a:t>
            </a:r>
            <a:r>
              <a:rPr lang="en-US" sz="1100" dirty="0"/>
              <a:t>for-</a:t>
            </a:r>
            <a:r>
              <a:rPr lang="bg-BG" sz="1100" dirty="0"/>
              <a:t>цикъл:</a:t>
            </a:r>
            <a:r>
              <a:rPr lang="en-US" sz="11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for</a:t>
            </a:r>
            <a:r>
              <a:rPr lang="en-US" sz="10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(</a:t>
            </a:r>
            <a:r>
              <a:rPr lang="en-US" sz="10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= 0; </a:t>
            </a:r>
            <a:r>
              <a:rPr lang="en-US" sz="10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&lt; n - 1; </a:t>
            </a:r>
            <a:r>
              <a:rPr lang="en-US" sz="10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++) {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	</a:t>
            </a:r>
            <a:r>
              <a:rPr lang="bg-BG" sz="10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for</a:t>
            </a:r>
            <a:r>
              <a:rPr lang="en-US" sz="10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(j = </a:t>
            </a:r>
            <a:r>
              <a:rPr lang="en-US" sz="10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+ 1; j &lt; n; </a:t>
            </a:r>
            <a:r>
              <a:rPr lang="en-US" sz="10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j++</a:t>
            </a:r>
            <a:r>
              <a:rPr lang="en-US" sz="10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 {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	</a:t>
            </a:r>
            <a:r>
              <a:rPr lang="bg-BG" sz="10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 </a:t>
            </a:r>
            <a:r>
              <a:rPr lang="en-US" sz="10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(c[</a:t>
            </a:r>
            <a:r>
              <a:rPr lang="en-US" sz="10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] &gt; c[j]) {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	</a:t>
            </a:r>
            <a:r>
              <a:rPr lang="bg-BG" sz="10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     </a:t>
            </a:r>
            <a:r>
              <a:rPr lang="en-US" sz="10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temp = c[</a:t>
            </a:r>
            <a:r>
              <a:rPr lang="en-US" sz="10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];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	</a:t>
            </a:r>
            <a:r>
              <a:rPr lang="bg-BG" sz="10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     </a:t>
            </a:r>
            <a:r>
              <a:rPr lang="en-US" sz="10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c[</a:t>
            </a:r>
            <a:r>
              <a:rPr lang="en-US" sz="10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] = c[j];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	</a:t>
            </a:r>
            <a:r>
              <a:rPr lang="bg-BG" sz="10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     </a:t>
            </a:r>
            <a:r>
              <a:rPr lang="en-US" sz="10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c[j] = temp;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0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            </a:t>
            </a:r>
            <a:r>
              <a:rPr lang="en-US" sz="10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	</a:t>
            </a:r>
            <a:r>
              <a:rPr lang="bg-BG" sz="10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bg-BG" sz="10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        </a:t>
            </a:r>
            <a:r>
              <a:rPr lang="en-US" sz="10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bg-BG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Накрая на екрана се отпечатват елементите на масивите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A[N][N]</a:t>
            </a:r>
            <a:r>
              <a:rPr lang="bg-BG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B[N][N]</a:t>
            </a:r>
            <a:r>
              <a:rPr lang="bg-BG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C[N]</a:t>
            </a:r>
            <a:r>
              <a:rPr lang="bg-BG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по следния начин: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printf</a:t>
            </a:r>
            <a:r>
              <a:rPr lang="en-US" sz="10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Izvezhdane</a:t>
            </a:r>
            <a:r>
              <a:rPr lang="en-US" sz="100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na</a:t>
            </a:r>
            <a:r>
              <a:rPr lang="en-US" sz="100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elementite</a:t>
            </a:r>
            <a:r>
              <a:rPr lang="en-US" sz="100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na</a:t>
            </a:r>
            <a:r>
              <a:rPr lang="en-US" sz="100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masiv</a:t>
            </a:r>
            <a:r>
              <a:rPr lang="en-US" sz="100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A: \n"</a:t>
            </a:r>
            <a:r>
              <a:rPr lang="en-US" sz="10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	</a:t>
            </a:r>
            <a:r>
              <a:rPr lang="en-US" sz="10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for</a:t>
            </a:r>
            <a:r>
              <a:rPr lang="en-US" sz="10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(</a:t>
            </a:r>
            <a:r>
              <a:rPr lang="en-US" sz="10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= 0;i &lt; </a:t>
            </a:r>
            <a:r>
              <a:rPr lang="en-US" sz="10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n;i</a:t>
            </a:r>
            <a:r>
              <a:rPr lang="en-US" sz="10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++) {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	  </a:t>
            </a:r>
            <a:r>
              <a:rPr lang="en-US" sz="10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for</a:t>
            </a:r>
            <a:r>
              <a:rPr lang="en-US" sz="10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(j = 0;j &lt; </a:t>
            </a:r>
            <a:r>
              <a:rPr lang="en-US" sz="10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n;j</a:t>
            </a:r>
            <a:r>
              <a:rPr lang="en-US" sz="100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++)</a:t>
            </a:r>
            <a:endParaRPr lang="en-US" sz="1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		</a:t>
            </a:r>
            <a:r>
              <a:rPr lang="en-US" sz="10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printf</a:t>
            </a:r>
            <a:r>
              <a:rPr lang="en-US" sz="10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"%d "</a:t>
            </a:r>
            <a:r>
              <a:rPr lang="en-US" sz="10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, a[</a:t>
            </a:r>
            <a:r>
              <a:rPr lang="en-US" sz="10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][j]);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		</a:t>
            </a:r>
            <a:r>
              <a:rPr lang="en-US" sz="10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printf</a:t>
            </a:r>
            <a:r>
              <a:rPr lang="en-US" sz="10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"\n"</a:t>
            </a:r>
            <a:r>
              <a:rPr lang="en-US" sz="10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0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	}</a:t>
            </a:r>
            <a:endParaRPr lang="bg-BG" sz="1000" dirty="0">
              <a:solidFill>
                <a:srgbClr val="000000"/>
              </a:solidFill>
              <a:effectLst/>
              <a:latin typeface="Cascadia Mono" panose="020B0609020000020004" pitchFamily="49" charset="0"/>
              <a:ea typeface="Calibri" panose="020F0502020204030204" pitchFamily="34" charset="0"/>
              <a:cs typeface="Cascadia Mono" panose="020B06090200000200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printf</a:t>
            </a:r>
            <a:r>
              <a:rPr lang="en-US" sz="10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Izvezhdane</a:t>
            </a:r>
            <a:r>
              <a:rPr lang="en-US" sz="100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na</a:t>
            </a:r>
            <a:r>
              <a:rPr lang="en-US" sz="100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elementite</a:t>
            </a:r>
            <a:r>
              <a:rPr lang="en-US" sz="100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na</a:t>
            </a:r>
            <a:r>
              <a:rPr lang="en-US" sz="100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masiv</a:t>
            </a:r>
            <a:r>
              <a:rPr lang="en-US" sz="100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B</a:t>
            </a:r>
            <a:r>
              <a:rPr lang="en-US" sz="100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: \n"</a:t>
            </a:r>
            <a:r>
              <a:rPr lang="en-US" sz="10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	</a:t>
            </a:r>
            <a:r>
              <a:rPr lang="en-US" sz="10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for</a:t>
            </a:r>
            <a:r>
              <a:rPr lang="en-US" sz="10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(</a:t>
            </a:r>
            <a:r>
              <a:rPr lang="en-US" sz="10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= 0;i &lt; </a:t>
            </a:r>
            <a:r>
              <a:rPr lang="en-US" sz="10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n;i</a:t>
            </a:r>
            <a:r>
              <a:rPr lang="en-US" sz="10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++) {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       	   </a:t>
            </a:r>
            <a:r>
              <a:rPr lang="en-US" sz="10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for</a:t>
            </a:r>
            <a:r>
              <a:rPr lang="en-US" sz="10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(j = 0;j &lt; </a:t>
            </a:r>
            <a:r>
              <a:rPr lang="en-US" sz="10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n;j</a:t>
            </a:r>
            <a:r>
              <a:rPr lang="en-US" sz="10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++)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		</a:t>
            </a:r>
            <a:r>
              <a:rPr lang="en-US" sz="10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printf</a:t>
            </a:r>
            <a:r>
              <a:rPr lang="en-US" sz="10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"%d "</a:t>
            </a:r>
            <a:r>
              <a:rPr lang="en-US" sz="10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, b[</a:t>
            </a:r>
            <a:r>
              <a:rPr lang="en-US" sz="10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][j]);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		</a:t>
            </a:r>
            <a:r>
              <a:rPr lang="en-US" sz="10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printf</a:t>
            </a:r>
            <a:r>
              <a:rPr lang="en-US" sz="10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"\n"</a:t>
            </a:r>
            <a:r>
              <a:rPr lang="en-US" sz="10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0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	}</a:t>
            </a:r>
            <a:endParaRPr lang="bg-BG" sz="1000" dirty="0">
              <a:solidFill>
                <a:srgbClr val="000000"/>
              </a:solidFill>
              <a:effectLst/>
              <a:latin typeface="Cascadia Mono" panose="020B0609020000020004" pitchFamily="49" charset="0"/>
              <a:ea typeface="Calibri" panose="020F0502020204030204" pitchFamily="34" charset="0"/>
              <a:cs typeface="Cascadia Mono" panose="020B06090200000200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bg-BG" sz="1000" dirty="0">
              <a:solidFill>
                <a:srgbClr val="000000"/>
              </a:solidFill>
              <a:effectLst/>
              <a:latin typeface="Cascadia Mono" panose="020B0609020000020004" pitchFamily="49" charset="0"/>
              <a:ea typeface="Calibri" panose="020F0502020204030204" pitchFamily="34" charset="0"/>
              <a:cs typeface="Cascadia Mono" panose="020B06090200000200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printf</a:t>
            </a:r>
            <a:r>
              <a:rPr lang="en-US" sz="10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Izvezhdane</a:t>
            </a:r>
            <a:r>
              <a:rPr lang="en-US" sz="100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na</a:t>
            </a:r>
            <a:r>
              <a:rPr lang="en-US" sz="100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elementite</a:t>
            </a:r>
            <a:r>
              <a:rPr lang="en-US" sz="100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ot</a:t>
            </a:r>
            <a:r>
              <a:rPr lang="en-US" sz="100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masiv</a:t>
            </a:r>
            <a:r>
              <a:rPr lang="en-US" sz="100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C : \n"</a:t>
            </a:r>
            <a:r>
              <a:rPr lang="en-US" sz="10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	</a:t>
            </a:r>
            <a:r>
              <a:rPr lang="en-US" sz="10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for</a:t>
            </a:r>
            <a:r>
              <a:rPr lang="en-US" sz="10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(</a:t>
            </a:r>
            <a:r>
              <a:rPr lang="en-US" sz="10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= 0;i &lt; </a:t>
            </a:r>
            <a:r>
              <a:rPr lang="en-US" sz="10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n;i</a:t>
            </a:r>
            <a:r>
              <a:rPr lang="en-US" sz="10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++) {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	   </a:t>
            </a:r>
            <a:r>
              <a:rPr lang="en-US" sz="10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printf</a:t>
            </a:r>
            <a:r>
              <a:rPr lang="en-US" sz="10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"%d "</a:t>
            </a:r>
            <a:r>
              <a:rPr lang="en-US" sz="10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, c[</a:t>
            </a:r>
            <a:r>
              <a:rPr lang="en-US" sz="10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]);	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	   </a:t>
            </a:r>
            <a:r>
              <a:rPr lang="en-US" sz="10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printf</a:t>
            </a:r>
            <a:r>
              <a:rPr lang="en-US" sz="10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"\n"</a:t>
            </a:r>
            <a:r>
              <a:rPr lang="en-US" sz="10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bg-BG" sz="1000" dirty="0">
              <a:solidFill>
                <a:srgbClr val="000000"/>
              </a:solidFill>
              <a:latin typeface="Cascadia Mono" panose="020B0609020000020004" pitchFamily="49" charset="0"/>
              <a:ea typeface="Calibri" panose="020F0502020204030204" pitchFamily="34" charset="0"/>
              <a:cs typeface="Cascadia Mono" panose="020B06090200000200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0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	}</a:t>
            </a:r>
            <a:endParaRPr lang="bg-BG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853740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FACA7E-F329-D62B-345B-8B468BEBBB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7883"/>
          <a:stretch/>
        </p:blipFill>
        <p:spPr>
          <a:xfrm>
            <a:off x="20" y="-177552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BD840F-7C29-470E-2540-9A3CF75CC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0035" y="177553"/>
            <a:ext cx="8031332" cy="31959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bg-BG" sz="2000">
                <a:solidFill>
                  <a:srgbClr val="FFFFFF"/>
                </a:solidFill>
              </a:rPr>
              <a:t>Контролен пример </a:t>
            </a: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561B2E47-56DF-C769-C67D-422B9951D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92" y="603683"/>
            <a:ext cx="9316562" cy="2423924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A6A43433-A55B-72A2-7466-7584ABC5D9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85" y="3337616"/>
            <a:ext cx="4267796" cy="3210373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F326DFA0-5960-E011-C649-CCB0EA8BC7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709" y="3337616"/>
            <a:ext cx="4666845" cy="152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42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Технически университет – София (ТУ-София) - Национален център за  високопроизводителни и разпределени пресмятания">
            <a:extLst>
              <a:ext uri="{FF2B5EF4-FFF2-40B4-BE49-F238E27FC236}">
                <a16:creationId xmlns:a16="http://schemas.microsoft.com/office/drawing/2014/main" id="{21E0320D-1EC7-FF81-E748-C21EA78D50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66599" y="1201003"/>
            <a:ext cx="3319244" cy="410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11B208-B2DD-5C13-E2B7-34C9E4C6D194}"/>
              </a:ext>
            </a:extLst>
          </p:cNvPr>
          <p:cNvSpPr txBox="1"/>
          <p:nvPr/>
        </p:nvSpPr>
        <p:spPr>
          <a:xfrm>
            <a:off x="3238151" y="38810"/>
            <a:ext cx="7171299" cy="405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bg-BG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Благодаря за вниманието</a:t>
            </a:r>
            <a:endParaRPr lang="bg-BG" sz="2000" dirty="0">
              <a:solidFill>
                <a:srgbClr val="000000"/>
              </a:solidFill>
              <a:effectLst/>
              <a:latin typeface="Cascadia Mono" panose="020B0609020000020004" pitchFamily="49" charset="0"/>
              <a:ea typeface="Calibri" panose="020F0502020204030204" pitchFamily="34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86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1055</Words>
  <Application>Microsoft Office PowerPoint</Application>
  <PresentationFormat>Widescreen</PresentationFormat>
  <Paragraphs>100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Abadi</vt:lpstr>
      <vt:lpstr>Arial</vt:lpstr>
      <vt:lpstr>Calibri</vt:lpstr>
      <vt:lpstr>Calibri Light</vt:lpstr>
      <vt:lpstr>Cascadia Mono</vt:lpstr>
      <vt:lpstr>Times New Roman, serif</vt:lpstr>
      <vt:lpstr>Office Theme</vt:lpstr>
      <vt:lpstr>КУРСОВ ПРОЕКТ ПРИЛОЖНА ИНФОРМАТИКА</vt:lpstr>
      <vt:lpstr>Задача</vt:lpstr>
      <vt:lpstr>Блок схема </vt:lpstr>
      <vt:lpstr>Описание на програмата</vt:lpstr>
      <vt:lpstr>PowerPoint Presentation</vt:lpstr>
      <vt:lpstr>Контролен пример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 ПРОЕКТ ПРИЛОЖНА ИНФОРМАТИКА</dc:title>
  <dc:creator>Ivo Mitev</dc:creator>
  <cp:lastModifiedBy>Ivo Mitev</cp:lastModifiedBy>
  <cp:revision>15</cp:revision>
  <dcterms:created xsi:type="dcterms:W3CDTF">2023-04-04T13:03:00Z</dcterms:created>
  <dcterms:modified xsi:type="dcterms:W3CDTF">2023-04-11T09:08:45Z</dcterms:modified>
</cp:coreProperties>
</file>