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26"/>
  </p:notesMasterIdLst>
  <p:handoutMasterIdLst>
    <p:handoutMasterId r:id="rId27"/>
  </p:handoutMasterIdLst>
  <p:sldIdLst>
    <p:sldId id="274" r:id="rId3"/>
    <p:sldId id="403" r:id="rId4"/>
    <p:sldId id="443" r:id="rId5"/>
    <p:sldId id="474" r:id="rId6"/>
    <p:sldId id="467" r:id="rId7"/>
    <p:sldId id="475" r:id="rId8"/>
    <p:sldId id="451" r:id="rId9"/>
    <p:sldId id="477" r:id="rId10"/>
    <p:sldId id="454" r:id="rId11"/>
    <p:sldId id="455" r:id="rId12"/>
    <p:sldId id="476" r:id="rId13"/>
    <p:sldId id="470" r:id="rId14"/>
    <p:sldId id="481" r:id="rId15"/>
    <p:sldId id="413" r:id="rId16"/>
    <p:sldId id="414" r:id="rId17"/>
    <p:sldId id="439" r:id="rId18"/>
    <p:sldId id="463" r:id="rId19"/>
    <p:sldId id="484" r:id="rId20"/>
    <p:sldId id="478" r:id="rId21"/>
    <p:sldId id="479" r:id="rId22"/>
    <p:sldId id="480" r:id="rId23"/>
    <p:sldId id="400" r:id="rId24"/>
    <p:sldId id="399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403"/>
            <p14:sldId id="443"/>
          </p14:sldIdLst>
        </p14:section>
        <p14:section name="Course Details" id="{8D645781-968B-4BDA-8519-3394884E11BA}">
          <p14:sldIdLst>
            <p14:sldId id="474"/>
            <p14:sldId id="467"/>
          </p14:sldIdLst>
        </p14:section>
        <p14:section name="Trainers" id="{49EB9BED-3D2B-42CE-82C1-119E8364C41F}">
          <p14:sldIdLst>
            <p14:sldId id="475"/>
            <p14:sldId id="451"/>
          </p14:sldIdLst>
        </p14:section>
        <p14:section name="Duration, Languages, Technologies" id="{C5FB282C-9CFB-4B62-B130-17278DE74CA4}">
          <p14:sldIdLst>
            <p14:sldId id="477"/>
            <p14:sldId id="454"/>
            <p14:sldId id="455"/>
          </p14:sldIdLst>
        </p14:section>
        <p14:section name="Evaluation and Exams" id="{D1F5D419-28A6-4122-BA6E-0EDF48DB2954}">
          <p14:sldIdLst>
            <p14:sldId id="476"/>
            <p14:sldId id="470"/>
          </p14:sldIdLst>
        </p14:section>
        <p14:section name="Resources" id="{96CC1CDB-84AB-4B8B-A303-887466D1B82B}">
          <p14:sldIdLst>
            <p14:sldId id="481"/>
            <p14:sldId id="413"/>
            <p14:sldId id="414"/>
            <p14:sldId id="439"/>
            <p14:sldId id="463"/>
          </p14:sldIdLst>
        </p14:section>
        <p14:section name="Conclusion" id="{10E03AB1-9AA8-4E86-9A64-D741901E50A2}">
          <p14:sldIdLst>
            <p14:sldId id="484"/>
            <p14:sldId id="478"/>
            <p14:sldId id="479"/>
            <p14:sldId id="480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533" autoAdjust="0"/>
  </p:normalViewPr>
  <p:slideViewPr>
    <p:cSldViewPr>
      <p:cViewPr varScale="1">
        <p:scale>
          <a:sx n="88" d="100"/>
          <a:sy n="88" d="100"/>
        </p:scale>
        <p:origin x="494" y="5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4985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7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77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9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7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8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1" y="6035667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1" y="6035667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7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6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744"/>
            <a:ext cx="2950749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540"/>
            <a:ext cx="2950749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793"/>
            <a:ext cx="2950749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049"/>
            <a:ext cx="2950749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07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7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4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5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9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31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7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9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8" y="1702476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6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6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6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6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4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80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3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6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8" y="1297096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9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9366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9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4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4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4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5510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2" y="1186310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6" y="5017465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1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30" y="1319426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3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8474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7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27494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41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4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04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1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2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9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3" y="3314707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1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5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2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1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1855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36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" y="6184676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8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6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9" y="6390563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6352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3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8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66398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721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6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126/computer-networking-fundamentals-september-201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facebook.com/groups/SoftUniComputerNetworkingFundamentalsSeptember2018/" TargetMode="Externa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s://softuni.bg/trainings/2126/computer-networking-fundamentals-september-2018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://www.softuni.bg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0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6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Networking Fundamentals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9373B2DB-3EA7-4A62-B5E2-90A850BF78A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5" r="5075"/>
          <a:stretch>
            <a:fillRect/>
          </a:stretch>
        </p:blipFill>
        <p:spPr>
          <a:xfrm>
            <a:off x="282673" y="2196699"/>
            <a:ext cx="5437359" cy="2325081"/>
          </a:xfrm>
          <a:prstGeom prst="rect">
            <a:avLst/>
          </a:prstGeom>
        </p:spPr>
      </p:pic>
      <p:pic>
        <p:nvPicPr>
          <p:cNvPr id="1026" name="Picture 2" descr="8d8889ec-1092-41d9-8050-5f4ab92f1727@eurprd05">
            <a:extLst>
              <a:ext uri="{FF2B5EF4-FFF2-40B4-BE49-F238E27FC236}">
                <a16:creationId xmlns:a16="http://schemas.microsoft.com/office/drawing/2014/main" id="{AFCBFB5B-A6A2-4C63-944E-BD7C11D8A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977" y="4865845"/>
            <a:ext cx="1868466" cy="94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Why the slides are in </a:t>
            </a:r>
            <a:r>
              <a:rPr lang="en-US" dirty="0">
                <a:solidFill>
                  <a:schemeClr val="bg1"/>
                </a:solidFill>
              </a:rPr>
              <a:t>English</a:t>
            </a:r>
            <a:r>
              <a:rPr lang="en-US" dirty="0"/>
              <a:t>?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English</a:t>
            </a:r>
            <a:r>
              <a:rPr lang="en-US" dirty="0"/>
              <a:t> is the native language</a:t>
            </a:r>
            <a:br>
              <a:rPr lang="en-US" dirty="0"/>
            </a:br>
            <a:r>
              <a:rPr lang="en-US" dirty="0"/>
              <a:t>of the software engineers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Specific terminology should be in English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Translations are inaccurate and funny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>
                <a:solidFill>
                  <a:schemeClr val="bg1"/>
                </a:solidFill>
              </a:rPr>
              <a:t>Just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learn English!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>
                <a:solidFill>
                  <a:schemeClr val="bg1"/>
                </a:solidFill>
              </a:rPr>
              <a:t>No excuses!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English?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2" y="-51040"/>
            <a:ext cx="409839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4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Computer Networking Fundamentals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4949" y="5740350"/>
            <a:ext cx="10958928" cy="499819"/>
          </a:xfrm>
        </p:spPr>
        <p:txBody>
          <a:bodyPr/>
          <a:lstStyle/>
          <a:p>
            <a:r>
              <a:rPr lang="en-US" dirty="0"/>
              <a:t>Evaluation Criteria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86774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5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Scoring System for Computer Networking </a:t>
            </a:r>
            <a:br>
              <a:rPr lang="en-US" dirty="0"/>
            </a:br>
            <a:r>
              <a:rPr lang="en-US" dirty="0"/>
              <a:t>Fundamentals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55527" y="4367515"/>
            <a:ext cx="1985439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bg2"/>
                </a:solidFill>
              </a:rPr>
              <a:t>EVALUATION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2"/>
                </a:solidFill>
              </a:rPr>
              <a:t>CRITERIA</a:t>
            </a:r>
            <a:endParaRPr lang="bg-BG" sz="2400" dirty="0">
              <a:solidFill>
                <a:schemeClr val="bg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B5C1299-8150-41FC-BD2C-8503235982DF}"/>
              </a:ext>
            </a:extLst>
          </p:cNvPr>
          <p:cNvGrpSpPr/>
          <p:nvPr/>
        </p:nvGrpSpPr>
        <p:grpSpPr>
          <a:xfrm>
            <a:off x="2436812" y="3785023"/>
            <a:ext cx="7066800" cy="2803521"/>
            <a:chOff x="1141412" y="3564202"/>
            <a:chExt cx="7066800" cy="280352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36364F3-DBB7-42AC-8E23-2674C8F38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412" y="3564202"/>
              <a:ext cx="7066800" cy="2803521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26" name="TextBox 6">
              <a:extLst>
                <a:ext uri="{FF2B5EF4-FFF2-40B4-BE49-F238E27FC236}">
                  <a16:creationId xmlns:a16="http://schemas.microsoft.com/office/drawing/2014/main" id="{112A132D-9558-49B7-8972-37F2A7D86C7D}"/>
                </a:ext>
              </a:extLst>
            </p:cNvPr>
            <p:cNvSpPr txBox="1"/>
            <p:nvPr/>
          </p:nvSpPr>
          <p:spPr>
            <a:xfrm>
              <a:off x="2537377" y="3567519"/>
              <a:ext cx="1369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1" dirty="0">
                  <a:solidFill>
                    <a:schemeClr val="bg1"/>
                  </a:solidFill>
                </a:rPr>
                <a:t>Practice</a:t>
              </a:r>
              <a:endParaRPr lang="bg-BG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9">
              <a:extLst>
                <a:ext uri="{FF2B5EF4-FFF2-40B4-BE49-F238E27FC236}">
                  <a16:creationId xmlns:a16="http://schemas.microsoft.com/office/drawing/2014/main" id="{424CBB6F-AC66-48C4-8E7D-6FC1BBFC167F}"/>
                </a:ext>
              </a:extLst>
            </p:cNvPr>
            <p:cNvSpPr txBox="1"/>
            <p:nvPr/>
          </p:nvSpPr>
          <p:spPr>
            <a:xfrm>
              <a:off x="5865812" y="3567519"/>
              <a:ext cx="7763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1" dirty="0">
                  <a:solidFill>
                    <a:schemeClr val="bg1"/>
                  </a:solidFill>
                </a:rPr>
                <a:t>Test</a:t>
              </a:r>
              <a:endParaRPr lang="bg-BG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7">
              <a:extLst>
                <a:ext uri="{FF2B5EF4-FFF2-40B4-BE49-F238E27FC236}">
                  <a16:creationId xmlns:a16="http://schemas.microsoft.com/office/drawing/2014/main" id="{34EA5C3F-7751-437C-BCD2-74DF0BCF7626}"/>
                </a:ext>
              </a:extLst>
            </p:cNvPr>
            <p:cNvSpPr txBox="1"/>
            <p:nvPr/>
          </p:nvSpPr>
          <p:spPr>
            <a:xfrm>
              <a:off x="3100160" y="4266834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1" dirty="0">
                  <a:solidFill>
                    <a:schemeClr val="bg1"/>
                  </a:solidFill>
                </a:rPr>
                <a:t>65%</a:t>
              </a:r>
              <a:endParaRPr lang="bg-BG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11">
              <a:extLst>
                <a:ext uri="{FF2B5EF4-FFF2-40B4-BE49-F238E27FC236}">
                  <a16:creationId xmlns:a16="http://schemas.microsoft.com/office/drawing/2014/main" id="{CC096D04-6AC6-48A5-994E-401C18451833}"/>
                </a:ext>
              </a:extLst>
            </p:cNvPr>
            <p:cNvSpPr txBox="1"/>
            <p:nvPr/>
          </p:nvSpPr>
          <p:spPr>
            <a:xfrm>
              <a:off x="5332662" y="4266834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1" dirty="0">
                  <a:solidFill>
                    <a:schemeClr val="bg1"/>
                  </a:solidFill>
                </a:rPr>
                <a:t>35%</a:t>
              </a:r>
              <a:endParaRPr lang="bg-BG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468CB54-16FB-47DC-AB27-A308071A11A5}"/>
              </a:ext>
            </a:extLst>
          </p:cNvPr>
          <p:cNvSpPr>
            <a:spLocks noGrp="1"/>
          </p:cNvSpPr>
          <p:nvPr/>
        </p:nvSpPr>
        <p:spPr>
          <a:xfrm>
            <a:off x="305229" y="1177673"/>
            <a:ext cx="11504183" cy="2413081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exam will have two parts: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Practical</a:t>
            </a:r>
            <a:r>
              <a:rPr lang="en-US" dirty="0"/>
              <a:t> - </a:t>
            </a:r>
            <a:r>
              <a:rPr lang="en-US" sz="3400" dirty="0"/>
              <a:t>you have to configure                      on your network simulator</a:t>
            </a:r>
            <a:endParaRPr lang="en-US" dirty="0"/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Theoretical</a:t>
            </a:r>
            <a:r>
              <a:rPr lang="en-US" dirty="0"/>
              <a:t> - this will be a standard test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D653AA-8539-4BA0-9C71-85821BAD1654}"/>
              </a:ext>
            </a:extLst>
          </p:cNvPr>
          <p:cNvSpPr/>
          <p:nvPr/>
        </p:nvSpPr>
        <p:spPr>
          <a:xfrm>
            <a:off x="6627812" y="1791988"/>
            <a:ext cx="20195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something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3111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4.53243E-6 4.81481E-6 L 0.00091 -0.0426 " pathEditMode="relative" rAng="0" ptsTypes="AA">
                                      <p:cBhvr>
                                        <p:cTn id="12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130"/>
                                    </p:animMotion>
                                    <p:animRot by="1500000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4948" y="5683513"/>
            <a:ext cx="10958928" cy="499819"/>
          </a:xfrm>
        </p:spPr>
        <p:txBody>
          <a:bodyPr/>
          <a:lstStyle/>
          <a:p>
            <a:r>
              <a:rPr lang="en-US" dirty="0"/>
              <a:t>What We Need Additionally?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104955"/>
            <a:ext cx="3218349" cy="388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0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site</a:t>
            </a:r>
            <a:r>
              <a:rPr lang="en-US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32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Facebook group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Computer Networking Fundamentals Web Site </a:t>
            </a:r>
            <a:br>
              <a:rPr lang="en-US" dirty="0"/>
            </a:br>
            <a:r>
              <a:rPr lang="en-US" dirty="0"/>
              <a:t>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1811" y="1905000"/>
            <a:ext cx="9234601" cy="79432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https://softuni.bg/trainings/2126/computer-networking-fundamentals-september-2018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6333" y="1359834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260" y="3416164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527175" y="3796658"/>
            <a:ext cx="9158400" cy="651648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6"/>
              </a:rPr>
              <a:t>https://www.facebook.com/groups/SoftUniComputerNetworkingFundamentalsSeptember2018/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11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lecture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slides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videos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homework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assignments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projects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and other resources are open content, available for free</a:t>
            </a:r>
          </a:p>
          <a:p>
            <a:pPr lvl="1"/>
            <a:r>
              <a:rPr lang="en-US" dirty="0"/>
              <a:t>Visit the course </a:t>
            </a:r>
            <a:r>
              <a:rPr lang="en-US" dirty="0">
                <a:hlinkClick r:id="rId2"/>
              </a:rPr>
              <a:t>website</a:t>
            </a:r>
            <a:r>
              <a:rPr lang="en-US" dirty="0"/>
              <a:t> to access the course resources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Computer Networking Fundamentals Slides and Videos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700993"/>
            <a:ext cx="4267200" cy="515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6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University Learning System (SULS)</a:t>
            </a:r>
          </a:p>
          <a:p>
            <a:pPr lvl="1"/>
            <a:r>
              <a:rPr lang="en-US" dirty="0">
                <a:hlinkClick r:id="rId2"/>
              </a:rPr>
              <a:t>www.softuni.bg</a:t>
            </a:r>
            <a:endParaRPr lang="en-US" dirty="0"/>
          </a:p>
          <a:p>
            <a:pPr lvl="1"/>
            <a:r>
              <a:rPr lang="en-US" dirty="0"/>
              <a:t>Important resource for students</a:t>
            </a:r>
          </a:p>
          <a:p>
            <a:pPr lvl="1"/>
            <a:r>
              <a:rPr lang="en-US" dirty="0"/>
              <a:t>Homework submissions</a:t>
            </a:r>
          </a:p>
          <a:p>
            <a:pPr lvl="1"/>
            <a:r>
              <a:rPr lang="en-US" dirty="0"/>
              <a:t>Homework check-up</a:t>
            </a:r>
          </a:p>
          <a:p>
            <a:pPr lvl="1"/>
            <a:r>
              <a:rPr lang="en-US" dirty="0"/>
              <a:t>Exams and results</a:t>
            </a:r>
          </a:p>
          <a:p>
            <a:pPr lvl="1"/>
            <a:r>
              <a:rPr lang="en-US" dirty="0"/>
              <a:t>Reports about your progress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University Learning System (SULS)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433" y="1263276"/>
            <a:ext cx="4629392" cy="559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3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4612" y="1196125"/>
            <a:ext cx="12039599" cy="520106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4600" noProof="1"/>
              <a:t>Each student must install the latest version of </a:t>
            </a:r>
            <a:r>
              <a:rPr lang="en-US" sz="4600" noProof="1">
                <a:solidFill>
                  <a:schemeClr val="bg1"/>
                </a:solidFill>
              </a:rPr>
              <a:t>Cisco Packet Tracer</a:t>
            </a:r>
          </a:p>
          <a:p>
            <a:pPr>
              <a:lnSpc>
                <a:spcPct val="110000"/>
              </a:lnSpc>
            </a:pPr>
            <a:r>
              <a:rPr lang="en-US" sz="4600" noProof="1"/>
              <a:t>Requirements:</a:t>
            </a:r>
          </a:p>
          <a:p>
            <a:pPr lvl="1"/>
            <a:r>
              <a:rPr lang="en-US" dirty="0"/>
              <a:t>Supported Operating Systems: Microsoft Windows 7, 8.1, 10, Ubuntu Linux 14.04 64 bit</a:t>
            </a:r>
          </a:p>
          <a:p>
            <a:pPr lvl="1"/>
            <a:r>
              <a:rPr lang="en-US" dirty="0"/>
              <a:t>CPU: Intel Pentium 4, 2.53 GHz or equivalent</a:t>
            </a:r>
          </a:p>
          <a:p>
            <a:pPr lvl="1"/>
            <a:r>
              <a:rPr lang="en-US" dirty="0"/>
              <a:t>RAM: 512 MB Free</a:t>
            </a:r>
          </a:p>
          <a:p>
            <a:pPr lvl="1"/>
            <a:r>
              <a:rPr lang="en-US" dirty="0"/>
              <a:t>Storage: 400 MB of free disk space</a:t>
            </a:r>
          </a:p>
          <a:p>
            <a:pPr lvl="1"/>
            <a:r>
              <a:rPr lang="en-US" dirty="0"/>
              <a:t>Display resolution: 800 x 600</a:t>
            </a:r>
          </a:p>
          <a:p>
            <a:pPr lvl="1"/>
            <a:r>
              <a:rPr lang="en-US" dirty="0"/>
              <a:t>Adobe Flash Player</a:t>
            </a:r>
          </a:p>
          <a:p>
            <a:pPr lvl="1"/>
            <a:r>
              <a:rPr lang="en-US" dirty="0"/>
              <a:t>Language fonts supporting Unicode encoding (if viewing in languages other than English)</a:t>
            </a:r>
          </a:p>
          <a:p>
            <a:pPr lvl="1"/>
            <a:r>
              <a:rPr lang="en-US" dirty="0"/>
              <a:t>Latest video card drivers and operating system updates</a:t>
            </a:r>
            <a:r>
              <a:rPr lang="en-US" noProof="1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the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5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5763"/>
            <a:ext cx="7581212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204" y="1295400"/>
            <a:ext cx="8632995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42412" y="3352800"/>
            <a:ext cx="2795793" cy="302654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45283" y="1752600"/>
            <a:ext cx="706157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Training program</a:t>
            </a:r>
          </a:p>
          <a:p>
            <a:pPr marL="952393" lvl="1" indent="-342900"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Learning networking concepts with theory, practice, demonstrations, LABs, homework and discussions</a:t>
            </a:r>
          </a:p>
          <a:p>
            <a:pPr marL="342900" indent="-342900"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Practical exam</a:t>
            </a:r>
          </a:p>
          <a:p>
            <a:pPr marL="952393" lvl="1" indent="-342900"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Practice plus test</a:t>
            </a:r>
          </a:p>
          <a:p>
            <a:pPr marL="342900" indent="-342900"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Learning resources</a:t>
            </a:r>
          </a:p>
          <a:p>
            <a:pPr marL="952393" lvl="1" indent="-342900"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Slides, videos, Packet Tracer, Facebook group, SLI.DO</a:t>
            </a:r>
          </a:p>
        </p:txBody>
      </p:sp>
    </p:spTree>
    <p:extLst>
      <p:ext uri="{BB962C8B-B14F-4D97-AF65-F5344CB8AC3E}">
        <p14:creationId xmlns:p14="http://schemas.microsoft.com/office/powerpoint/2010/main" val="418583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5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2FB99B8-BE90-433D-A61C-4D2710F0D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Program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Trainers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Schedule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Exams and Evaluation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Learning Resources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6" name="Picture 1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E6886D19-7CA6-4E9B-8B3D-05914E82A2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80212" y="1066800"/>
            <a:ext cx="4495800" cy="551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Diamond Partners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009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Diamond Partners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1432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103188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1039813"/>
            <a:ext cx="1028541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514350" lvl="1" indent="-514350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Computer Networking Fundamentals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4948" y="5867400"/>
            <a:ext cx="10958928" cy="499819"/>
          </a:xfrm>
        </p:spPr>
        <p:txBody>
          <a:bodyPr/>
          <a:lstStyle/>
          <a:p>
            <a:r>
              <a:rPr lang="en-US" dirty="0"/>
              <a:t>Course Objectives &amp; Program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832449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1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Computer Networking Fundamentals – 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9F9D76B-3405-41B4-87B3-9D2241A8C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727632"/>
              </p:ext>
            </p:extLst>
          </p:nvPr>
        </p:nvGraphicFramePr>
        <p:xfrm>
          <a:off x="467242" y="1370016"/>
          <a:ext cx="11254340" cy="518160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55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1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7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013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effectLst/>
                        </a:rPr>
                        <a:t>Session</a:t>
                      </a:r>
                      <a:endParaRPr lang="en-US" sz="2400" b="1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2400" kern="1200" dirty="0">
                          <a:effectLst/>
                        </a:rPr>
                        <a:t>Title</a:t>
                      </a:r>
                      <a:endParaRPr lang="en-US" sz="2400" b="1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2400" kern="1200" dirty="0">
                          <a:effectLst/>
                        </a:rPr>
                        <a:t>Date and time</a:t>
                      </a:r>
                      <a:endParaRPr lang="en-US" sz="2400" b="1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65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Introduction to Networking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25.09; 19:00 - 22:00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65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IP Addresses and Host-to-Host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02.10; 19:00 - 22:00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65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Network Access, Security</a:t>
                      </a:r>
                      <a:r>
                        <a:rPr lang="en-US" sz="2000" baseline="0" dirty="0"/>
                        <a:t> and </a:t>
                      </a:r>
                      <a:r>
                        <a:rPr lang="en-US" sz="2000" dirty="0"/>
                        <a:t>VLANs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09.10; 19:00 - 22:00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65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Layer</a:t>
                      </a:r>
                      <a:r>
                        <a:rPr lang="en-US" sz="2000" baseline="0" dirty="0"/>
                        <a:t> 2 Redundancy - Spanning Tree Protocol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16.10; 19:00 - 22:00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65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IP Services and Basic</a:t>
                      </a:r>
                      <a:r>
                        <a:rPr lang="en-US" sz="2000" baseline="0" dirty="0"/>
                        <a:t> Routing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23.10; 19:00 - 22:00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65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Dynamic Routing with OSPF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30.10; 19:00 - 22:00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65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Building LAB with Physical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06.11; 19:00 - 22:00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865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Course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2000" kern="1200" dirty="0"/>
                        <a:t>13.11; 19:00 - 22:00</a:t>
                      </a:r>
                      <a:endParaRPr lang="en-US" sz="2000" kern="1200" dirty="0">
                        <a:solidFill>
                          <a:srgbClr val="FFA72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865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Exam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/>
                        <a:t>18.11; 09:00 - 12:00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865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Exam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Retake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25.11; 09:00 - 12:00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372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34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4948" y="5105400"/>
            <a:ext cx="10958928" cy="768084"/>
          </a:xfrm>
        </p:spPr>
        <p:txBody>
          <a:bodyPr/>
          <a:lstStyle/>
          <a:p>
            <a:r>
              <a:rPr lang="en-US" dirty="0"/>
              <a:t>The Trainers Team</a:t>
            </a:r>
            <a:endParaRPr lang="bg-BG" dirty="0"/>
          </a:p>
        </p:txBody>
      </p:sp>
      <p:pic>
        <p:nvPicPr>
          <p:cNvPr id="4" name="Picture 3" descr="A close up of a toy&#10;&#10;Description generated with high confidence">
            <a:extLst>
              <a:ext uri="{FF2B5EF4-FFF2-40B4-BE49-F238E27FC236}">
                <a16:creationId xmlns:a16="http://schemas.microsoft.com/office/drawing/2014/main" id="{878C05D6-CF25-4865-A56B-C5D53C1006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457200"/>
            <a:ext cx="4402000" cy="44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009399" cy="5570355"/>
          </a:xfrm>
        </p:spPr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Vasil Yordanov :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Me in 30 Seconds </a:t>
            </a:r>
          </a:p>
          <a:p>
            <a:pPr lvl="1"/>
            <a:r>
              <a:rPr lang="en-US" noProof="1"/>
              <a:t>Technical Trainer @ SoftUni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97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4948" y="4704825"/>
            <a:ext cx="11118263" cy="857776"/>
          </a:xfrm>
        </p:spPr>
        <p:txBody>
          <a:bodyPr/>
          <a:lstStyle/>
          <a:p>
            <a:r>
              <a:rPr lang="en-US" sz="4800" dirty="0"/>
              <a:t>Computer Networking Fundamentals: </a:t>
            </a:r>
            <a:br>
              <a:rPr lang="en-US" sz="4800" dirty="0"/>
            </a:br>
            <a:r>
              <a:rPr lang="en-US" sz="4800" dirty="0"/>
              <a:t>More Details</a:t>
            </a:r>
            <a:endParaRPr lang="bg-BG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94615" y="6096000"/>
            <a:ext cx="10958928" cy="499819"/>
          </a:xfrm>
        </p:spPr>
        <p:txBody>
          <a:bodyPr/>
          <a:lstStyle/>
          <a:p>
            <a:r>
              <a:rPr lang="en-US" dirty="0"/>
              <a:t>Duration, Languages, Technologies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12" y="457200"/>
            <a:ext cx="4191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1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Lessons and exercises</a:t>
            </a:r>
            <a:r>
              <a:rPr lang="en-US" sz="3600" dirty="0"/>
              <a:t>: 24 hours (onsite + videos)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Exam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preparation</a:t>
            </a:r>
            <a:r>
              <a:rPr lang="en-US" sz="3600" dirty="0"/>
              <a:t>: All the time </a:t>
            </a:r>
            <a:r>
              <a:rPr lang="en-US" sz="3600" dirty="0">
                <a:sym typeface="Wingdings" panose="05000000000000000000" pitchFamily="2" charset="2"/>
              </a:rPr>
              <a:t></a:t>
            </a: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Exam</a:t>
            </a:r>
            <a:r>
              <a:rPr lang="en-US" sz="3600" dirty="0"/>
              <a:t>: </a:t>
            </a:r>
            <a:r>
              <a:rPr lang="bg-BG" dirty="0"/>
              <a:t>≈</a:t>
            </a:r>
            <a:r>
              <a:rPr lang="en-US" sz="3600" dirty="0"/>
              <a:t>3 hours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Schedule: Sep – Nov 201</a:t>
            </a:r>
            <a:r>
              <a:rPr lang="en-GB" sz="3600" dirty="0"/>
              <a:t>8</a:t>
            </a: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dirty="0"/>
              <a:t>Exam date: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18 November 2018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Retake Exam: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25 November 2018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Training Duration – Computer Networking </a:t>
            </a:r>
            <a:br>
              <a:rPr lang="en-US" dirty="0"/>
            </a:br>
            <a:r>
              <a:rPr lang="en-US" dirty="0"/>
              <a:t>Fundamentals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1423358"/>
            <a:ext cx="4189413" cy="418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7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28A89A2-D055-423D-A519-43CB78CB7D1F}">
  <we:reference id="wa104380862" version="1.2.0.10" store="en-US" storeType="OMEX"/>
  <we:alternateReferences>
    <we:reference id="wa104380862" version="1.2.0.10" store="WA104380862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</TotalTime>
  <Words>680</Words>
  <Application>Microsoft Office PowerPoint</Application>
  <PresentationFormat>Custom</PresentationFormat>
  <Paragraphs>166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Computer Networking Fundamentals</vt:lpstr>
      <vt:lpstr>Table of Contents</vt:lpstr>
      <vt:lpstr>Questions</vt:lpstr>
      <vt:lpstr>PowerPoint Presentation</vt:lpstr>
      <vt:lpstr>Computer Networking Fundamentals – agenda</vt:lpstr>
      <vt:lpstr>PowerPoint Presentation</vt:lpstr>
      <vt:lpstr>Trainers Team</vt:lpstr>
      <vt:lpstr>PowerPoint Presentation</vt:lpstr>
      <vt:lpstr>Training Duration – Computer Networking  Fundamentals</vt:lpstr>
      <vt:lpstr>Why English?</vt:lpstr>
      <vt:lpstr>PowerPoint Presentation</vt:lpstr>
      <vt:lpstr>Scoring System for Computer Networking  Fundamentals</vt:lpstr>
      <vt:lpstr>PowerPoint Presentation</vt:lpstr>
      <vt:lpstr>Computer Networking Fundamentals Web Site  and FB Group</vt:lpstr>
      <vt:lpstr>Computer Networking Fundamentals Slides and Videos</vt:lpstr>
      <vt:lpstr>Software University Learning System (SULS)</vt:lpstr>
      <vt:lpstr>Requirements for the exercises</vt:lpstr>
      <vt:lpstr>Summary</vt:lpstr>
      <vt:lpstr>PowerPoint Presentation</vt:lpstr>
      <vt:lpstr>Diamond Partners</vt:lpstr>
      <vt:lpstr>Diamond Partners</vt:lpstr>
      <vt:lpstr>License</vt:lpstr>
      <vt:lpstr>Trainings @ Software University (SoftUni)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subject>Software Development Course</dc:subject>
  <dc:creator>Software University Foundation</dc:creator>
  <cp:keywords>programming, software engineering</cp:keywords>
  <dc:description>Software University Foundation - http://softuni.foundation/</dc:description>
  <cp:lastModifiedBy>Vasil Yordanov</cp:lastModifiedBy>
  <cp:revision>219</cp:revision>
  <dcterms:created xsi:type="dcterms:W3CDTF">2014-01-02T17:00:34Z</dcterms:created>
  <dcterms:modified xsi:type="dcterms:W3CDTF">2018-10-07T06:03:12Z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