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2"/>
  </p:notesMasterIdLst>
  <p:sldIdLst>
    <p:sldId id="274" r:id="rId2"/>
    <p:sldId id="257" r:id="rId3"/>
    <p:sldId id="275" r:id="rId4"/>
    <p:sldId id="259" r:id="rId5"/>
    <p:sldId id="260" r:id="rId6"/>
    <p:sldId id="276" r:id="rId7"/>
    <p:sldId id="262" r:id="rId8"/>
    <p:sldId id="263" r:id="rId9"/>
    <p:sldId id="277" r:id="rId10"/>
    <p:sldId id="278" r:id="rId11"/>
    <p:sldId id="266" r:id="rId12"/>
    <p:sldId id="279" r:id="rId13"/>
    <p:sldId id="268" r:id="rId14"/>
    <p:sldId id="269" r:id="rId15"/>
    <p:sldId id="283" r:id="rId16"/>
    <p:sldId id="280" r:id="rId17"/>
    <p:sldId id="281" r:id="rId18"/>
    <p:sldId id="282" r:id="rId19"/>
    <p:sldId id="284" r:id="rId20"/>
    <p:sldId id="272" r:id="rId21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03017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744"/>
            <a:ext cx="2950749" cy="39554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540"/>
            <a:ext cx="2950749" cy="36323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793"/>
            <a:ext cx="2950749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049"/>
            <a:ext cx="2950749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1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90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471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847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3362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242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9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52" y="276382"/>
            <a:ext cx="1819849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3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677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9927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457" y="264476"/>
            <a:ext cx="1928514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058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9/20/2018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223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e.chalmers.se/~feldt/courses/reqeng/examples/srs_example_2010_group2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5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3600" dirty="0">
                <a:ea typeface="Calibri"/>
                <a:cs typeface="Calibri"/>
                <a:sym typeface="Calibri"/>
              </a:rPr>
              <a:t>Reading and Reviewing SRS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Software Requirements Specification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1602" y="5909584"/>
            <a:ext cx="2950749" cy="395869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Software </a:t>
            </a:r>
            <a:r>
              <a:rPr lang="en-US" sz="2000" dirty="0" smtClean="0">
                <a:solidFill>
                  <a:schemeClr val="tx1"/>
                </a:solidFill>
                <a:ea typeface="Calibri"/>
                <a:cs typeface="Calibri"/>
                <a:sym typeface="Calibri"/>
              </a:rPr>
              <a:t>University</a:t>
            </a:r>
            <a:endParaRPr lang="en-US" sz="2000" dirty="0">
              <a:solidFill>
                <a:schemeClr val="tx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1602" y="6340279"/>
            <a:ext cx="2950749" cy="351754"/>
          </a:xfrm>
        </p:spPr>
        <p:txBody>
          <a:bodyPr/>
          <a:lstStyle/>
          <a:p>
            <a:pPr lvl="0"/>
            <a:r>
              <a:rPr lang="en-US" sz="1800" u="sng" dirty="0">
                <a:solidFill>
                  <a:srgbClr val="F6C781"/>
                </a:solidFill>
                <a:ea typeface="Calibri"/>
                <a:cs typeface="Calibri"/>
                <a:sym typeface="Calibri"/>
                <a:hlinkClick r:id="rId2"/>
              </a:rPr>
              <a:t>http://</a:t>
            </a:r>
            <a:r>
              <a:rPr lang="en-US" sz="1800" u="sng" dirty="0" smtClean="0">
                <a:solidFill>
                  <a:srgbClr val="F6C781"/>
                </a:solidFill>
                <a:ea typeface="Calibri"/>
                <a:cs typeface="Calibri"/>
                <a:sym typeface="Calibri"/>
                <a:hlinkClick r:id="rId2"/>
              </a:rPr>
              <a:t>softuni.bg</a:t>
            </a:r>
            <a:endParaRPr lang="en-US" sz="1800" dirty="0">
              <a:solidFill>
                <a:srgbClr val="F27A44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0972" y="4876802"/>
            <a:ext cx="2950749" cy="506796"/>
          </a:xfrm>
        </p:spPr>
        <p:txBody>
          <a:bodyPr/>
          <a:lstStyle/>
          <a:p>
            <a:pPr lvl="0"/>
            <a:r>
              <a:rPr lang="en-US" sz="2800" dirty="0" err="1" smtClean="0">
                <a:ea typeface="Calibri"/>
                <a:cs typeface="Calibri"/>
                <a:sym typeface="Calibri"/>
              </a:rPr>
              <a:t>SoftUni</a:t>
            </a:r>
            <a:r>
              <a:rPr lang="en-US" sz="2800" dirty="0" smtClean="0">
                <a:ea typeface="Calibri"/>
                <a:cs typeface="Calibri"/>
                <a:sym typeface="Calibri"/>
              </a:rPr>
              <a:t> Team</a:t>
            </a:r>
            <a:endParaRPr lang="en-US" sz="2800" dirty="0"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0972" y="5368744"/>
            <a:ext cx="2950749" cy="444793"/>
          </a:xfrm>
        </p:spPr>
        <p:txBody>
          <a:bodyPr/>
          <a:lstStyle/>
          <a:p>
            <a:pPr lvl="0"/>
            <a:r>
              <a:rPr lang="en-US" sz="2400" dirty="0" smtClean="0">
                <a:ea typeface="Calibri"/>
                <a:cs typeface="Calibri"/>
                <a:sym typeface="Calibri"/>
              </a:rPr>
              <a:t>Technical Trainers</a:t>
            </a:r>
            <a:endParaRPr lang="en-US" sz="2400" dirty="0">
              <a:ea typeface="Calibri"/>
              <a:cs typeface="Calibri"/>
              <a:sym typeface="Calibri"/>
            </a:endParaRPr>
          </a:p>
        </p:txBody>
      </p:sp>
      <p:pic>
        <p:nvPicPr>
          <p:cNvPr id="9" name="Shape 61" descr="http://media.instantcustomer.com/20357/0/198_documen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812" y="2133600"/>
            <a:ext cx="3429000" cy="250317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 rot="20712052">
            <a:off x="7214488" y="2264664"/>
            <a:ext cx="243681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lang="en-US" sz="2000" dirty="0">
              <a:solidFill>
                <a:schemeClr val="bg1"/>
              </a:solidFill>
            </a:endParaRPr>
          </a:p>
          <a:p>
            <a:pPr lvl="0" algn="ctr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Fundamentals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Readability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914400"/>
            <a:ext cx="3276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sz="quarter" idx="10"/>
          </p:nvPr>
        </p:nvSpPr>
        <p:spPr>
          <a:xfrm>
            <a:off x="396397" y="1371600"/>
            <a:ext cx="11804822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In order to be easy to read, an SRS should answer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Contains a high-level description of the scope?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Is it easy to navigate?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Is it easy to distinct primary from secondary cases?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Contains links to related features?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Calls out questions which still need to be addressed?</a:t>
            </a:r>
            <a:endParaRPr dirty="0"/>
          </a:p>
          <a:p>
            <a:pPr marL="609493" marR="0" lvl="1" indent="-792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Readability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Review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16" y="1463040"/>
            <a:ext cx="2590800" cy="25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sz="quarter" idx="10"/>
          </p:nvPr>
        </p:nvSpPr>
        <p:spPr>
          <a:xfrm>
            <a:off x="622414" y="2286000"/>
            <a:ext cx="1180482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The review results in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Test scenarios list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Found errors by statically going through the document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Questions for better understanding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Preliminary idea of the test environment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Test scope identification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How many test cases will end-up having</a:t>
            </a:r>
            <a:endParaRPr dirty="0"/>
          </a:p>
          <a:p>
            <a:pPr marL="377887" marR="0" lvl="1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622414" y="1371600"/>
            <a:ext cx="10943998" cy="769441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SRS review is going to through the document and trying to understand what the target application is going to be like. </a:t>
            </a:r>
            <a:endParaRPr sz="2200" b="1" i="0" u="none" strike="noStrike" cap="none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sz="quarter" idx="10"/>
          </p:nvPr>
        </p:nvSpPr>
        <p:spPr>
          <a:xfrm>
            <a:off x="227012" y="1447800"/>
            <a:ext cx="11815018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6" marR="0" lvl="0" indent="-3047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dirty="0"/>
              <a:t>Example SRS: </a:t>
            </a:r>
            <a:r>
              <a:rPr lang="en-US" sz="3200" u="sng" dirty="0">
                <a:solidFill>
                  <a:schemeClr val="hlink"/>
                </a:solidFill>
                <a:hlinkClick r:id="rId3"/>
              </a:rPr>
              <a:t>http://www.cse.chalmers.se/~feldt/courses/reqeng/examples/srs_example_2010_group2.pdf</a:t>
            </a:r>
            <a:endParaRPr sz="2800" b="0" i="0" u="none" strike="noStrike" cap="none" dirty="0">
              <a:solidFill>
                <a:srgbClr val="F3CC5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/>
              <a:t>Useful Links</a:t>
            </a:r>
            <a:endParaRPr sz="4000" b="1" i="0" u="none" strike="noStrike" cap="none">
              <a:solidFill>
                <a:srgbClr val="F3B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5763"/>
            <a:ext cx="7581212" cy="4773612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58849"/>
            <a:ext cx="8632995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9" y="3276600"/>
            <a:ext cx="2882677" cy="312059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8011" y="1565331"/>
            <a:ext cx="6092825" cy="52014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04747" lvl="0" indent="-304747"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What is an SRS?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What does it contain?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How use cases are described?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High level and low level cases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Requirements for readable SRS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04747" lvl="0" indent="-304747">
              <a:spcBef>
                <a:spcPts val="1200"/>
              </a:spcBef>
              <a:buClr>
                <a:schemeClr val="bg2"/>
              </a:buClr>
              <a:buSzPts val="320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Reviewing SRS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609493" lvl="1" indent="-231605">
              <a:spcBef>
                <a:spcPts val="1200"/>
              </a:spcBef>
              <a:buClr>
                <a:schemeClr val="bg2"/>
              </a:buClr>
              <a:buSzPts val="224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How to do it?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609493" lvl="1" indent="-231605">
              <a:spcBef>
                <a:spcPts val="1200"/>
              </a:spcBef>
              <a:buClr>
                <a:schemeClr val="bg2"/>
              </a:buClr>
              <a:buSzPts val="224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Pre-steps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609493" lvl="1" indent="-231605">
              <a:spcBef>
                <a:spcPts val="1200"/>
              </a:spcBef>
              <a:buClr>
                <a:schemeClr val="bg2"/>
              </a:buClr>
              <a:buSzPts val="2240"/>
              <a:buFont typeface="Noto Sans Symbols"/>
              <a:buChar char="▪"/>
            </a:pPr>
            <a:r>
              <a:rPr lang="en-US" sz="2800" dirty="0" smtClean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Results</a:t>
            </a:r>
            <a:endParaRPr lang="en-US" sz="28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8625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8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36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Diamond Partners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0768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</a:t>
            </a:r>
            <a:r>
              <a:rPr lang="en-US" sz="3200" dirty="0" smtClean="0"/>
              <a:t>   for </a:t>
            </a:r>
            <a:r>
              <a:rPr lang="en-US" sz="3200" dirty="0"/>
              <a:t>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3"/>
              </a:rPr>
              <a:t>softuni.bg</a:t>
            </a:r>
            <a:r>
              <a:rPr lang="en-US" sz="29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>
              <a:lnSpc>
                <a:spcPct val="100000"/>
              </a:lnSpc>
            </a:pPr>
            <a:r>
              <a:rPr lang="en-US" sz="3000" noProof="1">
                <a:hlinkClick r:id="rId4"/>
              </a:rPr>
              <a:t>http://softuni.foundation/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900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9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marL="990575" lvl="1" indent="-380990" defTabSz="1219170">
              <a:lnSpc>
                <a:spcPct val="100000"/>
              </a:lnSpc>
              <a:tabLst>
                <a:tab pos="282575" algn="l"/>
              </a:tabLst>
              <a:defRPr/>
            </a:pPr>
            <a:r>
              <a:rPr lang="en-US" sz="2800" dirty="0">
                <a:hlinkClick r:id="rId6"/>
              </a:rPr>
              <a:t>forum.softuni.bg</a:t>
            </a:r>
            <a:endParaRPr lang="en-US" sz="2800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0" name="Picture 9">
            <a:hlinkClick r:id="rId4" tooltip="Software University Foundation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05" y="3265920"/>
            <a:ext cx="1466714" cy="3659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038" y="2707944"/>
            <a:ext cx="2122583" cy="529549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717" y="2312862"/>
            <a:ext cx="3050717" cy="4063065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6105" y="3608627"/>
            <a:ext cx="1118449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593" y="5017462"/>
            <a:ext cx="1041962" cy="10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2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sz="quarter" idx="10"/>
          </p:nvPr>
        </p:nvSpPr>
        <p:spPr>
          <a:xfrm>
            <a:off x="190413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marR="0" lvl="0" indent="-446088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What is SRS?</a:t>
            </a: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Requirements</a:t>
            </a: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dirty="0"/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Readability</a:t>
            </a:r>
            <a:endParaRPr dirty="0"/>
          </a:p>
          <a:p>
            <a:pPr marL="446088" marR="0" lvl="0" indent="-446088" algn="l" rtl="0">
              <a:lnSpc>
                <a:spcPct val="117647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AutoNum type="arabicPeriod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Review</a:t>
            </a:r>
            <a:endParaRPr sz="3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04212" y="1638368"/>
            <a:ext cx="3429001" cy="442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sz="quarter" idx="10"/>
          </p:nvPr>
        </p:nvSpPr>
        <p:spPr>
          <a:xfrm>
            <a:off x="190413" y="1151121"/>
            <a:ext cx="11804822" cy="1796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This course (slides, examples, demos, videos, homework, etc.)</a:t>
            </a:r>
            <a:b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is licensed under the "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Creative Commons Attribution-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NonCommercial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-</a:t>
            </a:r>
            <a:r>
              <a:rPr lang="en-US" sz="3400" b="0" i="0" u="sng" strike="noStrike" cap="none" dirty="0" err="1">
                <a:latin typeface="Calibri"/>
                <a:ea typeface="Calibri"/>
                <a:cs typeface="Calibri"/>
                <a:sym typeface="Calibri"/>
                <a:hlinkClick r:id="rId3"/>
              </a:rPr>
              <a:t>ShareAlike</a:t>
            </a:r>
            <a:r>
              <a:rPr lang="en-US" sz="3400" b="0" i="0" u="sng" strike="noStrike" cap="none" dirty="0">
                <a:latin typeface="Calibri"/>
                <a:ea typeface="Calibri"/>
                <a:cs typeface="Calibri"/>
                <a:sym typeface="Calibri"/>
                <a:hlinkClick r:id="rId3"/>
              </a:rPr>
              <a:t> 4.0 International</a:t>
            </a: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" license</a:t>
            </a: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License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 txBox="1">
            <a:spLocks noGrp="1"/>
          </p:cNvSpPr>
          <p:nvPr>
            <p:ph type="body" idx="4294967295"/>
          </p:nvPr>
        </p:nvSpPr>
        <p:spPr>
          <a:xfrm>
            <a:off x="0" y="4724400"/>
            <a:ext cx="11804650" cy="199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2400"/>
              <a:buFont typeface="Noto Sans Symbols"/>
              <a:buChar char="▪"/>
            </a:pPr>
            <a:endParaRPr sz="2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Shape 223" title="CC-BY-NC-SA License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 w="9525" cap="flat" cmpd="sng">
            <a:solidFill>
              <a:srgbClr val="7B4A3A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First Look at SRS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Shape 86" descr="http://www.k-inside.com/web/wp-content/uploads/2013/04/StopDisruptsReqSolutions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75012" y="480828"/>
            <a:ext cx="5686108" cy="4176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1261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sz="quarter" idx="10"/>
          </p:nvPr>
        </p:nvSpPr>
        <p:spPr>
          <a:xfrm>
            <a:off x="415272" y="3657600"/>
            <a:ext cx="11804822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Establishes the basic agreement between costumer and contractor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What software product to do</a:t>
            </a:r>
            <a:endParaRPr dirty="0"/>
          </a:p>
          <a:p>
            <a:pPr marL="609493" marR="0" lvl="1" indent="-23160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What is NOT expected to do</a:t>
            </a:r>
            <a:endParaRPr dirty="0"/>
          </a:p>
        </p:txBody>
      </p: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First Look at SRS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605255" y="1600200"/>
            <a:ext cx="8886507" cy="1785104"/>
          </a:xfrm>
          <a:prstGeom prst="rect">
            <a:avLst/>
          </a:prstGeom>
          <a:solidFill>
            <a:srgbClr val="D9D4C6">
              <a:alpha val="20000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-US" sz="22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software requirements specification (SRS) </a:t>
            </a:r>
            <a:r>
              <a:rPr lang="en-US" sz="2200" b="1" i="0" u="none" strike="noStrike" cap="none" dirty="0">
                <a:solidFill>
                  <a:schemeClr val="tx1"/>
                </a:solidFill>
                <a:latin typeface="Consolas"/>
                <a:ea typeface="Consolas"/>
                <a:cs typeface="Consolas"/>
                <a:sym typeface="Consolas"/>
              </a:rPr>
              <a:t>is a description of a software system to be developed, laying out functional and non-functional requirements, and may include a set of use cases that describe interactions the users will have with the software.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sz="quarter" idx="10"/>
          </p:nvPr>
        </p:nvSpPr>
        <p:spPr>
          <a:xfrm>
            <a:off x="396397" y="1371600"/>
            <a:ext cx="11804822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Should enlist enough and necessary requirements for the project development</a:t>
            </a:r>
            <a:endParaRPr dirty="0"/>
          </a:p>
          <a:p>
            <a:pPr marL="304747" marR="0" lvl="0" indent="-30474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Should have clear understanding of the product</a:t>
            </a:r>
            <a:endParaRPr dirty="0"/>
          </a:p>
          <a:p>
            <a:pPr marL="304747" marR="0" lvl="0" indent="-30474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Often changed after each meeting with customer</a:t>
            </a:r>
            <a:endParaRPr dirty="0"/>
          </a:p>
          <a:p>
            <a:pPr marL="377887" marR="0" lvl="1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lang="en-US" sz="2600" b="0" i="0" u="none" strike="noStrike" cap="none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dirty="0"/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First Look at SRS (2)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000" y="3274291"/>
            <a:ext cx="3581400" cy="358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Use Cases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880" y="1054521"/>
            <a:ext cx="3165732" cy="35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4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sz="quarter" idx="10"/>
          </p:nvPr>
        </p:nvSpPr>
        <p:spPr>
          <a:xfrm>
            <a:off x="396397" y="1371600"/>
            <a:ext cx="11804822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List of interaction steps</a:t>
            </a:r>
            <a:endParaRPr dirty="0"/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Defines relation between an actor and a system</a:t>
            </a:r>
            <a:endParaRPr dirty="0"/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Usually satisfying a goal</a:t>
            </a:r>
            <a:endParaRPr dirty="0"/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Actors are able to take decisions</a:t>
            </a:r>
            <a:endParaRPr dirty="0"/>
          </a:p>
          <a:p>
            <a:pPr marL="304747" marR="0" lvl="0" indent="-304747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Decisions lead to subcases</a:t>
            </a:r>
            <a:endParaRPr sz="32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sz="quarter" idx="10"/>
          </p:nvPr>
        </p:nvSpPr>
        <p:spPr>
          <a:xfrm>
            <a:off x="396397" y="1371600"/>
            <a:ext cx="11804822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04747" marR="0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Models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Can be modeled via UML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Can be flat text documents</a:t>
            </a:r>
            <a:endParaRPr dirty="0"/>
          </a:p>
          <a:p>
            <a:pPr marL="304747" marR="0" lvl="0" indent="-304747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3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Actors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Preconditions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Flow</a:t>
            </a:r>
            <a:endParaRPr dirty="0"/>
          </a:p>
          <a:p>
            <a:pPr marL="609493" marR="0" lvl="1" indent="-2316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ts val="2240"/>
              <a:buFont typeface="Noto Sans Symbols"/>
              <a:buChar char="▪"/>
            </a:pPr>
            <a:r>
              <a:rPr lang="en-US" sz="28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Post conditions</a:t>
            </a:r>
            <a:endParaRPr dirty="0"/>
          </a:p>
          <a:p>
            <a:pPr marL="609493" marR="0" lvl="1" indent="-6904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493" marR="0" lvl="1" indent="-7920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BE60"/>
              </a:buClr>
              <a:buSzPts val="4000"/>
              <a:buFont typeface="Calibri"/>
              <a:buNone/>
            </a:pPr>
            <a:r>
              <a:rPr lang="en-US" sz="40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Use Cases (2)</a:t>
            </a:r>
            <a:endParaRPr sz="40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Shape 133" descr="http://www.hartmannsoftware.com/images/UML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6812" y="2590800"/>
            <a:ext cx="34861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a typeface="Calibri"/>
                <a:cs typeface="Calibri"/>
                <a:sym typeface="Calibri"/>
              </a:rPr>
              <a:t>Use Cases – Live Demo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1109135"/>
            <a:ext cx="3048000" cy="338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642</Words>
  <Application>Microsoft Office PowerPoint</Application>
  <PresentationFormat>Custom</PresentationFormat>
  <Paragraphs>134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Noto Sans Symbols</vt:lpstr>
      <vt:lpstr>Wingdings</vt:lpstr>
      <vt:lpstr>Wingdings 2</vt:lpstr>
      <vt:lpstr>1_SoftUni3_1</vt:lpstr>
      <vt:lpstr>Software Requirements Specification</vt:lpstr>
      <vt:lpstr>Table of Contents</vt:lpstr>
      <vt:lpstr>PowerPoint Presentation</vt:lpstr>
      <vt:lpstr>First Look at SRS</vt:lpstr>
      <vt:lpstr>First Look at SRS (2)</vt:lpstr>
      <vt:lpstr>PowerPoint Presentation</vt:lpstr>
      <vt:lpstr>Use Cases</vt:lpstr>
      <vt:lpstr>Use Cases (2)</vt:lpstr>
      <vt:lpstr>PowerPoint Presentation</vt:lpstr>
      <vt:lpstr>PowerPoint Presentation</vt:lpstr>
      <vt:lpstr>Readability</vt:lpstr>
      <vt:lpstr>PowerPoint Presentation</vt:lpstr>
      <vt:lpstr>Review</vt:lpstr>
      <vt:lpstr>Useful Links</vt:lpstr>
      <vt:lpstr>Summary</vt:lpstr>
      <vt:lpstr>PowerPoint Presentation</vt:lpstr>
      <vt:lpstr>Diamond Partners</vt:lpstr>
      <vt:lpstr>Diamond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</dc:title>
  <cp:lastModifiedBy>Ventsislav Ivanov</cp:lastModifiedBy>
  <cp:revision>9</cp:revision>
  <dcterms:modified xsi:type="dcterms:W3CDTF">2018-09-20T14:03:33Z</dcterms:modified>
</cp:coreProperties>
</file>