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3"/>
  </p:notesMasterIdLst>
  <p:sldIdLst>
    <p:sldId id="279" r:id="rId2"/>
    <p:sldId id="257" r:id="rId3"/>
    <p:sldId id="260" r:id="rId4"/>
    <p:sldId id="280" r:id="rId5"/>
    <p:sldId id="290" r:id="rId6"/>
    <p:sldId id="291" r:id="rId7"/>
    <p:sldId id="292" r:id="rId8"/>
    <p:sldId id="262" r:id="rId9"/>
    <p:sldId id="282" r:id="rId10"/>
    <p:sldId id="264" r:id="rId11"/>
    <p:sldId id="293" r:id="rId12"/>
    <p:sldId id="295" r:id="rId13"/>
    <p:sldId id="267" r:id="rId14"/>
    <p:sldId id="294" r:id="rId15"/>
    <p:sldId id="265" r:id="rId16"/>
    <p:sldId id="266" r:id="rId17"/>
    <p:sldId id="284" r:id="rId18"/>
    <p:sldId id="273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285" r:id="rId37"/>
    <p:sldId id="286" r:id="rId38"/>
    <p:sldId id="287" r:id="rId39"/>
    <p:sldId id="288" r:id="rId40"/>
    <p:sldId id="289" r:id="rId41"/>
    <p:sldId id="277" r:id="rId42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55D68F1-BE8E-484F-8FEE-1F0CCE4AABF0}">
          <p14:sldIdLst>
            <p14:sldId id="279"/>
            <p14:sldId id="257"/>
            <p14:sldId id="260"/>
          </p14:sldIdLst>
        </p14:section>
        <p14:section name="Test Planning and Control" id="{31099CBB-3B4D-4C35-84A1-5EEDCE2A667B}">
          <p14:sldIdLst>
            <p14:sldId id="280"/>
            <p14:sldId id="290"/>
            <p14:sldId id="291"/>
            <p14:sldId id="292"/>
            <p14:sldId id="262"/>
          </p14:sldIdLst>
        </p14:section>
        <p14:section name="Test Analysis And Design" id="{2CBB9352-22CD-4AA9-9B75-9FAE3CBEDE20}">
          <p14:sldIdLst>
            <p14:sldId id="282"/>
            <p14:sldId id="264"/>
            <p14:sldId id="293"/>
            <p14:sldId id="295"/>
            <p14:sldId id="267"/>
            <p14:sldId id="294"/>
            <p14:sldId id="265"/>
            <p14:sldId id="266"/>
          </p14:sldIdLst>
        </p14:section>
        <p14:section name="Test Implementation and Execution" id="{D834405F-7745-405A-9A69-5F1BE2E2660F}">
          <p14:sldIdLst>
            <p14:sldId id="284"/>
            <p14:sldId id="273"/>
            <p14:sldId id="296"/>
            <p14:sldId id="297"/>
            <p14:sldId id="298"/>
            <p14:sldId id="299"/>
          </p14:sldIdLst>
        </p14:section>
        <p14:section name="Evaluating Exit Criteria and Reporting" id="{B6323788-2A1A-44DE-A348-BB370A2367F5}">
          <p14:sldIdLst>
            <p14:sldId id="300"/>
            <p14:sldId id="301"/>
            <p14:sldId id="302"/>
            <p14:sldId id="303"/>
          </p14:sldIdLst>
        </p14:section>
        <p14:section name="Test Closure Activities" id="{C6494B44-8524-4CD7-B6BC-237F51F0317C}">
          <p14:sldIdLst>
            <p14:sldId id="304"/>
            <p14:sldId id="305"/>
          </p14:sldIdLst>
        </p14:section>
        <p14:section name="Exercises" id="{6D4B9F3B-B865-4808-BD80-379DC321C7D9}">
          <p14:sldIdLst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Summary" id="{12CF276F-6868-47AE-A9F6-E3C433EB1DF8}">
          <p14:sldIdLst>
            <p14:sldId id="285"/>
            <p14:sldId id="286"/>
            <p14:sldId id="287"/>
            <p14:sldId id="288"/>
            <p14:sldId id="289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4424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914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898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147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4823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735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824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3841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792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553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954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282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020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677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2996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1594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479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6115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81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614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523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52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3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97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1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149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605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78488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8621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9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0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6137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6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423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9759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76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5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help.com/test-plan-sample-softwaretesting-and-quality-assurance-templat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ea typeface="Calibri"/>
                <a:cs typeface="Calibri"/>
                <a:sym typeface="Calibri"/>
              </a:rPr>
              <a:t>Fundamentals Test Process</a:t>
            </a:r>
            <a:endParaRPr lang="bg-BG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</a:t>
            </a:r>
            <a:r>
              <a:rPr lang="en-US" sz="20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University</a:t>
            </a:r>
            <a:endParaRPr lang="en-US" sz="2000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pPr lvl="0"/>
            <a:r>
              <a:rPr lang="en-US" sz="1800" u="sng" dirty="0">
                <a:solidFill>
                  <a:schemeClr val="tx1"/>
                </a:solidFill>
                <a:ea typeface="Calibri"/>
                <a:cs typeface="Calibri"/>
                <a:sym typeface="Calibri"/>
                <a:hlinkClick r:id="rId2"/>
              </a:rPr>
              <a:t>http://</a:t>
            </a:r>
            <a:r>
              <a:rPr lang="en-US" sz="1800" u="sng" dirty="0" smtClean="0">
                <a:solidFill>
                  <a:schemeClr val="tx1"/>
                </a:solidFill>
                <a:ea typeface="Calibri"/>
                <a:cs typeface="Calibri"/>
                <a:sym typeface="Calibri"/>
                <a:hlinkClick r:id="rId2"/>
              </a:rPr>
              <a:t>softuni.bg</a:t>
            </a:r>
            <a:endParaRPr lang="en-US" sz="1800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0972" y="4867633"/>
            <a:ext cx="2950749" cy="525135"/>
          </a:xfrm>
        </p:spPr>
        <p:txBody>
          <a:bodyPr/>
          <a:lstStyle/>
          <a:p>
            <a:pPr lvl="0"/>
            <a:r>
              <a:rPr lang="en-US" sz="2800" dirty="0" err="1" smtClean="0">
                <a:ea typeface="Calibri"/>
                <a:cs typeface="Calibri"/>
                <a:sym typeface="Calibri"/>
              </a:rPr>
              <a:t>SoftUni</a:t>
            </a:r>
            <a:r>
              <a:rPr lang="en-US" sz="2800" dirty="0" smtClean="0">
                <a:ea typeface="Calibri"/>
                <a:cs typeface="Calibri"/>
                <a:sym typeface="Calibri"/>
              </a:rPr>
              <a:t> Team </a:t>
            </a:r>
            <a:endParaRPr lang="en-US" sz="2800" dirty="0"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0972" y="5360890"/>
            <a:ext cx="2950749" cy="460502"/>
          </a:xfrm>
        </p:spPr>
        <p:txBody>
          <a:bodyPr/>
          <a:lstStyle/>
          <a:p>
            <a:pPr lvl="0"/>
            <a:r>
              <a:rPr lang="en-US" sz="2400" dirty="0" smtClean="0">
                <a:ea typeface="Calibri"/>
                <a:cs typeface="Calibri"/>
                <a:sym typeface="Calibri"/>
              </a:rPr>
              <a:t>Technical Trainers</a:t>
            </a:r>
            <a:endParaRPr lang="en-US" sz="2400" dirty="0"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 rot="20494269">
            <a:off x="7161212" y="2286000"/>
            <a:ext cx="243681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5000"/>
              </a:lnSpc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 lang="en-US" sz="2000" dirty="0">
              <a:solidFill>
                <a:schemeClr val="bg1"/>
              </a:solidFill>
            </a:endParaRPr>
          </a:p>
          <a:p>
            <a:pPr lvl="0" algn="ctr">
              <a:lnSpc>
                <a:spcPct val="85000"/>
              </a:lnSpc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Fundamentals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427066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6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Identify </a:t>
            </a:r>
            <a:r>
              <a:rPr lang="en-US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conditions</a:t>
            </a:r>
          </a:p>
          <a:p>
            <a:pPr lvl="1">
              <a:lnSpc>
                <a:spcPct val="100000"/>
              </a:lnSpc>
            </a:pPr>
            <a:r>
              <a:rPr lang="en-US" sz="3398" dirty="0">
                <a:solidFill>
                  <a:schemeClr val="bg1"/>
                </a:solidFill>
              </a:rPr>
              <a:t>Product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398" dirty="0">
                <a:solidFill>
                  <a:schemeClr val="bg1"/>
                </a:solidFill>
              </a:rPr>
              <a:t>specification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may not be </a:t>
            </a:r>
            <a:r>
              <a:rPr lang="en-US" dirty="0" smtClean="0"/>
              <a:t>testable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Defining what should be tested starts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reviewing </a:t>
            </a:r>
            <a:r>
              <a:rPr lang="en-US" dirty="0"/>
              <a:t>the </a:t>
            </a:r>
            <a:r>
              <a:rPr lang="en-US" sz="3398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398" dirty="0">
                <a:solidFill>
                  <a:schemeClr val="bg1"/>
                </a:solidFill>
              </a:rPr>
              <a:t>basis</a:t>
            </a:r>
          </a:p>
          <a:p>
            <a:pPr>
              <a:lnSpc>
                <a:spcPct val="100000"/>
              </a:lnSpc>
            </a:pPr>
            <a:r>
              <a:rPr lang="en-US" dirty="0"/>
              <a:t>Designing </a:t>
            </a:r>
            <a:r>
              <a:rPr lang="en-US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cases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609493" marR="0" lvl="1" indent="-69045" algn="l" rtl="0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888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endParaRPr sz="3198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Test Analysis And Design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According to the </a:t>
            </a:r>
            <a:r>
              <a:rPr lang="en-US" dirty="0">
                <a:solidFill>
                  <a:schemeClr val="bg1"/>
                </a:solidFill>
              </a:rPr>
              <a:t>level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concreteness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test cases can be logical and concrete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Logical</a:t>
            </a:r>
            <a:r>
              <a:rPr lang="en-US" dirty="0"/>
              <a:t> test cases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They have to be defined first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 not include concrete input/output values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Concrete</a:t>
            </a:r>
            <a:r>
              <a:rPr lang="en-US" dirty="0"/>
              <a:t> test cases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actual inputs that are chosen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Priority of the next phase of the test </a:t>
            </a:r>
            <a:r>
              <a:rPr lang="en-US" dirty="0" err="1" smtClean="0"/>
              <a:t>proces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888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Designing Test Cases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11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Initial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situation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(precondition) must be described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Needed environmental conditions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Which </a:t>
            </a:r>
            <a:r>
              <a:rPr lang="en-US" dirty="0">
                <a:solidFill>
                  <a:schemeClr val="bg1"/>
                </a:solidFill>
              </a:rPr>
              <a:t>results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</a:rPr>
              <a:t>behavior</a:t>
            </a:r>
            <a:r>
              <a:rPr lang="en-US" dirty="0"/>
              <a:t> are expected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Outputs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Changes to global (persistent) data and states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Any other consequences of the test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Designing Test </a:t>
            </a:r>
            <a:r>
              <a:rPr lang="en-US" dirty="0" smtClean="0"/>
              <a:t>Cases (2)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290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46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cases can be part of a Test suite</a:t>
            </a:r>
            <a:endParaRPr dirty="0"/>
          </a:p>
          <a:p>
            <a:pPr marL="304747" marR="0" lvl="0" indent="-3047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suite is a group of similar Test cases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Login functionality test cases leads to Login test suite</a:t>
            </a:r>
            <a:endParaRPr dirty="0"/>
          </a:p>
          <a:p>
            <a:pPr marL="304747" marR="0" lvl="0" indent="-3047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suites can be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Abstract test suites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Executable test suites</a:t>
            </a:r>
            <a:endParaRPr dirty="0"/>
          </a:p>
          <a:p>
            <a:pPr marL="304747" marR="0" lvl="0" indent="-888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-US" sz="4000" b="1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Suites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Shape 171" descr="http://www.tutorialspoint.com/software_testing_dictionary/images/test_suit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5412" y="3425952"/>
            <a:ext cx="4665457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Sequence of steps to check the correct behavior</a:t>
            </a:r>
            <a:endParaRPr dirty="0"/>
          </a:p>
          <a:p>
            <a:pPr marL="304747" marR="0" lvl="0" indent="-3047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At least two cases to fully test a requirement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A positive test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A negative test</a:t>
            </a:r>
            <a:endParaRPr dirty="0"/>
          </a:p>
          <a:p>
            <a:pPr marL="304747" marR="0" lvl="0" indent="-3047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Consist of</a:t>
            </a:r>
            <a:endParaRPr dirty="0"/>
          </a:p>
          <a:p>
            <a:pPr marL="609493" marR="0" lvl="1" indent="-231606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Title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Steps to follow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Expected result</a:t>
            </a:r>
            <a:endParaRPr dirty="0"/>
          </a:p>
          <a:p>
            <a:pPr marL="609493" marR="0" lvl="1" indent="-69045" algn="l" rtl="0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888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Case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Shape 141" descr="http://www.klaros-testmanagement.com/files/doc/html/images/TestCaseImportSampleSheetWithComment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1412" y="2731026"/>
            <a:ext cx="6708904" cy="3994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82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dirty="0"/>
              <a:t>Optionally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 consist of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ID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Description</a:t>
            </a:r>
            <a:endParaRPr dirty="0"/>
          </a:p>
          <a:p>
            <a:pPr marL="609493" marR="0" lvl="1" indent="-231606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Related requirements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Test category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Author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Is automated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Pass/fail</a:t>
            </a:r>
            <a:endParaRPr dirty="0"/>
          </a:p>
          <a:p>
            <a:pPr marL="304747" marR="0" lvl="0" indent="-888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888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Case (2)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 descr="https://www.joomla.org/images/feature-icons/Joomla-ContentManagement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1280" y="838200"/>
            <a:ext cx="3524250" cy="352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63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Example test case</a:t>
            </a:r>
            <a:endParaRPr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888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Case (3)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590765" y="2133600"/>
            <a:ext cx="7637247" cy="313932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Step No: 1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Step description: Login to the app with user: “XXX” and password: “YYY”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Expected result: Home page is displayed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Step No: 2</a:t>
            </a:r>
            <a:endParaRPr sz="2200" b="1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Step description: Click “Logout”</a:t>
            </a:r>
            <a:endParaRPr sz="2200" b="1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Expected result: Login page is displayed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Test Implementation and Execution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3560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6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Test conditions and logical test cases are transformed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>
                <a:solidFill>
                  <a:schemeClr val="bg1"/>
                </a:solidFill>
              </a:rPr>
              <a:t>concrete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cases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environment</a:t>
            </a:r>
            <a:r>
              <a:rPr lang="en-US" dirty="0"/>
              <a:t> is set up to support the test execution activity</a:t>
            </a:r>
          </a:p>
          <a:p>
            <a:pPr>
              <a:lnSpc>
                <a:spcPct val="100000"/>
              </a:lnSpc>
            </a:pPr>
            <a:r>
              <a:rPr lang="en-US" dirty="0"/>
              <a:t>Tests are </a:t>
            </a:r>
            <a:r>
              <a:rPr lang="en-US" dirty="0">
                <a:solidFill>
                  <a:schemeClr val="bg1"/>
                </a:solidFill>
              </a:rPr>
              <a:t>executed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logged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What This Phase Includes?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927" y="3962400"/>
            <a:ext cx="2286000" cy="2286000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the tests will be executed?</a:t>
            </a:r>
          </a:p>
          <a:p>
            <a:pPr>
              <a:lnSpc>
                <a:spcPct val="100000"/>
              </a:lnSpc>
            </a:pPr>
            <a:r>
              <a:rPr lang="en-US" dirty="0"/>
              <a:t>Follows the </a:t>
            </a:r>
            <a:r>
              <a:rPr lang="en-US" dirty="0">
                <a:solidFill>
                  <a:schemeClr val="bg1"/>
                </a:solidFill>
              </a:rPr>
              <a:t>priority</a:t>
            </a:r>
            <a:r>
              <a:rPr lang="en-US" dirty="0"/>
              <a:t> of the test cases set in the test plan</a:t>
            </a:r>
          </a:p>
          <a:p>
            <a:pPr>
              <a:lnSpc>
                <a:spcPct val="100000"/>
              </a:lnSpc>
            </a:pPr>
            <a:r>
              <a:rPr lang="en-US" dirty="0"/>
              <a:t>Grouping test cases into </a:t>
            </a:r>
            <a:r>
              <a:rPr lang="en-US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suites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efficient test execution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easier </a:t>
            </a:r>
            <a:r>
              <a:rPr lang="en-US" dirty="0" smtClean="0"/>
              <a:t>overview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Time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pressure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may cause running just a subset of all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Having tests </a:t>
            </a:r>
            <a:r>
              <a:rPr lang="en-US" sz="3398" dirty="0">
                <a:solidFill>
                  <a:schemeClr val="bg1"/>
                </a:solidFill>
              </a:rPr>
              <a:t>prioritized</a:t>
            </a:r>
            <a:r>
              <a:rPr lang="en-US" dirty="0"/>
              <a:t> is </a:t>
            </a:r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Execution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17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marR="0" lvl="0" indent="-446088" algn="l" rtl="0">
              <a:lnSpc>
                <a:spcPct val="117647"/>
              </a:lnSpc>
              <a:spcBef>
                <a:spcPts val="0"/>
              </a:spcBef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Fundamental Test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Planning and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Analysis and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Implementation and 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Evaluating Exit Criteria and Reporting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Closure Activities</a:t>
            </a:r>
          </a:p>
          <a:p>
            <a:pPr marL="446088" marR="0" lvl="0" indent="-446088" algn="l" rtl="0">
              <a:lnSpc>
                <a:spcPct val="117647"/>
              </a:lnSpc>
              <a:spcBef>
                <a:spcPts val="0"/>
              </a:spcBef>
              <a:buClr>
                <a:schemeClr val="tx1"/>
              </a:buClr>
              <a:buSzPts val="3400"/>
              <a:buFont typeface="Noto Sans Symbols"/>
              <a:buAutoNum type="arabicPeriod"/>
            </a:pPr>
            <a:endParaRPr lang="en-US" sz="3400" b="0" i="0" u="none" strike="noStrike" cap="none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4212" y="1638368"/>
            <a:ext cx="3429001" cy="44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the tests will be executed?</a:t>
            </a:r>
          </a:p>
          <a:p>
            <a:pPr>
              <a:lnSpc>
                <a:spcPct val="100000"/>
              </a:lnSpc>
            </a:pPr>
            <a:r>
              <a:rPr lang="en-US" dirty="0"/>
              <a:t>Follows the </a:t>
            </a:r>
            <a:r>
              <a:rPr lang="en-US" dirty="0">
                <a:solidFill>
                  <a:schemeClr val="bg1"/>
                </a:solidFill>
              </a:rPr>
              <a:t>priority</a:t>
            </a:r>
            <a:r>
              <a:rPr lang="en-US" dirty="0"/>
              <a:t> of the test cases set in the test plan</a:t>
            </a:r>
          </a:p>
          <a:p>
            <a:pPr>
              <a:lnSpc>
                <a:spcPct val="100000"/>
              </a:lnSpc>
            </a:pPr>
            <a:r>
              <a:rPr lang="en-US" dirty="0"/>
              <a:t>Grouping test cases into </a:t>
            </a:r>
            <a:r>
              <a:rPr lang="en-US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suites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efficient test execution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easier overview</a:t>
            </a:r>
            <a:endParaRPr lang="bg-BG" dirty="0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ea typeface="Calibri"/>
                <a:cs typeface="Calibri"/>
                <a:sym typeface="Calibri"/>
              </a:rPr>
              <a:t>Test Execution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3588596"/>
            <a:ext cx="2286000" cy="2286000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1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tests must be </a:t>
            </a:r>
            <a:r>
              <a:rPr lang="en-US" dirty="0">
                <a:solidFill>
                  <a:schemeClr val="bg1"/>
                </a:solidFill>
              </a:rPr>
              <a:t>easily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repeated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environment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Input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logs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Etc.</a:t>
            </a:r>
            <a:endParaRPr lang="bg-BG" dirty="0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 smtClean="0"/>
              <a:t>Reproducibility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26" y="4053114"/>
            <a:ext cx="2819400" cy="222494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1676400"/>
            <a:ext cx="2743200" cy="291758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6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Is it really a failure?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Erroneous or inexact test </a:t>
            </a:r>
            <a:r>
              <a:rPr lang="en-US" dirty="0">
                <a:solidFill>
                  <a:schemeClr val="bg1"/>
                </a:solidFill>
              </a:rPr>
              <a:t>specification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Problematic test </a:t>
            </a:r>
            <a:r>
              <a:rPr lang="en-US" dirty="0">
                <a:solidFill>
                  <a:schemeClr val="bg1"/>
                </a:solidFill>
              </a:rPr>
              <a:t>infrastructure</a:t>
            </a:r>
            <a:r>
              <a:rPr lang="en-US" dirty="0"/>
              <a:t> or test case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Incorrect test </a:t>
            </a:r>
            <a:r>
              <a:rPr lang="en-US" dirty="0">
                <a:solidFill>
                  <a:schemeClr val="bg1"/>
                </a:solidFill>
              </a:rPr>
              <a:t>execution</a:t>
            </a:r>
          </a:p>
          <a:p>
            <a:pPr>
              <a:lnSpc>
                <a:spcPct val="100000"/>
              </a:lnSpc>
            </a:pPr>
            <a:r>
              <a:rPr lang="en-US" dirty="0"/>
              <a:t>If it is a failure: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failure must be </a:t>
            </a:r>
            <a:r>
              <a:rPr lang="en-US" dirty="0">
                <a:solidFill>
                  <a:schemeClr val="bg1"/>
                </a:solidFill>
              </a:rPr>
              <a:t>documented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Rough analysis of </a:t>
            </a:r>
            <a:r>
              <a:rPr lang="en-US" dirty="0">
                <a:solidFill>
                  <a:schemeClr val="bg1"/>
                </a:solidFill>
              </a:rPr>
              <a:t>possible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causes</a:t>
            </a:r>
          </a:p>
          <a:p>
            <a:pPr lvl="1">
              <a:lnSpc>
                <a:spcPct val="100000"/>
              </a:lnSpc>
              <a:tabLst>
                <a:tab pos="2395538" algn="l"/>
              </a:tabLst>
            </a:pPr>
            <a:r>
              <a:rPr lang="en-US" dirty="0">
                <a:solidFill>
                  <a:schemeClr val="bg1"/>
                </a:solidFill>
              </a:rPr>
              <a:t>Additional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cases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might be required</a:t>
            </a:r>
            <a:endParaRPr lang="bg-BG" dirty="0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Failure Found?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3048000"/>
            <a:ext cx="2175163" cy="2286000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5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Evaluating Exit Criteria and Reporting</a:t>
            </a:r>
            <a:endParaRPr lang="bg-B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06080" y="1676400"/>
            <a:ext cx="2576666" cy="189679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98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r>
              <a:rPr lang="en-US" dirty="0"/>
              <a:t>What is exit criteria?</a:t>
            </a:r>
          </a:p>
          <a:p>
            <a:pPr lvl="1"/>
            <a:r>
              <a:rPr lang="en-US" dirty="0"/>
              <a:t>The set of generic and specific conditions for </a:t>
            </a:r>
            <a:r>
              <a:rPr lang="en-US" dirty="0">
                <a:solidFill>
                  <a:schemeClr val="bg1"/>
                </a:solidFill>
              </a:rPr>
              <a:t>permitting a process to be officially completed</a:t>
            </a:r>
          </a:p>
          <a:p>
            <a:pPr lvl="2"/>
            <a:r>
              <a:rPr lang="en-US" dirty="0"/>
              <a:t>Agreed upon with the stakeholders</a:t>
            </a:r>
          </a:p>
          <a:p>
            <a:pPr lvl="1"/>
            <a:r>
              <a:rPr lang="en-US" dirty="0"/>
              <a:t>Used to report against and to plan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to stop testing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Exit Criteria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3533843"/>
            <a:ext cx="2166938" cy="23383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37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r>
              <a:rPr lang="bg-BG" sz="2400" dirty="0" smtClean="0"/>
              <a:t>100</a:t>
            </a:r>
            <a:r>
              <a:rPr lang="bg-BG" sz="2400" dirty="0"/>
              <a:t>% statement coverage</a:t>
            </a:r>
          </a:p>
          <a:p>
            <a:r>
              <a:rPr lang="bg-BG" sz="2400" dirty="0"/>
              <a:t>100% requirement coverage</a:t>
            </a:r>
          </a:p>
          <a:p>
            <a:r>
              <a:rPr lang="bg-BG" sz="2400" dirty="0"/>
              <a:t>all screens </a:t>
            </a:r>
            <a:r>
              <a:rPr lang="en-US" sz="2400" dirty="0"/>
              <a:t>/</a:t>
            </a:r>
            <a:r>
              <a:rPr lang="bg-BG" sz="2400" dirty="0"/>
              <a:t> dialogue boxes </a:t>
            </a:r>
            <a:r>
              <a:rPr lang="en-US" sz="2400" dirty="0"/>
              <a:t>/</a:t>
            </a:r>
            <a:r>
              <a:rPr lang="bg-BG" sz="2400" dirty="0"/>
              <a:t> error messages seen</a:t>
            </a:r>
          </a:p>
          <a:p>
            <a:r>
              <a:rPr lang="bg-BG" sz="2400" dirty="0"/>
              <a:t>100% of test cases have been run</a:t>
            </a:r>
          </a:p>
          <a:p>
            <a:r>
              <a:rPr lang="bg-BG" sz="2400" dirty="0"/>
              <a:t>100% of high severity faults fixed</a:t>
            </a:r>
          </a:p>
          <a:p>
            <a:r>
              <a:rPr lang="bg-BG" sz="2400" dirty="0"/>
              <a:t>80% of low &amp; medium severity faults fixed</a:t>
            </a:r>
          </a:p>
          <a:p>
            <a:r>
              <a:rPr lang="bg-BG" sz="2400" dirty="0"/>
              <a:t>maximum of 50 known faults remain</a:t>
            </a:r>
          </a:p>
          <a:p>
            <a:r>
              <a:rPr lang="bg-BG" sz="2400" dirty="0"/>
              <a:t>maximum of 10 high severity faults predicted</a:t>
            </a:r>
          </a:p>
          <a:p>
            <a:r>
              <a:rPr lang="bg-BG" sz="2400" dirty="0"/>
              <a:t>time has run out</a:t>
            </a:r>
          </a:p>
          <a:p>
            <a:r>
              <a:rPr lang="bg-BG" sz="2400" dirty="0"/>
              <a:t>testing budget is used up</a:t>
            </a:r>
          </a:p>
          <a:p>
            <a:endParaRPr lang="en-US" dirty="0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Exit </a:t>
            </a:r>
            <a:r>
              <a:rPr lang="en-US" dirty="0" smtClean="0"/>
              <a:t>Criteria </a:t>
            </a:r>
            <a:r>
              <a:rPr lang="en-US" dirty="0"/>
              <a:t>- Example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560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  <a:tabLst>
                <a:tab pos="282575" algn="l"/>
                <a:tab pos="2511425" algn="l"/>
              </a:tabLst>
            </a:pPr>
            <a:r>
              <a:rPr lang="en-US" dirty="0"/>
              <a:t>Summary reports might have different </a:t>
            </a:r>
            <a:r>
              <a:rPr lang="en-US" dirty="0">
                <a:solidFill>
                  <a:schemeClr val="bg1"/>
                </a:solidFill>
              </a:rPr>
              <a:t>size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Simple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message</a:t>
            </a:r>
            <a:r>
              <a:rPr lang="en-US" dirty="0"/>
              <a:t> to the project manager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Used in lower level tests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E.g., component tests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>
                <a:solidFill>
                  <a:schemeClr val="bg1"/>
                </a:solidFill>
              </a:rPr>
              <a:t>Formal reports </a:t>
            </a:r>
            <a:r>
              <a:rPr lang="en-US" dirty="0" smtClean="0"/>
              <a:t>for </a:t>
            </a:r>
            <a:r>
              <a:rPr lang="en-US" dirty="0"/>
              <a:t>the stakeholders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Used in higher-level tests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E.g., integration tests, system tests</a:t>
            </a:r>
            <a:endParaRPr lang="bg-BG" dirty="0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Test Summary Report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048000"/>
            <a:ext cx="2514600" cy="174549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8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Test Closure Activities</a:t>
            </a:r>
            <a:endParaRPr lang="bg-BG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447800"/>
            <a:ext cx="2667000" cy="228905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91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experience gathered should be </a:t>
            </a:r>
            <a:r>
              <a:rPr lang="en-US" dirty="0">
                <a:solidFill>
                  <a:schemeClr val="bg1"/>
                </a:solidFill>
              </a:rPr>
              <a:t>analyzed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/>
              <a:t>and </a:t>
            </a:r>
            <a:r>
              <a:rPr lang="en-US" dirty="0">
                <a:solidFill>
                  <a:schemeClr val="bg1"/>
                </a:solidFill>
              </a:rPr>
              <a:t>made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available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further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Achieved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Unexpected events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What were their causes?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Open change requests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Why were they not implemented?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acceptance after deploying</a:t>
            </a:r>
            <a:endParaRPr lang="bg-BG" dirty="0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Test Summary Report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http://pixabay.com/static/uploads/photo/2012/05/07/02/06/child-4756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2828591"/>
            <a:ext cx="2819400" cy="274010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3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/>
              <a:t>Which activity in the fundamental test process creates test suites for efficiency of testing? 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Implementation and execution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Planning and control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Analysis and design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Test closure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Exercises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74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sz="quarter" idx="10"/>
          </p:nvPr>
        </p:nvSpPr>
        <p:spPr>
          <a:xfrm>
            <a:off x="227012" y="1327990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endParaRPr sz="2800" b="0" i="0" u="none" strike="noStrike" cap="none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Plan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732212" y="1369577"/>
            <a:ext cx="4038600" cy="5182042"/>
            <a:chOff x="2362200" y="1080110"/>
            <a:chExt cx="4432300" cy="5459780"/>
          </a:xfrm>
        </p:grpSpPr>
        <p:grpSp>
          <p:nvGrpSpPr>
            <p:cNvPr id="74" name="Group 73"/>
            <p:cNvGrpSpPr/>
            <p:nvPr/>
          </p:nvGrpSpPr>
          <p:grpSpPr>
            <a:xfrm>
              <a:off x="3840878" y="1080110"/>
              <a:ext cx="1462245" cy="520090"/>
              <a:chOff x="85289" y="4130990"/>
              <a:chExt cx="2162490" cy="1040180"/>
            </a:xfrm>
            <a:scene3d>
              <a:camera prst="orthographicFront"/>
              <a:lightRig rig="threePt" dir="t"/>
            </a:scene3d>
          </p:grpSpPr>
          <p:sp>
            <p:nvSpPr>
              <p:cNvPr id="106" name="Rounded Rectangle 5"/>
              <p:cNvSpPr/>
              <p:nvPr/>
            </p:nvSpPr>
            <p:spPr>
              <a:xfrm>
                <a:off x="85289" y="4130990"/>
                <a:ext cx="2162490" cy="10401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7" name="Rounded Rectangle 4"/>
              <p:cNvSpPr/>
              <p:nvPr/>
            </p:nvSpPr>
            <p:spPr>
              <a:xfrm>
                <a:off x="115755" y="4161456"/>
                <a:ext cx="2101558" cy="979248"/>
              </a:xfrm>
              <a:prstGeom prst="ellipse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 smtClean="0"/>
                  <a:t>Begin</a:t>
                </a:r>
                <a:endParaRPr lang="en-US" sz="2000" b="1" kern="1200" dirty="0">
                  <a:effectLst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362200" y="1914482"/>
              <a:ext cx="4419600" cy="447718"/>
              <a:chOff x="85289" y="4130990"/>
              <a:chExt cx="2162490" cy="1040180"/>
            </a:xfrm>
            <a:scene3d>
              <a:camera prst="orthographicFront"/>
              <a:lightRig rig="threePt" dir="t"/>
            </a:scene3d>
          </p:grpSpPr>
          <p:sp>
            <p:nvSpPr>
              <p:cNvPr id="104" name="Rounded Rectangle 103"/>
              <p:cNvSpPr/>
              <p:nvPr/>
            </p:nvSpPr>
            <p:spPr>
              <a:xfrm>
                <a:off x="85289" y="4130990"/>
                <a:ext cx="2162490" cy="1040180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5" name="Rounded Rectangle 4"/>
              <p:cNvSpPr/>
              <p:nvPr/>
            </p:nvSpPr>
            <p:spPr>
              <a:xfrm>
                <a:off x="115755" y="4161456"/>
                <a:ext cx="2101558" cy="9792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 smtClean="0"/>
                  <a:t>Test Planning and Control</a:t>
                </a:r>
                <a:endParaRPr lang="en-US" sz="2000" b="1" kern="1200" dirty="0">
                  <a:effectLst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362200" y="2743200"/>
              <a:ext cx="4419600" cy="447718"/>
              <a:chOff x="85289" y="4130990"/>
              <a:chExt cx="2162490" cy="1040180"/>
            </a:xfrm>
            <a:scene3d>
              <a:camera prst="orthographicFront"/>
              <a:lightRig rig="threePt" dir="t"/>
            </a:scene3d>
          </p:grpSpPr>
          <p:sp>
            <p:nvSpPr>
              <p:cNvPr id="99" name="Rounded Rectangle 98"/>
              <p:cNvSpPr/>
              <p:nvPr/>
            </p:nvSpPr>
            <p:spPr>
              <a:xfrm>
                <a:off x="85289" y="4130990"/>
                <a:ext cx="2162490" cy="1040180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3" name="Rounded Rectangle 4"/>
              <p:cNvSpPr/>
              <p:nvPr/>
            </p:nvSpPr>
            <p:spPr>
              <a:xfrm>
                <a:off x="115755" y="4161456"/>
                <a:ext cx="2101558" cy="9792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000" b="1" dirty="0"/>
                  <a:t>Test Analysis and Design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362200" y="3581400"/>
              <a:ext cx="4419600" cy="447718"/>
              <a:chOff x="85289" y="4130990"/>
              <a:chExt cx="2162490" cy="1040180"/>
            </a:xfrm>
            <a:scene3d>
              <a:camera prst="orthographicFront"/>
              <a:lightRig rig="threePt" dir="t"/>
            </a:scene3d>
          </p:grpSpPr>
          <p:sp>
            <p:nvSpPr>
              <p:cNvPr id="97" name="Rounded Rectangle 96"/>
              <p:cNvSpPr/>
              <p:nvPr/>
            </p:nvSpPr>
            <p:spPr>
              <a:xfrm>
                <a:off x="85289" y="4130990"/>
                <a:ext cx="2162490" cy="1040180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8" name="Rounded Rectangle 4"/>
              <p:cNvSpPr/>
              <p:nvPr/>
            </p:nvSpPr>
            <p:spPr>
              <a:xfrm>
                <a:off x="115755" y="4161456"/>
                <a:ext cx="2101558" cy="9792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000" b="1" dirty="0"/>
                  <a:t>Test Implementation and Execution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362200" y="4429082"/>
              <a:ext cx="4419600" cy="447718"/>
              <a:chOff x="85289" y="4130990"/>
              <a:chExt cx="2162490" cy="1040180"/>
            </a:xfrm>
            <a:scene3d>
              <a:camera prst="orthographicFront"/>
              <a:lightRig rig="threePt" dir="t"/>
            </a:scene3d>
          </p:grpSpPr>
          <p:sp>
            <p:nvSpPr>
              <p:cNvPr id="95" name="Rounded Rectangle 94"/>
              <p:cNvSpPr/>
              <p:nvPr/>
            </p:nvSpPr>
            <p:spPr>
              <a:xfrm>
                <a:off x="85289" y="4130990"/>
                <a:ext cx="2162490" cy="1040180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6" name="Rounded Rectangle 4"/>
              <p:cNvSpPr/>
              <p:nvPr/>
            </p:nvSpPr>
            <p:spPr>
              <a:xfrm>
                <a:off x="115755" y="4161456"/>
                <a:ext cx="2101558" cy="9792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000" b="1" dirty="0"/>
                  <a:t>Evaluating Exit Criteria and Reporting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362200" y="5267282"/>
              <a:ext cx="4419600" cy="447718"/>
              <a:chOff x="85289" y="4130990"/>
              <a:chExt cx="2162490" cy="1040180"/>
            </a:xfrm>
            <a:scene3d>
              <a:camera prst="orthographicFront"/>
              <a:lightRig rig="threePt" dir="t"/>
            </a:scene3d>
          </p:grpSpPr>
          <p:sp>
            <p:nvSpPr>
              <p:cNvPr id="93" name="Rounded Rectangle 92"/>
              <p:cNvSpPr/>
              <p:nvPr/>
            </p:nvSpPr>
            <p:spPr>
              <a:xfrm>
                <a:off x="85289" y="4130990"/>
                <a:ext cx="2162490" cy="1040180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4" name="Rounded Rectangle 4"/>
              <p:cNvSpPr/>
              <p:nvPr/>
            </p:nvSpPr>
            <p:spPr>
              <a:xfrm>
                <a:off x="115755" y="4161456"/>
                <a:ext cx="2101558" cy="9792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000" b="1" dirty="0"/>
                  <a:t>Test Closure Activities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840878" y="6019800"/>
              <a:ext cx="1462245" cy="520090"/>
              <a:chOff x="85289" y="4130990"/>
              <a:chExt cx="2162490" cy="1040180"/>
            </a:xfrm>
            <a:scene3d>
              <a:camera prst="orthographicFront"/>
              <a:lightRig rig="threePt" dir="t"/>
            </a:scene3d>
          </p:grpSpPr>
          <p:sp>
            <p:nvSpPr>
              <p:cNvPr id="91" name="Rounded Rectangle 5"/>
              <p:cNvSpPr/>
              <p:nvPr/>
            </p:nvSpPr>
            <p:spPr>
              <a:xfrm>
                <a:off x="85289" y="4130990"/>
                <a:ext cx="2162490" cy="10401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2" name="Rounded Rectangle 4"/>
              <p:cNvSpPr/>
              <p:nvPr/>
            </p:nvSpPr>
            <p:spPr>
              <a:xfrm>
                <a:off x="115755" y="4161456"/>
                <a:ext cx="2101558" cy="979248"/>
              </a:xfrm>
              <a:prstGeom prst="ellipse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 smtClean="0"/>
                  <a:t>End</a:t>
                </a:r>
                <a:endParaRPr lang="en-US" sz="2000" b="1" kern="1200" dirty="0">
                  <a:effectLst/>
                </a:endParaRPr>
              </a:p>
            </p:txBody>
          </p:sp>
        </p:grpSp>
        <p:cxnSp>
          <p:nvCxnSpPr>
            <p:cNvPr id="81" name="Straight Arrow Connector 80"/>
            <p:cNvCxnSpPr>
              <a:stCxn id="107" idx="4"/>
              <a:endCxn id="105" idx="0"/>
            </p:cNvCxnSpPr>
            <p:nvPr/>
          </p:nvCxnSpPr>
          <p:spPr>
            <a:xfrm flipH="1">
              <a:off x="4572000" y="1584967"/>
              <a:ext cx="1" cy="342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05" idx="2"/>
              <a:endCxn id="103" idx="0"/>
            </p:cNvCxnSpPr>
            <p:nvPr/>
          </p:nvCxnSpPr>
          <p:spPr>
            <a:xfrm>
              <a:off x="4572000" y="2349086"/>
              <a:ext cx="0" cy="4072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99" idx="2"/>
              <a:endCxn id="97" idx="0"/>
            </p:cNvCxnSpPr>
            <p:nvPr/>
          </p:nvCxnSpPr>
          <p:spPr>
            <a:xfrm>
              <a:off x="4572000" y="3190918"/>
              <a:ext cx="0" cy="3904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98" idx="2"/>
              <a:endCxn id="95" idx="0"/>
            </p:cNvCxnSpPr>
            <p:nvPr/>
          </p:nvCxnSpPr>
          <p:spPr>
            <a:xfrm>
              <a:off x="4572000" y="4016004"/>
              <a:ext cx="0" cy="4130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96" idx="2"/>
              <a:endCxn id="94" idx="0"/>
            </p:cNvCxnSpPr>
            <p:nvPr/>
          </p:nvCxnSpPr>
          <p:spPr>
            <a:xfrm>
              <a:off x="4572000" y="4863686"/>
              <a:ext cx="0" cy="4167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94" idx="2"/>
              <a:endCxn id="92" idx="0"/>
            </p:cNvCxnSpPr>
            <p:nvPr/>
          </p:nvCxnSpPr>
          <p:spPr>
            <a:xfrm>
              <a:off x="4572000" y="5701886"/>
              <a:ext cx="1" cy="33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60"/>
            <p:cNvCxnSpPr>
              <a:stCxn id="93" idx="1"/>
              <a:endCxn id="104" idx="1"/>
            </p:cNvCxnSpPr>
            <p:nvPr/>
          </p:nvCxnSpPr>
          <p:spPr>
            <a:xfrm rot="10800000">
              <a:off x="2362200" y="2138341"/>
              <a:ext cx="12700" cy="3352800"/>
            </a:xfrm>
            <a:prstGeom prst="bentConnector3">
              <a:avLst>
                <a:gd name="adj1" fmla="val 922856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60"/>
            <p:cNvCxnSpPr>
              <a:stCxn id="93" idx="1"/>
              <a:endCxn id="99" idx="1"/>
            </p:cNvCxnSpPr>
            <p:nvPr/>
          </p:nvCxnSpPr>
          <p:spPr>
            <a:xfrm rot="10800000">
              <a:off x="2362200" y="2967059"/>
              <a:ext cx="12700" cy="2524082"/>
            </a:xfrm>
            <a:prstGeom prst="bentConnector3">
              <a:avLst>
                <a:gd name="adj1" fmla="val 4428575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60"/>
            <p:cNvCxnSpPr>
              <a:stCxn id="95" idx="3"/>
              <a:endCxn id="103" idx="3"/>
            </p:cNvCxnSpPr>
            <p:nvPr/>
          </p:nvCxnSpPr>
          <p:spPr>
            <a:xfrm flipH="1" flipV="1">
              <a:off x="6719535" y="2967059"/>
              <a:ext cx="62265" cy="1685882"/>
            </a:xfrm>
            <a:prstGeom prst="bentConnector3">
              <a:avLst>
                <a:gd name="adj1" fmla="val -1579285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60"/>
            <p:cNvCxnSpPr>
              <a:stCxn id="95" idx="3"/>
              <a:endCxn id="97" idx="3"/>
            </p:cNvCxnSpPr>
            <p:nvPr/>
          </p:nvCxnSpPr>
          <p:spPr>
            <a:xfrm flipV="1">
              <a:off x="6781800" y="3805259"/>
              <a:ext cx="12700" cy="847682"/>
            </a:xfrm>
            <a:prstGeom prst="bentConnector3">
              <a:avLst>
                <a:gd name="adj1" fmla="val 397143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2"/>
            </a:pPr>
            <a:r>
              <a:rPr lang="en-US" dirty="0"/>
              <a:t>What is the purpose of exit criteria? 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To define when a test level is complete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To determine when a test has completed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To identify when a software system should be retired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To determine whether a test has passed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Exercises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3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dirty="0"/>
              <a:t>Which is not a test Oracle </a:t>
            </a:r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The existing system (for a benchmark)</a:t>
            </a:r>
            <a:endParaRPr lang="bg-BG" dirty="0"/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The code</a:t>
            </a:r>
            <a:endParaRPr lang="bg-BG" dirty="0"/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Individual’s knowledge</a:t>
            </a:r>
            <a:endParaRPr lang="bg-BG" dirty="0"/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User manual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Exercises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887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4"/>
            </a:pPr>
            <a:r>
              <a:rPr lang="en-US" dirty="0"/>
              <a:t>Reviewing the test basis is a part of which phase 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Test Analysis and Design</a:t>
            </a:r>
            <a:endParaRPr lang="bg-BG" dirty="0"/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Test Implementation and execution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Test Closure Activities</a:t>
            </a:r>
            <a:endParaRPr lang="bg-BG" dirty="0"/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Evaluating exit criteria and reporting</a:t>
            </a:r>
            <a:endParaRPr lang="bg-BG" dirty="0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Exercises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2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5"/>
            </a:pPr>
            <a:r>
              <a:rPr lang="en-US" dirty="0"/>
              <a:t>A test plan defines </a:t>
            </a:r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What is selected for testing</a:t>
            </a:r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Objectives and results</a:t>
            </a:r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Expected results</a:t>
            </a:r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Targets and misses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Exercises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67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6"/>
            </a:pPr>
            <a:r>
              <a:rPr lang="en-US" sz="3000" dirty="0"/>
              <a:t>Which of the following is most important to promote and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maintain </a:t>
            </a:r>
            <a:r>
              <a:rPr lang="en-US" sz="3000" dirty="0"/>
              <a:t>good relationships between testers and developers?</a:t>
            </a:r>
          </a:p>
          <a:p>
            <a:pPr marL="739775" lvl="1" indent="-39211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800" dirty="0"/>
              <a:t>Understanding what managers value about testing</a:t>
            </a:r>
          </a:p>
          <a:p>
            <a:pPr marL="739775" lvl="1" indent="-39211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800" dirty="0"/>
              <a:t>Explaining test results in a neutral fashion</a:t>
            </a:r>
          </a:p>
          <a:p>
            <a:pPr marL="739775" lvl="1" indent="-39211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800" dirty="0"/>
              <a:t>Identifying potential customer </a:t>
            </a:r>
            <a:br>
              <a:rPr lang="en-US" sz="2800" dirty="0"/>
            </a:br>
            <a:r>
              <a:rPr lang="en-US" sz="2800" dirty="0"/>
              <a:t>workarounds for bugs</a:t>
            </a:r>
          </a:p>
          <a:p>
            <a:pPr marL="739775" lvl="1" indent="-39211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800" dirty="0"/>
              <a:t>Promoting better quality software whenever possible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Exercises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716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7"/>
            </a:pPr>
            <a:r>
              <a:rPr lang="en-US" dirty="0"/>
              <a:t>Which of the following is not a part of the Test Implementation and Execution Phase </a:t>
            </a:r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Creating test suites from the test cases</a:t>
            </a:r>
            <a:endParaRPr lang="bg-BG" dirty="0"/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Executing test cases either manually or by using test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execution </a:t>
            </a:r>
            <a:r>
              <a:rPr lang="en-US" dirty="0"/>
              <a:t>tools</a:t>
            </a:r>
            <a:endParaRPr lang="bg-BG" dirty="0"/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Comparing actual results</a:t>
            </a:r>
            <a:endParaRPr lang="bg-BG" dirty="0"/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Designing the Tests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Exercises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152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4" y="1419225"/>
            <a:ext cx="8632995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9" y="3276600"/>
            <a:ext cx="2882677" cy="31205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6612" y="2485034"/>
            <a:ext cx="7086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Test </a:t>
            </a:r>
            <a:r>
              <a:rPr lang="en-US" sz="3200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Planning and Control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Test Analysis and Design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Test Implementation and Execution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Evaluating Exit Criteria and Reporting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Test Closure Activities</a:t>
            </a:r>
          </a:p>
        </p:txBody>
      </p:sp>
    </p:spTree>
    <p:extLst>
      <p:ext uri="{BB962C8B-B14F-4D97-AF65-F5344CB8AC3E}">
        <p14:creationId xmlns:p14="http://schemas.microsoft.com/office/powerpoint/2010/main" val="99360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524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43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800" dirty="0"/>
              <a:t>Test Planning and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066800"/>
            <a:ext cx="4419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en-US" sz="3200" dirty="0" smtClean="0"/>
              <a:t>   for </a:t>
            </a:r>
            <a:r>
              <a:rPr lang="en-US" sz="3200" dirty="0"/>
              <a:t>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05" y="3265920"/>
            <a:ext cx="1466714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38" y="2707944"/>
            <a:ext cx="2122583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17" y="2312862"/>
            <a:ext cx="3050717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6105" y="3608627"/>
            <a:ext cx="1118449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93" y="5017462"/>
            <a:ext cx="1041962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4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79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</a:t>
            </a:r>
            <a:r>
              <a:rPr lang="en-US" sz="3400" b="0" i="0" u="sng" strike="noStrike" cap="none" dirty="0" err="1">
                <a:latin typeface="Calibri"/>
                <a:ea typeface="Calibri"/>
                <a:cs typeface="Calibri"/>
                <a:sym typeface="Calibri"/>
                <a:hlinkClick r:id="rId3"/>
              </a:rPr>
              <a:t>NonCommercial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-</a:t>
            </a:r>
            <a:r>
              <a:rPr lang="en-US" sz="3400" b="0" i="0" u="sng" strike="noStrike" cap="none" dirty="0" err="1">
                <a:latin typeface="Calibri"/>
                <a:ea typeface="Calibri"/>
                <a:cs typeface="Calibri"/>
                <a:sym typeface="Calibri"/>
                <a:hlinkClick r:id="rId3"/>
              </a:rPr>
              <a:t>ShareAlike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 4.0 International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" license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License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body" idx="4294967295"/>
          </p:nvPr>
        </p:nvSpPr>
        <p:spPr>
          <a:xfrm>
            <a:off x="0" y="4724400"/>
            <a:ext cx="11804650" cy="199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Noto Sans Symbols"/>
              <a:buChar char="▪"/>
            </a:pP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Shape 276" title="CC-BY-NC-SA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 w="9525" cap="flat" cmpd="sng">
            <a:solidFill>
              <a:srgbClr val="7B4A3A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sz="quarter" idx="10"/>
          </p:nvPr>
        </p:nvSpPr>
        <p:spPr>
          <a:xfrm>
            <a:off x="227012" y="1327990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results from the planning activities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should </a:t>
            </a:r>
            <a:r>
              <a:rPr lang="en-US" dirty="0"/>
              <a:t>be documented in a </a:t>
            </a:r>
            <a:r>
              <a:rPr lang="en-US" dirty="0">
                <a:solidFill>
                  <a:schemeClr val="bg1"/>
                </a:solidFill>
              </a:rPr>
              <a:t>test plan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plan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 formal document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describes how tests will be performed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of test </a:t>
            </a:r>
            <a:r>
              <a:rPr lang="en-US" sz="3398" dirty="0">
                <a:solidFill>
                  <a:schemeClr val="bg1"/>
                </a:solidFill>
              </a:rPr>
              <a:t>activities</a:t>
            </a:r>
            <a:r>
              <a:rPr lang="en-US" dirty="0"/>
              <a:t> to be performed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ensure </a:t>
            </a:r>
            <a:r>
              <a:rPr lang="en-US" dirty="0"/>
              <a:t>meeting the requirements</a:t>
            </a:r>
          </a:p>
          <a:p>
            <a:pPr lvl="1">
              <a:lnSpc>
                <a:spcPct val="100000"/>
              </a:lnSpc>
            </a:pPr>
            <a:r>
              <a:rPr lang="en-US" sz="3398" dirty="0">
                <a:solidFill>
                  <a:schemeClr val="bg1"/>
                </a:solidFill>
              </a:rPr>
              <a:t>Features</a:t>
            </a:r>
            <a:r>
              <a:rPr lang="en-US" dirty="0"/>
              <a:t> to be tested, testing approach,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schedule</a:t>
            </a:r>
            <a:r>
              <a:rPr lang="en-US" dirty="0"/>
              <a:t>, acceptance criteria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Plan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177" y="2222579"/>
            <a:ext cx="43815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0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sz="quarter" idx="10"/>
          </p:nvPr>
        </p:nvSpPr>
        <p:spPr>
          <a:xfrm>
            <a:off x="227012" y="1327990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Necessary </a:t>
            </a:r>
            <a:r>
              <a:rPr lang="en-US" dirty="0">
                <a:solidFill>
                  <a:schemeClr val="bg1"/>
                </a:solidFill>
              </a:rPr>
              <a:t>resources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</a:t>
            </a:r>
            <a:r>
              <a:rPr lang="en-US" sz="3398" dirty="0">
                <a:solidFill>
                  <a:schemeClr val="bg1"/>
                </a:solidFill>
              </a:rPr>
              <a:t>employees</a:t>
            </a:r>
            <a:r>
              <a:rPr lang="en-US" dirty="0"/>
              <a:t> are needed, for what, when?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</a:t>
            </a:r>
            <a:r>
              <a:rPr lang="en-US" dirty="0"/>
              <a:t>w much </a:t>
            </a:r>
            <a:r>
              <a:rPr lang="en-US" sz="3398" dirty="0">
                <a:solidFill>
                  <a:schemeClr val="bg1"/>
                </a:solidFill>
              </a:rPr>
              <a:t>time</a:t>
            </a:r>
            <a:r>
              <a:rPr lang="en-US" dirty="0"/>
              <a:t> is needed?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</a:t>
            </a:r>
            <a:r>
              <a:rPr lang="en-US" sz="3398" dirty="0">
                <a:solidFill>
                  <a:schemeClr val="bg1"/>
                </a:solidFill>
              </a:rPr>
              <a:t>tools</a:t>
            </a:r>
            <a:r>
              <a:rPr lang="en-US" dirty="0"/>
              <a:t>, </a:t>
            </a:r>
            <a:r>
              <a:rPr lang="en-US" sz="3398" dirty="0">
                <a:solidFill>
                  <a:schemeClr val="bg1"/>
                </a:solidFill>
              </a:rPr>
              <a:t>equipment</a:t>
            </a:r>
            <a:r>
              <a:rPr lang="en-US" dirty="0"/>
              <a:t> and </a:t>
            </a:r>
            <a:r>
              <a:rPr lang="en-US" sz="3398" dirty="0">
                <a:solidFill>
                  <a:schemeClr val="bg1"/>
                </a:solidFill>
              </a:rPr>
              <a:t>utilities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</a:pPr>
            <a:r>
              <a:rPr lang="en-US" dirty="0"/>
              <a:t>Necessary </a:t>
            </a:r>
            <a:r>
              <a:rPr lang="en-US" dirty="0">
                <a:solidFill>
                  <a:schemeClr val="bg1"/>
                </a:solidFill>
              </a:rPr>
              <a:t>training</a:t>
            </a:r>
            <a:r>
              <a:rPr lang="en-US" dirty="0"/>
              <a:t> of the employees</a:t>
            </a:r>
          </a:p>
          <a:p>
            <a:pPr>
              <a:lnSpc>
                <a:spcPct val="100000"/>
              </a:lnSpc>
            </a:pPr>
            <a:r>
              <a:rPr lang="en-US" dirty="0"/>
              <a:t>Organizational </a:t>
            </a:r>
            <a:r>
              <a:rPr lang="en-US" dirty="0">
                <a:solidFill>
                  <a:schemeClr val="bg1"/>
                </a:solidFill>
              </a:rPr>
              <a:t>structure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the appropriate </a:t>
            </a:r>
            <a:r>
              <a:rPr lang="en-US" sz="3398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398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Planning of The Resources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Ð ÐµÐ·ÑÐ»ÑÐ°Ñ Ñ Ð¸Ð·Ð¾Ð±ÑÐ°Ð¶ÐµÐ½Ð¸Ðµ Ð·Ð° pla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3505200"/>
            <a:ext cx="3962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sz="quarter" idx="10"/>
          </p:nvPr>
        </p:nvSpPr>
        <p:spPr>
          <a:xfrm>
            <a:off x="227012" y="1327990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Monitoring</a:t>
            </a:r>
            <a:r>
              <a:rPr lang="en-US" dirty="0"/>
              <a:t> of the test activities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Comparing</a:t>
            </a:r>
            <a:r>
              <a:rPr lang="en-US" dirty="0"/>
              <a:t> with the plan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Reporting</a:t>
            </a:r>
            <a:r>
              <a:rPr lang="en-US" dirty="0"/>
              <a:t> status of deviations from the plan</a:t>
            </a:r>
          </a:p>
          <a:p>
            <a:pPr>
              <a:lnSpc>
                <a:spcPct val="100000"/>
              </a:lnSpc>
            </a:pPr>
            <a:r>
              <a:rPr lang="en-US" dirty="0"/>
              <a:t>Taking actions for </a:t>
            </a:r>
            <a:r>
              <a:rPr lang="en-US" dirty="0">
                <a:solidFill>
                  <a:schemeClr val="bg1"/>
                </a:solidFill>
              </a:rPr>
              <a:t>correction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Updating</a:t>
            </a:r>
            <a:r>
              <a:rPr lang="en-US" dirty="0"/>
              <a:t> the test plan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according </a:t>
            </a:r>
            <a:r>
              <a:rPr lang="en-US" dirty="0"/>
              <a:t>to the feedback</a:t>
            </a:r>
            <a:endParaRPr lang="bg-BG" dirty="0"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 smtClean="0"/>
              <a:t>Test Control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 descr="http://spacecenter.org/wp-content/uploads/2009/07/missioncontro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733800"/>
            <a:ext cx="3429000" cy="227838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1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132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plans usually are written with templates</a:t>
            </a:r>
            <a:endParaRPr dirty="0"/>
          </a:p>
          <a:p>
            <a:pPr marL="304747" marR="0" lvl="0" indent="-3047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Noto Sans Symbols"/>
              <a:buChar char="▪"/>
            </a:pPr>
            <a:r>
              <a:rPr lang="en-US" sz="2800" b="0" i="0" u="sng" strike="noStrike" cap="none" dirty="0">
                <a:latin typeface="Consolas"/>
                <a:ea typeface="Consolas"/>
                <a:cs typeface="Consolas"/>
                <a:sym typeface="Consolas"/>
                <a:hlinkClick r:id="rId3"/>
              </a:rPr>
              <a:t>Example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test plan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Shape 123" descr="http://www.wordstemplates.org/wp-content/uploads/2012/09/Test-Plan-Template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2012" y="1988427"/>
            <a:ext cx="3505200" cy="471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Analysis And Design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6" y="1484376"/>
            <a:ext cx="2184241" cy="21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9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1664</Words>
  <Application>Microsoft Office PowerPoint</Application>
  <PresentationFormat>Custom</PresentationFormat>
  <Paragraphs>362</Paragraphs>
  <Slides>41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Fundamentals Test Process</vt:lpstr>
      <vt:lpstr>Table of Contents</vt:lpstr>
      <vt:lpstr>Test Plan</vt:lpstr>
      <vt:lpstr>PowerPoint Presentation</vt:lpstr>
      <vt:lpstr>Test Plan</vt:lpstr>
      <vt:lpstr>Planning of The Resources</vt:lpstr>
      <vt:lpstr>Test Control</vt:lpstr>
      <vt:lpstr>Example</vt:lpstr>
      <vt:lpstr>PowerPoint Presentation</vt:lpstr>
      <vt:lpstr>Test Analysis And Design</vt:lpstr>
      <vt:lpstr>Designing Test Cases</vt:lpstr>
      <vt:lpstr>Designing Test Cases (2)</vt:lpstr>
      <vt:lpstr>Test Suites</vt:lpstr>
      <vt:lpstr>Test Case</vt:lpstr>
      <vt:lpstr>Test Case (2)</vt:lpstr>
      <vt:lpstr>Test Case (3)</vt:lpstr>
      <vt:lpstr>PowerPoint Presentation</vt:lpstr>
      <vt:lpstr>What This Phase Includes?</vt:lpstr>
      <vt:lpstr>Test Execution</vt:lpstr>
      <vt:lpstr>Test Execution</vt:lpstr>
      <vt:lpstr>Reproducibility</vt:lpstr>
      <vt:lpstr>Failure Found?</vt:lpstr>
      <vt:lpstr>PowerPoint Presentation</vt:lpstr>
      <vt:lpstr>Exit Criteria</vt:lpstr>
      <vt:lpstr>Exit Criteria - Example</vt:lpstr>
      <vt:lpstr>Test Summary Report</vt:lpstr>
      <vt:lpstr>PowerPoint Presentation</vt:lpstr>
      <vt:lpstr>Test Summary Report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Summary</vt:lpstr>
      <vt:lpstr>PowerPoint Presentation</vt:lpstr>
      <vt:lpstr>Diamond Partners</vt:lpstr>
      <vt:lpstr>Diamond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Cases, Test Scenarios and Test Execution</dc:title>
  <cp:lastModifiedBy>Ventsislav Ivanov</cp:lastModifiedBy>
  <cp:revision>15</cp:revision>
  <dcterms:modified xsi:type="dcterms:W3CDTF">2018-09-20T15:05:07Z</dcterms:modified>
</cp:coreProperties>
</file>