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8158" r:id="rId2"/>
    <p:sldId id="8168" r:id="rId3"/>
    <p:sldId id="8165" r:id="rId4"/>
    <p:sldId id="8167" r:id="rId5"/>
    <p:sldId id="8195" r:id="rId6"/>
    <p:sldId id="8170" r:id="rId7"/>
    <p:sldId id="8221" r:id="rId8"/>
    <p:sldId id="8183" r:id="rId9"/>
    <p:sldId id="8222" r:id="rId10"/>
    <p:sldId id="8223" r:id="rId11"/>
    <p:sldId id="8225" r:id="rId12"/>
    <p:sldId id="8226" r:id="rId13"/>
    <p:sldId id="8229" r:id="rId14"/>
    <p:sldId id="8204" r:id="rId15"/>
    <p:sldId id="8206" r:id="rId16"/>
    <p:sldId id="8230" r:id="rId17"/>
    <p:sldId id="8231" r:id="rId18"/>
    <p:sldId id="8232" r:id="rId19"/>
    <p:sldId id="8193" r:id="rId20"/>
    <p:sldId id="8220" r:id="rId21"/>
    <p:sldId id="8182" r:id="rId22"/>
  </p:sldIdLst>
  <p:sldSz cx="12192000" cy="6858000"/>
  <p:notesSz cx="6858000" cy="9144000"/>
  <p:defaultTextStyle>
    <a:defPPr>
      <a:defRPr lang="en-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78"/>
    <p:restoredTop sz="96327"/>
  </p:normalViewPr>
  <p:slideViewPr>
    <p:cSldViewPr snapToGrid="0" snapToObjects="1">
      <p:cViewPr varScale="1">
        <p:scale>
          <a:sx n="128" d="100"/>
          <a:sy n="128" d="100"/>
        </p:scale>
        <p:origin x="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784AE-B6DF-E94C-99B3-EA48A8C80919}" type="datetimeFigureOut">
              <a:rPr lang="en-BG" smtClean="0"/>
              <a:t>4.10.22</a:t>
            </a:fld>
            <a:endParaRPr lang="en-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87697-6E08-E448-94A2-E1472F87F57E}" type="slidenum">
              <a:rPr lang="en-BG" smtClean="0"/>
              <a:t>‹#›</a:t>
            </a:fld>
            <a:endParaRPr lang="en-BG"/>
          </a:p>
        </p:txBody>
      </p:sp>
    </p:spTree>
    <p:extLst>
      <p:ext uri="{BB962C8B-B14F-4D97-AF65-F5344CB8AC3E}">
        <p14:creationId xmlns:p14="http://schemas.microsoft.com/office/powerpoint/2010/main" val="20415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2</a:t>
            </a:fld>
            <a:endParaRPr lang="de-DE"/>
          </a:p>
        </p:txBody>
      </p:sp>
    </p:spTree>
    <p:extLst>
      <p:ext uri="{BB962C8B-B14F-4D97-AF65-F5344CB8AC3E}">
        <p14:creationId xmlns:p14="http://schemas.microsoft.com/office/powerpoint/2010/main" val="3014470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13</a:t>
            </a:fld>
            <a:endParaRPr lang="de-DE"/>
          </a:p>
        </p:txBody>
      </p:sp>
    </p:spTree>
    <p:extLst>
      <p:ext uri="{BB962C8B-B14F-4D97-AF65-F5344CB8AC3E}">
        <p14:creationId xmlns:p14="http://schemas.microsoft.com/office/powerpoint/2010/main" val="960111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15</a:t>
            </a:fld>
            <a:endParaRPr lang="de-DE"/>
          </a:p>
        </p:txBody>
      </p:sp>
    </p:spTree>
    <p:extLst>
      <p:ext uri="{BB962C8B-B14F-4D97-AF65-F5344CB8AC3E}">
        <p14:creationId xmlns:p14="http://schemas.microsoft.com/office/powerpoint/2010/main" val="1816545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16</a:t>
            </a:fld>
            <a:endParaRPr lang="de-DE"/>
          </a:p>
        </p:txBody>
      </p:sp>
    </p:spTree>
    <p:extLst>
      <p:ext uri="{BB962C8B-B14F-4D97-AF65-F5344CB8AC3E}">
        <p14:creationId xmlns:p14="http://schemas.microsoft.com/office/powerpoint/2010/main" val="79620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17</a:t>
            </a:fld>
            <a:endParaRPr lang="de-DE"/>
          </a:p>
        </p:txBody>
      </p:sp>
    </p:spTree>
    <p:extLst>
      <p:ext uri="{BB962C8B-B14F-4D97-AF65-F5344CB8AC3E}">
        <p14:creationId xmlns:p14="http://schemas.microsoft.com/office/powerpoint/2010/main" val="801280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18</a:t>
            </a:fld>
            <a:endParaRPr lang="de-DE"/>
          </a:p>
        </p:txBody>
      </p:sp>
    </p:spTree>
    <p:extLst>
      <p:ext uri="{BB962C8B-B14F-4D97-AF65-F5344CB8AC3E}">
        <p14:creationId xmlns:p14="http://schemas.microsoft.com/office/powerpoint/2010/main" val="977163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20</a:t>
            </a:fld>
            <a:endParaRPr lang="de-DE"/>
          </a:p>
        </p:txBody>
      </p:sp>
    </p:spTree>
    <p:extLst>
      <p:ext uri="{BB962C8B-B14F-4D97-AF65-F5344CB8AC3E}">
        <p14:creationId xmlns:p14="http://schemas.microsoft.com/office/powerpoint/2010/main" val="590704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4</a:t>
            </a:fld>
            <a:endParaRPr lang="de-DE"/>
          </a:p>
        </p:txBody>
      </p:sp>
    </p:spTree>
    <p:extLst>
      <p:ext uri="{BB962C8B-B14F-4D97-AF65-F5344CB8AC3E}">
        <p14:creationId xmlns:p14="http://schemas.microsoft.com/office/powerpoint/2010/main" val="36350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6</a:t>
            </a:fld>
            <a:endParaRPr lang="de-DE"/>
          </a:p>
        </p:txBody>
      </p:sp>
    </p:spTree>
    <p:extLst>
      <p:ext uri="{BB962C8B-B14F-4D97-AF65-F5344CB8AC3E}">
        <p14:creationId xmlns:p14="http://schemas.microsoft.com/office/powerpoint/2010/main" val="148826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7</a:t>
            </a:fld>
            <a:endParaRPr lang="de-DE"/>
          </a:p>
        </p:txBody>
      </p:sp>
    </p:spTree>
    <p:extLst>
      <p:ext uri="{BB962C8B-B14F-4D97-AF65-F5344CB8AC3E}">
        <p14:creationId xmlns:p14="http://schemas.microsoft.com/office/powerpoint/2010/main" val="420504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8</a:t>
            </a:fld>
            <a:endParaRPr lang="de-DE"/>
          </a:p>
        </p:txBody>
      </p:sp>
    </p:spTree>
    <p:extLst>
      <p:ext uri="{BB962C8B-B14F-4D97-AF65-F5344CB8AC3E}">
        <p14:creationId xmlns:p14="http://schemas.microsoft.com/office/powerpoint/2010/main" val="3162268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9</a:t>
            </a:fld>
            <a:endParaRPr lang="de-DE"/>
          </a:p>
        </p:txBody>
      </p:sp>
    </p:spTree>
    <p:extLst>
      <p:ext uri="{BB962C8B-B14F-4D97-AF65-F5344CB8AC3E}">
        <p14:creationId xmlns:p14="http://schemas.microsoft.com/office/powerpoint/2010/main" val="322747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10</a:t>
            </a:fld>
            <a:endParaRPr lang="de-DE"/>
          </a:p>
        </p:txBody>
      </p:sp>
    </p:spTree>
    <p:extLst>
      <p:ext uri="{BB962C8B-B14F-4D97-AF65-F5344CB8AC3E}">
        <p14:creationId xmlns:p14="http://schemas.microsoft.com/office/powerpoint/2010/main" val="386070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11</a:t>
            </a:fld>
            <a:endParaRPr lang="de-DE"/>
          </a:p>
        </p:txBody>
      </p:sp>
    </p:spTree>
    <p:extLst>
      <p:ext uri="{BB962C8B-B14F-4D97-AF65-F5344CB8AC3E}">
        <p14:creationId xmlns:p14="http://schemas.microsoft.com/office/powerpoint/2010/main" val="3046494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431800"/>
            <a:ext cx="5110163" cy="28749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960B8-AC67-479A-A2D5-801105C5EF17}" type="slidenum">
              <a:rPr lang="de-DE" smtClean="0"/>
              <a:pPr/>
              <a:t>12</a:t>
            </a:fld>
            <a:endParaRPr lang="de-DE"/>
          </a:p>
        </p:txBody>
      </p:sp>
    </p:spTree>
    <p:extLst>
      <p:ext uri="{BB962C8B-B14F-4D97-AF65-F5344CB8AC3E}">
        <p14:creationId xmlns:p14="http://schemas.microsoft.com/office/powerpoint/2010/main" val="2308570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6F81-C094-764D-98EB-C6D329CF381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G"/>
          </a:p>
        </p:txBody>
      </p:sp>
      <p:sp>
        <p:nvSpPr>
          <p:cNvPr id="3" name="Subtitle 2">
            <a:extLst>
              <a:ext uri="{FF2B5EF4-FFF2-40B4-BE49-F238E27FC236}">
                <a16:creationId xmlns:a16="http://schemas.microsoft.com/office/drawing/2014/main" id="{4EC8DC51-CDA3-BA4C-83A9-C23D2921C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G"/>
          </a:p>
        </p:txBody>
      </p:sp>
      <p:sp>
        <p:nvSpPr>
          <p:cNvPr id="4" name="Date Placeholder 3">
            <a:extLst>
              <a:ext uri="{FF2B5EF4-FFF2-40B4-BE49-F238E27FC236}">
                <a16:creationId xmlns:a16="http://schemas.microsoft.com/office/drawing/2014/main" id="{FC7BB9AF-16FD-664A-8FCD-68ACE4D2D8AB}"/>
              </a:ext>
            </a:extLst>
          </p:cNvPr>
          <p:cNvSpPr>
            <a:spLocks noGrp="1"/>
          </p:cNvSpPr>
          <p:nvPr>
            <p:ph type="dt" sz="half" idx="10"/>
          </p:nvPr>
        </p:nvSpPr>
        <p:spPr/>
        <p:txBody>
          <a:bodyPr/>
          <a:lstStyle/>
          <a:p>
            <a:fld id="{E24AE15A-F1FA-C042-AFB2-6D6183FDF33B}" type="datetimeFigureOut">
              <a:rPr lang="en-BG" smtClean="0"/>
              <a:t>4.10.22</a:t>
            </a:fld>
            <a:endParaRPr lang="en-BG"/>
          </a:p>
        </p:txBody>
      </p:sp>
      <p:sp>
        <p:nvSpPr>
          <p:cNvPr id="5" name="Footer Placeholder 4">
            <a:extLst>
              <a:ext uri="{FF2B5EF4-FFF2-40B4-BE49-F238E27FC236}">
                <a16:creationId xmlns:a16="http://schemas.microsoft.com/office/drawing/2014/main" id="{A3398A90-8C74-B548-A1A4-26D76C7B848B}"/>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5949CE55-D8EE-A94D-986A-69E1D67BA017}"/>
              </a:ext>
            </a:extLst>
          </p:cNvPr>
          <p:cNvSpPr>
            <a:spLocks noGrp="1"/>
          </p:cNvSpPr>
          <p:nvPr>
            <p:ph type="sldNum" sz="quarter" idx="12"/>
          </p:nvPr>
        </p:nvSpPr>
        <p:spPr/>
        <p:txBody>
          <a:bodyPr/>
          <a:lstStyle/>
          <a:p>
            <a:fld id="{46D77625-B1FA-BA42-936D-A7D2BF2A45C6}" type="slidenum">
              <a:rPr lang="en-BG" smtClean="0"/>
              <a:t>‹#›</a:t>
            </a:fld>
            <a:endParaRPr lang="en-BG"/>
          </a:p>
        </p:txBody>
      </p:sp>
    </p:spTree>
    <p:extLst>
      <p:ext uri="{BB962C8B-B14F-4D97-AF65-F5344CB8AC3E}">
        <p14:creationId xmlns:p14="http://schemas.microsoft.com/office/powerpoint/2010/main" val="153445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42E6-4924-BA42-A3A6-1631417E6C92}"/>
              </a:ext>
            </a:extLst>
          </p:cNvPr>
          <p:cNvSpPr>
            <a:spLocks noGrp="1"/>
          </p:cNvSpPr>
          <p:nvPr>
            <p:ph type="title"/>
          </p:nvPr>
        </p:nvSpPr>
        <p:spPr/>
        <p:txBody>
          <a:bodyPr/>
          <a:lstStyle/>
          <a:p>
            <a:r>
              <a:rPr lang="en-GB"/>
              <a:t>Click to edit Master title style</a:t>
            </a:r>
            <a:endParaRPr lang="en-BG"/>
          </a:p>
        </p:txBody>
      </p:sp>
      <p:sp>
        <p:nvSpPr>
          <p:cNvPr id="3" name="Vertical Text Placeholder 2">
            <a:extLst>
              <a:ext uri="{FF2B5EF4-FFF2-40B4-BE49-F238E27FC236}">
                <a16:creationId xmlns:a16="http://schemas.microsoft.com/office/drawing/2014/main" id="{0B6B2583-2E4D-1042-9DA5-1FAC7403CE7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C3C4742F-8D59-6547-8AEC-03DFB564DA96}"/>
              </a:ext>
            </a:extLst>
          </p:cNvPr>
          <p:cNvSpPr>
            <a:spLocks noGrp="1"/>
          </p:cNvSpPr>
          <p:nvPr>
            <p:ph type="dt" sz="half" idx="10"/>
          </p:nvPr>
        </p:nvSpPr>
        <p:spPr/>
        <p:txBody>
          <a:bodyPr/>
          <a:lstStyle/>
          <a:p>
            <a:fld id="{E24AE15A-F1FA-C042-AFB2-6D6183FDF33B}" type="datetimeFigureOut">
              <a:rPr lang="en-BG" smtClean="0"/>
              <a:t>4.10.22</a:t>
            </a:fld>
            <a:endParaRPr lang="en-BG"/>
          </a:p>
        </p:txBody>
      </p:sp>
      <p:sp>
        <p:nvSpPr>
          <p:cNvPr id="5" name="Footer Placeholder 4">
            <a:extLst>
              <a:ext uri="{FF2B5EF4-FFF2-40B4-BE49-F238E27FC236}">
                <a16:creationId xmlns:a16="http://schemas.microsoft.com/office/drawing/2014/main" id="{B04009DE-5D9B-884F-BA3A-B3E783BDD676}"/>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A24F1AD5-A18F-B84A-9782-84B0C6A836AE}"/>
              </a:ext>
            </a:extLst>
          </p:cNvPr>
          <p:cNvSpPr>
            <a:spLocks noGrp="1"/>
          </p:cNvSpPr>
          <p:nvPr>
            <p:ph type="sldNum" sz="quarter" idx="12"/>
          </p:nvPr>
        </p:nvSpPr>
        <p:spPr/>
        <p:txBody>
          <a:bodyPr/>
          <a:lstStyle/>
          <a:p>
            <a:fld id="{46D77625-B1FA-BA42-936D-A7D2BF2A45C6}" type="slidenum">
              <a:rPr lang="en-BG" smtClean="0"/>
              <a:t>‹#›</a:t>
            </a:fld>
            <a:endParaRPr lang="en-BG"/>
          </a:p>
        </p:txBody>
      </p:sp>
    </p:spTree>
    <p:extLst>
      <p:ext uri="{BB962C8B-B14F-4D97-AF65-F5344CB8AC3E}">
        <p14:creationId xmlns:p14="http://schemas.microsoft.com/office/powerpoint/2010/main" val="1705234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0CFEAB-D272-7A48-AC8F-DB75E6BBD5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G"/>
          </a:p>
        </p:txBody>
      </p:sp>
      <p:sp>
        <p:nvSpPr>
          <p:cNvPr id="3" name="Vertical Text Placeholder 2">
            <a:extLst>
              <a:ext uri="{FF2B5EF4-FFF2-40B4-BE49-F238E27FC236}">
                <a16:creationId xmlns:a16="http://schemas.microsoft.com/office/drawing/2014/main" id="{EEB77ABE-2DF2-DA45-BA95-885EA9A8C3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82529AD2-5044-594F-BEE0-A52E02AD0242}"/>
              </a:ext>
            </a:extLst>
          </p:cNvPr>
          <p:cNvSpPr>
            <a:spLocks noGrp="1"/>
          </p:cNvSpPr>
          <p:nvPr>
            <p:ph type="dt" sz="half" idx="10"/>
          </p:nvPr>
        </p:nvSpPr>
        <p:spPr/>
        <p:txBody>
          <a:bodyPr/>
          <a:lstStyle/>
          <a:p>
            <a:fld id="{E24AE15A-F1FA-C042-AFB2-6D6183FDF33B}" type="datetimeFigureOut">
              <a:rPr lang="en-BG" smtClean="0"/>
              <a:t>4.10.22</a:t>
            </a:fld>
            <a:endParaRPr lang="en-BG"/>
          </a:p>
        </p:txBody>
      </p:sp>
      <p:sp>
        <p:nvSpPr>
          <p:cNvPr id="5" name="Footer Placeholder 4">
            <a:extLst>
              <a:ext uri="{FF2B5EF4-FFF2-40B4-BE49-F238E27FC236}">
                <a16:creationId xmlns:a16="http://schemas.microsoft.com/office/drawing/2014/main" id="{CF618A7E-C5DD-3441-8B29-5B458A9F5895}"/>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9E0CEBC0-761D-2D4A-8EA7-8A4F7FCC9D9B}"/>
              </a:ext>
            </a:extLst>
          </p:cNvPr>
          <p:cNvSpPr>
            <a:spLocks noGrp="1"/>
          </p:cNvSpPr>
          <p:nvPr>
            <p:ph type="sldNum" sz="quarter" idx="12"/>
          </p:nvPr>
        </p:nvSpPr>
        <p:spPr/>
        <p:txBody>
          <a:bodyPr/>
          <a:lstStyle/>
          <a:p>
            <a:fld id="{46D77625-B1FA-BA42-936D-A7D2BF2A45C6}" type="slidenum">
              <a:rPr lang="en-BG" smtClean="0"/>
              <a:t>‹#›</a:t>
            </a:fld>
            <a:endParaRPr lang="en-BG"/>
          </a:p>
        </p:txBody>
      </p:sp>
    </p:spTree>
    <p:extLst>
      <p:ext uri="{BB962C8B-B14F-4D97-AF65-F5344CB8AC3E}">
        <p14:creationId xmlns:p14="http://schemas.microsoft.com/office/powerpoint/2010/main" val="1030010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elfolie">
    <p:spTree>
      <p:nvGrpSpPr>
        <p:cNvPr id="1" name=""/>
        <p:cNvGrpSpPr/>
        <p:nvPr/>
      </p:nvGrpSpPr>
      <p:grpSpPr>
        <a:xfrm>
          <a:off x="0" y="0"/>
          <a:ext cx="0" cy="0"/>
          <a:chOff x="0" y="0"/>
          <a:chExt cx="0" cy="0"/>
        </a:xfrm>
      </p:grpSpPr>
      <p:pic>
        <p:nvPicPr>
          <p:cNvPr id="18" name="Bild 1" descr="bg_rauschen_DINA3.jp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bwMode="white">
          <a:xfrm>
            <a:off x="144051" y="141002"/>
            <a:ext cx="11908307" cy="6576000"/>
          </a:xfrm>
          <a:prstGeom prst="rect">
            <a:avLst/>
          </a:prstGeom>
        </p:spPr>
      </p:pic>
      <p:sp>
        <p:nvSpPr>
          <p:cNvPr id="19" name="Rechteck 18"/>
          <p:cNvSpPr/>
          <p:nvPr userDrawn="1"/>
        </p:nvSpPr>
        <p:spPr bwMode="gray">
          <a:xfrm>
            <a:off x="820846" y="2941947"/>
            <a:ext cx="11233309" cy="3028322"/>
          </a:xfrm>
          <a:prstGeom prst="rect">
            <a:avLst/>
          </a:prstGeom>
          <a:gradFill flip="none" rotWithShape="1">
            <a:gsLst>
              <a:gs pos="100000">
                <a:srgbClr val="A162A7"/>
              </a:gs>
              <a:gs pos="30000">
                <a:srgbClr val="791F82"/>
              </a:gs>
            </a:gsLst>
            <a:lin ang="14400000" scaled="0"/>
            <a:tileRect/>
          </a:gradFill>
          <a:ln w="12700" cap="flat" cmpd="sng" algn="ctr">
            <a:noFill/>
            <a:prstDash val="solid"/>
            <a:miter lim="800000"/>
          </a:ln>
          <a:effectLst/>
        </p:spPr>
        <p:txBody>
          <a:bodyPr lIns="68539" tIns="34270" rIns="68539" bIns="34270" rtlCol="0" anchor="ctr"/>
          <a:lstStyle/>
          <a:p>
            <a:pPr marL="0" marR="0" lvl="0" indent="0" algn="ctr" defTabSz="685412" eaLnBrk="1" fontAlgn="auto" latinLnBrk="0" hangingPunct="1">
              <a:lnSpc>
                <a:spcPct val="100000"/>
              </a:lnSpc>
              <a:spcBef>
                <a:spcPts val="0"/>
              </a:spcBef>
              <a:spcAft>
                <a:spcPts val="0"/>
              </a:spcAft>
              <a:buClrTx/>
              <a:buSzTx/>
              <a:buFontTx/>
              <a:buNone/>
              <a:tabLst/>
              <a:defRPr/>
            </a:pPr>
            <a:endParaRPr kumimoji="0" lang="de-DE" sz="1400" b="0" i="0" u="none" strike="noStrike" kern="0" cap="none" spc="0" normalizeH="0" baseline="0" noProof="0" dirty="0">
              <a:ln>
                <a:noFill/>
              </a:ln>
              <a:solidFill>
                <a:srgbClr val="FFFFFF"/>
              </a:solidFill>
              <a:effectLst/>
              <a:uLnTx/>
              <a:uFillTx/>
              <a:latin typeface="Calibri"/>
              <a:ea typeface="+mn-ea"/>
              <a:cs typeface="+mn-cs"/>
            </a:endParaRPr>
          </a:p>
        </p:txBody>
      </p:sp>
      <p:sp>
        <p:nvSpPr>
          <p:cNvPr id="20" name="Rechteck 19"/>
          <p:cNvSpPr/>
          <p:nvPr userDrawn="1"/>
        </p:nvSpPr>
        <p:spPr bwMode="gray">
          <a:xfrm>
            <a:off x="818635" y="137897"/>
            <a:ext cx="1944934" cy="1944232"/>
          </a:xfrm>
          <a:prstGeom prst="rect">
            <a:avLst/>
          </a:prstGeom>
          <a:solidFill>
            <a:srgbClr val="FFFFFF"/>
          </a:solidFill>
          <a:ln w="6350" cap="flat" cmpd="sng" algn="ctr">
            <a:noFill/>
            <a:prstDash val="solid"/>
            <a:miter lim="800000"/>
          </a:ln>
          <a:effectLst/>
        </p:spPr>
        <p:txBody>
          <a:bodyPr lIns="68539" tIns="34270" rIns="68539" bIns="34270" spcCol="0" rtlCol="0" anchor="ctr"/>
          <a:lstStyle/>
          <a:p>
            <a:pPr marL="0" marR="0" lvl="0" indent="0" algn="ctr" defTabSz="685412" eaLnBrk="1" fontAlgn="auto" latinLnBrk="0" hangingPunct="1">
              <a:lnSpc>
                <a:spcPct val="100000"/>
              </a:lnSpc>
              <a:spcBef>
                <a:spcPts val="0"/>
              </a:spcBef>
              <a:spcAft>
                <a:spcPts val="0"/>
              </a:spcAft>
              <a:buClrTx/>
              <a:buSzTx/>
              <a:buFontTx/>
              <a:buNone/>
              <a:tabLst/>
              <a:defRPr/>
            </a:pPr>
            <a:endParaRPr kumimoji="0" lang="de-DE" sz="1400" b="0" i="0" u="none" strike="noStrike" kern="0" cap="none" spc="0" normalizeH="0" baseline="0" noProof="0">
              <a:ln>
                <a:noFill/>
              </a:ln>
              <a:solidFill>
                <a:srgbClr val="FFFFFF"/>
              </a:solidFill>
              <a:effectLst/>
              <a:uLnTx/>
              <a:uFillTx/>
              <a:latin typeface="Calibri"/>
              <a:ea typeface="+mn-ea"/>
              <a:cs typeface="+mn-cs"/>
            </a:endParaRPr>
          </a:p>
        </p:txBody>
      </p:sp>
      <p:sp>
        <p:nvSpPr>
          <p:cNvPr id="3" name="Untertitel 2"/>
          <p:cNvSpPr>
            <a:spLocks noGrp="1"/>
          </p:cNvSpPr>
          <p:nvPr userDrawn="1">
            <p:ph type="subTitle" idx="1" hasCustomPrompt="1"/>
          </p:nvPr>
        </p:nvSpPr>
        <p:spPr bwMode="gray">
          <a:xfrm>
            <a:off x="1247907" y="3306549"/>
            <a:ext cx="10121660" cy="2299114"/>
          </a:xfrm>
        </p:spPr>
        <p:txBody>
          <a:bodyPr anchor="ctr"/>
          <a:lstStyle>
            <a:lvl1pPr marL="0" indent="0" algn="l">
              <a:lnSpc>
                <a:spcPct val="90000"/>
              </a:lnSpc>
              <a:spcAft>
                <a:spcPts val="1500"/>
              </a:spcAft>
              <a:buNone/>
              <a:defRPr sz="4997" b="1" cap="all" baseline="0">
                <a:solidFill>
                  <a:schemeClr val="bg1"/>
                </a:solidFill>
              </a:defRPr>
            </a:lvl1pPr>
            <a:lvl2pPr marL="1588" indent="0" algn="l">
              <a:lnSpc>
                <a:spcPct val="100000"/>
              </a:lnSpc>
              <a:buNone/>
              <a:defRPr sz="2400">
                <a:solidFill>
                  <a:schemeClr val="bg1"/>
                </a:solidFill>
              </a:defRPr>
            </a:lvl2pPr>
            <a:lvl3pPr marL="0" indent="0" algn="l">
              <a:lnSpc>
                <a:spcPct val="100000"/>
              </a:lnSpc>
              <a:buNone/>
              <a:tabLst/>
              <a:defRPr sz="2400">
                <a:solidFill>
                  <a:schemeClr val="bg1"/>
                </a:solidFill>
              </a:defRPr>
            </a:lvl3pPr>
            <a:lvl4pPr marL="1588" indent="0" algn="l">
              <a:lnSpc>
                <a:spcPct val="100000"/>
              </a:lnSpc>
              <a:buNone/>
              <a:defRPr sz="2400">
                <a:solidFill>
                  <a:schemeClr val="bg1"/>
                </a:solidFill>
              </a:defRPr>
            </a:lvl4pPr>
            <a:lvl5pPr marL="0" indent="0" algn="l">
              <a:lnSpc>
                <a:spcPct val="100000"/>
              </a:lnSpc>
              <a:buNone/>
              <a:defRPr sz="2400">
                <a:solidFill>
                  <a:schemeClr val="bg1"/>
                </a:solidFill>
              </a:defRPr>
            </a:lvl5pPr>
            <a:lvl6pPr marL="0" indent="0" algn="l">
              <a:lnSpc>
                <a:spcPct val="100000"/>
              </a:lnSpc>
              <a:buNone/>
              <a:defRPr sz="2400">
                <a:solidFill>
                  <a:schemeClr val="bg1"/>
                </a:solidFill>
              </a:defRPr>
            </a:lvl6pPr>
            <a:lvl7pPr marL="0" indent="0" algn="l">
              <a:lnSpc>
                <a:spcPct val="100000"/>
              </a:lnSpc>
              <a:buNone/>
              <a:defRPr sz="2400">
                <a:solidFill>
                  <a:schemeClr val="bg1"/>
                </a:solidFill>
              </a:defRPr>
            </a:lvl7pPr>
            <a:lvl8pPr marL="0" indent="0" algn="l">
              <a:lnSpc>
                <a:spcPct val="100000"/>
              </a:lnSpc>
              <a:buNone/>
              <a:defRPr sz="2400">
                <a:solidFill>
                  <a:schemeClr val="bg1"/>
                </a:solidFill>
              </a:defRPr>
            </a:lvl8pPr>
            <a:lvl9pPr marL="1588" indent="0" algn="l">
              <a:lnSpc>
                <a:spcPct val="100000"/>
              </a:lnSpc>
              <a:buNone/>
              <a:defRPr sz="2400">
                <a:solidFill>
                  <a:schemeClr val="bg1"/>
                </a:solidFill>
              </a:defRPr>
            </a:lvl9pPr>
          </a:lstStyle>
          <a:p>
            <a:pPr lvl="0"/>
            <a:r>
              <a:rPr lang="de-DE" dirty="0" err="1"/>
              <a:t>Mindshift</a:t>
            </a:r>
            <a:r>
              <a:rPr lang="de-DE" dirty="0"/>
              <a:t> Slowakei </a:t>
            </a:r>
          </a:p>
        </p:txBody>
      </p:sp>
      <p:cxnSp>
        <p:nvCxnSpPr>
          <p:cNvPr id="13" name="Gerade Verbindung 19"/>
          <p:cNvCxnSpPr/>
          <p:nvPr userDrawn="1"/>
        </p:nvCxnSpPr>
        <p:spPr bwMode="gray">
          <a:xfrm flipV="1">
            <a:off x="428682" y="-84157"/>
            <a:ext cx="0" cy="71982"/>
          </a:xfrm>
          <a:prstGeom prst="line">
            <a:avLst/>
          </a:prstGeom>
          <a:ln w="12700">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14" name="Rechteck 13"/>
          <p:cNvSpPr/>
          <p:nvPr userDrawn="1"/>
        </p:nvSpPr>
        <p:spPr bwMode="gray">
          <a:xfrm>
            <a:off x="294719" y="-219793"/>
            <a:ext cx="272688" cy="10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600" dirty="0">
                <a:solidFill>
                  <a:schemeClr val="accent1"/>
                </a:solidFill>
              </a:rPr>
              <a:t>15,74</a:t>
            </a:r>
          </a:p>
        </p:txBody>
      </p:sp>
      <p:cxnSp>
        <p:nvCxnSpPr>
          <p:cNvPr id="15" name="Gerade Verbindung 19"/>
          <p:cNvCxnSpPr/>
          <p:nvPr userDrawn="1"/>
        </p:nvCxnSpPr>
        <p:spPr bwMode="gray">
          <a:xfrm flipV="1">
            <a:off x="11759350" y="-84157"/>
            <a:ext cx="0" cy="71982"/>
          </a:xfrm>
          <a:prstGeom prst="line">
            <a:avLst/>
          </a:prstGeom>
          <a:ln w="12700">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16" name="Rechteck 15"/>
          <p:cNvSpPr/>
          <p:nvPr userDrawn="1"/>
        </p:nvSpPr>
        <p:spPr bwMode="gray">
          <a:xfrm>
            <a:off x="11625389" y="-219793"/>
            <a:ext cx="272688" cy="10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600" dirty="0">
                <a:solidFill>
                  <a:schemeClr val="accent1"/>
                </a:solidFill>
              </a:rPr>
              <a:t>15,74</a:t>
            </a:r>
          </a:p>
        </p:txBody>
      </p:sp>
      <p:cxnSp>
        <p:nvCxnSpPr>
          <p:cNvPr id="17" name="Gerade Verbindung 19"/>
          <p:cNvCxnSpPr/>
          <p:nvPr userDrawn="1"/>
        </p:nvCxnSpPr>
        <p:spPr bwMode="gray">
          <a:xfrm rot="5400000" flipV="1">
            <a:off x="12238045" y="1394003"/>
            <a:ext cx="0" cy="72009"/>
          </a:xfrm>
          <a:prstGeom prst="line">
            <a:avLst/>
          </a:prstGeom>
          <a:ln w="12700">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22" name="Rechteck 21"/>
          <p:cNvSpPr/>
          <p:nvPr userDrawn="1"/>
        </p:nvSpPr>
        <p:spPr bwMode="gray">
          <a:xfrm>
            <a:off x="12325568" y="1376020"/>
            <a:ext cx="272688" cy="10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rtl="0"/>
            <a:r>
              <a:rPr lang="de-DE" sz="600" dirty="0">
                <a:solidFill>
                  <a:schemeClr val="accent1"/>
                </a:solidFill>
              </a:rPr>
              <a:t>5,55</a:t>
            </a:r>
          </a:p>
        </p:txBody>
      </p:sp>
      <p:cxnSp>
        <p:nvCxnSpPr>
          <p:cNvPr id="23" name="Gerade Verbindung 19"/>
          <p:cNvCxnSpPr/>
          <p:nvPr userDrawn="1"/>
        </p:nvCxnSpPr>
        <p:spPr bwMode="gray">
          <a:xfrm rot="5400000" flipV="1">
            <a:off x="12238045" y="6208569"/>
            <a:ext cx="0" cy="72009"/>
          </a:xfrm>
          <a:prstGeom prst="line">
            <a:avLst/>
          </a:prstGeom>
          <a:ln w="12700">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24" name="Rechteck 23"/>
          <p:cNvSpPr/>
          <p:nvPr userDrawn="1"/>
        </p:nvSpPr>
        <p:spPr bwMode="gray">
          <a:xfrm>
            <a:off x="12325568" y="6190586"/>
            <a:ext cx="272688" cy="10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rtl="0"/>
            <a:r>
              <a:rPr lang="de-DE" sz="600" dirty="0">
                <a:solidFill>
                  <a:schemeClr val="accent1"/>
                </a:solidFill>
              </a:rPr>
              <a:t>7,83</a:t>
            </a:r>
          </a:p>
        </p:txBody>
      </p:sp>
      <p:pic>
        <p:nvPicPr>
          <p:cNvPr id="4" name="Grafik 3">
            <a:extLst>
              <a:ext uri="{FF2B5EF4-FFF2-40B4-BE49-F238E27FC236}">
                <a16:creationId xmlns:a16="http://schemas.microsoft.com/office/drawing/2014/main" id="{A8E17600-9F66-6549-998D-81ED7D4865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6837" y="1194862"/>
            <a:ext cx="1946732" cy="713887"/>
          </a:xfrm>
          <a:prstGeom prst="rect">
            <a:avLst/>
          </a:prstGeom>
        </p:spPr>
      </p:pic>
    </p:spTree>
    <p:extLst>
      <p:ext uri="{BB962C8B-B14F-4D97-AF65-F5344CB8AC3E}">
        <p14:creationId xmlns:p14="http://schemas.microsoft.com/office/powerpoint/2010/main" val="14745414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pic>
        <p:nvPicPr>
          <p:cNvPr id="7" name="Bild 1" descr="bg_rauschen_DINA3.jpg"/>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bwMode="white">
          <a:xfrm>
            <a:off x="144051" y="141001"/>
            <a:ext cx="11908306" cy="6576000"/>
          </a:xfrm>
          <a:prstGeom prst="rect">
            <a:avLst/>
          </a:prstGeom>
        </p:spPr>
      </p:pic>
      <p:sp>
        <p:nvSpPr>
          <p:cNvPr id="2" name="Titel 1"/>
          <p:cNvSpPr>
            <a:spLocks noGrp="1"/>
          </p:cNvSpPr>
          <p:nvPr>
            <p:ph type="title"/>
          </p:nvPr>
        </p:nvSpPr>
        <p:spPr bwMode="gray"/>
        <p:txBody>
          <a:bodyPr/>
          <a:lstStyle>
            <a:lvl1pPr>
              <a:defRPr/>
            </a:lvl1pPr>
          </a:lstStyle>
          <a:p>
            <a:r>
              <a:rPr lang="de-DE"/>
              <a:t>Titelmasterformat durch Klicken bearbeiten</a:t>
            </a:r>
          </a:p>
        </p:txBody>
      </p:sp>
      <p:sp>
        <p:nvSpPr>
          <p:cNvPr id="8" name="Untertitel 2"/>
          <p:cNvSpPr>
            <a:spLocks noGrp="1"/>
          </p:cNvSpPr>
          <p:nvPr>
            <p:ph type="subTitle" idx="1"/>
          </p:nvPr>
        </p:nvSpPr>
        <p:spPr bwMode="gray">
          <a:xfrm>
            <a:off x="409631" y="738966"/>
            <a:ext cx="11349895" cy="426563"/>
          </a:xfrm>
        </p:spPr>
        <p:txBody>
          <a:bodyPr/>
          <a:lstStyle>
            <a:lvl1pPr marL="0" indent="0" algn="l">
              <a:lnSpc>
                <a:spcPct val="120000"/>
              </a:lnSpc>
              <a:buNone/>
              <a:defRPr sz="1800" b="1">
                <a:solidFill>
                  <a:srgbClr val="965AA0"/>
                </a:solidFill>
              </a:defRPr>
            </a:lvl1pPr>
            <a:lvl2pPr marL="1588" indent="0" algn="l">
              <a:lnSpc>
                <a:spcPct val="120000"/>
              </a:lnSpc>
              <a:buNone/>
              <a:defRPr sz="1800" b="1">
                <a:solidFill>
                  <a:srgbClr val="965AA0"/>
                </a:solidFill>
              </a:defRPr>
            </a:lvl2pPr>
            <a:lvl3pPr marL="0" indent="0" algn="l">
              <a:lnSpc>
                <a:spcPct val="120000"/>
              </a:lnSpc>
              <a:buNone/>
              <a:tabLst/>
              <a:defRPr sz="1800" b="1">
                <a:solidFill>
                  <a:srgbClr val="965AA0"/>
                </a:solidFill>
              </a:defRPr>
            </a:lvl3pPr>
            <a:lvl4pPr marL="1588" indent="0" algn="l">
              <a:lnSpc>
                <a:spcPct val="120000"/>
              </a:lnSpc>
              <a:buNone/>
              <a:defRPr sz="1800" b="1">
                <a:solidFill>
                  <a:srgbClr val="965AA0"/>
                </a:solidFill>
              </a:defRPr>
            </a:lvl4pPr>
            <a:lvl5pPr marL="0" indent="0" algn="l">
              <a:lnSpc>
                <a:spcPct val="120000"/>
              </a:lnSpc>
              <a:buNone/>
              <a:defRPr sz="1800" b="1">
                <a:solidFill>
                  <a:srgbClr val="965AA0"/>
                </a:solidFill>
              </a:defRPr>
            </a:lvl5pPr>
            <a:lvl6pPr marL="0" indent="0" algn="l">
              <a:lnSpc>
                <a:spcPct val="120000"/>
              </a:lnSpc>
              <a:buNone/>
              <a:defRPr sz="1800" b="1">
                <a:solidFill>
                  <a:srgbClr val="965AA0"/>
                </a:solidFill>
              </a:defRPr>
            </a:lvl6pPr>
            <a:lvl7pPr marL="0" indent="0" algn="l">
              <a:lnSpc>
                <a:spcPct val="120000"/>
              </a:lnSpc>
              <a:buNone/>
              <a:defRPr sz="1800" b="1">
                <a:solidFill>
                  <a:srgbClr val="965AA0"/>
                </a:solidFill>
              </a:defRPr>
            </a:lvl7pPr>
            <a:lvl8pPr marL="0" indent="0" algn="l">
              <a:lnSpc>
                <a:spcPct val="120000"/>
              </a:lnSpc>
              <a:buNone/>
              <a:defRPr sz="1800" b="1">
                <a:solidFill>
                  <a:srgbClr val="965AA0"/>
                </a:solidFill>
              </a:defRPr>
            </a:lvl8pPr>
            <a:lvl9pPr marL="1588" indent="0" algn="l">
              <a:lnSpc>
                <a:spcPct val="120000"/>
              </a:lnSpc>
              <a:buNone/>
              <a:defRPr sz="1800" b="1">
                <a:solidFill>
                  <a:srgbClr val="965AA0"/>
                </a:solidFill>
              </a:defRPr>
            </a:lvl9pPr>
          </a:lstStyle>
          <a:p>
            <a:pPr lvl="0"/>
            <a:r>
              <a:rPr lang="de-DE"/>
              <a:t>Formatvorlage des Untertitelmasters durch Klicken bearbeiten</a:t>
            </a:r>
          </a:p>
        </p:txBody>
      </p:sp>
      <p:sp>
        <p:nvSpPr>
          <p:cNvPr id="3" name="Datumsplatzhalter 2"/>
          <p:cNvSpPr>
            <a:spLocks noGrp="1"/>
          </p:cNvSpPr>
          <p:nvPr>
            <p:ph type="dt" sz="half" idx="10"/>
          </p:nvPr>
        </p:nvSpPr>
        <p:spPr/>
        <p:txBody>
          <a:bodyPr/>
          <a:lstStyle/>
          <a:p>
            <a:endParaRPr lang="de-DE"/>
          </a:p>
        </p:txBody>
      </p:sp>
      <p:sp>
        <p:nvSpPr>
          <p:cNvPr id="11" name="Fußzeilenplatzhalter 10"/>
          <p:cNvSpPr>
            <a:spLocks noGrp="1"/>
          </p:cNvSpPr>
          <p:nvPr>
            <p:ph type="ftr" sz="quarter" idx="11"/>
          </p:nvPr>
        </p:nvSpPr>
        <p:spPr/>
        <p:txBody>
          <a:bodyPr/>
          <a:lstStyle/>
          <a:p>
            <a:r>
              <a:rPr lang="de-DE"/>
              <a:t>Schwarz Group // Corporate Presentation //</a:t>
            </a:r>
          </a:p>
        </p:txBody>
      </p:sp>
      <p:sp>
        <p:nvSpPr>
          <p:cNvPr id="12" name="Foliennummernplatzhalter 11"/>
          <p:cNvSpPr>
            <a:spLocks noGrp="1"/>
          </p:cNvSpPr>
          <p:nvPr>
            <p:ph type="sldNum" sz="quarter" idx="12"/>
          </p:nvPr>
        </p:nvSpPr>
        <p:spPr/>
        <p:txBody>
          <a:bodyPr/>
          <a:lstStyle/>
          <a:p>
            <a:fld id="{0C7C1E0B-BD27-42F8-BC6B-2F0636970842}" type="slidenum">
              <a:rPr lang="de-DE" smtClean="0"/>
              <a:pPr/>
              <a:t>‹#›</a:t>
            </a:fld>
            <a:endParaRPr lang="de-DE"/>
          </a:p>
        </p:txBody>
      </p:sp>
      <p:sp>
        <p:nvSpPr>
          <p:cNvPr id="9" name="Textplatzhalter 8"/>
          <p:cNvSpPr>
            <a:spLocks noGrp="1"/>
          </p:cNvSpPr>
          <p:nvPr>
            <p:ph type="body" sz="quarter" idx="13"/>
          </p:nvPr>
        </p:nvSpPr>
        <p:spPr bwMode="gray">
          <a:xfrm>
            <a:off x="407248" y="1326148"/>
            <a:ext cx="11352277" cy="4917464"/>
          </a:xfrm>
        </p:spPr>
        <p:txBody>
          <a:bodyPr/>
          <a:lstStyle>
            <a:lvl1pPr>
              <a:defRPr/>
            </a:lvl1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4802361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93E9-EC61-AE46-B06E-5487AD86E4A8}"/>
              </a:ext>
            </a:extLst>
          </p:cNvPr>
          <p:cNvSpPr>
            <a:spLocks noGrp="1"/>
          </p:cNvSpPr>
          <p:nvPr>
            <p:ph type="title"/>
          </p:nvPr>
        </p:nvSpPr>
        <p:spPr/>
        <p:txBody>
          <a:bodyPr/>
          <a:lstStyle/>
          <a:p>
            <a:r>
              <a:rPr lang="en-GB"/>
              <a:t>Click to edit Master title style</a:t>
            </a:r>
            <a:endParaRPr lang="en-BG"/>
          </a:p>
        </p:txBody>
      </p:sp>
      <p:sp>
        <p:nvSpPr>
          <p:cNvPr id="3" name="Content Placeholder 2">
            <a:extLst>
              <a:ext uri="{FF2B5EF4-FFF2-40B4-BE49-F238E27FC236}">
                <a16:creationId xmlns:a16="http://schemas.microsoft.com/office/drawing/2014/main" id="{79FAFC1C-89DD-224F-A5E2-41C128D8F86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68ECDC83-0707-F543-9803-EFE92A9A27EB}"/>
              </a:ext>
            </a:extLst>
          </p:cNvPr>
          <p:cNvSpPr>
            <a:spLocks noGrp="1"/>
          </p:cNvSpPr>
          <p:nvPr>
            <p:ph type="dt" sz="half" idx="10"/>
          </p:nvPr>
        </p:nvSpPr>
        <p:spPr/>
        <p:txBody>
          <a:bodyPr/>
          <a:lstStyle/>
          <a:p>
            <a:fld id="{E24AE15A-F1FA-C042-AFB2-6D6183FDF33B}" type="datetimeFigureOut">
              <a:rPr lang="en-BG" smtClean="0"/>
              <a:t>4.10.22</a:t>
            </a:fld>
            <a:endParaRPr lang="en-BG"/>
          </a:p>
        </p:txBody>
      </p:sp>
      <p:sp>
        <p:nvSpPr>
          <p:cNvPr id="5" name="Footer Placeholder 4">
            <a:extLst>
              <a:ext uri="{FF2B5EF4-FFF2-40B4-BE49-F238E27FC236}">
                <a16:creationId xmlns:a16="http://schemas.microsoft.com/office/drawing/2014/main" id="{989BBB66-AD77-D542-8EE7-524F1A27F06E}"/>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AA8538F1-5B5C-0141-9D09-CD46A7583021}"/>
              </a:ext>
            </a:extLst>
          </p:cNvPr>
          <p:cNvSpPr>
            <a:spLocks noGrp="1"/>
          </p:cNvSpPr>
          <p:nvPr>
            <p:ph type="sldNum" sz="quarter" idx="12"/>
          </p:nvPr>
        </p:nvSpPr>
        <p:spPr/>
        <p:txBody>
          <a:bodyPr/>
          <a:lstStyle/>
          <a:p>
            <a:fld id="{46D77625-B1FA-BA42-936D-A7D2BF2A45C6}" type="slidenum">
              <a:rPr lang="en-BG" smtClean="0"/>
              <a:t>‹#›</a:t>
            </a:fld>
            <a:endParaRPr lang="en-BG"/>
          </a:p>
        </p:txBody>
      </p:sp>
    </p:spTree>
    <p:extLst>
      <p:ext uri="{BB962C8B-B14F-4D97-AF65-F5344CB8AC3E}">
        <p14:creationId xmlns:p14="http://schemas.microsoft.com/office/powerpoint/2010/main" val="390341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34F5-451F-4145-8824-D5F4191030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G"/>
          </a:p>
        </p:txBody>
      </p:sp>
      <p:sp>
        <p:nvSpPr>
          <p:cNvPr id="3" name="Text Placeholder 2">
            <a:extLst>
              <a:ext uri="{FF2B5EF4-FFF2-40B4-BE49-F238E27FC236}">
                <a16:creationId xmlns:a16="http://schemas.microsoft.com/office/drawing/2014/main" id="{B851E15F-F37C-DB46-8D4E-A1C7AAD791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A42A93-3441-9943-BDE4-8E31498AB767}"/>
              </a:ext>
            </a:extLst>
          </p:cNvPr>
          <p:cNvSpPr>
            <a:spLocks noGrp="1"/>
          </p:cNvSpPr>
          <p:nvPr>
            <p:ph type="dt" sz="half" idx="10"/>
          </p:nvPr>
        </p:nvSpPr>
        <p:spPr/>
        <p:txBody>
          <a:bodyPr/>
          <a:lstStyle/>
          <a:p>
            <a:fld id="{E24AE15A-F1FA-C042-AFB2-6D6183FDF33B}" type="datetimeFigureOut">
              <a:rPr lang="en-BG" smtClean="0"/>
              <a:t>4.10.22</a:t>
            </a:fld>
            <a:endParaRPr lang="en-BG"/>
          </a:p>
        </p:txBody>
      </p:sp>
      <p:sp>
        <p:nvSpPr>
          <p:cNvPr id="5" name="Footer Placeholder 4">
            <a:extLst>
              <a:ext uri="{FF2B5EF4-FFF2-40B4-BE49-F238E27FC236}">
                <a16:creationId xmlns:a16="http://schemas.microsoft.com/office/drawing/2014/main" id="{A3E3BF05-1EDC-0741-B7E0-559226CB1C67}"/>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79630808-1FB1-3F48-B7AC-46542C2FC6DE}"/>
              </a:ext>
            </a:extLst>
          </p:cNvPr>
          <p:cNvSpPr>
            <a:spLocks noGrp="1"/>
          </p:cNvSpPr>
          <p:nvPr>
            <p:ph type="sldNum" sz="quarter" idx="12"/>
          </p:nvPr>
        </p:nvSpPr>
        <p:spPr/>
        <p:txBody>
          <a:bodyPr/>
          <a:lstStyle/>
          <a:p>
            <a:fld id="{46D77625-B1FA-BA42-936D-A7D2BF2A45C6}" type="slidenum">
              <a:rPr lang="en-BG" smtClean="0"/>
              <a:t>‹#›</a:t>
            </a:fld>
            <a:endParaRPr lang="en-BG"/>
          </a:p>
        </p:txBody>
      </p:sp>
    </p:spTree>
    <p:extLst>
      <p:ext uri="{BB962C8B-B14F-4D97-AF65-F5344CB8AC3E}">
        <p14:creationId xmlns:p14="http://schemas.microsoft.com/office/powerpoint/2010/main" val="419964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FC7A-8438-7344-AB71-20789A1CB595}"/>
              </a:ext>
            </a:extLst>
          </p:cNvPr>
          <p:cNvSpPr>
            <a:spLocks noGrp="1"/>
          </p:cNvSpPr>
          <p:nvPr>
            <p:ph type="title"/>
          </p:nvPr>
        </p:nvSpPr>
        <p:spPr/>
        <p:txBody>
          <a:bodyPr/>
          <a:lstStyle/>
          <a:p>
            <a:r>
              <a:rPr lang="en-GB"/>
              <a:t>Click to edit Master title style</a:t>
            </a:r>
            <a:endParaRPr lang="en-BG"/>
          </a:p>
        </p:txBody>
      </p:sp>
      <p:sp>
        <p:nvSpPr>
          <p:cNvPr id="3" name="Content Placeholder 2">
            <a:extLst>
              <a:ext uri="{FF2B5EF4-FFF2-40B4-BE49-F238E27FC236}">
                <a16:creationId xmlns:a16="http://schemas.microsoft.com/office/drawing/2014/main" id="{B1323D56-0C99-CE41-B606-1D2F9B6BD5A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Content Placeholder 3">
            <a:extLst>
              <a:ext uri="{FF2B5EF4-FFF2-40B4-BE49-F238E27FC236}">
                <a16:creationId xmlns:a16="http://schemas.microsoft.com/office/drawing/2014/main" id="{5FC7CB88-79A2-E34E-B4F0-69DE7E80E74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5" name="Date Placeholder 4">
            <a:extLst>
              <a:ext uri="{FF2B5EF4-FFF2-40B4-BE49-F238E27FC236}">
                <a16:creationId xmlns:a16="http://schemas.microsoft.com/office/drawing/2014/main" id="{17C5263F-B68F-D140-8713-F2C2977FA9C6}"/>
              </a:ext>
            </a:extLst>
          </p:cNvPr>
          <p:cNvSpPr>
            <a:spLocks noGrp="1"/>
          </p:cNvSpPr>
          <p:nvPr>
            <p:ph type="dt" sz="half" idx="10"/>
          </p:nvPr>
        </p:nvSpPr>
        <p:spPr/>
        <p:txBody>
          <a:bodyPr/>
          <a:lstStyle/>
          <a:p>
            <a:fld id="{E24AE15A-F1FA-C042-AFB2-6D6183FDF33B}" type="datetimeFigureOut">
              <a:rPr lang="en-BG" smtClean="0"/>
              <a:t>4.10.22</a:t>
            </a:fld>
            <a:endParaRPr lang="en-BG"/>
          </a:p>
        </p:txBody>
      </p:sp>
      <p:sp>
        <p:nvSpPr>
          <p:cNvPr id="6" name="Footer Placeholder 5">
            <a:extLst>
              <a:ext uri="{FF2B5EF4-FFF2-40B4-BE49-F238E27FC236}">
                <a16:creationId xmlns:a16="http://schemas.microsoft.com/office/drawing/2014/main" id="{525B5717-1B45-3F41-889E-646802B89177}"/>
              </a:ext>
            </a:extLst>
          </p:cNvPr>
          <p:cNvSpPr>
            <a:spLocks noGrp="1"/>
          </p:cNvSpPr>
          <p:nvPr>
            <p:ph type="ftr" sz="quarter" idx="11"/>
          </p:nvPr>
        </p:nvSpPr>
        <p:spPr/>
        <p:txBody>
          <a:bodyPr/>
          <a:lstStyle/>
          <a:p>
            <a:endParaRPr lang="en-BG"/>
          </a:p>
        </p:txBody>
      </p:sp>
      <p:sp>
        <p:nvSpPr>
          <p:cNvPr id="7" name="Slide Number Placeholder 6">
            <a:extLst>
              <a:ext uri="{FF2B5EF4-FFF2-40B4-BE49-F238E27FC236}">
                <a16:creationId xmlns:a16="http://schemas.microsoft.com/office/drawing/2014/main" id="{8874E785-91C9-7848-9AD3-E3FABBD87110}"/>
              </a:ext>
            </a:extLst>
          </p:cNvPr>
          <p:cNvSpPr>
            <a:spLocks noGrp="1"/>
          </p:cNvSpPr>
          <p:nvPr>
            <p:ph type="sldNum" sz="quarter" idx="12"/>
          </p:nvPr>
        </p:nvSpPr>
        <p:spPr/>
        <p:txBody>
          <a:bodyPr/>
          <a:lstStyle/>
          <a:p>
            <a:fld id="{46D77625-B1FA-BA42-936D-A7D2BF2A45C6}" type="slidenum">
              <a:rPr lang="en-BG" smtClean="0"/>
              <a:t>‹#›</a:t>
            </a:fld>
            <a:endParaRPr lang="en-BG"/>
          </a:p>
        </p:txBody>
      </p:sp>
    </p:spTree>
    <p:extLst>
      <p:ext uri="{BB962C8B-B14F-4D97-AF65-F5344CB8AC3E}">
        <p14:creationId xmlns:p14="http://schemas.microsoft.com/office/powerpoint/2010/main" val="252864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3675-4375-EA40-B70E-E6CD9A602ACB}"/>
              </a:ext>
            </a:extLst>
          </p:cNvPr>
          <p:cNvSpPr>
            <a:spLocks noGrp="1"/>
          </p:cNvSpPr>
          <p:nvPr>
            <p:ph type="title"/>
          </p:nvPr>
        </p:nvSpPr>
        <p:spPr>
          <a:xfrm>
            <a:off x="839788" y="365125"/>
            <a:ext cx="10515600" cy="1325563"/>
          </a:xfrm>
        </p:spPr>
        <p:txBody>
          <a:bodyPr/>
          <a:lstStyle/>
          <a:p>
            <a:r>
              <a:rPr lang="en-GB"/>
              <a:t>Click to edit Master title style</a:t>
            </a:r>
            <a:endParaRPr lang="en-BG"/>
          </a:p>
        </p:txBody>
      </p:sp>
      <p:sp>
        <p:nvSpPr>
          <p:cNvPr id="3" name="Text Placeholder 2">
            <a:extLst>
              <a:ext uri="{FF2B5EF4-FFF2-40B4-BE49-F238E27FC236}">
                <a16:creationId xmlns:a16="http://schemas.microsoft.com/office/drawing/2014/main" id="{FF89089C-6CB6-424C-9047-48020D4DC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43BB23-71C1-F94A-8099-C3EC0055E3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5" name="Text Placeholder 4">
            <a:extLst>
              <a:ext uri="{FF2B5EF4-FFF2-40B4-BE49-F238E27FC236}">
                <a16:creationId xmlns:a16="http://schemas.microsoft.com/office/drawing/2014/main" id="{1D0B5C46-A9D7-BE49-AC54-363B31A44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2BAF0BA-A704-7F46-BE64-7635F5184B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7" name="Date Placeholder 6">
            <a:extLst>
              <a:ext uri="{FF2B5EF4-FFF2-40B4-BE49-F238E27FC236}">
                <a16:creationId xmlns:a16="http://schemas.microsoft.com/office/drawing/2014/main" id="{2076DBDD-8BF4-8543-817B-86A34D196C0C}"/>
              </a:ext>
            </a:extLst>
          </p:cNvPr>
          <p:cNvSpPr>
            <a:spLocks noGrp="1"/>
          </p:cNvSpPr>
          <p:nvPr>
            <p:ph type="dt" sz="half" idx="10"/>
          </p:nvPr>
        </p:nvSpPr>
        <p:spPr/>
        <p:txBody>
          <a:bodyPr/>
          <a:lstStyle/>
          <a:p>
            <a:fld id="{E24AE15A-F1FA-C042-AFB2-6D6183FDF33B}" type="datetimeFigureOut">
              <a:rPr lang="en-BG" smtClean="0"/>
              <a:t>4.10.22</a:t>
            </a:fld>
            <a:endParaRPr lang="en-BG"/>
          </a:p>
        </p:txBody>
      </p:sp>
      <p:sp>
        <p:nvSpPr>
          <p:cNvPr id="8" name="Footer Placeholder 7">
            <a:extLst>
              <a:ext uri="{FF2B5EF4-FFF2-40B4-BE49-F238E27FC236}">
                <a16:creationId xmlns:a16="http://schemas.microsoft.com/office/drawing/2014/main" id="{BE645A9A-FD5C-B944-A2E0-341A2ACB180D}"/>
              </a:ext>
            </a:extLst>
          </p:cNvPr>
          <p:cNvSpPr>
            <a:spLocks noGrp="1"/>
          </p:cNvSpPr>
          <p:nvPr>
            <p:ph type="ftr" sz="quarter" idx="11"/>
          </p:nvPr>
        </p:nvSpPr>
        <p:spPr/>
        <p:txBody>
          <a:bodyPr/>
          <a:lstStyle/>
          <a:p>
            <a:endParaRPr lang="en-BG"/>
          </a:p>
        </p:txBody>
      </p:sp>
      <p:sp>
        <p:nvSpPr>
          <p:cNvPr id="9" name="Slide Number Placeholder 8">
            <a:extLst>
              <a:ext uri="{FF2B5EF4-FFF2-40B4-BE49-F238E27FC236}">
                <a16:creationId xmlns:a16="http://schemas.microsoft.com/office/drawing/2014/main" id="{913A6BBD-58AB-BF43-9427-22C70A8E6133}"/>
              </a:ext>
            </a:extLst>
          </p:cNvPr>
          <p:cNvSpPr>
            <a:spLocks noGrp="1"/>
          </p:cNvSpPr>
          <p:nvPr>
            <p:ph type="sldNum" sz="quarter" idx="12"/>
          </p:nvPr>
        </p:nvSpPr>
        <p:spPr/>
        <p:txBody>
          <a:bodyPr/>
          <a:lstStyle/>
          <a:p>
            <a:fld id="{46D77625-B1FA-BA42-936D-A7D2BF2A45C6}" type="slidenum">
              <a:rPr lang="en-BG" smtClean="0"/>
              <a:t>‹#›</a:t>
            </a:fld>
            <a:endParaRPr lang="en-BG"/>
          </a:p>
        </p:txBody>
      </p:sp>
    </p:spTree>
    <p:extLst>
      <p:ext uri="{BB962C8B-B14F-4D97-AF65-F5344CB8AC3E}">
        <p14:creationId xmlns:p14="http://schemas.microsoft.com/office/powerpoint/2010/main" val="315046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8A65-6557-4844-BAB8-C48E5F0C174C}"/>
              </a:ext>
            </a:extLst>
          </p:cNvPr>
          <p:cNvSpPr>
            <a:spLocks noGrp="1"/>
          </p:cNvSpPr>
          <p:nvPr>
            <p:ph type="title"/>
          </p:nvPr>
        </p:nvSpPr>
        <p:spPr/>
        <p:txBody>
          <a:bodyPr/>
          <a:lstStyle/>
          <a:p>
            <a:r>
              <a:rPr lang="en-GB"/>
              <a:t>Click to edit Master title style</a:t>
            </a:r>
            <a:endParaRPr lang="en-BG"/>
          </a:p>
        </p:txBody>
      </p:sp>
      <p:sp>
        <p:nvSpPr>
          <p:cNvPr id="3" name="Date Placeholder 2">
            <a:extLst>
              <a:ext uri="{FF2B5EF4-FFF2-40B4-BE49-F238E27FC236}">
                <a16:creationId xmlns:a16="http://schemas.microsoft.com/office/drawing/2014/main" id="{C67E47E5-6FD3-1943-B9B1-2001BAD76454}"/>
              </a:ext>
            </a:extLst>
          </p:cNvPr>
          <p:cNvSpPr>
            <a:spLocks noGrp="1"/>
          </p:cNvSpPr>
          <p:nvPr>
            <p:ph type="dt" sz="half" idx="10"/>
          </p:nvPr>
        </p:nvSpPr>
        <p:spPr/>
        <p:txBody>
          <a:bodyPr/>
          <a:lstStyle/>
          <a:p>
            <a:fld id="{E24AE15A-F1FA-C042-AFB2-6D6183FDF33B}" type="datetimeFigureOut">
              <a:rPr lang="en-BG" smtClean="0"/>
              <a:t>4.10.22</a:t>
            </a:fld>
            <a:endParaRPr lang="en-BG"/>
          </a:p>
        </p:txBody>
      </p:sp>
      <p:sp>
        <p:nvSpPr>
          <p:cNvPr id="4" name="Footer Placeholder 3">
            <a:extLst>
              <a:ext uri="{FF2B5EF4-FFF2-40B4-BE49-F238E27FC236}">
                <a16:creationId xmlns:a16="http://schemas.microsoft.com/office/drawing/2014/main" id="{1F97727E-5D78-EA47-99FA-D1B1E1DC1885}"/>
              </a:ext>
            </a:extLst>
          </p:cNvPr>
          <p:cNvSpPr>
            <a:spLocks noGrp="1"/>
          </p:cNvSpPr>
          <p:nvPr>
            <p:ph type="ftr" sz="quarter" idx="11"/>
          </p:nvPr>
        </p:nvSpPr>
        <p:spPr/>
        <p:txBody>
          <a:bodyPr/>
          <a:lstStyle/>
          <a:p>
            <a:endParaRPr lang="en-BG"/>
          </a:p>
        </p:txBody>
      </p:sp>
      <p:sp>
        <p:nvSpPr>
          <p:cNvPr id="5" name="Slide Number Placeholder 4">
            <a:extLst>
              <a:ext uri="{FF2B5EF4-FFF2-40B4-BE49-F238E27FC236}">
                <a16:creationId xmlns:a16="http://schemas.microsoft.com/office/drawing/2014/main" id="{18797755-DD3B-EA47-ACBD-98A25296BF7E}"/>
              </a:ext>
            </a:extLst>
          </p:cNvPr>
          <p:cNvSpPr>
            <a:spLocks noGrp="1"/>
          </p:cNvSpPr>
          <p:nvPr>
            <p:ph type="sldNum" sz="quarter" idx="12"/>
          </p:nvPr>
        </p:nvSpPr>
        <p:spPr/>
        <p:txBody>
          <a:bodyPr/>
          <a:lstStyle/>
          <a:p>
            <a:fld id="{46D77625-B1FA-BA42-936D-A7D2BF2A45C6}" type="slidenum">
              <a:rPr lang="en-BG" smtClean="0"/>
              <a:t>‹#›</a:t>
            </a:fld>
            <a:endParaRPr lang="en-BG"/>
          </a:p>
        </p:txBody>
      </p:sp>
    </p:spTree>
    <p:extLst>
      <p:ext uri="{BB962C8B-B14F-4D97-AF65-F5344CB8AC3E}">
        <p14:creationId xmlns:p14="http://schemas.microsoft.com/office/powerpoint/2010/main" val="53832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5DAAF-D32E-AB4A-980E-1658123F9023}"/>
              </a:ext>
            </a:extLst>
          </p:cNvPr>
          <p:cNvSpPr>
            <a:spLocks noGrp="1"/>
          </p:cNvSpPr>
          <p:nvPr>
            <p:ph type="dt" sz="half" idx="10"/>
          </p:nvPr>
        </p:nvSpPr>
        <p:spPr/>
        <p:txBody>
          <a:bodyPr/>
          <a:lstStyle/>
          <a:p>
            <a:fld id="{E24AE15A-F1FA-C042-AFB2-6D6183FDF33B}" type="datetimeFigureOut">
              <a:rPr lang="en-BG" smtClean="0"/>
              <a:t>4.10.22</a:t>
            </a:fld>
            <a:endParaRPr lang="en-BG"/>
          </a:p>
        </p:txBody>
      </p:sp>
      <p:sp>
        <p:nvSpPr>
          <p:cNvPr id="3" name="Footer Placeholder 2">
            <a:extLst>
              <a:ext uri="{FF2B5EF4-FFF2-40B4-BE49-F238E27FC236}">
                <a16:creationId xmlns:a16="http://schemas.microsoft.com/office/drawing/2014/main" id="{406FD682-B6C5-6941-AE8E-5FBD0140AB50}"/>
              </a:ext>
            </a:extLst>
          </p:cNvPr>
          <p:cNvSpPr>
            <a:spLocks noGrp="1"/>
          </p:cNvSpPr>
          <p:nvPr>
            <p:ph type="ftr" sz="quarter" idx="11"/>
          </p:nvPr>
        </p:nvSpPr>
        <p:spPr/>
        <p:txBody>
          <a:bodyPr/>
          <a:lstStyle/>
          <a:p>
            <a:endParaRPr lang="en-BG"/>
          </a:p>
        </p:txBody>
      </p:sp>
      <p:sp>
        <p:nvSpPr>
          <p:cNvPr id="4" name="Slide Number Placeholder 3">
            <a:extLst>
              <a:ext uri="{FF2B5EF4-FFF2-40B4-BE49-F238E27FC236}">
                <a16:creationId xmlns:a16="http://schemas.microsoft.com/office/drawing/2014/main" id="{F7E9DE51-F1A7-BE4D-9EB4-7060F4432DC9}"/>
              </a:ext>
            </a:extLst>
          </p:cNvPr>
          <p:cNvSpPr>
            <a:spLocks noGrp="1"/>
          </p:cNvSpPr>
          <p:nvPr>
            <p:ph type="sldNum" sz="quarter" idx="12"/>
          </p:nvPr>
        </p:nvSpPr>
        <p:spPr/>
        <p:txBody>
          <a:bodyPr/>
          <a:lstStyle/>
          <a:p>
            <a:fld id="{46D77625-B1FA-BA42-936D-A7D2BF2A45C6}" type="slidenum">
              <a:rPr lang="en-BG" smtClean="0"/>
              <a:t>‹#›</a:t>
            </a:fld>
            <a:endParaRPr lang="en-BG"/>
          </a:p>
        </p:txBody>
      </p:sp>
    </p:spTree>
    <p:extLst>
      <p:ext uri="{BB962C8B-B14F-4D97-AF65-F5344CB8AC3E}">
        <p14:creationId xmlns:p14="http://schemas.microsoft.com/office/powerpoint/2010/main" val="241733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4B47-F0CD-014E-9148-2C88CDC3C8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G"/>
          </a:p>
        </p:txBody>
      </p:sp>
      <p:sp>
        <p:nvSpPr>
          <p:cNvPr id="3" name="Content Placeholder 2">
            <a:extLst>
              <a:ext uri="{FF2B5EF4-FFF2-40B4-BE49-F238E27FC236}">
                <a16:creationId xmlns:a16="http://schemas.microsoft.com/office/drawing/2014/main" id="{28C15EA0-F414-6F43-B8E6-84D9DB8B7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Text Placeholder 3">
            <a:extLst>
              <a:ext uri="{FF2B5EF4-FFF2-40B4-BE49-F238E27FC236}">
                <a16:creationId xmlns:a16="http://schemas.microsoft.com/office/drawing/2014/main" id="{4F2C140B-E8D8-9449-AA1F-78D9355C2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B20F27-0B22-9242-AE4F-EF158805EB34}"/>
              </a:ext>
            </a:extLst>
          </p:cNvPr>
          <p:cNvSpPr>
            <a:spLocks noGrp="1"/>
          </p:cNvSpPr>
          <p:nvPr>
            <p:ph type="dt" sz="half" idx="10"/>
          </p:nvPr>
        </p:nvSpPr>
        <p:spPr/>
        <p:txBody>
          <a:bodyPr/>
          <a:lstStyle/>
          <a:p>
            <a:fld id="{E24AE15A-F1FA-C042-AFB2-6D6183FDF33B}" type="datetimeFigureOut">
              <a:rPr lang="en-BG" smtClean="0"/>
              <a:t>4.10.22</a:t>
            </a:fld>
            <a:endParaRPr lang="en-BG"/>
          </a:p>
        </p:txBody>
      </p:sp>
      <p:sp>
        <p:nvSpPr>
          <p:cNvPr id="6" name="Footer Placeholder 5">
            <a:extLst>
              <a:ext uri="{FF2B5EF4-FFF2-40B4-BE49-F238E27FC236}">
                <a16:creationId xmlns:a16="http://schemas.microsoft.com/office/drawing/2014/main" id="{D0EAD850-9E07-474C-81FC-ECFF1BF8A01A}"/>
              </a:ext>
            </a:extLst>
          </p:cNvPr>
          <p:cNvSpPr>
            <a:spLocks noGrp="1"/>
          </p:cNvSpPr>
          <p:nvPr>
            <p:ph type="ftr" sz="quarter" idx="11"/>
          </p:nvPr>
        </p:nvSpPr>
        <p:spPr/>
        <p:txBody>
          <a:bodyPr/>
          <a:lstStyle/>
          <a:p>
            <a:endParaRPr lang="en-BG"/>
          </a:p>
        </p:txBody>
      </p:sp>
      <p:sp>
        <p:nvSpPr>
          <p:cNvPr id="7" name="Slide Number Placeholder 6">
            <a:extLst>
              <a:ext uri="{FF2B5EF4-FFF2-40B4-BE49-F238E27FC236}">
                <a16:creationId xmlns:a16="http://schemas.microsoft.com/office/drawing/2014/main" id="{38EB862F-4B8D-E94C-9285-756277FEEA73}"/>
              </a:ext>
            </a:extLst>
          </p:cNvPr>
          <p:cNvSpPr>
            <a:spLocks noGrp="1"/>
          </p:cNvSpPr>
          <p:nvPr>
            <p:ph type="sldNum" sz="quarter" idx="12"/>
          </p:nvPr>
        </p:nvSpPr>
        <p:spPr/>
        <p:txBody>
          <a:bodyPr/>
          <a:lstStyle/>
          <a:p>
            <a:fld id="{46D77625-B1FA-BA42-936D-A7D2BF2A45C6}" type="slidenum">
              <a:rPr lang="en-BG" smtClean="0"/>
              <a:t>‹#›</a:t>
            </a:fld>
            <a:endParaRPr lang="en-BG"/>
          </a:p>
        </p:txBody>
      </p:sp>
    </p:spTree>
    <p:extLst>
      <p:ext uri="{BB962C8B-B14F-4D97-AF65-F5344CB8AC3E}">
        <p14:creationId xmlns:p14="http://schemas.microsoft.com/office/powerpoint/2010/main" val="58567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813E-710C-174E-964B-C0E1FE99E0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G"/>
          </a:p>
        </p:txBody>
      </p:sp>
      <p:sp>
        <p:nvSpPr>
          <p:cNvPr id="3" name="Picture Placeholder 2">
            <a:extLst>
              <a:ext uri="{FF2B5EF4-FFF2-40B4-BE49-F238E27FC236}">
                <a16:creationId xmlns:a16="http://schemas.microsoft.com/office/drawing/2014/main" id="{CA9C70DA-91DE-EA4D-A5B8-2CFB3CBF1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G"/>
          </a:p>
        </p:txBody>
      </p:sp>
      <p:sp>
        <p:nvSpPr>
          <p:cNvPr id="4" name="Text Placeholder 3">
            <a:extLst>
              <a:ext uri="{FF2B5EF4-FFF2-40B4-BE49-F238E27FC236}">
                <a16:creationId xmlns:a16="http://schemas.microsoft.com/office/drawing/2014/main" id="{A9BCBCC5-0957-8A4E-9E9D-056D002E4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EAECAC6-0F97-BD41-BEF2-6DFE4812B29B}"/>
              </a:ext>
            </a:extLst>
          </p:cNvPr>
          <p:cNvSpPr>
            <a:spLocks noGrp="1"/>
          </p:cNvSpPr>
          <p:nvPr>
            <p:ph type="dt" sz="half" idx="10"/>
          </p:nvPr>
        </p:nvSpPr>
        <p:spPr/>
        <p:txBody>
          <a:bodyPr/>
          <a:lstStyle/>
          <a:p>
            <a:fld id="{E24AE15A-F1FA-C042-AFB2-6D6183FDF33B}" type="datetimeFigureOut">
              <a:rPr lang="en-BG" smtClean="0"/>
              <a:t>4.10.22</a:t>
            </a:fld>
            <a:endParaRPr lang="en-BG"/>
          </a:p>
        </p:txBody>
      </p:sp>
      <p:sp>
        <p:nvSpPr>
          <p:cNvPr id="6" name="Footer Placeholder 5">
            <a:extLst>
              <a:ext uri="{FF2B5EF4-FFF2-40B4-BE49-F238E27FC236}">
                <a16:creationId xmlns:a16="http://schemas.microsoft.com/office/drawing/2014/main" id="{020D50AC-F283-2541-842E-A0D735EB51A5}"/>
              </a:ext>
            </a:extLst>
          </p:cNvPr>
          <p:cNvSpPr>
            <a:spLocks noGrp="1"/>
          </p:cNvSpPr>
          <p:nvPr>
            <p:ph type="ftr" sz="quarter" idx="11"/>
          </p:nvPr>
        </p:nvSpPr>
        <p:spPr/>
        <p:txBody>
          <a:bodyPr/>
          <a:lstStyle/>
          <a:p>
            <a:endParaRPr lang="en-BG"/>
          </a:p>
        </p:txBody>
      </p:sp>
      <p:sp>
        <p:nvSpPr>
          <p:cNvPr id="7" name="Slide Number Placeholder 6">
            <a:extLst>
              <a:ext uri="{FF2B5EF4-FFF2-40B4-BE49-F238E27FC236}">
                <a16:creationId xmlns:a16="http://schemas.microsoft.com/office/drawing/2014/main" id="{34C95685-8FFB-414E-9074-16DD34A6E84D}"/>
              </a:ext>
            </a:extLst>
          </p:cNvPr>
          <p:cNvSpPr>
            <a:spLocks noGrp="1"/>
          </p:cNvSpPr>
          <p:nvPr>
            <p:ph type="sldNum" sz="quarter" idx="12"/>
          </p:nvPr>
        </p:nvSpPr>
        <p:spPr/>
        <p:txBody>
          <a:bodyPr/>
          <a:lstStyle/>
          <a:p>
            <a:fld id="{46D77625-B1FA-BA42-936D-A7D2BF2A45C6}" type="slidenum">
              <a:rPr lang="en-BG" smtClean="0"/>
              <a:t>‹#›</a:t>
            </a:fld>
            <a:endParaRPr lang="en-BG"/>
          </a:p>
        </p:txBody>
      </p:sp>
    </p:spTree>
    <p:extLst>
      <p:ext uri="{BB962C8B-B14F-4D97-AF65-F5344CB8AC3E}">
        <p14:creationId xmlns:p14="http://schemas.microsoft.com/office/powerpoint/2010/main" val="62305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882426-DC03-1842-ACF6-C2DD69E8C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G"/>
          </a:p>
        </p:txBody>
      </p:sp>
      <p:sp>
        <p:nvSpPr>
          <p:cNvPr id="3" name="Text Placeholder 2">
            <a:extLst>
              <a:ext uri="{FF2B5EF4-FFF2-40B4-BE49-F238E27FC236}">
                <a16:creationId xmlns:a16="http://schemas.microsoft.com/office/drawing/2014/main" id="{5E93A69F-E0DA-CF44-90B0-8D93BDFB3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60316B60-44CF-8C44-966E-45E7F155B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AE15A-F1FA-C042-AFB2-6D6183FDF33B}" type="datetimeFigureOut">
              <a:rPr lang="en-BG" smtClean="0"/>
              <a:t>4.10.22</a:t>
            </a:fld>
            <a:endParaRPr lang="en-BG"/>
          </a:p>
        </p:txBody>
      </p:sp>
      <p:sp>
        <p:nvSpPr>
          <p:cNvPr id="5" name="Footer Placeholder 4">
            <a:extLst>
              <a:ext uri="{FF2B5EF4-FFF2-40B4-BE49-F238E27FC236}">
                <a16:creationId xmlns:a16="http://schemas.microsoft.com/office/drawing/2014/main" id="{4ADEB44A-9800-2E46-852D-253DB2984A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G"/>
          </a:p>
        </p:txBody>
      </p:sp>
      <p:sp>
        <p:nvSpPr>
          <p:cNvPr id="6" name="Slide Number Placeholder 5">
            <a:extLst>
              <a:ext uri="{FF2B5EF4-FFF2-40B4-BE49-F238E27FC236}">
                <a16:creationId xmlns:a16="http://schemas.microsoft.com/office/drawing/2014/main" id="{87BCC725-18F2-874D-813D-AD701E5C2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77625-B1FA-BA42-936D-A7D2BF2A45C6}" type="slidenum">
              <a:rPr lang="en-BG" smtClean="0"/>
              <a:t>‹#›</a:t>
            </a:fld>
            <a:endParaRPr lang="en-BG"/>
          </a:p>
        </p:txBody>
      </p:sp>
    </p:spTree>
    <p:extLst>
      <p:ext uri="{BB962C8B-B14F-4D97-AF65-F5344CB8AC3E}">
        <p14:creationId xmlns:p14="http://schemas.microsoft.com/office/powerpoint/2010/main" val="2571951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Glossary/CSS_preprocessor"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hyperlink" Target="https://developer.mozilla.org/en-US/docs/Web/CSS/@media#media_types" TargetMode="External"/><Relationship Id="rId5" Type="http://schemas.openxmlformats.org/officeDocument/2006/relationships/hyperlink" Target="https://sass-lang.com/" TargetMode="External"/><Relationship Id="rId4" Type="http://schemas.openxmlformats.org/officeDocument/2006/relationships/hyperlink" Target="https://medium.com/@raaechelb/css-precompilers-which-one-is-better-5e6ba831c0e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559F8404-6E20-41B8-B7A9-48A0235EE70B}"/>
              </a:ext>
            </a:extLst>
          </p:cNvPr>
          <p:cNvSpPr>
            <a:spLocks noGrp="1"/>
          </p:cNvSpPr>
          <p:nvPr>
            <p:ph type="subTitle" idx="1"/>
          </p:nvPr>
        </p:nvSpPr>
        <p:spPr/>
        <p:txBody>
          <a:bodyPr>
            <a:normAutofit/>
          </a:bodyPr>
          <a:lstStyle/>
          <a:p>
            <a:r>
              <a:rPr lang="de-DE" dirty="0"/>
              <a:t>Schwarz </a:t>
            </a:r>
            <a:r>
              <a:rPr lang="de-DE" dirty="0" err="1"/>
              <a:t>it</a:t>
            </a:r>
            <a:r>
              <a:rPr lang="de-DE" dirty="0"/>
              <a:t> </a:t>
            </a:r>
            <a:r>
              <a:rPr lang="de-DE" dirty="0" err="1"/>
              <a:t>bulgaria</a:t>
            </a:r>
            <a:endParaRPr lang="de-DE" dirty="0"/>
          </a:p>
          <a:p>
            <a:pPr lvl="1"/>
            <a:r>
              <a:rPr lang="en-US" sz="3200" dirty="0"/>
              <a:t>CSS Advanced: SCSS, Media Queries</a:t>
            </a:r>
          </a:p>
          <a:p>
            <a:pPr lvl="1"/>
            <a:r>
              <a:rPr lang="en-US" dirty="0"/>
              <a:t>Sofia</a:t>
            </a:r>
            <a:r>
              <a:rPr lang="de-DE" dirty="0"/>
              <a:t>, 2022</a:t>
            </a:r>
          </a:p>
        </p:txBody>
      </p:sp>
      <p:pic>
        <p:nvPicPr>
          <p:cNvPr id="3" name="Picture 2" descr="Graphical user interface, application&#10;&#10;Description automatically generated">
            <a:extLst>
              <a:ext uri="{FF2B5EF4-FFF2-40B4-BE49-F238E27FC236}">
                <a16:creationId xmlns:a16="http://schemas.microsoft.com/office/drawing/2014/main" id="{46A8EA40-3C76-4EFC-BBB8-DB067369BC9E}"/>
              </a:ext>
            </a:extLst>
          </p:cNvPr>
          <p:cNvPicPr>
            <a:picLocks noChangeAspect="1"/>
          </p:cNvPicPr>
          <p:nvPr/>
        </p:nvPicPr>
        <p:blipFill>
          <a:blip r:embed="rId2"/>
          <a:stretch>
            <a:fillRect/>
          </a:stretch>
        </p:blipFill>
        <p:spPr>
          <a:xfrm>
            <a:off x="638322" y="79268"/>
            <a:ext cx="2403466" cy="2401543"/>
          </a:xfrm>
          <a:prstGeom prst="rect">
            <a:avLst/>
          </a:prstGeom>
        </p:spPr>
      </p:pic>
    </p:spTree>
    <p:extLst>
      <p:ext uri="{BB962C8B-B14F-4D97-AF65-F5344CB8AC3E}">
        <p14:creationId xmlns:p14="http://schemas.microsoft.com/office/powerpoint/2010/main" val="385303126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10</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05336" y="262409"/>
            <a:ext cx="11352143" cy="502934"/>
          </a:xfrm>
        </p:spPr>
        <p:txBody>
          <a:bodyPr>
            <a:normAutofit fontScale="90000"/>
          </a:bodyPr>
          <a:lstStyle/>
          <a:p>
            <a:r>
              <a:rPr lang="en-US" b="1" dirty="0"/>
              <a:t>Partials and Modules</a:t>
            </a:r>
          </a:p>
        </p:txBody>
      </p:sp>
      <p:sp>
        <p:nvSpPr>
          <p:cNvPr id="3" name="TextBox 2">
            <a:extLst>
              <a:ext uri="{FF2B5EF4-FFF2-40B4-BE49-F238E27FC236}">
                <a16:creationId xmlns:a16="http://schemas.microsoft.com/office/drawing/2014/main" id="{F40AD11C-E616-2F0A-A304-92ED34BF281B}"/>
              </a:ext>
            </a:extLst>
          </p:cNvPr>
          <p:cNvSpPr txBox="1"/>
          <p:nvPr/>
        </p:nvSpPr>
        <p:spPr>
          <a:xfrm>
            <a:off x="713232" y="883190"/>
            <a:ext cx="10765536" cy="2677656"/>
          </a:xfrm>
          <a:prstGeom prst="rect">
            <a:avLst/>
          </a:prstGeom>
          <a:solidFill>
            <a:schemeClr val="bg1"/>
          </a:solidFill>
        </p:spPr>
        <p:txBody>
          <a:bodyPr wrap="square" rtlCol="0">
            <a:spAutoFit/>
          </a:bodyPr>
          <a:lstStyle/>
          <a:p>
            <a:pPr marL="342900" indent="-342900" algn="l">
              <a:buFont typeface="Arial" panose="020B0604020202020204" pitchFamily="34" charset="0"/>
              <a:buChar char="•"/>
            </a:pPr>
            <a:r>
              <a:rPr lang="en-GB" sz="2400" b="0" i="0" dirty="0">
                <a:effectLst/>
                <a:latin typeface="Source Sans Pro" panose="020B0503030403020204" pitchFamily="34" charset="0"/>
              </a:rPr>
              <a:t>You can create partial Sass files that contain little snippets of </a:t>
            </a:r>
            <a:r>
              <a:rPr lang="en-GB" sz="2400" b="0" i="0" cap="all" dirty="0">
                <a:effectLst/>
                <a:latin typeface="Source Sans Pro" panose="020B0503030403020204" pitchFamily="34" charset="0"/>
              </a:rPr>
              <a:t>CSS</a:t>
            </a:r>
            <a:r>
              <a:rPr lang="en-GB" sz="2400" b="0" i="0" dirty="0">
                <a:effectLst/>
                <a:latin typeface="Source Sans Pro" panose="020B0503030403020204" pitchFamily="34" charset="0"/>
              </a:rPr>
              <a:t> that you can include in other Sass files.  A partial is a Sass file named with a leading underscore. You might name it something like _</a:t>
            </a:r>
            <a:r>
              <a:rPr lang="en-GB" sz="2400" b="0" i="0" dirty="0" err="1">
                <a:effectLst/>
                <a:latin typeface="Source Sans Pro" panose="020B0503030403020204" pitchFamily="34" charset="0"/>
              </a:rPr>
              <a:t>partial.scss</a:t>
            </a:r>
            <a:r>
              <a:rPr lang="en-GB" sz="2400" b="0" i="0" dirty="0">
                <a:effectLst/>
                <a:latin typeface="Source Sans Pro" panose="020B0503030403020204" pitchFamily="34" charset="0"/>
              </a:rPr>
              <a:t>. The underscore lets Sass know that the file is only a partial file and that it should not be generated into a </a:t>
            </a:r>
            <a:r>
              <a:rPr lang="en-GB" sz="2400" b="0" i="0" cap="all" dirty="0">
                <a:effectLst/>
                <a:latin typeface="Source Sans Pro" panose="020B0503030403020204" pitchFamily="34" charset="0"/>
              </a:rPr>
              <a:t>CSS</a:t>
            </a:r>
            <a:r>
              <a:rPr lang="en-GB" sz="2400" b="0" i="0" dirty="0">
                <a:effectLst/>
                <a:latin typeface="Source Sans Pro" panose="020B0503030403020204" pitchFamily="34" charset="0"/>
              </a:rPr>
              <a:t> file. Sass partials are used with the @use rule.</a:t>
            </a:r>
          </a:p>
          <a:p>
            <a:br>
              <a:rPr lang="en-GB" sz="2400" dirty="0"/>
            </a:br>
            <a:endParaRPr lang="en-BG" sz="2400" dirty="0"/>
          </a:p>
        </p:txBody>
      </p:sp>
      <p:pic>
        <p:nvPicPr>
          <p:cNvPr id="6" name="Picture 5" descr="Graphical user interface, text, application&#10;&#10;Description automatically generated">
            <a:extLst>
              <a:ext uri="{FF2B5EF4-FFF2-40B4-BE49-F238E27FC236}">
                <a16:creationId xmlns:a16="http://schemas.microsoft.com/office/drawing/2014/main" id="{352E1B42-A174-321F-0193-415FDF772237}"/>
              </a:ext>
            </a:extLst>
          </p:cNvPr>
          <p:cNvPicPr>
            <a:picLocks noChangeAspect="1"/>
          </p:cNvPicPr>
          <p:nvPr/>
        </p:nvPicPr>
        <p:blipFill>
          <a:blip r:embed="rId3"/>
          <a:stretch>
            <a:fillRect/>
          </a:stretch>
        </p:blipFill>
        <p:spPr>
          <a:xfrm>
            <a:off x="713232" y="3810440"/>
            <a:ext cx="4786993" cy="1866823"/>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481DEC87-03A2-D3CD-C91E-A7244A4C64EE}"/>
              </a:ext>
            </a:extLst>
          </p:cNvPr>
          <p:cNvPicPr>
            <a:picLocks noChangeAspect="1"/>
          </p:cNvPicPr>
          <p:nvPr/>
        </p:nvPicPr>
        <p:blipFill>
          <a:blip r:embed="rId4"/>
          <a:stretch>
            <a:fillRect/>
          </a:stretch>
        </p:blipFill>
        <p:spPr>
          <a:xfrm>
            <a:off x="6003861" y="3810440"/>
            <a:ext cx="5474907" cy="1863798"/>
          </a:xfrm>
          <a:prstGeom prst="rect">
            <a:avLst/>
          </a:prstGeom>
        </p:spPr>
      </p:pic>
    </p:spTree>
    <p:extLst>
      <p:ext uri="{BB962C8B-B14F-4D97-AF65-F5344CB8AC3E}">
        <p14:creationId xmlns:p14="http://schemas.microsoft.com/office/powerpoint/2010/main" val="18579407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11</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05336" y="262409"/>
            <a:ext cx="11352143" cy="502934"/>
          </a:xfrm>
        </p:spPr>
        <p:txBody>
          <a:bodyPr>
            <a:normAutofit fontScale="90000"/>
          </a:bodyPr>
          <a:lstStyle/>
          <a:p>
            <a:r>
              <a:rPr lang="en-US" b="1" dirty="0" err="1"/>
              <a:t>Mixins</a:t>
            </a:r>
            <a:endParaRPr lang="en-US" b="1" dirty="0"/>
          </a:p>
        </p:txBody>
      </p:sp>
      <p:sp>
        <p:nvSpPr>
          <p:cNvPr id="3" name="TextBox 2">
            <a:extLst>
              <a:ext uri="{FF2B5EF4-FFF2-40B4-BE49-F238E27FC236}">
                <a16:creationId xmlns:a16="http://schemas.microsoft.com/office/drawing/2014/main" id="{F40AD11C-E616-2F0A-A304-92ED34BF281B}"/>
              </a:ext>
            </a:extLst>
          </p:cNvPr>
          <p:cNvSpPr txBox="1"/>
          <p:nvPr/>
        </p:nvSpPr>
        <p:spPr>
          <a:xfrm>
            <a:off x="743712" y="1341120"/>
            <a:ext cx="10765536" cy="1569660"/>
          </a:xfrm>
          <a:prstGeom prst="rect">
            <a:avLst/>
          </a:prstGeom>
          <a:solidFill>
            <a:schemeClr val="bg1"/>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GB" sz="2400">
                <a:latin typeface="Source Sans Pro" panose="020B0503030403020204" pitchFamily="34" charset="0"/>
              </a:rPr>
              <a:t>T</a:t>
            </a:r>
            <a:r>
              <a:rPr lang="en-GB" sz="2400" b="0" i="0">
                <a:effectLst/>
                <a:latin typeface="Source Sans Pro" panose="020B0503030403020204" pitchFamily="34" charset="0"/>
              </a:rPr>
              <a:t>hings </a:t>
            </a:r>
            <a:r>
              <a:rPr lang="en-GB" sz="2400" b="0" i="0" dirty="0">
                <a:effectLst/>
                <a:latin typeface="Source Sans Pro" panose="020B0503030403020204" pitchFamily="34" charset="0"/>
              </a:rPr>
              <a:t>in </a:t>
            </a:r>
            <a:r>
              <a:rPr lang="en-GB" sz="2400" b="0" i="0" cap="all" dirty="0">
                <a:effectLst/>
                <a:latin typeface="Source Sans Pro" panose="020B0503030403020204" pitchFamily="34" charset="0"/>
              </a:rPr>
              <a:t>CSS</a:t>
            </a:r>
            <a:r>
              <a:rPr lang="en-GB" sz="2400" b="0" i="0" dirty="0">
                <a:effectLst/>
                <a:latin typeface="Source Sans Pro" panose="020B0503030403020204" pitchFamily="34" charset="0"/>
              </a:rPr>
              <a:t> are a bit tedious to write, especially with </a:t>
            </a:r>
            <a:r>
              <a:rPr lang="en-GB" sz="2400" b="0" i="0" cap="all" dirty="0">
                <a:effectLst/>
                <a:latin typeface="Source Sans Pro" panose="020B0503030403020204" pitchFamily="34" charset="0"/>
              </a:rPr>
              <a:t>CSS3</a:t>
            </a:r>
            <a:r>
              <a:rPr lang="en-GB" sz="2400" b="0" i="0" dirty="0">
                <a:effectLst/>
                <a:latin typeface="Source Sans Pro" panose="020B0503030403020204" pitchFamily="34" charset="0"/>
              </a:rPr>
              <a:t> and the many vendor prefixes that exist. A </a:t>
            </a:r>
            <a:r>
              <a:rPr lang="en-GB" sz="2400" b="0" i="0" dirty="0" err="1">
                <a:effectLst/>
                <a:latin typeface="Source Sans Pro" panose="020B0503030403020204" pitchFamily="34" charset="0"/>
              </a:rPr>
              <a:t>mixin</a:t>
            </a:r>
            <a:r>
              <a:rPr lang="en-GB" sz="2400" b="0" i="0" dirty="0">
                <a:effectLst/>
                <a:latin typeface="Source Sans Pro" panose="020B0503030403020204" pitchFamily="34" charset="0"/>
              </a:rPr>
              <a:t> lets you make groups of </a:t>
            </a:r>
            <a:r>
              <a:rPr lang="en-GB" sz="2400" b="0" i="0" cap="all" dirty="0">
                <a:effectLst/>
                <a:latin typeface="Source Sans Pro" panose="020B0503030403020204" pitchFamily="34" charset="0"/>
              </a:rPr>
              <a:t>CSS</a:t>
            </a:r>
            <a:r>
              <a:rPr lang="en-GB" sz="2400" b="0" i="0" dirty="0">
                <a:effectLst/>
                <a:latin typeface="Source Sans Pro" panose="020B0503030403020204" pitchFamily="34" charset="0"/>
              </a:rPr>
              <a:t> declarations that you want to reuse throughout your site. You can even pass in values to make your </a:t>
            </a:r>
            <a:r>
              <a:rPr lang="en-GB" sz="2400" b="0" i="0" dirty="0" err="1">
                <a:effectLst/>
                <a:latin typeface="Source Sans Pro" panose="020B0503030403020204" pitchFamily="34" charset="0"/>
              </a:rPr>
              <a:t>mixin</a:t>
            </a:r>
            <a:r>
              <a:rPr lang="en-GB" sz="2400" b="0" i="0" dirty="0">
                <a:effectLst/>
                <a:latin typeface="Source Sans Pro" panose="020B0503030403020204" pitchFamily="34" charset="0"/>
              </a:rPr>
              <a:t> more flexible.</a:t>
            </a:r>
            <a:endParaRPr lang="en-BG" sz="2400" dirty="0"/>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53F9D9CE-B8F3-F8A2-B3B3-B779CB848E9C}"/>
              </a:ext>
            </a:extLst>
          </p:cNvPr>
          <p:cNvPicPr>
            <a:picLocks noChangeAspect="1"/>
          </p:cNvPicPr>
          <p:nvPr/>
        </p:nvPicPr>
        <p:blipFill>
          <a:blip r:embed="rId3"/>
          <a:stretch>
            <a:fillRect/>
          </a:stretch>
        </p:blipFill>
        <p:spPr>
          <a:xfrm>
            <a:off x="3124401" y="3028385"/>
            <a:ext cx="4832066" cy="3508500"/>
          </a:xfrm>
          <a:prstGeom prst="rect">
            <a:avLst/>
          </a:prstGeom>
        </p:spPr>
      </p:pic>
    </p:spTree>
    <p:extLst>
      <p:ext uri="{BB962C8B-B14F-4D97-AF65-F5344CB8AC3E}">
        <p14:creationId xmlns:p14="http://schemas.microsoft.com/office/powerpoint/2010/main" val="42762621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12</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05336" y="262409"/>
            <a:ext cx="11352143" cy="502934"/>
          </a:xfrm>
        </p:spPr>
        <p:txBody>
          <a:bodyPr>
            <a:normAutofit fontScale="90000"/>
          </a:bodyPr>
          <a:lstStyle/>
          <a:p>
            <a:r>
              <a:rPr lang="en-US" b="1" dirty="0"/>
              <a:t>Extend/Inheritance</a:t>
            </a:r>
          </a:p>
        </p:txBody>
      </p:sp>
      <p:sp>
        <p:nvSpPr>
          <p:cNvPr id="3" name="TextBox 2">
            <a:extLst>
              <a:ext uri="{FF2B5EF4-FFF2-40B4-BE49-F238E27FC236}">
                <a16:creationId xmlns:a16="http://schemas.microsoft.com/office/drawing/2014/main" id="{F40AD11C-E616-2F0A-A304-92ED34BF281B}"/>
              </a:ext>
            </a:extLst>
          </p:cNvPr>
          <p:cNvSpPr txBox="1"/>
          <p:nvPr/>
        </p:nvSpPr>
        <p:spPr>
          <a:xfrm>
            <a:off x="713232" y="879672"/>
            <a:ext cx="10765536" cy="1200329"/>
          </a:xfrm>
          <a:prstGeom prst="rect">
            <a:avLst/>
          </a:prstGeom>
          <a:solidFill>
            <a:schemeClr val="bg1"/>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GB" sz="2400" b="0" i="0" dirty="0">
                <a:effectLst/>
                <a:latin typeface="Source Sans Pro" panose="020B0503030403020204" pitchFamily="34" charset="0"/>
              </a:rPr>
              <a:t>Using </a:t>
            </a:r>
            <a:r>
              <a:rPr lang="en-GB" sz="2400" dirty="0"/>
              <a:t>@extend</a:t>
            </a:r>
            <a:r>
              <a:rPr lang="en-GB" sz="2400" b="0" i="0" dirty="0">
                <a:effectLst/>
                <a:latin typeface="Source Sans Pro" panose="020B0503030403020204" pitchFamily="34" charset="0"/>
              </a:rPr>
              <a:t> lets you share a set of </a:t>
            </a:r>
            <a:r>
              <a:rPr lang="en-GB" sz="2400" b="0" i="0" cap="all" dirty="0">
                <a:effectLst/>
                <a:latin typeface="Source Sans Pro" panose="020B0503030403020204" pitchFamily="34" charset="0"/>
              </a:rPr>
              <a:t>CSS</a:t>
            </a:r>
            <a:r>
              <a:rPr lang="en-GB" sz="2400" b="0" i="0" dirty="0">
                <a:effectLst/>
                <a:latin typeface="Source Sans Pro" panose="020B0503030403020204" pitchFamily="34" charset="0"/>
              </a:rPr>
              <a:t> properties from one selector to another. A placeholder class is a special type of class that only prints when it is extended, and can help keep your compiled </a:t>
            </a:r>
            <a:r>
              <a:rPr lang="en-GB" sz="2400" b="0" i="0" cap="all" dirty="0">
                <a:effectLst/>
                <a:latin typeface="Source Sans Pro" panose="020B0503030403020204" pitchFamily="34" charset="0"/>
              </a:rPr>
              <a:t>CSS</a:t>
            </a:r>
            <a:r>
              <a:rPr lang="en-GB" sz="2400" b="0" i="0" dirty="0">
                <a:effectLst/>
                <a:latin typeface="Source Sans Pro" panose="020B0503030403020204" pitchFamily="34" charset="0"/>
              </a:rPr>
              <a:t> neat and clean.</a:t>
            </a:r>
            <a:endParaRPr lang="en-BG" sz="2400" dirty="0"/>
          </a:p>
        </p:txBody>
      </p:sp>
      <p:pic>
        <p:nvPicPr>
          <p:cNvPr id="6" name="Picture 5" descr="Text&#10;&#10;Description automatically generated with medium confidence">
            <a:extLst>
              <a:ext uri="{FF2B5EF4-FFF2-40B4-BE49-F238E27FC236}">
                <a16:creationId xmlns:a16="http://schemas.microsoft.com/office/drawing/2014/main" id="{DF4AC5B3-F874-B63D-D57C-6A900148ACA2}"/>
              </a:ext>
            </a:extLst>
          </p:cNvPr>
          <p:cNvPicPr>
            <a:picLocks noChangeAspect="1"/>
          </p:cNvPicPr>
          <p:nvPr/>
        </p:nvPicPr>
        <p:blipFill>
          <a:blip r:embed="rId3"/>
          <a:stretch>
            <a:fillRect/>
          </a:stretch>
        </p:blipFill>
        <p:spPr>
          <a:xfrm>
            <a:off x="1314723" y="2899751"/>
            <a:ext cx="3416300" cy="1422400"/>
          </a:xfrm>
          <a:prstGeom prst="rect">
            <a:avLst/>
          </a:prstGeom>
        </p:spPr>
      </p:pic>
      <p:pic>
        <p:nvPicPr>
          <p:cNvPr id="9" name="Picture 8" descr="Graphical user interface, text&#10;&#10;Description automatically generated">
            <a:extLst>
              <a:ext uri="{FF2B5EF4-FFF2-40B4-BE49-F238E27FC236}">
                <a16:creationId xmlns:a16="http://schemas.microsoft.com/office/drawing/2014/main" id="{16C26B6B-0FF2-1061-27B9-6E4F710419D1}"/>
              </a:ext>
            </a:extLst>
          </p:cNvPr>
          <p:cNvPicPr>
            <a:picLocks noChangeAspect="1"/>
          </p:cNvPicPr>
          <p:nvPr/>
        </p:nvPicPr>
        <p:blipFill>
          <a:blip r:embed="rId4"/>
          <a:stretch>
            <a:fillRect/>
          </a:stretch>
        </p:blipFill>
        <p:spPr>
          <a:xfrm>
            <a:off x="6743218" y="2547040"/>
            <a:ext cx="2929495" cy="3809310"/>
          </a:xfrm>
          <a:prstGeom prst="rect">
            <a:avLst/>
          </a:prstGeom>
        </p:spPr>
      </p:pic>
    </p:spTree>
    <p:extLst>
      <p:ext uri="{BB962C8B-B14F-4D97-AF65-F5344CB8AC3E}">
        <p14:creationId xmlns:p14="http://schemas.microsoft.com/office/powerpoint/2010/main" val="32725667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13</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05336" y="262409"/>
            <a:ext cx="11352143" cy="502934"/>
          </a:xfrm>
        </p:spPr>
        <p:txBody>
          <a:bodyPr>
            <a:normAutofit fontScale="90000"/>
          </a:bodyPr>
          <a:lstStyle/>
          <a:p>
            <a:r>
              <a:rPr lang="en-US" b="1" dirty="0"/>
              <a:t>Operators</a:t>
            </a:r>
          </a:p>
        </p:txBody>
      </p:sp>
      <p:sp>
        <p:nvSpPr>
          <p:cNvPr id="3" name="TextBox 2">
            <a:extLst>
              <a:ext uri="{FF2B5EF4-FFF2-40B4-BE49-F238E27FC236}">
                <a16:creationId xmlns:a16="http://schemas.microsoft.com/office/drawing/2014/main" id="{F40AD11C-E616-2F0A-A304-92ED34BF281B}"/>
              </a:ext>
            </a:extLst>
          </p:cNvPr>
          <p:cNvSpPr txBox="1"/>
          <p:nvPr/>
        </p:nvSpPr>
        <p:spPr>
          <a:xfrm>
            <a:off x="743712" y="1341120"/>
            <a:ext cx="10765536" cy="461665"/>
          </a:xfrm>
          <a:prstGeom prst="rect">
            <a:avLst/>
          </a:prstGeom>
          <a:solidFill>
            <a:schemeClr val="bg1"/>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GB" sz="2400" b="0" i="0" dirty="0">
                <a:effectLst/>
                <a:latin typeface="Source Sans Pro" panose="020B0503030403020204" pitchFamily="34" charset="0"/>
              </a:rPr>
              <a:t>Sass has a handful of standard math operators like </a:t>
            </a:r>
            <a:r>
              <a:rPr lang="en-GB" sz="2400" dirty="0"/>
              <a:t>+</a:t>
            </a:r>
            <a:r>
              <a:rPr lang="en-GB" sz="2400" b="0" i="0" dirty="0">
                <a:effectLst/>
                <a:latin typeface="Source Sans Pro" panose="020B0503030403020204" pitchFamily="34" charset="0"/>
              </a:rPr>
              <a:t>, </a:t>
            </a:r>
            <a:r>
              <a:rPr lang="en-GB" sz="2400" dirty="0"/>
              <a:t>-</a:t>
            </a:r>
            <a:r>
              <a:rPr lang="en-GB" sz="2400" b="0" i="0" dirty="0">
                <a:effectLst/>
                <a:latin typeface="Source Sans Pro" panose="020B0503030403020204" pitchFamily="34" charset="0"/>
              </a:rPr>
              <a:t>, </a:t>
            </a:r>
            <a:r>
              <a:rPr lang="en-GB" sz="2400" dirty="0"/>
              <a:t>*</a:t>
            </a:r>
            <a:r>
              <a:rPr lang="en-GB" sz="2400" b="0" i="0" dirty="0">
                <a:effectLst/>
                <a:latin typeface="Source Sans Pro" panose="020B0503030403020204" pitchFamily="34" charset="0"/>
              </a:rPr>
              <a:t>, </a:t>
            </a:r>
            <a:r>
              <a:rPr lang="en-GB" sz="2400" dirty="0" err="1"/>
              <a:t>math.div</a:t>
            </a:r>
            <a:r>
              <a:rPr lang="en-GB" sz="2400" dirty="0"/>
              <a:t>()</a:t>
            </a:r>
            <a:r>
              <a:rPr lang="en-GB" sz="2400" b="0" i="0" dirty="0">
                <a:effectLst/>
                <a:latin typeface="Source Sans Pro" panose="020B0503030403020204" pitchFamily="34" charset="0"/>
              </a:rPr>
              <a:t>, and </a:t>
            </a:r>
            <a:r>
              <a:rPr lang="en-GB" sz="2400" dirty="0"/>
              <a:t>%</a:t>
            </a:r>
            <a:endParaRPr lang="en-BG" sz="2400" dirty="0"/>
          </a:p>
        </p:txBody>
      </p:sp>
      <p:pic>
        <p:nvPicPr>
          <p:cNvPr id="4" name="Picture 3" descr="Graphical user interface, text&#10;&#10;Description automatically generated">
            <a:extLst>
              <a:ext uri="{FF2B5EF4-FFF2-40B4-BE49-F238E27FC236}">
                <a16:creationId xmlns:a16="http://schemas.microsoft.com/office/drawing/2014/main" id="{020E6B74-65C6-F6E9-841E-7424FBAA27DD}"/>
              </a:ext>
            </a:extLst>
          </p:cNvPr>
          <p:cNvPicPr>
            <a:picLocks noChangeAspect="1"/>
          </p:cNvPicPr>
          <p:nvPr/>
        </p:nvPicPr>
        <p:blipFill>
          <a:blip r:embed="rId3"/>
          <a:stretch>
            <a:fillRect/>
          </a:stretch>
        </p:blipFill>
        <p:spPr>
          <a:xfrm>
            <a:off x="3237579" y="2463317"/>
            <a:ext cx="4940300" cy="3797300"/>
          </a:xfrm>
          <a:prstGeom prst="rect">
            <a:avLst/>
          </a:prstGeom>
        </p:spPr>
      </p:pic>
    </p:spTree>
    <p:extLst>
      <p:ext uri="{BB962C8B-B14F-4D97-AF65-F5344CB8AC3E}">
        <p14:creationId xmlns:p14="http://schemas.microsoft.com/office/powerpoint/2010/main" val="15605522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559F8404-6E20-41B8-B7A9-48A0235EE70B}"/>
              </a:ext>
            </a:extLst>
          </p:cNvPr>
          <p:cNvSpPr>
            <a:spLocks noGrp="1"/>
          </p:cNvSpPr>
          <p:nvPr>
            <p:ph type="subTitle" idx="1"/>
          </p:nvPr>
        </p:nvSpPr>
        <p:spPr/>
        <p:txBody>
          <a:bodyPr/>
          <a:lstStyle/>
          <a:p>
            <a:r>
              <a:rPr lang="en-GB" dirty="0"/>
              <a:t>MEDIA QUERIES</a:t>
            </a:r>
          </a:p>
        </p:txBody>
      </p:sp>
      <p:pic>
        <p:nvPicPr>
          <p:cNvPr id="3" name="Picture 2" descr="Graphical user interface, application&#10;&#10;Description automatically generated">
            <a:extLst>
              <a:ext uri="{FF2B5EF4-FFF2-40B4-BE49-F238E27FC236}">
                <a16:creationId xmlns:a16="http://schemas.microsoft.com/office/drawing/2014/main" id="{46A8EA40-3C76-4EFC-BBB8-DB067369BC9E}"/>
              </a:ext>
            </a:extLst>
          </p:cNvPr>
          <p:cNvPicPr>
            <a:picLocks noChangeAspect="1"/>
          </p:cNvPicPr>
          <p:nvPr/>
        </p:nvPicPr>
        <p:blipFill>
          <a:blip r:embed="rId2"/>
          <a:stretch>
            <a:fillRect/>
          </a:stretch>
        </p:blipFill>
        <p:spPr>
          <a:xfrm>
            <a:off x="638322" y="79268"/>
            <a:ext cx="2403466" cy="2401543"/>
          </a:xfrm>
          <a:prstGeom prst="rect">
            <a:avLst/>
          </a:prstGeom>
        </p:spPr>
      </p:pic>
    </p:spTree>
    <p:extLst>
      <p:ext uri="{BB962C8B-B14F-4D97-AF65-F5344CB8AC3E}">
        <p14:creationId xmlns:p14="http://schemas.microsoft.com/office/powerpoint/2010/main" val="29944862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15</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34521" y="262409"/>
            <a:ext cx="11322958" cy="502934"/>
          </a:xfrm>
        </p:spPr>
        <p:txBody>
          <a:bodyPr>
            <a:normAutofit fontScale="90000"/>
          </a:bodyPr>
          <a:lstStyle/>
          <a:p>
            <a:r>
              <a:rPr lang="en-US" b="1" dirty="0"/>
              <a:t>Mobile First </a:t>
            </a:r>
            <a:r>
              <a:rPr lang="en-GB" sz="4400" b="0" i="0" dirty="0">
                <a:effectLst/>
                <a:latin typeface="Roboto" panose="02000000000000000000" pitchFamily="2" charset="0"/>
              </a:rPr>
              <a:t>Design/Development </a:t>
            </a:r>
            <a:endParaRPr lang="en-US" b="1" dirty="0"/>
          </a:p>
        </p:txBody>
      </p:sp>
      <p:sp>
        <p:nvSpPr>
          <p:cNvPr id="4" name="TextBox 3">
            <a:extLst>
              <a:ext uri="{FF2B5EF4-FFF2-40B4-BE49-F238E27FC236}">
                <a16:creationId xmlns:a16="http://schemas.microsoft.com/office/drawing/2014/main" id="{859CF0E7-863A-B326-2940-E321D8AD1CD7}"/>
              </a:ext>
            </a:extLst>
          </p:cNvPr>
          <p:cNvSpPr txBox="1"/>
          <p:nvPr/>
        </p:nvSpPr>
        <p:spPr>
          <a:xfrm>
            <a:off x="434521" y="2230282"/>
            <a:ext cx="11322958" cy="1938992"/>
          </a:xfrm>
          <a:prstGeom prst="rect">
            <a:avLst/>
          </a:prstGeom>
          <a:solidFill>
            <a:schemeClr val="bg1"/>
          </a:solidFill>
        </p:spPr>
        <p:txBody>
          <a:bodyPr wrap="square" rtlCol="0">
            <a:spAutoFit/>
          </a:bodyPr>
          <a:lstStyle/>
          <a:p>
            <a:r>
              <a:rPr lang="en-GB" sz="2400" b="0" i="0" dirty="0">
                <a:effectLst/>
                <a:latin typeface="Roboto" panose="02000000000000000000" pitchFamily="2" charset="0"/>
              </a:rPr>
              <a:t>Coined by Luke </a:t>
            </a:r>
            <a:r>
              <a:rPr lang="en-GB" sz="2400" b="0" i="0" dirty="0" err="1">
                <a:effectLst/>
                <a:latin typeface="Roboto" panose="02000000000000000000" pitchFamily="2" charset="0"/>
              </a:rPr>
              <a:t>Wroblewski</a:t>
            </a:r>
            <a:r>
              <a:rPr lang="en-GB" sz="2400" b="0" i="0" dirty="0">
                <a:effectLst/>
                <a:latin typeface="Roboto" panose="02000000000000000000" pitchFamily="2" charset="0"/>
              </a:rPr>
              <a:t> in 2009 and made famous by the CEO of Google, Eric Schmidt, in 2010, Mobile First Design/Development refers to the practice of designing for mobile first. Essentially, the aim of mobile first is to switch the workflow from tackling desktop designs first and addressing the mobile design head on, working towards the desktop version as the project evolves.</a:t>
            </a:r>
          </a:p>
        </p:txBody>
      </p:sp>
    </p:spTree>
    <p:extLst>
      <p:ext uri="{BB962C8B-B14F-4D97-AF65-F5344CB8AC3E}">
        <p14:creationId xmlns:p14="http://schemas.microsoft.com/office/powerpoint/2010/main" val="1308518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16</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34521" y="262409"/>
            <a:ext cx="11322958" cy="502934"/>
          </a:xfrm>
        </p:spPr>
        <p:txBody>
          <a:bodyPr>
            <a:normAutofit fontScale="90000"/>
          </a:bodyPr>
          <a:lstStyle/>
          <a:p>
            <a:r>
              <a:rPr lang="en-US" b="1" dirty="0"/>
              <a:t>Media Queries</a:t>
            </a:r>
          </a:p>
        </p:txBody>
      </p:sp>
      <p:sp>
        <p:nvSpPr>
          <p:cNvPr id="4" name="TextBox 3">
            <a:extLst>
              <a:ext uri="{FF2B5EF4-FFF2-40B4-BE49-F238E27FC236}">
                <a16:creationId xmlns:a16="http://schemas.microsoft.com/office/drawing/2014/main" id="{859CF0E7-863A-B326-2940-E321D8AD1CD7}"/>
              </a:ext>
            </a:extLst>
          </p:cNvPr>
          <p:cNvSpPr txBox="1"/>
          <p:nvPr/>
        </p:nvSpPr>
        <p:spPr>
          <a:xfrm>
            <a:off x="434521" y="1185254"/>
            <a:ext cx="11322958" cy="1938992"/>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GB" sz="2400" b="0" i="0" dirty="0">
                <a:effectLst/>
                <a:latin typeface="Roboto" panose="02000000000000000000" pitchFamily="2" charset="0"/>
              </a:rPr>
              <a:t>Media queries are used when the </a:t>
            </a:r>
            <a:r>
              <a:rPr lang="en-GB" sz="2400" b="0" i="0" dirty="0" err="1">
                <a:effectLst/>
                <a:latin typeface="Roboto" panose="02000000000000000000" pitchFamily="2" charset="0"/>
              </a:rPr>
              <a:t>css</a:t>
            </a:r>
            <a:r>
              <a:rPr lang="en-GB" sz="2400" b="0" i="0" dirty="0">
                <a:effectLst/>
                <a:latin typeface="Roboto" panose="02000000000000000000" pitchFamily="2" charset="0"/>
              </a:rPr>
              <a:t> needs to be modified based on a device’s general type or specific characteristics and parameters. A media query has a type and a feature. The type if not defined is always all. </a:t>
            </a:r>
            <a:r>
              <a:rPr lang="en-GB" sz="2400" dirty="0">
                <a:latin typeface="Roboto" panose="02000000000000000000" pitchFamily="2" charset="0"/>
              </a:rPr>
              <a:t>In the past there we additional types such as tv, projection braille and others; now they are deprecated and only all, print and screen have remained.</a:t>
            </a:r>
            <a:endParaRPr lang="en-GB" sz="2400" b="0" i="0" dirty="0">
              <a:effectLst/>
              <a:latin typeface="Roboto" panose="02000000000000000000" pitchFamily="2" charset="0"/>
            </a:endParaRPr>
          </a:p>
        </p:txBody>
      </p:sp>
      <p:pic>
        <p:nvPicPr>
          <p:cNvPr id="3" name="Picture 2" descr="Graphical user interface&#10;&#10;Description automatically generated with medium confidence">
            <a:extLst>
              <a:ext uri="{FF2B5EF4-FFF2-40B4-BE49-F238E27FC236}">
                <a16:creationId xmlns:a16="http://schemas.microsoft.com/office/drawing/2014/main" id="{F47A4A27-24C2-0CFB-9CDE-C388E063BED6}"/>
              </a:ext>
            </a:extLst>
          </p:cNvPr>
          <p:cNvPicPr>
            <a:picLocks noChangeAspect="1"/>
          </p:cNvPicPr>
          <p:nvPr/>
        </p:nvPicPr>
        <p:blipFill>
          <a:blip r:embed="rId3"/>
          <a:stretch>
            <a:fillRect/>
          </a:stretch>
        </p:blipFill>
        <p:spPr>
          <a:xfrm>
            <a:off x="2155537" y="3844637"/>
            <a:ext cx="6883400" cy="1231900"/>
          </a:xfrm>
          <a:prstGeom prst="rect">
            <a:avLst/>
          </a:prstGeom>
        </p:spPr>
      </p:pic>
    </p:spTree>
    <p:extLst>
      <p:ext uri="{BB962C8B-B14F-4D97-AF65-F5344CB8AC3E}">
        <p14:creationId xmlns:p14="http://schemas.microsoft.com/office/powerpoint/2010/main" val="26796371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17</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34521" y="262409"/>
            <a:ext cx="11322958" cy="502934"/>
          </a:xfrm>
        </p:spPr>
        <p:txBody>
          <a:bodyPr>
            <a:normAutofit fontScale="90000"/>
          </a:bodyPr>
          <a:lstStyle/>
          <a:p>
            <a:r>
              <a:rPr lang="en-US" b="1" dirty="0"/>
              <a:t>Media Features</a:t>
            </a:r>
          </a:p>
        </p:txBody>
      </p:sp>
      <p:sp>
        <p:nvSpPr>
          <p:cNvPr id="4" name="TextBox 3">
            <a:extLst>
              <a:ext uri="{FF2B5EF4-FFF2-40B4-BE49-F238E27FC236}">
                <a16:creationId xmlns:a16="http://schemas.microsoft.com/office/drawing/2014/main" id="{859CF0E7-863A-B326-2940-E321D8AD1CD7}"/>
              </a:ext>
            </a:extLst>
          </p:cNvPr>
          <p:cNvSpPr txBox="1"/>
          <p:nvPr/>
        </p:nvSpPr>
        <p:spPr>
          <a:xfrm>
            <a:off x="434521" y="906601"/>
            <a:ext cx="3570949" cy="5262979"/>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GB" sz="2400" dirty="0">
                <a:latin typeface="Roboto" panose="02000000000000000000" pitchFamily="2" charset="0"/>
              </a:rPr>
              <a:t>a</a:t>
            </a:r>
            <a:r>
              <a:rPr lang="en-GB" sz="2400" b="0" i="0" dirty="0">
                <a:effectLst/>
                <a:latin typeface="Roboto" panose="02000000000000000000" pitchFamily="2" charset="0"/>
              </a:rPr>
              <a:t>ny-hover</a:t>
            </a:r>
          </a:p>
          <a:p>
            <a:pPr marL="342900" indent="-342900">
              <a:buFont typeface="Arial" panose="020B0604020202020204" pitchFamily="34" charset="0"/>
              <a:buChar char="•"/>
            </a:pPr>
            <a:r>
              <a:rPr lang="en-GB" sz="2400" dirty="0">
                <a:latin typeface="Roboto" panose="02000000000000000000" pitchFamily="2" charset="0"/>
              </a:rPr>
              <a:t>a</a:t>
            </a:r>
            <a:r>
              <a:rPr lang="en-GB" sz="2400" b="0" i="0" dirty="0">
                <a:effectLst/>
                <a:latin typeface="Roboto" panose="02000000000000000000" pitchFamily="2" charset="0"/>
              </a:rPr>
              <a:t>ny-pointer</a:t>
            </a:r>
          </a:p>
          <a:p>
            <a:pPr marL="342900" indent="-342900">
              <a:buFont typeface="Arial" panose="020B0604020202020204" pitchFamily="34" charset="0"/>
              <a:buChar char="•"/>
            </a:pPr>
            <a:r>
              <a:rPr lang="en-GB" sz="2400" dirty="0">
                <a:latin typeface="Roboto" panose="02000000000000000000" pitchFamily="2" charset="0"/>
              </a:rPr>
              <a:t>aspect-ration</a:t>
            </a:r>
          </a:p>
          <a:p>
            <a:pPr marL="342900" indent="-342900">
              <a:buFont typeface="Arial" panose="020B0604020202020204" pitchFamily="34" charset="0"/>
              <a:buChar char="•"/>
            </a:pPr>
            <a:r>
              <a:rPr lang="en-GB" sz="2400" dirty="0" err="1">
                <a:latin typeface="Roboto" panose="02000000000000000000" pitchFamily="2" charset="0"/>
              </a:rPr>
              <a:t>c</a:t>
            </a:r>
            <a:r>
              <a:rPr lang="en-GB" sz="2400" b="0" i="0" dirty="0" err="1">
                <a:effectLst/>
                <a:latin typeface="Roboto" panose="02000000000000000000" pitchFamily="2" charset="0"/>
              </a:rPr>
              <a:t>olor</a:t>
            </a:r>
            <a:endParaRPr lang="en-GB" sz="2400" b="0" i="0" dirty="0">
              <a:effectLst/>
              <a:latin typeface="Roboto" panose="02000000000000000000" pitchFamily="2" charset="0"/>
            </a:endParaRPr>
          </a:p>
          <a:p>
            <a:pPr marL="342900" indent="-342900">
              <a:buFont typeface="Arial" panose="020B0604020202020204" pitchFamily="34" charset="0"/>
              <a:buChar char="•"/>
            </a:pPr>
            <a:r>
              <a:rPr lang="en-GB" sz="2400" dirty="0" err="1">
                <a:latin typeface="Roboto" panose="02000000000000000000" pitchFamily="2" charset="0"/>
              </a:rPr>
              <a:t>c</a:t>
            </a:r>
            <a:r>
              <a:rPr lang="en-GB" sz="2400" b="0" i="0" dirty="0" err="1">
                <a:effectLst/>
                <a:latin typeface="Roboto" panose="02000000000000000000" pitchFamily="2" charset="0"/>
              </a:rPr>
              <a:t>olor</a:t>
            </a:r>
            <a:r>
              <a:rPr lang="en-GB" sz="2400" b="0" i="0" dirty="0">
                <a:effectLst/>
                <a:latin typeface="Roboto" panose="02000000000000000000" pitchFamily="2" charset="0"/>
              </a:rPr>
              <a:t>-gamut</a:t>
            </a:r>
          </a:p>
          <a:p>
            <a:pPr marL="342900" indent="-342900">
              <a:buFont typeface="Arial" panose="020B0604020202020204" pitchFamily="34" charset="0"/>
              <a:buChar char="•"/>
            </a:pPr>
            <a:r>
              <a:rPr lang="en-GB" sz="2400" dirty="0" err="1">
                <a:latin typeface="Roboto" panose="02000000000000000000" pitchFamily="2" charset="0"/>
              </a:rPr>
              <a:t>color</a:t>
            </a:r>
            <a:r>
              <a:rPr lang="en-GB" sz="2400" dirty="0">
                <a:latin typeface="Roboto" panose="02000000000000000000" pitchFamily="2" charset="0"/>
              </a:rPr>
              <a:t>-index</a:t>
            </a:r>
          </a:p>
          <a:p>
            <a:pPr marL="342900" indent="-342900">
              <a:buFont typeface="Arial" panose="020B0604020202020204" pitchFamily="34" charset="0"/>
              <a:buChar char="•"/>
            </a:pPr>
            <a:r>
              <a:rPr lang="en-GB" sz="2400" dirty="0">
                <a:latin typeface="Roboto" panose="02000000000000000000" pitchFamily="2" charset="0"/>
              </a:rPr>
              <a:t>d</a:t>
            </a:r>
            <a:r>
              <a:rPr lang="en-GB" sz="2400" b="0" i="0" dirty="0">
                <a:effectLst/>
                <a:latin typeface="Roboto" panose="02000000000000000000" pitchFamily="2" charset="0"/>
              </a:rPr>
              <a:t>evice-aspect-ratio</a:t>
            </a:r>
          </a:p>
          <a:p>
            <a:pPr marL="342900" indent="-342900">
              <a:buFont typeface="Arial" panose="020B0604020202020204" pitchFamily="34" charset="0"/>
              <a:buChar char="•"/>
            </a:pPr>
            <a:r>
              <a:rPr lang="en-GB" sz="2400" dirty="0">
                <a:latin typeface="Roboto" panose="02000000000000000000" pitchFamily="2" charset="0"/>
              </a:rPr>
              <a:t>device-height</a:t>
            </a:r>
          </a:p>
          <a:p>
            <a:pPr marL="342900" indent="-342900">
              <a:buFont typeface="Arial" panose="020B0604020202020204" pitchFamily="34" charset="0"/>
              <a:buChar char="•"/>
            </a:pPr>
            <a:r>
              <a:rPr lang="en-GB" sz="2400" dirty="0">
                <a:latin typeface="Roboto" panose="02000000000000000000" pitchFamily="2" charset="0"/>
              </a:rPr>
              <a:t>d</a:t>
            </a:r>
            <a:r>
              <a:rPr lang="en-GB" sz="2400" b="0" i="0" dirty="0">
                <a:effectLst/>
                <a:latin typeface="Roboto" panose="02000000000000000000" pitchFamily="2" charset="0"/>
              </a:rPr>
              <a:t>evice-width</a:t>
            </a:r>
          </a:p>
          <a:p>
            <a:pPr marL="342900" indent="-342900">
              <a:buFont typeface="Arial" panose="020B0604020202020204" pitchFamily="34" charset="0"/>
              <a:buChar char="•"/>
            </a:pPr>
            <a:r>
              <a:rPr lang="en-GB" sz="2400" dirty="0">
                <a:latin typeface="Roboto" panose="02000000000000000000" pitchFamily="2" charset="0"/>
              </a:rPr>
              <a:t>display-mode</a:t>
            </a:r>
          </a:p>
          <a:p>
            <a:pPr marL="342900" indent="-342900">
              <a:buFont typeface="Arial" panose="020B0604020202020204" pitchFamily="34" charset="0"/>
              <a:buChar char="•"/>
            </a:pPr>
            <a:r>
              <a:rPr lang="en-GB" sz="2400" dirty="0">
                <a:latin typeface="Roboto" panose="02000000000000000000" pitchFamily="2" charset="0"/>
              </a:rPr>
              <a:t>d</a:t>
            </a:r>
            <a:r>
              <a:rPr lang="en-GB" sz="2400" b="0" i="0" dirty="0">
                <a:effectLst/>
                <a:latin typeface="Roboto" panose="02000000000000000000" pitchFamily="2" charset="0"/>
              </a:rPr>
              <a:t>ynamic-range</a:t>
            </a:r>
          </a:p>
          <a:p>
            <a:pPr marL="342900" indent="-342900">
              <a:buFont typeface="Arial" panose="020B0604020202020204" pitchFamily="34" charset="0"/>
              <a:buChar char="•"/>
            </a:pPr>
            <a:r>
              <a:rPr lang="en-GB" sz="2400" dirty="0">
                <a:latin typeface="Roboto" panose="02000000000000000000" pitchFamily="2" charset="0"/>
              </a:rPr>
              <a:t>forced-</a:t>
            </a:r>
            <a:r>
              <a:rPr lang="en-GB" sz="2400" dirty="0" err="1">
                <a:latin typeface="Roboto" panose="02000000000000000000" pitchFamily="2" charset="0"/>
              </a:rPr>
              <a:t>colors</a:t>
            </a:r>
            <a:endParaRPr lang="en-GB" sz="2400" dirty="0">
              <a:latin typeface="Roboto" panose="02000000000000000000" pitchFamily="2" charset="0"/>
            </a:endParaRPr>
          </a:p>
          <a:p>
            <a:pPr marL="342900" indent="-342900">
              <a:buFont typeface="Arial" panose="020B0604020202020204" pitchFamily="34" charset="0"/>
              <a:buChar char="•"/>
            </a:pPr>
            <a:r>
              <a:rPr lang="en-GB" sz="2400" dirty="0">
                <a:latin typeface="Roboto" panose="02000000000000000000" pitchFamily="2" charset="0"/>
              </a:rPr>
              <a:t>g</a:t>
            </a:r>
            <a:r>
              <a:rPr lang="en-GB" sz="2400" b="0" i="0" dirty="0">
                <a:effectLst/>
                <a:latin typeface="Roboto" panose="02000000000000000000" pitchFamily="2" charset="0"/>
              </a:rPr>
              <a:t>rid</a:t>
            </a:r>
          </a:p>
          <a:p>
            <a:pPr marL="342900" indent="-342900">
              <a:buFont typeface="Arial" panose="020B0604020202020204" pitchFamily="34" charset="0"/>
              <a:buChar char="•"/>
            </a:pPr>
            <a:r>
              <a:rPr lang="en-GB" sz="2400" dirty="0">
                <a:latin typeface="Roboto" panose="02000000000000000000" pitchFamily="2" charset="0"/>
              </a:rPr>
              <a:t>height</a:t>
            </a:r>
          </a:p>
        </p:txBody>
      </p:sp>
      <p:sp>
        <p:nvSpPr>
          <p:cNvPr id="2" name="TextBox 1">
            <a:extLst>
              <a:ext uri="{FF2B5EF4-FFF2-40B4-BE49-F238E27FC236}">
                <a16:creationId xmlns:a16="http://schemas.microsoft.com/office/drawing/2014/main" id="{435231BE-3C33-792F-9A95-20E83A65D81F}"/>
              </a:ext>
            </a:extLst>
          </p:cNvPr>
          <p:cNvSpPr txBox="1"/>
          <p:nvPr/>
        </p:nvSpPr>
        <p:spPr>
          <a:xfrm>
            <a:off x="5804964" y="872298"/>
            <a:ext cx="4213679" cy="4893647"/>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GB" sz="2400" dirty="0">
                <a:latin typeface="Roboto" panose="02000000000000000000" pitchFamily="2" charset="0"/>
              </a:rPr>
              <a:t>h</a:t>
            </a:r>
            <a:r>
              <a:rPr lang="en-GB" sz="2400" b="0" i="0" dirty="0">
                <a:effectLst/>
                <a:latin typeface="Roboto" panose="02000000000000000000" pitchFamily="2" charset="0"/>
              </a:rPr>
              <a:t>over</a:t>
            </a:r>
          </a:p>
          <a:p>
            <a:pPr marL="342900" indent="-342900">
              <a:buFont typeface="Arial" panose="020B0604020202020204" pitchFamily="34" charset="0"/>
              <a:buChar char="•"/>
            </a:pPr>
            <a:r>
              <a:rPr lang="en-GB" sz="2400" dirty="0">
                <a:latin typeface="Roboto" panose="02000000000000000000" pitchFamily="2" charset="0"/>
              </a:rPr>
              <a:t>i</a:t>
            </a:r>
            <a:r>
              <a:rPr lang="en-GB" sz="2400" b="0" i="0" dirty="0">
                <a:effectLst/>
                <a:latin typeface="Roboto" panose="02000000000000000000" pitchFamily="2" charset="0"/>
              </a:rPr>
              <a:t>nverted-</a:t>
            </a:r>
            <a:r>
              <a:rPr lang="en-GB" sz="2400" b="0" i="0" dirty="0" err="1">
                <a:effectLst/>
                <a:latin typeface="Roboto" panose="02000000000000000000" pitchFamily="2" charset="0"/>
              </a:rPr>
              <a:t>colors</a:t>
            </a:r>
            <a:endParaRPr lang="en-GB" sz="2400" b="0" i="0" dirty="0">
              <a:effectLst/>
              <a:latin typeface="Roboto" panose="02000000000000000000" pitchFamily="2" charset="0"/>
            </a:endParaRPr>
          </a:p>
          <a:p>
            <a:pPr marL="342900" indent="-342900">
              <a:buFont typeface="Arial" panose="020B0604020202020204" pitchFamily="34" charset="0"/>
              <a:buChar char="•"/>
            </a:pPr>
            <a:r>
              <a:rPr lang="en-GB" sz="2400" dirty="0">
                <a:latin typeface="Roboto" panose="02000000000000000000" pitchFamily="2" charset="0"/>
              </a:rPr>
              <a:t>monochrome</a:t>
            </a:r>
          </a:p>
          <a:p>
            <a:pPr marL="342900" indent="-342900">
              <a:buFont typeface="Arial" panose="020B0604020202020204" pitchFamily="34" charset="0"/>
              <a:buChar char="•"/>
            </a:pPr>
            <a:r>
              <a:rPr lang="en-GB" sz="2400" dirty="0">
                <a:latin typeface="Roboto" panose="02000000000000000000" pitchFamily="2" charset="0"/>
              </a:rPr>
              <a:t>o</a:t>
            </a:r>
            <a:r>
              <a:rPr lang="en-GB" sz="2400" b="0" i="0" dirty="0">
                <a:effectLst/>
                <a:latin typeface="Roboto" panose="02000000000000000000" pitchFamily="2" charset="0"/>
              </a:rPr>
              <a:t>rientation</a:t>
            </a:r>
          </a:p>
          <a:p>
            <a:pPr marL="342900" indent="-342900">
              <a:buFont typeface="Arial" panose="020B0604020202020204" pitchFamily="34" charset="0"/>
              <a:buChar char="•"/>
            </a:pPr>
            <a:r>
              <a:rPr lang="en-GB" sz="2400" dirty="0">
                <a:latin typeface="Roboto" panose="02000000000000000000" pitchFamily="2" charset="0"/>
              </a:rPr>
              <a:t>overflow-block</a:t>
            </a:r>
          </a:p>
          <a:p>
            <a:pPr marL="342900" indent="-342900">
              <a:buFont typeface="Arial" panose="020B0604020202020204" pitchFamily="34" charset="0"/>
              <a:buChar char="•"/>
            </a:pPr>
            <a:r>
              <a:rPr lang="en-GB" sz="2400" dirty="0">
                <a:latin typeface="Roboto" panose="02000000000000000000" pitchFamily="2" charset="0"/>
              </a:rPr>
              <a:t>p</a:t>
            </a:r>
            <a:r>
              <a:rPr lang="en-GB" sz="2400" b="0" i="0" dirty="0">
                <a:effectLst/>
                <a:latin typeface="Roboto" panose="02000000000000000000" pitchFamily="2" charset="0"/>
              </a:rPr>
              <a:t>ointer</a:t>
            </a:r>
          </a:p>
          <a:p>
            <a:pPr marL="342900" indent="-342900">
              <a:buFont typeface="Arial" panose="020B0604020202020204" pitchFamily="34" charset="0"/>
              <a:buChar char="•"/>
            </a:pPr>
            <a:r>
              <a:rPr lang="en-GB" sz="2400" dirty="0">
                <a:latin typeface="Roboto" panose="02000000000000000000" pitchFamily="2" charset="0"/>
              </a:rPr>
              <a:t>prefers-contrast</a:t>
            </a:r>
          </a:p>
          <a:p>
            <a:pPr marL="342900" indent="-342900">
              <a:buFont typeface="Arial" panose="020B0604020202020204" pitchFamily="34" charset="0"/>
              <a:buChar char="•"/>
            </a:pPr>
            <a:r>
              <a:rPr lang="en-GB" sz="2400" dirty="0">
                <a:latin typeface="Roboto" panose="02000000000000000000" pitchFamily="2" charset="0"/>
              </a:rPr>
              <a:t>p</a:t>
            </a:r>
            <a:r>
              <a:rPr lang="en-GB" sz="2400" b="0" i="0" dirty="0">
                <a:effectLst/>
                <a:latin typeface="Roboto" panose="02000000000000000000" pitchFamily="2" charset="0"/>
              </a:rPr>
              <a:t>refers-reduced-motion</a:t>
            </a:r>
          </a:p>
          <a:p>
            <a:pPr marL="342900" indent="-342900">
              <a:buFont typeface="Arial" panose="020B0604020202020204" pitchFamily="34" charset="0"/>
              <a:buChar char="•"/>
            </a:pPr>
            <a:r>
              <a:rPr lang="en-GB" sz="2400" dirty="0">
                <a:latin typeface="Roboto" panose="02000000000000000000" pitchFamily="2" charset="0"/>
              </a:rPr>
              <a:t>r</a:t>
            </a:r>
            <a:r>
              <a:rPr lang="en-GB" sz="2400" b="0" i="0" dirty="0">
                <a:effectLst/>
                <a:latin typeface="Roboto" panose="02000000000000000000" pitchFamily="2" charset="0"/>
              </a:rPr>
              <a:t>esolution</a:t>
            </a:r>
          </a:p>
          <a:p>
            <a:pPr marL="342900" indent="-342900">
              <a:buFont typeface="Arial" panose="020B0604020202020204" pitchFamily="34" charset="0"/>
              <a:buChar char="•"/>
            </a:pPr>
            <a:r>
              <a:rPr lang="en-GB" sz="2400" dirty="0">
                <a:latin typeface="Roboto" panose="02000000000000000000" pitchFamily="2" charset="0"/>
              </a:rPr>
              <a:t>scripting</a:t>
            </a:r>
          </a:p>
          <a:p>
            <a:pPr marL="342900" indent="-342900">
              <a:buFont typeface="Arial" panose="020B0604020202020204" pitchFamily="34" charset="0"/>
              <a:buChar char="•"/>
            </a:pPr>
            <a:r>
              <a:rPr lang="en-GB" sz="2400" dirty="0">
                <a:latin typeface="Roboto" panose="02000000000000000000" pitchFamily="2" charset="0"/>
              </a:rPr>
              <a:t>u</a:t>
            </a:r>
            <a:r>
              <a:rPr lang="en-GB" sz="2400" b="0" i="0" dirty="0">
                <a:effectLst/>
                <a:latin typeface="Roboto" panose="02000000000000000000" pitchFamily="2" charset="0"/>
              </a:rPr>
              <a:t>pdate</a:t>
            </a:r>
          </a:p>
          <a:p>
            <a:pPr marL="342900" indent="-342900">
              <a:buFont typeface="Arial" panose="020B0604020202020204" pitchFamily="34" charset="0"/>
              <a:buChar char="•"/>
            </a:pPr>
            <a:r>
              <a:rPr lang="en-GB" sz="2400" dirty="0">
                <a:latin typeface="Roboto" panose="02000000000000000000" pitchFamily="2" charset="0"/>
              </a:rPr>
              <a:t>video-dynamic-range</a:t>
            </a:r>
          </a:p>
          <a:p>
            <a:pPr marL="342900" indent="-342900">
              <a:buFont typeface="Arial" panose="020B0604020202020204" pitchFamily="34" charset="0"/>
              <a:buChar char="•"/>
            </a:pPr>
            <a:r>
              <a:rPr lang="en-GB" sz="2400" b="0" i="0" dirty="0">
                <a:effectLst/>
                <a:latin typeface="Roboto" panose="02000000000000000000" pitchFamily="2" charset="0"/>
              </a:rPr>
              <a:t>width</a:t>
            </a:r>
          </a:p>
        </p:txBody>
      </p:sp>
    </p:spTree>
    <p:extLst>
      <p:ext uri="{BB962C8B-B14F-4D97-AF65-F5344CB8AC3E}">
        <p14:creationId xmlns:p14="http://schemas.microsoft.com/office/powerpoint/2010/main" val="22570263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18</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34521" y="262409"/>
            <a:ext cx="11322958" cy="502934"/>
          </a:xfrm>
        </p:spPr>
        <p:txBody>
          <a:bodyPr>
            <a:normAutofit fontScale="90000"/>
          </a:bodyPr>
          <a:lstStyle/>
          <a:p>
            <a:r>
              <a:rPr lang="en-US" b="1" dirty="0"/>
              <a:t>Logical operators</a:t>
            </a:r>
          </a:p>
        </p:txBody>
      </p:sp>
      <p:sp>
        <p:nvSpPr>
          <p:cNvPr id="4" name="TextBox 3">
            <a:extLst>
              <a:ext uri="{FF2B5EF4-FFF2-40B4-BE49-F238E27FC236}">
                <a16:creationId xmlns:a16="http://schemas.microsoft.com/office/drawing/2014/main" id="{859CF0E7-863A-B326-2940-E321D8AD1CD7}"/>
              </a:ext>
            </a:extLst>
          </p:cNvPr>
          <p:cNvSpPr txBox="1"/>
          <p:nvPr/>
        </p:nvSpPr>
        <p:spPr>
          <a:xfrm>
            <a:off x="534816" y="1167881"/>
            <a:ext cx="11322958" cy="1200329"/>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GB" sz="2400" b="0" i="0" dirty="0">
                <a:effectLst/>
                <a:latin typeface="Roboto" panose="02000000000000000000" pitchFamily="2" charset="0"/>
              </a:rPr>
              <a:t>Media queries support logical operators. The logical operators </a:t>
            </a:r>
            <a:r>
              <a:rPr lang="en-GB" sz="2400" b="0" i="1" dirty="0">
                <a:effectLst/>
                <a:latin typeface="Roboto" panose="02000000000000000000" pitchFamily="2" charset="0"/>
              </a:rPr>
              <a:t>not, and, only </a:t>
            </a:r>
            <a:r>
              <a:rPr lang="en-GB" sz="2400" b="0" i="0" dirty="0">
                <a:effectLst/>
                <a:latin typeface="Roboto" panose="02000000000000000000" pitchFamily="2" charset="0"/>
              </a:rPr>
              <a:t>can be used to compose complex media query. Multiple media queries can be combined in a single rule by separating them with commas</a:t>
            </a:r>
          </a:p>
        </p:txBody>
      </p:sp>
      <p:pic>
        <p:nvPicPr>
          <p:cNvPr id="5" name="Picture 4" descr="A picture containing text&#10;&#10;Description automatically generated">
            <a:extLst>
              <a:ext uri="{FF2B5EF4-FFF2-40B4-BE49-F238E27FC236}">
                <a16:creationId xmlns:a16="http://schemas.microsoft.com/office/drawing/2014/main" id="{A34323B1-8EF4-6B98-562B-8D9764EF9856}"/>
              </a:ext>
            </a:extLst>
          </p:cNvPr>
          <p:cNvPicPr>
            <a:picLocks noChangeAspect="1"/>
          </p:cNvPicPr>
          <p:nvPr/>
        </p:nvPicPr>
        <p:blipFill>
          <a:blip r:embed="rId3"/>
          <a:stretch>
            <a:fillRect/>
          </a:stretch>
        </p:blipFill>
        <p:spPr>
          <a:xfrm>
            <a:off x="2072588" y="3120461"/>
            <a:ext cx="7772400" cy="1987768"/>
          </a:xfrm>
          <a:prstGeom prst="rect">
            <a:avLst/>
          </a:prstGeom>
        </p:spPr>
      </p:pic>
    </p:spTree>
    <p:extLst>
      <p:ext uri="{BB962C8B-B14F-4D97-AF65-F5344CB8AC3E}">
        <p14:creationId xmlns:p14="http://schemas.microsoft.com/office/powerpoint/2010/main" val="22361931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559F8404-6E20-41B8-B7A9-48A0235EE70B}"/>
              </a:ext>
            </a:extLst>
          </p:cNvPr>
          <p:cNvSpPr>
            <a:spLocks noGrp="1"/>
          </p:cNvSpPr>
          <p:nvPr>
            <p:ph type="subTitle" idx="1"/>
          </p:nvPr>
        </p:nvSpPr>
        <p:spPr/>
        <p:txBody>
          <a:bodyPr/>
          <a:lstStyle/>
          <a:p>
            <a:r>
              <a:rPr lang="en-US" dirty="0"/>
              <a:t>DEMO</a:t>
            </a:r>
            <a:endParaRPr lang="de-DE" dirty="0"/>
          </a:p>
        </p:txBody>
      </p:sp>
      <p:pic>
        <p:nvPicPr>
          <p:cNvPr id="3" name="Picture 2" descr="Graphical user interface, application&#10;&#10;Description automatically generated">
            <a:extLst>
              <a:ext uri="{FF2B5EF4-FFF2-40B4-BE49-F238E27FC236}">
                <a16:creationId xmlns:a16="http://schemas.microsoft.com/office/drawing/2014/main" id="{46A8EA40-3C76-4EFC-BBB8-DB067369BC9E}"/>
              </a:ext>
            </a:extLst>
          </p:cNvPr>
          <p:cNvPicPr>
            <a:picLocks noChangeAspect="1"/>
          </p:cNvPicPr>
          <p:nvPr/>
        </p:nvPicPr>
        <p:blipFill>
          <a:blip r:embed="rId2"/>
          <a:stretch>
            <a:fillRect/>
          </a:stretch>
        </p:blipFill>
        <p:spPr>
          <a:xfrm>
            <a:off x="638322" y="79268"/>
            <a:ext cx="2403466" cy="2401543"/>
          </a:xfrm>
          <a:prstGeom prst="rect">
            <a:avLst/>
          </a:prstGeom>
        </p:spPr>
      </p:pic>
    </p:spTree>
    <p:extLst>
      <p:ext uri="{BB962C8B-B14F-4D97-AF65-F5344CB8AC3E}">
        <p14:creationId xmlns:p14="http://schemas.microsoft.com/office/powerpoint/2010/main" val="12717755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2</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05336" y="262409"/>
            <a:ext cx="11352143" cy="502934"/>
          </a:xfrm>
        </p:spPr>
        <p:txBody>
          <a:bodyPr>
            <a:normAutofit fontScale="90000"/>
          </a:bodyPr>
          <a:lstStyle/>
          <a:p>
            <a:r>
              <a:rPr lang="en-US" b="1" dirty="0"/>
              <a:t>Agenda</a:t>
            </a:r>
          </a:p>
        </p:txBody>
      </p:sp>
      <p:sp>
        <p:nvSpPr>
          <p:cNvPr id="5" name="Subtitle 4">
            <a:extLst>
              <a:ext uri="{FF2B5EF4-FFF2-40B4-BE49-F238E27FC236}">
                <a16:creationId xmlns:a16="http://schemas.microsoft.com/office/drawing/2014/main" id="{24F54150-16D2-C143-A461-FF80E9976061}"/>
              </a:ext>
            </a:extLst>
          </p:cNvPr>
          <p:cNvSpPr>
            <a:spLocks noGrp="1"/>
          </p:cNvSpPr>
          <p:nvPr>
            <p:ph type="subTitle" idx="1"/>
          </p:nvPr>
        </p:nvSpPr>
        <p:spPr/>
        <p:txBody>
          <a:bodyPr/>
          <a:lstStyle/>
          <a:p>
            <a:endParaRPr lang="en-BG" dirty="0"/>
          </a:p>
        </p:txBody>
      </p:sp>
      <p:sp>
        <p:nvSpPr>
          <p:cNvPr id="6" name="Textfeld 46">
            <a:extLst>
              <a:ext uri="{FF2B5EF4-FFF2-40B4-BE49-F238E27FC236}">
                <a16:creationId xmlns:a16="http://schemas.microsoft.com/office/drawing/2014/main" id="{23D770C1-CF4D-5E48-A02E-BA4F42C7A2BE}"/>
              </a:ext>
            </a:extLst>
          </p:cNvPr>
          <p:cNvSpPr txBox="1"/>
          <p:nvPr/>
        </p:nvSpPr>
        <p:spPr bwMode="gray">
          <a:xfrm>
            <a:off x="981083" y="2414417"/>
            <a:ext cx="10647704" cy="2693045"/>
          </a:xfrm>
          <a:prstGeom prst="rect">
            <a:avLst/>
          </a:prstGeom>
          <a:noFill/>
        </p:spPr>
        <p:txBody>
          <a:bodyPr wrap="square" lIns="0" tIns="0" rIns="0" bIns="0" rtlCol="0" anchor="b">
            <a:spAutoFit/>
          </a:bodyPr>
          <a:lstStyle/>
          <a:p>
            <a:pPr marL="571500" lvl="0" indent="-571500" defTabSz="1088502">
              <a:spcBef>
                <a:spcPts val="600"/>
              </a:spcBef>
              <a:buFont typeface="Arial" panose="020B0604020202020204" pitchFamily="34" charset="0"/>
              <a:buChar char="•"/>
              <a:defRPr/>
            </a:pPr>
            <a:r>
              <a:rPr lang="en-US" sz="4000" b="1" dirty="0">
                <a:solidFill>
                  <a:srgbClr val="791F82"/>
                </a:solidFill>
                <a:latin typeface="Arial"/>
              </a:rPr>
              <a:t>What are CSS Preprocessors?</a:t>
            </a:r>
          </a:p>
          <a:p>
            <a:pPr marL="571500" lvl="0" indent="-571500" defTabSz="1088502">
              <a:spcBef>
                <a:spcPts val="600"/>
              </a:spcBef>
              <a:buFont typeface="Arial" panose="020B0604020202020204" pitchFamily="34" charset="0"/>
              <a:buChar char="•"/>
              <a:defRPr/>
            </a:pPr>
            <a:r>
              <a:rPr lang="en-US" sz="4000" b="1" dirty="0">
                <a:solidFill>
                  <a:srgbClr val="791F82"/>
                </a:solidFill>
                <a:latin typeface="Arial"/>
              </a:rPr>
              <a:t>SCSS/SASS</a:t>
            </a:r>
          </a:p>
          <a:p>
            <a:pPr marL="571500" lvl="0" indent="-571500" defTabSz="1088502">
              <a:spcBef>
                <a:spcPts val="600"/>
              </a:spcBef>
              <a:buFont typeface="Arial" panose="020B0604020202020204" pitchFamily="34" charset="0"/>
              <a:buChar char="•"/>
              <a:defRPr/>
            </a:pPr>
            <a:r>
              <a:rPr lang="en-US" sz="4000" b="1" dirty="0">
                <a:solidFill>
                  <a:srgbClr val="791F82"/>
                </a:solidFill>
                <a:latin typeface="Arial"/>
              </a:rPr>
              <a:t>Media Queries</a:t>
            </a:r>
          </a:p>
          <a:p>
            <a:pPr marL="571500" lvl="0" indent="-571500" defTabSz="1088502">
              <a:spcBef>
                <a:spcPts val="600"/>
              </a:spcBef>
              <a:buFont typeface="Arial" panose="020B0604020202020204" pitchFamily="34" charset="0"/>
              <a:buChar char="•"/>
              <a:defRPr/>
            </a:pPr>
            <a:r>
              <a:rPr lang="en-US" sz="4000" b="1" dirty="0">
                <a:solidFill>
                  <a:srgbClr val="791F82"/>
                </a:solidFill>
                <a:latin typeface="Arial"/>
              </a:rPr>
              <a:t>Demo</a:t>
            </a:r>
          </a:p>
        </p:txBody>
      </p:sp>
    </p:spTree>
    <p:extLst>
      <p:ext uri="{BB962C8B-B14F-4D97-AF65-F5344CB8AC3E}">
        <p14:creationId xmlns:p14="http://schemas.microsoft.com/office/powerpoint/2010/main" val="89330083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20</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34521" y="262409"/>
            <a:ext cx="11322958" cy="502934"/>
          </a:xfrm>
        </p:spPr>
        <p:txBody>
          <a:bodyPr>
            <a:normAutofit fontScale="90000"/>
          </a:bodyPr>
          <a:lstStyle/>
          <a:p>
            <a:r>
              <a:rPr lang="en-US" b="1" dirty="0"/>
              <a:t>Sources</a:t>
            </a:r>
          </a:p>
        </p:txBody>
      </p:sp>
      <p:sp>
        <p:nvSpPr>
          <p:cNvPr id="4" name="TextBox 3">
            <a:extLst>
              <a:ext uri="{FF2B5EF4-FFF2-40B4-BE49-F238E27FC236}">
                <a16:creationId xmlns:a16="http://schemas.microsoft.com/office/drawing/2014/main" id="{859CF0E7-863A-B326-2940-E321D8AD1CD7}"/>
              </a:ext>
            </a:extLst>
          </p:cNvPr>
          <p:cNvSpPr txBox="1"/>
          <p:nvPr/>
        </p:nvSpPr>
        <p:spPr>
          <a:xfrm>
            <a:off x="434521" y="1351508"/>
            <a:ext cx="11322958" cy="304698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sz="2400" dirty="0"/>
              <a:t>CSS </a:t>
            </a:r>
            <a:r>
              <a:rPr lang="en-GB" sz="2400" dirty="0" err="1"/>
              <a:t>Preprocessors</a:t>
            </a:r>
            <a:r>
              <a:rPr lang="en-GB" sz="2400" dirty="0"/>
              <a:t>:</a:t>
            </a:r>
          </a:p>
          <a:p>
            <a:r>
              <a:rPr lang="en-GB" sz="2400" dirty="0">
                <a:hlinkClick r:id="rId3"/>
              </a:rPr>
              <a:t>https://developer.mozilla.org/en-US/docs/Glossary/CSS_preprocessor</a:t>
            </a:r>
            <a:endParaRPr lang="en-GB" sz="2400" dirty="0"/>
          </a:p>
          <a:p>
            <a:r>
              <a:rPr lang="en-GB" sz="2400" dirty="0">
                <a:hlinkClick r:id="rId4"/>
              </a:rPr>
              <a:t>https://medium.com/@raaechelb/css-precompilers-which-one-is-better-5e6ba831c0ed</a:t>
            </a:r>
            <a:endParaRPr lang="en-GB" sz="2400" dirty="0"/>
          </a:p>
          <a:p>
            <a:pPr marL="285750" indent="-285750">
              <a:buFont typeface="Arial" panose="020B0604020202020204" pitchFamily="34" charset="0"/>
              <a:buChar char="•"/>
            </a:pPr>
            <a:r>
              <a:rPr lang="en-GB" sz="2400" dirty="0"/>
              <a:t>SCSS/SASS</a:t>
            </a:r>
          </a:p>
          <a:p>
            <a:r>
              <a:rPr lang="en-GB" sz="2400" dirty="0">
                <a:hlinkClick r:id="rId5"/>
              </a:rPr>
              <a:t>https://sass-lang.com/</a:t>
            </a:r>
            <a:endParaRPr lang="en-GB" sz="2400" dirty="0"/>
          </a:p>
          <a:p>
            <a:pPr marL="285750" indent="-285750">
              <a:buFont typeface="Arial" panose="020B0604020202020204" pitchFamily="34" charset="0"/>
              <a:buChar char="•"/>
            </a:pPr>
            <a:r>
              <a:rPr lang="en-GB" sz="2400" dirty="0"/>
              <a:t>Media Queries</a:t>
            </a:r>
          </a:p>
          <a:p>
            <a:r>
              <a:rPr lang="en-GB" sz="2400" dirty="0">
                <a:hlinkClick r:id="rId6"/>
              </a:rPr>
              <a:t>https://developer.mozilla.org/en-US/docs/Web/CSS/@media#media_types</a:t>
            </a:r>
            <a:endParaRPr lang="en-GB" sz="2400" dirty="0"/>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38960461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559F8404-6E20-41B8-B7A9-48A0235EE70B}"/>
              </a:ext>
            </a:extLst>
          </p:cNvPr>
          <p:cNvSpPr>
            <a:spLocks noGrp="1"/>
          </p:cNvSpPr>
          <p:nvPr>
            <p:ph type="subTitle" idx="1"/>
          </p:nvPr>
        </p:nvSpPr>
        <p:spPr/>
        <p:txBody>
          <a:bodyPr/>
          <a:lstStyle/>
          <a:p>
            <a:pPr algn="ctr"/>
            <a:r>
              <a:rPr lang="en-US" dirty="0"/>
              <a:t>Thank you for your attention!</a:t>
            </a:r>
            <a:endParaRPr lang="de-DE" dirty="0"/>
          </a:p>
        </p:txBody>
      </p:sp>
      <p:pic>
        <p:nvPicPr>
          <p:cNvPr id="3" name="Picture 2" descr="Graphical user interface, application&#10;&#10;Description automatically generated">
            <a:extLst>
              <a:ext uri="{FF2B5EF4-FFF2-40B4-BE49-F238E27FC236}">
                <a16:creationId xmlns:a16="http://schemas.microsoft.com/office/drawing/2014/main" id="{46A8EA40-3C76-4EFC-BBB8-DB067369BC9E}"/>
              </a:ext>
            </a:extLst>
          </p:cNvPr>
          <p:cNvPicPr>
            <a:picLocks noChangeAspect="1"/>
          </p:cNvPicPr>
          <p:nvPr/>
        </p:nvPicPr>
        <p:blipFill>
          <a:blip r:embed="rId2"/>
          <a:stretch>
            <a:fillRect/>
          </a:stretch>
        </p:blipFill>
        <p:spPr>
          <a:xfrm>
            <a:off x="638322" y="79268"/>
            <a:ext cx="2403466" cy="2401543"/>
          </a:xfrm>
          <a:prstGeom prst="rect">
            <a:avLst/>
          </a:prstGeom>
        </p:spPr>
      </p:pic>
    </p:spTree>
    <p:extLst>
      <p:ext uri="{BB962C8B-B14F-4D97-AF65-F5344CB8AC3E}">
        <p14:creationId xmlns:p14="http://schemas.microsoft.com/office/powerpoint/2010/main" val="4242629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559F8404-6E20-41B8-B7A9-48A0235EE70B}"/>
              </a:ext>
            </a:extLst>
          </p:cNvPr>
          <p:cNvSpPr>
            <a:spLocks noGrp="1"/>
          </p:cNvSpPr>
          <p:nvPr>
            <p:ph type="subTitle" idx="1"/>
          </p:nvPr>
        </p:nvSpPr>
        <p:spPr/>
        <p:txBody>
          <a:bodyPr/>
          <a:lstStyle/>
          <a:p>
            <a:r>
              <a:rPr lang="en-GB" dirty="0"/>
              <a:t>What are </a:t>
            </a:r>
            <a:r>
              <a:rPr lang="en-GB" dirty="0" err="1"/>
              <a:t>css</a:t>
            </a:r>
            <a:r>
              <a:rPr lang="en-GB" dirty="0"/>
              <a:t> </a:t>
            </a:r>
            <a:r>
              <a:rPr lang="en-GB" dirty="0" err="1"/>
              <a:t>preporcessors</a:t>
            </a:r>
            <a:r>
              <a:rPr lang="en-GB" dirty="0"/>
              <a:t>?</a:t>
            </a:r>
          </a:p>
        </p:txBody>
      </p:sp>
      <p:pic>
        <p:nvPicPr>
          <p:cNvPr id="3" name="Picture 2" descr="Graphical user interface, application&#10;&#10;Description automatically generated">
            <a:extLst>
              <a:ext uri="{FF2B5EF4-FFF2-40B4-BE49-F238E27FC236}">
                <a16:creationId xmlns:a16="http://schemas.microsoft.com/office/drawing/2014/main" id="{46A8EA40-3C76-4EFC-BBB8-DB067369BC9E}"/>
              </a:ext>
            </a:extLst>
          </p:cNvPr>
          <p:cNvPicPr>
            <a:picLocks noChangeAspect="1"/>
          </p:cNvPicPr>
          <p:nvPr/>
        </p:nvPicPr>
        <p:blipFill>
          <a:blip r:embed="rId2"/>
          <a:stretch>
            <a:fillRect/>
          </a:stretch>
        </p:blipFill>
        <p:spPr>
          <a:xfrm>
            <a:off x="638322" y="79268"/>
            <a:ext cx="2403466" cy="2401543"/>
          </a:xfrm>
          <a:prstGeom prst="rect">
            <a:avLst/>
          </a:prstGeom>
        </p:spPr>
      </p:pic>
    </p:spTree>
    <p:extLst>
      <p:ext uri="{BB962C8B-B14F-4D97-AF65-F5344CB8AC3E}">
        <p14:creationId xmlns:p14="http://schemas.microsoft.com/office/powerpoint/2010/main" val="18234437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4</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05336" y="262409"/>
            <a:ext cx="11352143" cy="502934"/>
          </a:xfrm>
        </p:spPr>
        <p:txBody>
          <a:bodyPr>
            <a:normAutofit fontScale="90000"/>
          </a:bodyPr>
          <a:lstStyle/>
          <a:p>
            <a:r>
              <a:rPr lang="en-US" b="1" dirty="0"/>
              <a:t>What are CSS Preprocessors?</a:t>
            </a:r>
          </a:p>
        </p:txBody>
      </p:sp>
      <p:sp>
        <p:nvSpPr>
          <p:cNvPr id="2" name="TextBox 1">
            <a:extLst>
              <a:ext uri="{FF2B5EF4-FFF2-40B4-BE49-F238E27FC236}">
                <a16:creationId xmlns:a16="http://schemas.microsoft.com/office/drawing/2014/main" id="{ABE770E4-2038-3A8E-B261-5311819736C5}"/>
              </a:ext>
            </a:extLst>
          </p:cNvPr>
          <p:cNvSpPr txBox="1"/>
          <p:nvPr/>
        </p:nvSpPr>
        <p:spPr>
          <a:xfrm>
            <a:off x="405333" y="1538609"/>
            <a:ext cx="11352143" cy="1938992"/>
          </a:xfrm>
          <a:prstGeom prst="rect">
            <a:avLst/>
          </a:prstGeom>
          <a:solidFill>
            <a:schemeClr val="bg1"/>
          </a:solidFill>
        </p:spPr>
        <p:txBody>
          <a:bodyPr wrap="square" rtlCol="0">
            <a:spAutoFit/>
          </a:bodyPr>
          <a:lstStyle/>
          <a:p>
            <a:pPr>
              <a:spcBef>
                <a:spcPts val="600"/>
              </a:spcBef>
              <a:spcAft>
                <a:spcPts val="600"/>
              </a:spcAft>
            </a:pPr>
            <a:r>
              <a:rPr lang="en-GB" sz="2400" dirty="0"/>
              <a:t>CSS </a:t>
            </a:r>
            <a:r>
              <a:rPr lang="en-GB" sz="2400" dirty="0" err="1"/>
              <a:t>preprocessors</a:t>
            </a:r>
            <a:r>
              <a:rPr lang="en-GB" sz="2400" dirty="0"/>
              <a:t> are scripting languages that extend the default capabilities of CSS. They enable us to use logic in our CSS code, such as variables, nesting, inheritance, </a:t>
            </a:r>
            <a:r>
              <a:rPr lang="en-GB" sz="2400" dirty="0" err="1"/>
              <a:t>mixins</a:t>
            </a:r>
            <a:r>
              <a:rPr lang="en-GB" sz="2400" dirty="0"/>
              <a:t>, functions, and mathematical operations. CSS </a:t>
            </a:r>
            <a:r>
              <a:rPr lang="en-GB" sz="2400" dirty="0" err="1"/>
              <a:t>preprocessors</a:t>
            </a:r>
            <a:r>
              <a:rPr lang="en-GB" sz="2400" dirty="0"/>
              <a:t> make it easy to automate repetitive tasks, reduce the number of errors and code bloat, create reusable code snippets, and ensure backward compatibility</a:t>
            </a:r>
            <a:endParaRPr lang="en-BG" sz="2400" dirty="0"/>
          </a:p>
        </p:txBody>
      </p:sp>
      <p:sp>
        <p:nvSpPr>
          <p:cNvPr id="4" name="Titel 1">
            <a:extLst>
              <a:ext uri="{FF2B5EF4-FFF2-40B4-BE49-F238E27FC236}">
                <a16:creationId xmlns:a16="http://schemas.microsoft.com/office/drawing/2014/main" id="{764755DC-D3C4-93F3-1F01-CAD7A3A1DBCD}"/>
              </a:ext>
            </a:extLst>
          </p:cNvPr>
          <p:cNvSpPr txBox="1">
            <a:spLocks/>
          </p:cNvSpPr>
          <p:nvPr/>
        </p:nvSpPr>
        <p:spPr bwMode="gray">
          <a:xfrm>
            <a:off x="405334" y="4231653"/>
            <a:ext cx="11352143" cy="50293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List of Preprocessors</a:t>
            </a:r>
          </a:p>
        </p:txBody>
      </p:sp>
      <p:sp>
        <p:nvSpPr>
          <p:cNvPr id="5" name="TextBox 4">
            <a:extLst>
              <a:ext uri="{FF2B5EF4-FFF2-40B4-BE49-F238E27FC236}">
                <a16:creationId xmlns:a16="http://schemas.microsoft.com/office/drawing/2014/main" id="{49B29880-D56E-6EE9-06FC-76D9D4CCBECD}"/>
              </a:ext>
            </a:extLst>
          </p:cNvPr>
          <p:cNvSpPr txBox="1"/>
          <p:nvPr/>
        </p:nvSpPr>
        <p:spPr>
          <a:xfrm>
            <a:off x="419928" y="4848245"/>
            <a:ext cx="11352143" cy="1508105"/>
          </a:xfrm>
          <a:prstGeom prst="rect">
            <a:avLst/>
          </a:prstGeom>
          <a:solidFill>
            <a:schemeClr val="bg1"/>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BG" sz="2400" dirty="0"/>
              <a:t>SASS/SCSS</a:t>
            </a:r>
          </a:p>
          <a:p>
            <a:pPr marL="285750" indent="-285750">
              <a:spcBef>
                <a:spcPts val="600"/>
              </a:spcBef>
              <a:spcAft>
                <a:spcPts val="600"/>
              </a:spcAft>
              <a:buFont typeface="Arial" panose="020B0604020202020204" pitchFamily="34" charset="0"/>
              <a:buChar char="•"/>
            </a:pPr>
            <a:r>
              <a:rPr lang="en-BG" sz="2400" dirty="0"/>
              <a:t>LESS</a:t>
            </a:r>
          </a:p>
          <a:p>
            <a:pPr marL="285750" indent="-285750">
              <a:spcBef>
                <a:spcPts val="600"/>
              </a:spcBef>
              <a:spcAft>
                <a:spcPts val="600"/>
              </a:spcAft>
              <a:buFont typeface="Arial" panose="020B0604020202020204" pitchFamily="34" charset="0"/>
              <a:buChar char="•"/>
            </a:pPr>
            <a:r>
              <a:rPr lang="en-BG" sz="2400" dirty="0"/>
              <a:t>Stylus</a:t>
            </a:r>
          </a:p>
        </p:txBody>
      </p:sp>
    </p:spTree>
    <p:extLst>
      <p:ext uri="{BB962C8B-B14F-4D97-AF65-F5344CB8AC3E}">
        <p14:creationId xmlns:p14="http://schemas.microsoft.com/office/powerpoint/2010/main" val="17801921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559F8404-6E20-41B8-B7A9-48A0235EE70B}"/>
              </a:ext>
            </a:extLst>
          </p:cNvPr>
          <p:cNvSpPr>
            <a:spLocks noGrp="1"/>
          </p:cNvSpPr>
          <p:nvPr>
            <p:ph type="subTitle" idx="1"/>
          </p:nvPr>
        </p:nvSpPr>
        <p:spPr/>
        <p:txBody>
          <a:bodyPr/>
          <a:lstStyle/>
          <a:p>
            <a:r>
              <a:rPr lang="en-GB" dirty="0" err="1"/>
              <a:t>Scss</a:t>
            </a:r>
            <a:r>
              <a:rPr lang="en-GB" dirty="0"/>
              <a:t>/SASS</a:t>
            </a:r>
          </a:p>
        </p:txBody>
      </p:sp>
      <p:pic>
        <p:nvPicPr>
          <p:cNvPr id="3" name="Picture 2" descr="Graphical user interface, application&#10;&#10;Description automatically generated">
            <a:extLst>
              <a:ext uri="{FF2B5EF4-FFF2-40B4-BE49-F238E27FC236}">
                <a16:creationId xmlns:a16="http://schemas.microsoft.com/office/drawing/2014/main" id="{46A8EA40-3C76-4EFC-BBB8-DB067369BC9E}"/>
              </a:ext>
            </a:extLst>
          </p:cNvPr>
          <p:cNvPicPr>
            <a:picLocks noChangeAspect="1"/>
          </p:cNvPicPr>
          <p:nvPr/>
        </p:nvPicPr>
        <p:blipFill>
          <a:blip r:embed="rId2"/>
          <a:stretch>
            <a:fillRect/>
          </a:stretch>
        </p:blipFill>
        <p:spPr>
          <a:xfrm>
            <a:off x="638322" y="79268"/>
            <a:ext cx="2403466" cy="2401543"/>
          </a:xfrm>
          <a:prstGeom prst="rect">
            <a:avLst/>
          </a:prstGeom>
        </p:spPr>
      </p:pic>
    </p:spTree>
    <p:extLst>
      <p:ext uri="{BB962C8B-B14F-4D97-AF65-F5344CB8AC3E}">
        <p14:creationId xmlns:p14="http://schemas.microsoft.com/office/powerpoint/2010/main" val="170811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6</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05336" y="262409"/>
            <a:ext cx="11352143" cy="502934"/>
          </a:xfrm>
        </p:spPr>
        <p:txBody>
          <a:bodyPr>
            <a:normAutofit fontScale="90000"/>
          </a:bodyPr>
          <a:lstStyle/>
          <a:p>
            <a:r>
              <a:rPr lang="en-US" b="1" dirty="0"/>
              <a:t>Add Sass to your project</a:t>
            </a:r>
          </a:p>
        </p:txBody>
      </p:sp>
      <p:sp>
        <p:nvSpPr>
          <p:cNvPr id="2" name="TextBox 1">
            <a:extLst>
              <a:ext uri="{FF2B5EF4-FFF2-40B4-BE49-F238E27FC236}">
                <a16:creationId xmlns:a16="http://schemas.microsoft.com/office/drawing/2014/main" id="{3BD5E1BD-BBA1-505A-AD64-38B17FA67B93}"/>
              </a:ext>
            </a:extLst>
          </p:cNvPr>
          <p:cNvSpPr txBox="1"/>
          <p:nvPr/>
        </p:nvSpPr>
        <p:spPr>
          <a:xfrm>
            <a:off x="405335" y="1869380"/>
            <a:ext cx="11352143" cy="2923877"/>
          </a:xfrm>
          <a:prstGeom prst="rect">
            <a:avLst/>
          </a:prstGeom>
          <a:solidFill>
            <a:schemeClr val="bg1"/>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GB" sz="2400" dirty="0"/>
              <a:t>You can install Sass on Windows, Mac, or Linux by downloading the package for your operating system from GitHub and adding it to PATH.</a:t>
            </a:r>
          </a:p>
          <a:p>
            <a:pPr marL="285750" indent="-285750">
              <a:spcBef>
                <a:spcPts val="600"/>
              </a:spcBef>
              <a:spcAft>
                <a:spcPts val="600"/>
              </a:spcAft>
              <a:buFont typeface="Arial" panose="020B0604020202020204" pitchFamily="34" charset="0"/>
              <a:buChar char="•"/>
            </a:pPr>
            <a:r>
              <a:rPr lang="en-GB" sz="2400" dirty="0"/>
              <a:t> </a:t>
            </a:r>
            <a:r>
              <a:rPr lang="en-BG" sz="2400" dirty="0"/>
              <a:t>Node.js as npm package - </a:t>
            </a:r>
            <a:r>
              <a:rPr lang="en-GB" sz="2400" dirty="0" err="1"/>
              <a:t>npm</a:t>
            </a:r>
            <a:r>
              <a:rPr lang="en-GB" sz="2400" dirty="0"/>
              <a:t> install -g sass</a:t>
            </a:r>
          </a:p>
          <a:p>
            <a:pPr marL="285750" indent="-285750">
              <a:spcBef>
                <a:spcPts val="600"/>
              </a:spcBef>
              <a:spcAft>
                <a:spcPts val="600"/>
              </a:spcAft>
              <a:buFont typeface="Arial" panose="020B0604020202020204" pitchFamily="34" charset="0"/>
              <a:buChar char="•"/>
            </a:pPr>
            <a:r>
              <a:rPr lang="en-BG" sz="2400" dirty="0"/>
              <a:t>Chocolatey package manager - </a:t>
            </a:r>
            <a:r>
              <a:rPr lang="en-GB" sz="2400" dirty="0" err="1"/>
              <a:t>choco</a:t>
            </a:r>
            <a:r>
              <a:rPr lang="en-GB" sz="2400" dirty="0"/>
              <a:t> install sass</a:t>
            </a:r>
          </a:p>
          <a:p>
            <a:pPr marL="285750" indent="-285750">
              <a:spcBef>
                <a:spcPts val="600"/>
              </a:spcBef>
              <a:spcAft>
                <a:spcPts val="600"/>
              </a:spcAft>
              <a:buFont typeface="Arial" panose="020B0604020202020204" pitchFamily="34" charset="0"/>
              <a:buChar char="•"/>
            </a:pPr>
            <a:r>
              <a:rPr lang="en-GB" sz="2400" dirty="0"/>
              <a:t>Homebrew package manager - brew install sass/sass/sass</a:t>
            </a:r>
          </a:p>
          <a:p>
            <a:pPr marL="285750" indent="-285750">
              <a:spcBef>
                <a:spcPts val="600"/>
              </a:spcBef>
              <a:spcAft>
                <a:spcPts val="600"/>
              </a:spcAft>
              <a:buFont typeface="Arial" panose="020B0604020202020204" pitchFamily="34" charset="0"/>
              <a:buChar char="•"/>
            </a:pPr>
            <a:endParaRPr lang="en-BG" sz="2400" dirty="0"/>
          </a:p>
        </p:txBody>
      </p:sp>
    </p:spTree>
    <p:extLst>
      <p:ext uri="{BB962C8B-B14F-4D97-AF65-F5344CB8AC3E}">
        <p14:creationId xmlns:p14="http://schemas.microsoft.com/office/powerpoint/2010/main" val="42750172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7</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05336" y="262409"/>
            <a:ext cx="11352143" cy="502934"/>
          </a:xfrm>
        </p:spPr>
        <p:txBody>
          <a:bodyPr>
            <a:normAutofit fontScale="90000"/>
          </a:bodyPr>
          <a:lstStyle/>
          <a:p>
            <a:r>
              <a:rPr lang="en-US" b="1" dirty="0"/>
              <a:t>Features</a:t>
            </a:r>
          </a:p>
        </p:txBody>
      </p:sp>
      <p:sp>
        <p:nvSpPr>
          <p:cNvPr id="2" name="TextBox 1">
            <a:extLst>
              <a:ext uri="{FF2B5EF4-FFF2-40B4-BE49-F238E27FC236}">
                <a16:creationId xmlns:a16="http://schemas.microsoft.com/office/drawing/2014/main" id="{ABE770E4-2038-3A8E-B261-5311819736C5}"/>
              </a:ext>
            </a:extLst>
          </p:cNvPr>
          <p:cNvSpPr txBox="1"/>
          <p:nvPr/>
        </p:nvSpPr>
        <p:spPr>
          <a:xfrm>
            <a:off x="419928" y="1760353"/>
            <a:ext cx="11352143" cy="3600986"/>
          </a:xfrm>
          <a:prstGeom prst="rect">
            <a:avLst/>
          </a:prstGeom>
          <a:solidFill>
            <a:schemeClr val="bg1"/>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BG" sz="2400" dirty="0"/>
              <a:t>Variables</a:t>
            </a:r>
          </a:p>
          <a:p>
            <a:pPr marL="285750" indent="-285750">
              <a:spcBef>
                <a:spcPts val="600"/>
              </a:spcBef>
              <a:spcAft>
                <a:spcPts val="600"/>
              </a:spcAft>
              <a:buFont typeface="Arial" panose="020B0604020202020204" pitchFamily="34" charset="0"/>
              <a:buChar char="•"/>
            </a:pPr>
            <a:r>
              <a:rPr lang="en-BG" sz="2400" dirty="0"/>
              <a:t>Nesting</a:t>
            </a:r>
          </a:p>
          <a:p>
            <a:pPr marL="285750" indent="-285750">
              <a:spcBef>
                <a:spcPts val="600"/>
              </a:spcBef>
              <a:spcAft>
                <a:spcPts val="600"/>
              </a:spcAft>
              <a:buFont typeface="Arial" panose="020B0604020202020204" pitchFamily="34" charset="0"/>
              <a:buChar char="•"/>
            </a:pPr>
            <a:r>
              <a:rPr lang="en-BG" sz="2400" dirty="0"/>
              <a:t>Partials</a:t>
            </a:r>
          </a:p>
          <a:p>
            <a:pPr marL="285750" indent="-285750">
              <a:spcBef>
                <a:spcPts val="600"/>
              </a:spcBef>
              <a:spcAft>
                <a:spcPts val="600"/>
              </a:spcAft>
              <a:buFont typeface="Arial" panose="020B0604020202020204" pitchFamily="34" charset="0"/>
              <a:buChar char="•"/>
            </a:pPr>
            <a:r>
              <a:rPr lang="en-BG" sz="2400" dirty="0"/>
              <a:t>Modules</a:t>
            </a:r>
          </a:p>
          <a:p>
            <a:pPr marL="285750" indent="-285750">
              <a:spcBef>
                <a:spcPts val="600"/>
              </a:spcBef>
              <a:spcAft>
                <a:spcPts val="600"/>
              </a:spcAft>
              <a:buFont typeface="Arial" panose="020B0604020202020204" pitchFamily="34" charset="0"/>
              <a:buChar char="•"/>
            </a:pPr>
            <a:r>
              <a:rPr lang="en-BG" sz="2400" dirty="0"/>
              <a:t>Mixins</a:t>
            </a:r>
          </a:p>
          <a:p>
            <a:pPr marL="285750" indent="-285750">
              <a:spcBef>
                <a:spcPts val="600"/>
              </a:spcBef>
              <a:spcAft>
                <a:spcPts val="600"/>
              </a:spcAft>
              <a:buFont typeface="Arial" panose="020B0604020202020204" pitchFamily="34" charset="0"/>
              <a:buChar char="•"/>
            </a:pPr>
            <a:r>
              <a:rPr lang="en-BG" sz="2400" dirty="0"/>
              <a:t>Extend/Inheritance</a:t>
            </a:r>
          </a:p>
          <a:p>
            <a:pPr marL="285750" indent="-285750">
              <a:spcBef>
                <a:spcPts val="600"/>
              </a:spcBef>
              <a:spcAft>
                <a:spcPts val="600"/>
              </a:spcAft>
              <a:buFont typeface="Arial" panose="020B0604020202020204" pitchFamily="34" charset="0"/>
              <a:buChar char="•"/>
            </a:pPr>
            <a:r>
              <a:rPr lang="en-BG" sz="2400" dirty="0"/>
              <a:t>Operators</a:t>
            </a:r>
          </a:p>
        </p:txBody>
      </p:sp>
      <p:sp>
        <p:nvSpPr>
          <p:cNvPr id="3" name="TextBox 2">
            <a:extLst>
              <a:ext uri="{FF2B5EF4-FFF2-40B4-BE49-F238E27FC236}">
                <a16:creationId xmlns:a16="http://schemas.microsoft.com/office/drawing/2014/main" id="{6AD5E796-A06C-1657-5614-4C40ABF7FBF2}"/>
              </a:ext>
            </a:extLst>
          </p:cNvPr>
          <p:cNvSpPr txBox="1"/>
          <p:nvPr/>
        </p:nvSpPr>
        <p:spPr>
          <a:xfrm>
            <a:off x="5615609" y="526774"/>
            <a:ext cx="184731" cy="369332"/>
          </a:xfrm>
          <a:prstGeom prst="rect">
            <a:avLst/>
          </a:prstGeom>
          <a:noFill/>
        </p:spPr>
        <p:txBody>
          <a:bodyPr wrap="none" rtlCol="0">
            <a:spAutoFit/>
          </a:bodyPr>
          <a:lstStyle/>
          <a:p>
            <a:endParaRPr lang="en-BG" dirty="0"/>
          </a:p>
        </p:txBody>
      </p:sp>
    </p:spTree>
    <p:extLst>
      <p:ext uri="{BB962C8B-B14F-4D97-AF65-F5344CB8AC3E}">
        <p14:creationId xmlns:p14="http://schemas.microsoft.com/office/powerpoint/2010/main" val="4266772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8</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05336" y="262409"/>
            <a:ext cx="11352143" cy="502934"/>
          </a:xfrm>
        </p:spPr>
        <p:txBody>
          <a:bodyPr>
            <a:normAutofit fontScale="90000"/>
          </a:bodyPr>
          <a:lstStyle/>
          <a:p>
            <a:r>
              <a:rPr lang="en-US" b="1" dirty="0"/>
              <a:t>Variables</a:t>
            </a:r>
          </a:p>
        </p:txBody>
      </p:sp>
      <p:sp>
        <p:nvSpPr>
          <p:cNvPr id="3" name="TextBox 2">
            <a:extLst>
              <a:ext uri="{FF2B5EF4-FFF2-40B4-BE49-F238E27FC236}">
                <a16:creationId xmlns:a16="http://schemas.microsoft.com/office/drawing/2014/main" id="{F40AD11C-E616-2F0A-A304-92ED34BF281B}"/>
              </a:ext>
            </a:extLst>
          </p:cNvPr>
          <p:cNvSpPr txBox="1"/>
          <p:nvPr/>
        </p:nvSpPr>
        <p:spPr>
          <a:xfrm>
            <a:off x="743712" y="1341120"/>
            <a:ext cx="10765536" cy="830997"/>
          </a:xfrm>
          <a:prstGeom prst="rect">
            <a:avLst/>
          </a:prstGeom>
          <a:solidFill>
            <a:schemeClr val="bg1"/>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BG" sz="2400" dirty="0"/>
              <a:t>Variables are a way to store colors, font, stacks and other csss values. </a:t>
            </a:r>
            <a:r>
              <a:rPr lang="en-GB" sz="2400" b="0" i="0" dirty="0">
                <a:effectLst/>
                <a:latin typeface="Source Sans Pro" panose="020B0503030403020204" pitchFamily="34" charset="0"/>
              </a:rPr>
              <a:t>Sass uses the </a:t>
            </a:r>
            <a:r>
              <a:rPr lang="en-GB" sz="2400" dirty="0"/>
              <a:t>$</a:t>
            </a:r>
            <a:r>
              <a:rPr lang="en-GB" sz="2400" b="0" i="0" dirty="0">
                <a:effectLst/>
                <a:latin typeface="Source Sans Pro" panose="020B0503030403020204" pitchFamily="34" charset="0"/>
              </a:rPr>
              <a:t> symbol to make something a variable. </a:t>
            </a:r>
            <a:endParaRPr lang="en-BG" sz="2400" dirty="0"/>
          </a:p>
        </p:txBody>
      </p:sp>
      <p:pic>
        <p:nvPicPr>
          <p:cNvPr id="9" name="Picture 8" descr="Graphical user interface&#10;&#10;Description automatically generated with medium confidence">
            <a:extLst>
              <a:ext uri="{FF2B5EF4-FFF2-40B4-BE49-F238E27FC236}">
                <a16:creationId xmlns:a16="http://schemas.microsoft.com/office/drawing/2014/main" id="{51D0798B-67BA-648D-7971-AFD7264D6DB6}"/>
              </a:ext>
            </a:extLst>
          </p:cNvPr>
          <p:cNvPicPr>
            <a:picLocks noChangeAspect="1"/>
          </p:cNvPicPr>
          <p:nvPr/>
        </p:nvPicPr>
        <p:blipFill>
          <a:blip r:embed="rId3"/>
          <a:stretch>
            <a:fillRect/>
          </a:stretch>
        </p:blipFill>
        <p:spPr>
          <a:xfrm>
            <a:off x="1797513" y="3059944"/>
            <a:ext cx="8596974" cy="3067724"/>
          </a:xfrm>
          <a:prstGeom prst="rect">
            <a:avLst/>
          </a:prstGeom>
        </p:spPr>
      </p:pic>
    </p:spTree>
    <p:extLst>
      <p:ext uri="{BB962C8B-B14F-4D97-AF65-F5344CB8AC3E}">
        <p14:creationId xmlns:p14="http://schemas.microsoft.com/office/powerpoint/2010/main" val="28847311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0C7C1E0B-BD27-42F8-BC6B-2F0636970842}" type="slidenum">
              <a:rPr lang="de-DE" smtClean="0"/>
              <a:pPr/>
              <a:t>9</a:t>
            </a:fld>
            <a:endParaRPr lang="de-DE"/>
          </a:p>
        </p:txBody>
      </p:sp>
      <p:sp>
        <p:nvSpPr>
          <p:cNvPr id="8" name="Titel 1">
            <a:extLst>
              <a:ext uri="{FF2B5EF4-FFF2-40B4-BE49-F238E27FC236}">
                <a16:creationId xmlns:a16="http://schemas.microsoft.com/office/drawing/2014/main" id="{4ABC40B0-3BE6-6644-97C4-C30185FDBE10}"/>
              </a:ext>
            </a:extLst>
          </p:cNvPr>
          <p:cNvSpPr>
            <a:spLocks noGrp="1"/>
          </p:cNvSpPr>
          <p:nvPr>
            <p:ph type="title"/>
          </p:nvPr>
        </p:nvSpPr>
        <p:spPr>
          <a:xfrm>
            <a:off x="405336" y="262409"/>
            <a:ext cx="11352143" cy="502934"/>
          </a:xfrm>
        </p:spPr>
        <p:txBody>
          <a:bodyPr>
            <a:normAutofit fontScale="90000"/>
          </a:bodyPr>
          <a:lstStyle/>
          <a:p>
            <a:r>
              <a:rPr lang="en-US" b="1" dirty="0"/>
              <a:t>Nesting</a:t>
            </a:r>
          </a:p>
        </p:txBody>
      </p:sp>
      <p:sp>
        <p:nvSpPr>
          <p:cNvPr id="3" name="TextBox 2">
            <a:extLst>
              <a:ext uri="{FF2B5EF4-FFF2-40B4-BE49-F238E27FC236}">
                <a16:creationId xmlns:a16="http://schemas.microsoft.com/office/drawing/2014/main" id="{F40AD11C-E616-2F0A-A304-92ED34BF281B}"/>
              </a:ext>
            </a:extLst>
          </p:cNvPr>
          <p:cNvSpPr txBox="1"/>
          <p:nvPr/>
        </p:nvSpPr>
        <p:spPr>
          <a:xfrm>
            <a:off x="743712" y="1341120"/>
            <a:ext cx="10765536" cy="1200329"/>
          </a:xfrm>
          <a:prstGeom prst="rect">
            <a:avLst/>
          </a:prstGeom>
          <a:solidFill>
            <a:schemeClr val="bg1"/>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BG" sz="2400" dirty="0"/>
              <a:t>Sass provides you with nesting that follows the same visual hierarchy of Html. It is important not to overly nest and not create over-qualified CSS that is hard to read and maintain</a:t>
            </a:r>
          </a:p>
        </p:txBody>
      </p:sp>
      <p:pic>
        <p:nvPicPr>
          <p:cNvPr id="4" name="Picture 3" descr="Text&#10;&#10;Description automatically generated with medium confidence">
            <a:extLst>
              <a:ext uri="{FF2B5EF4-FFF2-40B4-BE49-F238E27FC236}">
                <a16:creationId xmlns:a16="http://schemas.microsoft.com/office/drawing/2014/main" id="{F8E6ADA4-799B-4013-F9F6-87AB4D028CCA}"/>
              </a:ext>
            </a:extLst>
          </p:cNvPr>
          <p:cNvPicPr>
            <a:picLocks noChangeAspect="1"/>
          </p:cNvPicPr>
          <p:nvPr/>
        </p:nvPicPr>
        <p:blipFill>
          <a:blip r:embed="rId3"/>
          <a:stretch>
            <a:fillRect/>
          </a:stretch>
        </p:blipFill>
        <p:spPr>
          <a:xfrm>
            <a:off x="3327730" y="2925451"/>
            <a:ext cx="4794992" cy="3430899"/>
          </a:xfrm>
          <a:prstGeom prst="rect">
            <a:avLst/>
          </a:prstGeom>
        </p:spPr>
      </p:pic>
    </p:spTree>
    <p:extLst>
      <p:ext uri="{BB962C8B-B14F-4D97-AF65-F5344CB8AC3E}">
        <p14:creationId xmlns:p14="http://schemas.microsoft.com/office/powerpoint/2010/main" val="411242262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24586</TotalTime>
  <Words>772</Words>
  <Application>Microsoft Macintosh PowerPoint</Application>
  <PresentationFormat>Widescreen</PresentationFormat>
  <Paragraphs>117</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Roboto</vt:lpstr>
      <vt:lpstr>Source Sans Pro</vt:lpstr>
      <vt:lpstr>Office Theme</vt:lpstr>
      <vt:lpstr>PowerPoint Presentation</vt:lpstr>
      <vt:lpstr>Agenda</vt:lpstr>
      <vt:lpstr>PowerPoint Presentation</vt:lpstr>
      <vt:lpstr>What are CSS Preprocessors?</vt:lpstr>
      <vt:lpstr>PowerPoint Presentation</vt:lpstr>
      <vt:lpstr>Add Sass to your project</vt:lpstr>
      <vt:lpstr>Features</vt:lpstr>
      <vt:lpstr>Variables</vt:lpstr>
      <vt:lpstr>Nesting</vt:lpstr>
      <vt:lpstr>Partials and Modules</vt:lpstr>
      <vt:lpstr>Mixins</vt:lpstr>
      <vt:lpstr>Extend/Inheritance</vt:lpstr>
      <vt:lpstr>Operators</vt:lpstr>
      <vt:lpstr>PowerPoint Presentation</vt:lpstr>
      <vt:lpstr>Mobile First Design/Development </vt:lpstr>
      <vt:lpstr>Media Queries</vt:lpstr>
      <vt:lpstr>Media Features</vt:lpstr>
      <vt:lpstr>Logical operators</vt:lpstr>
      <vt:lpstr>PowerPoint Presentation</vt:lpstr>
      <vt:lpstr>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Ivanov (Мартин Иванов)</dc:creator>
  <cp:lastModifiedBy>Ivo Nikolov (Иво Николов)</cp:lastModifiedBy>
  <cp:revision>37</cp:revision>
  <dcterms:created xsi:type="dcterms:W3CDTF">2022-02-16T14:22:25Z</dcterms:created>
  <dcterms:modified xsi:type="dcterms:W3CDTF">2022-10-14T07:29:35Z</dcterms:modified>
</cp:coreProperties>
</file>