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78" r:id="rId9"/>
    <p:sldId id="264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0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97C82-1F85-419E-9CF3-6E1BD2E1FB4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49BF8-1FBC-486E-823A-0F045C45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fantasmo3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339D-7C5E-4FBA-84D8-A6FBAC99C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modular applications with native </a:t>
            </a:r>
            <a:r>
              <a:rPr lang="en-US" dirty="0" err="1"/>
              <a:t>Javascript</a:t>
            </a:r>
            <a:br>
              <a:rPr lang="en-US" dirty="0"/>
            </a:br>
            <a:r>
              <a:rPr lang="en-US" sz="3600" dirty="0"/>
              <a:t>(for Java developers)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375F-10C1-403E-94BD-AC7579997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58595"/>
            <a:ext cx="9440034" cy="1171624"/>
          </a:xfrm>
        </p:spPr>
        <p:txBody>
          <a:bodyPr>
            <a:normAutofit/>
          </a:bodyPr>
          <a:lstStyle/>
          <a:p>
            <a:r>
              <a:rPr lang="en-US" dirty="0"/>
              <a:t>Emanuil Stefanov Glavchev</a:t>
            </a:r>
          </a:p>
          <a:p>
            <a:r>
              <a:rPr lang="en-US" sz="1600" dirty="0"/>
              <a:t>Senior Professional Programmer Analyst at DXC Technology</a:t>
            </a:r>
          </a:p>
        </p:txBody>
      </p:sp>
    </p:spTree>
    <p:extLst>
      <p:ext uri="{BB962C8B-B14F-4D97-AF65-F5344CB8AC3E}">
        <p14:creationId xmlns:p14="http://schemas.microsoft.com/office/powerpoint/2010/main" val="284200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993C-C30C-41C3-B030-ACFC2083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Javascript</a:t>
            </a:r>
            <a:r>
              <a:rPr lang="en-US" dirty="0"/>
              <a:t>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367F-3CDF-4791-BE93-43E857BF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Java class?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constructor</a:t>
            </a:r>
          </a:p>
          <a:p>
            <a:r>
              <a:rPr lang="en-US" dirty="0"/>
              <a:t>hidden state</a:t>
            </a:r>
          </a:p>
          <a:p>
            <a:r>
              <a:rPr lang="en-US" dirty="0"/>
              <a:t>public interface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A84253-9B7F-46C7-8BA6-7EE87033A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411" y="1580050"/>
            <a:ext cx="6632146" cy="472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ECCD-4D9F-4773-ACC9-436C9D39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Javascript</a:t>
            </a:r>
            <a:r>
              <a:rPr lang="en-US" dirty="0"/>
              <a:t>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169C9-EBFB-45FE-81BD-A74A88794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build a module!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3CD2D-657B-4F3E-BE0B-5333B1196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27" y="2316829"/>
            <a:ext cx="2625474" cy="8571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4EAB87-7706-4648-A5DD-4DCACEB2F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934" y="2316829"/>
            <a:ext cx="3750934" cy="8626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7EA18B-C903-4A8D-9EA4-7CA8A3C48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327" y="3429000"/>
            <a:ext cx="4126902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9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ECCD-4D9F-4773-ACC9-436C9D39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Javascript</a:t>
            </a:r>
            <a:r>
              <a:rPr lang="en-US" dirty="0"/>
              <a:t>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169C9-EBFB-45FE-81BD-A74A88794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build a module!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910E44-658D-4F13-82F9-6E9C3F708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44" y="2271520"/>
            <a:ext cx="4285721" cy="38403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55E673-2603-4B88-AA25-3DCD2D709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554" y="1937977"/>
            <a:ext cx="5561039" cy="45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3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961B9C25-5E24-47CB-A61D-165E9674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Problems remaining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9F3D72-BAD8-4BD2-A14F-479165C50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29" y="1412809"/>
            <a:ext cx="3565072" cy="25305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F84105-A840-438C-92BE-343043BEB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263" y="4256892"/>
            <a:ext cx="8279872" cy="1810950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563A496-785C-479E-95D0-82C51336B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3867" y="1811867"/>
            <a:ext cx="4673600" cy="1810951"/>
          </a:xfrm>
        </p:spPr>
        <p:txBody>
          <a:bodyPr/>
          <a:lstStyle/>
          <a:p>
            <a:r>
              <a:rPr lang="en-US" dirty="0"/>
              <a:t>Clutter!!!</a:t>
            </a:r>
          </a:p>
          <a:p>
            <a:endParaRPr lang="en-US" dirty="0"/>
          </a:p>
          <a:p>
            <a:r>
              <a:rPr lang="en-US" dirty="0"/>
              <a:t>Double declaration…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5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64DB-E544-4F3D-B27F-B8B7033F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Registries and namespaces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AF9984-A8C8-435C-8411-720EE7E5B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667" y="1735667"/>
            <a:ext cx="8822266" cy="1810951"/>
          </a:xfrm>
        </p:spPr>
        <p:txBody>
          <a:bodyPr/>
          <a:lstStyle/>
          <a:p>
            <a:r>
              <a:rPr lang="en-US" dirty="0"/>
              <a:t>Group modules into the application namespace!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B881D-322D-46D4-8E4B-7BEE6E588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79" y="2176045"/>
            <a:ext cx="3663421" cy="893517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91428D4-72AB-41FD-945C-016F0BF60F7B}"/>
              </a:ext>
            </a:extLst>
          </p:cNvPr>
          <p:cNvSpPr txBox="1">
            <a:spLocks/>
          </p:cNvSpPr>
          <p:nvPr/>
        </p:nvSpPr>
        <p:spPr>
          <a:xfrm>
            <a:off x="4766734" y="4394201"/>
            <a:ext cx="7264399" cy="5926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Clutter is solved! So is double declaration!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A8996C-891A-4A5F-A827-9D5F7BDCA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79" y="3250142"/>
            <a:ext cx="3432099" cy="17367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200DD38-5930-4C3D-8039-7B733F57B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601" y="2317960"/>
            <a:ext cx="5092093" cy="186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8C65-0BF7-4BFA-8D66-539DF561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EED6-DFC9-4839-9059-BFD38A146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327072" cy="490043"/>
          </a:xfrm>
        </p:spPr>
        <p:txBody>
          <a:bodyPr/>
          <a:lstStyle/>
          <a:p>
            <a:r>
              <a:rPr lang="en-US" dirty="0"/>
              <a:t>Example manual approach: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BE4F56-CE4A-4DFA-A38D-A5E463D9C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880" y="5469271"/>
            <a:ext cx="5186363" cy="9486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D0BFDA2-AD17-4056-9240-74A215A9A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9" y="2318221"/>
            <a:ext cx="3346874" cy="13533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9AC51D2-5F0C-4C98-9808-6B81BC4FD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604" y="2346509"/>
            <a:ext cx="4195271" cy="288820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D0C5628-B591-4C83-AF26-C927D227D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769" y="2457052"/>
            <a:ext cx="4112049" cy="279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2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84C2-E872-4F04-9FEA-380917CC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advantages of modular frontend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79A1E-4255-401C-9318-C75CF4094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215138" cy="4058751"/>
          </a:xfrm>
        </p:spPr>
        <p:txBody>
          <a:bodyPr/>
          <a:lstStyle/>
          <a:p>
            <a:r>
              <a:rPr lang="en-US" dirty="0"/>
              <a:t>The usual suspects:</a:t>
            </a:r>
          </a:p>
          <a:p>
            <a:pPr lvl="1"/>
            <a:r>
              <a:rPr lang="en-US" dirty="0"/>
              <a:t>code is easy to reuse</a:t>
            </a:r>
          </a:p>
          <a:p>
            <a:pPr lvl="1"/>
            <a:r>
              <a:rPr lang="en-US" dirty="0"/>
              <a:t>code is split into units with well-defined interfaces and dependencies</a:t>
            </a:r>
          </a:p>
          <a:p>
            <a:pPr lvl="1"/>
            <a:endParaRPr lang="en-US" dirty="0"/>
          </a:p>
          <a:p>
            <a:r>
              <a:rPr lang="en-US" dirty="0"/>
              <a:t>Modules are easy to access during runtime and can also be arranged on the namespace object in a structure that makes more sense:</a:t>
            </a:r>
          </a:p>
          <a:p>
            <a:pPr lvl="1"/>
            <a:r>
              <a:rPr lang="en-US" dirty="0"/>
              <a:t>controllers (each </a:t>
            </a:r>
            <a:r>
              <a:rPr lang="en-US" dirty="0" err="1"/>
              <a:t>js</a:t>
            </a:r>
            <a:r>
              <a:rPr lang="en-US" dirty="0"/>
              <a:t> corresponding to a web page)</a:t>
            </a:r>
          </a:p>
          <a:p>
            <a:pPr lvl="1"/>
            <a:r>
              <a:rPr lang="en-US" dirty="0"/>
              <a:t>shared utility modules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290E4-3084-4D3B-9302-6B43B3760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732" y="3397907"/>
            <a:ext cx="3572933" cy="285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2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9F5E-BBE1-460F-AAAE-13D8C226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advantages of modular frontend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3FF8-FCE3-4F8B-BEF0-D9264FCB5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Troubleshooting paradise!</a:t>
            </a:r>
          </a:p>
          <a:p>
            <a:pPr lvl="1"/>
            <a:r>
              <a:rPr lang="en-US" dirty="0"/>
              <a:t>LIVE state of application can be explored</a:t>
            </a:r>
          </a:p>
          <a:p>
            <a:pPr lvl="1"/>
            <a:r>
              <a:rPr lang="en-US" dirty="0"/>
              <a:t>Actively design your modules around this feature!</a:t>
            </a:r>
          </a:p>
        </p:txBody>
      </p:sp>
    </p:spTree>
    <p:extLst>
      <p:ext uri="{BB962C8B-B14F-4D97-AF65-F5344CB8AC3E}">
        <p14:creationId xmlns:p14="http://schemas.microsoft.com/office/powerpoint/2010/main" val="2060145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6E90-547E-4B1D-80DA-B768FF6F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0539-03F7-4104-8005-6629A049A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 challenge 1: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All module files register an object with their constructor, name and list of dependency names.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Then using this data build a dependency manager that can query this registry and instance a module with its dependencies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Bonus challenge: Make it work with cyclic dependencies</a:t>
            </a:r>
          </a:p>
          <a:p>
            <a:r>
              <a:rPr lang="en-US" dirty="0">
                <a:solidFill>
                  <a:schemeClr val="tx1"/>
                </a:solidFill>
              </a:rPr>
              <a:t>DI challenge 2: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Dependency manager is the only module present initially. Whenever a module is requested from it, if it’s present and instanced, it is returned, else it is fetched with an AJAX query and built (and then its dependencies, if needed)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Bonus challenge: Make it work with cyclic dependencies</a:t>
            </a:r>
          </a:p>
          <a:p>
            <a:r>
              <a:rPr lang="en-US" dirty="0">
                <a:solidFill>
                  <a:schemeClr val="tx1"/>
                </a:solidFill>
              </a:rPr>
              <a:t>Build-time DI</a:t>
            </a:r>
          </a:p>
        </p:txBody>
      </p:sp>
    </p:spTree>
    <p:extLst>
      <p:ext uri="{BB962C8B-B14F-4D97-AF65-F5344CB8AC3E}">
        <p14:creationId xmlns:p14="http://schemas.microsoft.com/office/powerpoint/2010/main" val="306671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7F5C-0430-449B-8EC1-93181CC0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frameworks and why native JS matters</a:t>
            </a:r>
          </a:p>
        </p:txBody>
      </p:sp>
    </p:spTree>
    <p:extLst>
      <p:ext uri="{BB962C8B-B14F-4D97-AF65-F5344CB8AC3E}">
        <p14:creationId xmlns:p14="http://schemas.microsoft.com/office/powerpoint/2010/main" val="396529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52DB-1EA5-4D9B-92C4-AE63B63D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 bit 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D2DED-93E7-4A97-9AB4-DCC8E78C5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92937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</a:rPr>
              <a:t>Work history:</a:t>
            </a:r>
          </a:p>
          <a:p>
            <a:pPr lvl="1"/>
            <a:r>
              <a:rPr lang="en-US" sz="1600" dirty="0">
                <a:effectLst/>
              </a:rPr>
              <a:t>FINTECH at </a:t>
            </a:r>
            <a:r>
              <a:rPr lang="en-US" sz="1600" dirty="0" err="1">
                <a:effectLst/>
              </a:rPr>
              <a:t>Eurorisksystems</a:t>
            </a:r>
            <a:r>
              <a:rPr lang="en-US" sz="1600" dirty="0">
                <a:effectLst/>
              </a:rPr>
              <a:t>, Varna (2.5 years)</a:t>
            </a:r>
          </a:p>
          <a:p>
            <a:pPr lvl="1"/>
            <a:r>
              <a:rPr lang="en-US" sz="1600" dirty="0">
                <a:effectLst/>
              </a:rPr>
              <a:t>FLIGHT TICKETING in </a:t>
            </a:r>
            <a:r>
              <a:rPr lang="en-US" sz="1600" dirty="0" err="1">
                <a:effectLst/>
              </a:rPr>
              <a:t>Vayant</a:t>
            </a:r>
            <a:r>
              <a:rPr lang="en-US" sz="1600" dirty="0">
                <a:effectLst/>
              </a:rPr>
              <a:t>, Sofia (2.5 years)</a:t>
            </a:r>
          </a:p>
          <a:p>
            <a:pPr lvl="1"/>
            <a:r>
              <a:rPr lang="en-US" sz="1600" dirty="0">
                <a:effectLst/>
              </a:rPr>
              <a:t>… and back to FINTECH with DXC, Varna (3 and counting)</a:t>
            </a:r>
          </a:p>
          <a:p>
            <a:r>
              <a:rPr lang="en-US" sz="1600" dirty="0">
                <a:effectLst/>
              </a:rPr>
              <a:t>Hobbies</a:t>
            </a:r>
          </a:p>
          <a:p>
            <a:pPr lvl="1"/>
            <a:r>
              <a:rPr lang="en-US" sz="1600" dirty="0">
                <a:effectLst/>
              </a:rPr>
              <a:t>Piano</a:t>
            </a:r>
          </a:p>
          <a:p>
            <a:pPr lvl="1"/>
            <a:r>
              <a:rPr lang="en-US" sz="1600" dirty="0">
                <a:effectLst/>
              </a:rPr>
              <a:t>Mathematics</a:t>
            </a:r>
          </a:p>
          <a:p>
            <a:pPr lvl="1"/>
            <a:r>
              <a:rPr lang="en-US" sz="1600" dirty="0">
                <a:effectLst/>
              </a:rPr>
              <a:t>Shaders and other styles of visual programming</a:t>
            </a:r>
          </a:p>
          <a:p>
            <a:pPr lvl="1"/>
            <a:r>
              <a:rPr lang="en-US" sz="1600" dirty="0">
                <a:effectLst/>
              </a:rPr>
              <a:t>Wood carving</a:t>
            </a:r>
          </a:p>
          <a:p>
            <a:pPr lvl="1"/>
            <a:r>
              <a:rPr lang="en-US" sz="1600" dirty="0">
                <a:effectLst/>
              </a:rPr>
              <a:t>Drawing</a:t>
            </a:r>
          </a:p>
          <a:p>
            <a:pPr lvl="1"/>
            <a:r>
              <a:rPr lang="en-US" sz="1600" dirty="0">
                <a:effectLst/>
              </a:rPr>
              <a:t>…and </a:t>
            </a:r>
            <a:r>
              <a:rPr lang="en-US" sz="1600" dirty="0" err="1">
                <a:effectLst/>
              </a:rPr>
              <a:t>Javascript</a:t>
            </a:r>
            <a:r>
              <a:rPr lang="en-US" sz="1600" dirty="0">
                <a:effectLst/>
              </a:rPr>
              <a:t> shenanigans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1664F1-A31C-40FA-912C-3F452FDBA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607" y="3334582"/>
            <a:ext cx="2937193" cy="164381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C48E0C6B-40F0-4209-9BCB-D43225823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917" y="4738907"/>
            <a:ext cx="1310640" cy="131064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49FF695-EC5C-42C4-99E4-15B583A3359F}"/>
              </a:ext>
            </a:extLst>
          </p:cNvPr>
          <p:cNvSpPr txBox="1">
            <a:spLocks/>
          </p:cNvSpPr>
          <p:nvPr/>
        </p:nvSpPr>
        <p:spPr>
          <a:xfrm>
            <a:off x="1290867" y="4640343"/>
            <a:ext cx="10353762" cy="221765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722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E0CD-B094-48C6-BB1B-8E61A8E8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in the life of a Java webapp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BA0E2-DE77-44B3-952E-386733BB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independence</a:t>
            </a:r>
          </a:p>
          <a:p>
            <a:r>
              <a:rPr lang="en-US" dirty="0"/>
              <a:t>no need for full adoption</a:t>
            </a:r>
          </a:p>
          <a:p>
            <a:r>
              <a:rPr lang="en-US" dirty="0"/>
              <a:t>backend agnostic</a:t>
            </a:r>
          </a:p>
          <a:p>
            <a:r>
              <a:rPr lang="en-US" dirty="0"/>
              <a:t>cross-application drag-n-drop utilities (almost)</a:t>
            </a:r>
          </a:p>
        </p:txBody>
      </p:sp>
    </p:spTree>
    <p:extLst>
      <p:ext uri="{BB962C8B-B14F-4D97-AF65-F5344CB8AC3E}">
        <p14:creationId xmlns:p14="http://schemas.microsoft.com/office/powerpoint/2010/main" val="57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940C4C-19B3-4DB6-B7C9-7C96C092E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533" y="1871132"/>
            <a:ext cx="6053667" cy="2218267"/>
          </a:xfrm>
        </p:spPr>
        <p:txBody>
          <a:bodyPr/>
          <a:lstStyle/>
          <a:p>
            <a:pPr marL="450000" lvl="1" indent="0">
              <a:buNone/>
            </a:pPr>
            <a:r>
              <a:rPr lang="en-US" dirty="0"/>
              <a:t>Email:  </a:t>
            </a:r>
            <a:r>
              <a:rPr lang="en-US" dirty="0">
                <a:hlinkClick r:id="rId2"/>
              </a:rPr>
              <a:t>fantasmo3@gmail.com</a:t>
            </a:r>
            <a:endParaRPr lang="en-US" dirty="0"/>
          </a:p>
          <a:p>
            <a:pPr marL="450000" lvl="1" indent="0">
              <a:buNone/>
            </a:pPr>
            <a:r>
              <a:rPr lang="en-US" dirty="0"/>
              <a:t>Phone: Samsung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5FB9A9E-DC66-4FC9-B5D0-451F1F51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Thank you for the opportunity to present</a:t>
            </a:r>
          </a:p>
        </p:txBody>
      </p:sp>
    </p:spTree>
    <p:extLst>
      <p:ext uri="{BB962C8B-B14F-4D97-AF65-F5344CB8AC3E}">
        <p14:creationId xmlns:p14="http://schemas.microsoft.com/office/powerpoint/2010/main" val="178432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52DB-1EA5-4D9B-92C4-AE63B63D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Goal of this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D2DED-93E7-4A97-9AB4-DCC8E78C5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218525" cy="4058751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</a:rPr>
              <a:t>Why “for Java developers”?</a:t>
            </a:r>
          </a:p>
          <a:p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Need for structure and convention (or when too much freedom gets in the way)</a:t>
            </a:r>
          </a:p>
          <a:p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Not a framework guide!</a:t>
            </a:r>
          </a:p>
        </p:txBody>
      </p:sp>
    </p:spTree>
    <p:extLst>
      <p:ext uri="{BB962C8B-B14F-4D97-AF65-F5344CB8AC3E}">
        <p14:creationId xmlns:p14="http://schemas.microsoft.com/office/powerpoint/2010/main" val="46366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150D-07D8-4481-807B-C616E959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approach to </a:t>
            </a:r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5" name="Picture 4" descr="A picture containing letter&#10;&#10;Description automatically generated">
            <a:extLst>
              <a:ext uri="{FF2B5EF4-FFF2-40B4-BE49-F238E27FC236}">
                <a16:creationId xmlns:a16="http://schemas.microsoft.com/office/drawing/2014/main" id="{A24DC21B-ECB7-4373-8DD7-569B18AB4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90" y="2394711"/>
            <a:ext cx="4905345" cy="29345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414559-77D1-4322-9E5E-8F4366EA1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329" y="2950590"/>
            <a:ext cx="5439871" cy="2378697"/>
          </a:xfrm>
        </p:spPr>
        <p:txBody>
          <a:bodyPr>
            <a:normAutofit/>
          </a:bodyPr>
          <a:lstStyle/>
          <a:p>
            <a:pPr lvl="1"/>
            <a:endParaRPr lang="en-US" sz="2000" dirty="0">
              <a:effectLst/>
            </a:endParaRPr>
          </a:p>
          <a:p>
            <a:pPr lvl="1"/>
            <a:endParaRPr lang="en-US" sz="2000" dirty="0">
              <a:effectLst/>
            </a:endParaRPr>
          </a:p>
          <a:p>
            <a:pPr lvl="1"/>
            <a:r>
              <a:rPr lang="en-US" sz="2000" dirty="0">
                <a:effectLst/>
              </a:rPr>
              <a:t>Main heroes in this story:</a:t>
            </a:r>
          </a:p>
          <a:p>
            <a:pPr lvl="2"/>
            <a:r>
              <a:rPr lang="en-US" sz="1800" dirty="0">
                <a:effectLst/>
              </a:rPr>
              <a:t>the mighty Function</a:t>
            </a:r>
          </a:p>
          <a:p>
            <a:pPr lvl="2"/>
            <a:r>
              <a:rPr lang="en-US" sz="1800" dirty="0">
                <a:effectLst/>
              </a:rPr>
              <a:t>the plain JS object (not in its full glory)</a:t>
            </a:r>
          </a:p>
          <a:p>
            <a:pPr lvl="2"/>
            <a:endParaRPr 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8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412F-C18F-45CE-B0B4-EB06E53D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 err="1"/>
              <a:t>Javascript</a:t>
            </a:r>
            <a:r>
              <a:rPr lang="en-US" sz="2700" dirty="0"/>
              <a:t> prerequisites</a:t>
            </a:r>
            <a:br>
              <a:rPr lang="en-US" dirty="0"/>
            </a:br>
            <a:r>
              <a:rPr lang="en-US" sz="4000" dirty="0"/>
              <a:t>The </a:t>
            </a:r>
            <a:r>
              <a:rPr lang="en-US" sz="4000" dirty="0" err="1"/>
              <a:t>Javascript</a:t>
            </a:r>
            <a:r>
              <a:rPr lang="en-US" sz="4000" dirty="0"/>
              <a:t> function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ADEEB6-6CE8-4BD7-894B-957327058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492" y="1799804"/>
            <a:ext cx="6309360" cy="18308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C32BD8-DAAD-43BA-A6D8-AFB316AB2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492" y="4043997"/>
            <a:ext cx="6326785" cy="200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3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3F5FD0-DF5B-490D-8D46-19384C8C9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953" y="1873852"/>
            <a:ext cx="5007210" cy="1711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B0A970-4E60-487B-BC15-D618874F0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953" y="3878979"/>
            <a:ext cx="5103919" cy="23317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C702592-5389-480F-A7D0-DD6848D7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sz="2700" dirty="0" err="1"/>
              <a:t>Javascript</a:t>
            </a:r>
            <a:r>
              <a:rPr lang="en-US" sz="2700" dirty="0"/>
              <a:t> prerequisites</a:t>
            </a:r>
            <a:br>
              <a:rPr lang="en-US" dirty="0"/>
            </a:br>
            <a:r>
              <a:rPr lang="en-US" sz="4000" dirty="0"/>
              <a:t>The </a:t>
            </a:r>
            <a:r>
              <a:rPr lang="en-US" sz="4000" dirty="0" err="1"/>
              <a:t>Javascript</a:t>
            </a:r>
            <a:r>
              <a:rPr lang="en-US" sz="4000" dirty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9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5D95ED4-51F2-4DAB-A46C-32A56E22D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032" y="1787452"/>
            <a:ext cx="5047786" cy="20209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05C704-ACDE-4C4C-A34B-A58246A8C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033" y="4061779"/>
            <a:ext cx="6069956" cy="2481591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C286B664-CF28-4B81-ADD8-4BF504DE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sz="2700" dirty="0" err="1"/>
              <a:t>Javascript</a:t>
            </a:r>
            <a:r>
              <a:rPr lang="en-US" sz="2700" dirty="0"/>
              <a:t> prerequisites</a:t>
            </a:r>
            <a:br>
              <a:rPr lang="en-US" dirty="0"/>
            </a:br>
            <a:r>
              <a:rPr lang="en-US" sz="4000" dirty="0"/>
              <a:t>The </a:t>
            </a:r>
            <a:r>
              <a:rPr lang="en-US" sz="4000" dirty="0" err="1"/>
              <a:t>Javascript</a:t>
            </a:r>
            <a:r>
              <a:rPr lang="en-US" sz="4000" dirty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5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352A23-466B-42A0-9720-47D1977C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sz="2700" dirty="0" err="1"/>
              <a:t>Javascript</a:t>
            </a:r>
            <a:r>
              <a:rPr lang="en-US" sz="2700" dirty="0"/>
              <a:t> prerequisites</a:t>
            </a:r>
            <a:br>
              <a:rPr lang="en-US" dirty="0"/>
            </a:br>
            <a:r>
              <a:rPr lang="en-US" sz="4000" dirty="0"/>
              <a:t>The </a:t>
            </a:r>
            <a:r>
              <a:rPr lang="en-US" sz="4000" dirty="0" err="1"/>
              <a:t>Javascript</a:t>
            </a:r>
            <a:r>
              <a:rPr lang="en-US" sz="4000" dirty="0"/>
              <a:t> function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25593-3366-4376-BFD6-7DB0C6BF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809" y="2157412"/>
            <a:ext cx="3114675" cy="3457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1756C8-C2C1-43B4-8946-20466E694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233" y="2638954"/>
            <a:ext cx="31242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2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C286B664-CF28-4B81-ADD8-4BF504DE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sz="2700" dirty="0" err="1"/>
              <a:t>Javascript</a:t>
            </a:r>
            <a:r>
              <a:rPr lang="en-US" sz="2700" dirty="0"/>
              <a:t> prerequisites</a:t>
            </a:r>
            <a:br>
              <a:rPr lang="en-US" dirty="0"/>
            </a:br>
            <a:r>
              <a:rPr lang="en-US" dirty="0"/>
              <a:t>Scoping with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9B4580-F42E-4C19-98BB-481E8D53D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505" y="1734187"/>
            <a:ext cx="8814990" cy="669647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47B518B3-E3BB-4380-A64E-71BA0D9A14C2}"/>
              </a:ext>
            </a:extLst>
          </p:cNvPr>
          <p:cNvSpPr/>
          <p:nvPr/>
        </p:nvSpPr>
        <p:spPr>
          <a:xfrm>
            <a:off x="5703216" y="2378861"/>
            <a:ext cx="744718" cy="317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4A1407-DE5B-4893-9F32-E905FF4BF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505" y="2696065"/>
            <a:ext cx="8814990" cy="1463217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BFAEBE01-EA47-4BBB-A1D7-3E13217A2153}"/>
              </a:ext>
            </a:extLst>
          </p:cNvPr>
          <p:cNvSpPr/>
          <p:nvPr/>
        </p:nvSpPr>
        <p:spPr>
          <a:xfrm>
            <a:off x="5618375" y="4134309"/>
            <a:ext cx="744718" cy="317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FE7D1B-A45E-4AB1-BBB3-1F1AD38A9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505" y="4451513"/>
            <a:ext cx="8860036" cy="114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5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470</TotalTime>
  <Words>484</Words>
  <Application>Microsoft Office PowerPoint</Application>
  <PresentationFormat>Widescreen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Calisto MT</vt:lpstr>
      <vt:lpstr>Wingdings 2</vt:lpstr>
      <vt:lpstr>Slate</vt:lpstr>
      <vt:lpstr>Building modular applications with native Javascript (for Java developers)</vt:lpstr>
      <vt:lpstr>A bit about me</vt:lpstr>
      <vt:lpstr>Goal of this presentation</vt:lpstr>
      <vt:lpstr>My approach to Javascript</vt:lpstr>
      <vt:lpstr>Javascript prerequisites The Javascript function</vt:lpstr>
      <vt:lpstr>Javascript prerequisites The Javascript function</vt:lpstr>
      <vt:lpstr>Javascript prerequisites The Javascript function</vt:lpstr>
      <vt:lpstr>Javascript prerequisites The Javascript function</vt:lpstr>
      <vt:lpstr>Javascript prerequisites Scoping with functions</vt:lpstr>
      <vt:lpstr>What is a Javascript module?</vt:lpstr>
      <vt:lpstr>What is a Javascript module?</vt:lpstr>
      <vt:lpstr>What is a Javascript module?</vt:lpstr>
      <vt:lpstr>Problems remaining</vt:lpstr>
      <vt:lpstr>Registries and namespaces</vt:lpstr>
      <vt:lpstr>Dependency management</vt:lpstr>
      <vt:lpstr>Runtime advantages of modular frontend code</vt:lpstr>
      <vt:lpstr>Runtime advantages of modular frontend code</vt:lpstr>
      <vt:lpstr>Dependency injection options</vt:lpstr>
      <vt:lpstr>JS frameworks and why native JS matters</vt:lpstr>
      <vt:lpstr>Application in the life of a Java webapp developer</vt:lpstr>
      <vt:lpstr>Thank you for the opportunity to present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modular applications with native Javascript (for Java developers)</dc:title>
  <dc:creator>Glavchev, Emanuil</dc:creator>
  <cp:lastModifiedBy>Glavchev, Emanuil</cp:lastModifiedBy>
  <cp:revision>26</cp:revision>
  <dcterms:created xsi:type="dcterms:W3CDTF">2022-10-19T19:20:42Z</dcterms:created>
  <dcterms:modified xsi:type="dcterms:W3CDTF">2024-01-18T10:56:26Z</dcterms:modified>
</cp:coreProperties>
</file>