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0"/>
  </p:notesMasterIdLst>
  <p:handoutMasterIdLst>
    <p:handoutMasterId r:id="rId41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596" r:id="rId14"/>
    <p:sldId id="597" r:id="rId15"/>
    <p:sldId id="599" r:id="rId16"/>
    <p:sldId id="598" r:id="rId17"/>
    <p:sldId id="556" r:id="rId18"/>
    <p:sldId id="557" r:id="rId19"/>
    <p:sldId id="576" r:id="rId20"/>
    <p:sldId id="577" r:id="rId21"/>
    <p:sldId id="563" r:id="rId22"/>
    <p:sldId id="566" r:id="rId23"/>
    <p:sldId id="604" r:id="rId24"/>
    <p:sldId id="600" r:id="rId25"/>
    <p:sldId id="603" r:id="rId26"/>
    <p:sldId id="601" r:id="rId27"/>
    <p:sldId id="602" r:id="rId28"/>
    <p:sldId id="509" r:id="rId29"/>
    <p:sldId id="510" r:id="rId30"/>
    <p:sldId id="511" r:id="rId31"/>
    <p:sldId id="512" r:id="rId32"/>
    <p:sldId id="513" r:id="rId33"/>
    <p:sldId id="534" r:id="rId34"/>
    <p:sldId id="591" r:id="rId35"/>
    <p:sldId id="594" r:id="rId36"/>
    <p:sldId id="595" r:id="rId37"/>
    <p:sldId id="587" r:id="rId38"/>
    <p:sldId id="588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Function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8301E940-4394-4BA5-BCB0-1C993E8D6532}">
          <p14:sldIdLst>
            <p14:sldId id="527"/>
            <p14:sldId id="470"/>
            <p14:sldId id="541"/>
            <p14:sldId id="472"/>
            <p14:sldId id="596"/>
            <p14:sldId id="597"/>
            <p14:sldId id="599"/>
            <p14:sldId id="598"/>
          </p14:sldIdLst>
        </p14:section>
        <p14:section name="Arrow Functions" id="{1E1BDA02-59E0-465A-A4AA-8BDAB4B8D355}">
          <p14:sldIdLst>
            <p14:sldId id="556"/>
            <p14:sldId id="557"/>
            <p14:sldId id="576"/>
            <p14:sldId id="577"/>
          </p14:sldIdLst>
        </p14:section>
        <p14:section name="Nested Functions" id="{E716E668-3134-425D-BB14-3F4B256C74C8}">
          <p14:sldIdLst>
            <p14:sldId id="563"/>
            <p14:sldId id="566"/>
          </p14:sldIdLst>
        </p14:section>
        <p14:section name="Reference vs value types" id="{20BD4BC8-3B2F-4776-8572-E5130EA1C8E9}">
          <p14:sldIdLst>
            <p14:sldId id="604"/>
            <p14:sldId id="600"/>
            <p14:sldId id="603"/>
            <p14:sldId id="601"/>
            <p14:sldId id="602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91"/>
            <p14:sldId id="594"/>
            <p14:sldId id="595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533" autoAdjust="0"/>
  </p:normalViewPr>
  <p:slideViewPr>
    <p:cSldViewPr>
      <p:cViewPr varScale="1">
        <p:scale>
          <a:sx n="70" d="100"/>
          <a:sy n="70" d="100"/>
        </p:scale>
        <p:origin x="43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91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009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2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1579635" y="2074746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</a:t>
            </a:r>
            <a:r>
              <a:rPr lang="en-US" sz="11500" b="1" cap="none" spc="0" dirty="0">
                <a:ln w="0"/>
                <a:solidFill>
                  <a:schemeClr val="tx1"/>
                </a:solidFill>
                <a:latin typeface="Gabriola" panose="04040605051002020D02" pitchFamily="82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</a:t>
            </a:r>
            <a:r>
              <a:rPr lang="en-US" dirty="0" smtClean="0">
                <a:latin typeface="+mj-lt"/>
              </a:rPr>
              <a:t>name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057400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5763" y="4800600"/>
            <a:ext cx="3811588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</a:t>
            </a:r>
            <a:r>
              <a:rPr lang="en-US" sz="2800" b="1" noProof="1" smtClean="0">
                <a:latin typeface="Consolas" pitchFamily="49" charset="0"/>
              </a:rPr>
              <a:t>(){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56612" y="2265727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78811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50136" y="2512407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50136" y="5250375"/>
            <a:ext cx="4308752" cy="139306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function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 smtClean="0">
                <a:latin typeface="Consolas" pitchFamily="49" charset="0"/>
              </a:rPr>
              <a:t>{</a:t>
            </a:r>
            <a:endParaRPr lang="en-US" sz="2600" b="1" noProof="1" smtClean="0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 smtClean="0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627812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=""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04012" y="5409479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 smtClean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 smtClean="0"/>
              <a:t>– </a:t>
            </a:r>
            <a:r>
              <a:rPr lang="en-GB" sz="3000" dirty="0" smtClean="0">
                <a:latin typeface="Consolas" panose="020B0609020204030204" pitchFamily="49" charset="0"/>
              </a:rPr>
              <a:t>'</a:t>
            </a:r>
            <a:r>
              <a:rPr lang="en-GB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Very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: </a:t>
            </a:r>
            <a:r>
              <a:rPr lang="en-GB" dirty="0"/>
              <a:t>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012" y="1155234"/>
            <a:ext cx="9677400" cy="4742425"/>
          </a:xfrm>
        </p:spPr>
        <p:txBody>
          <a:bodyPr/>
          <a:lstStyle/>
          <a:p>
            <a:r>
              <a:rPr lang="en-GB" sz="2800" dirty="0"/>
              <a:t>function solve(grade) {</a:t>
            </a:r>
          </a:p>
          <a:p>
            <a:r>
              <a:rPr lang="en-GB" sz="2800" dirty="0"/>
              <a:t>    if (grade &gt;= 2.00 &amp;&amp; grade &lt;= 2.99) {</a:t>
            </a:r>
          </a:p>
          <a:p>
            <a:r>
              <a:rPr lang="en-GB" sz="2800" dirty="0"/>
              <a:t>      </a:t>
            </a:r>
            <a:r>
              <a:rPr lang="en-GB" sz="2800" dirty="0" smtClean="0">
                <a:solidFill>
                  <a:schemeClr val="bg1"/>
                </a:solidFill>
              </a:rPr>
              <a:t>return</a:t>
            </a:r>
            <a:r>
              <a:rPr lang="en-GB" sz="2800" dirty="0" smtClean="0"/>
              <a:t> </a:t>
            </a:r>
            <a:r>
              <a:rPr lang="en-GB" sz="2800" dirty="0"/>
              <a:t>'Fail';</a:t>
            </a:r>
          </a:p>
          <a:p>
            <a:r>
              <a:rPr lang="en-GB" sz="2800" dirty="0"/>
              <a:t>    } else if (grade &gt;= 3.00 &amp;&amp; grade &lt;= 3.49) {</a:t>
            </a:r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chemeClr val="bg1"/>
                </a:solidFill>
              </a:rPr>
              <a:t>return</a:t>
            </a:r>
            <a:r>
              <a:rPr lang="en-GB" sz="2800" dirty="0"/>
              <a:t> </a:t>
            </a:r>
            <a:r>
              <a:rPr lang="en-GB" sz="2800" dirty="0" smtClean="0"/>
              <a:t>'Poor';</a:t>
            </a:r>
            <a:endParaRPr lang="en-GB" sz="2800" dirty="0"/>
          </a:p>
          <a:p>
            <a:r>
              <a:rPr lang="en-GB" sz="2800" dirty="0"/>
              <a:t>    } </a:t>
            </a:r>
            <a:endParaRPr lang="en-GB" sz="2800" dirty="0" smtClean="0"/>
          </a:p>
          <a:p>
            <a:r>
              <a:rPr lang="en-GB" sz="2800" dirty="0" smtClean="0">
                <a:solidFill>
                  <a:schemeClr val="accent2"/>
                </a:solidFill>
              </a:rPr>
              <a:t>    // </a:t>
            </a:r>
            <a:r>
              <a:rPr lang="en-GB" sz="2800" dirty="0">
                <a:solidFill>
                  <a:schemeClr val="accent2"/>
                </a:solidFill>
              </a:rPr>
              <a:t>TODO: </a:t>
            </a:r>
            <a:r>
              <a:rPr lang="en-GB" sz="2800" dirty="0" smtClean="0">
                <a:solidFill>
                  <a:schemeClr val="accent2"/>
                </a:solidFill>
              </a:rPr>
              <a:t>Add other conditions</a:t>
            </a:r>
          </a:p>
          <a:p>
            <a:r>
              <a:rPr lang="en-GB" sz="2800" dirty="0" smtClean="0"/>
              <a:t>}</a:t>
            </a:r>
            <a:endParaRPr lang="en-GB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bg-BG" dirty="0" smtClean="0"/>
              <a:t>the </a:t>
            </a:r>
            <a:r>
              <a:rPr lang="bg-BG" dirty="0"/>
              <a:t>value of a </a:t>
            </a:r>
            <a:r>
              <a:rPr lang="bg-BG" dirty="0" smtClean="0"/>
              <a:t>number</a:t>
            </a:r>
            <a:r>
              <a:rPr lang="bg-BG" b="1" dirty="0" smtClean="0"/>
              <a:t> </a:t>
            </a:r>
            <a:endParaRPr lang="en-GB" b="1" dirty="0" smtClean="0"/>
          </a:p>
          <a:p>
            <a:pPr lvl="2"/>
            <a:r>
              <a:rPr lang="en-GB" dirty="0" smtClean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</a:t>
            </a:r>
            <a:r>
              <a:rPr lang="bg-BG" b="1" dirty="0" smtClean="0">
                <a:solidFill>
                  <a:schemeClr val="bg1"/>
                </a:solidFill>
              </a:rPr>
              <a:t>power</a:t>
            </a:r>
            <a:endParaRPr lang="en-GB" dirty="0" smtClean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</a:t>
            </a:r>
            <a:r>
              <a:rPr lang="en-GB" dirty="0" smtClean="0"/>
              <a:t>value</a:t>
            </a:r>
          </a:p>
          <a:p>
            <a:pPr marL="609036" lvl="1" indent="0">
              <a:buNone/>
            </a:pP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: </a:t>
            </a:r>
            <a:r>
              <a:rPr lang="en-GB" dirty="0"/>
              <a:t>Math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046412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=""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=""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=""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=""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=""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=""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7031" y="1295400"/>
            <a:ext cx="7366896" cy="4830269"/>
          </a:xfrm>
        </p:spPr>
        <p:txBody>
          <a:bodyPr/>
          <a:lstStyle/>
          <a:p>
            <a:r>
              <a:rPr lang="en-GB" dirty="0"/>
              <a:t>function solve(num, power</a:t>
            </a:r>
            <a:r>
              <a:rPr lang="en-GB" dirty="0" smtClean="0"/>
              <a:t>){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let pow = 1</a:t>
            </a:r>
            <a:r>
              <a:rPr lang="en-GB" dirty="0" smtClean="0"/>
              <a:t>;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smtClean="0">
                <a:solidFill>
                  <a:schemeClr val="accent2"/>
                </a:solidFill>
              </a:rPr>
              <a:t>// loop </a:t>
            </a:r>
            <a:r>
              <a:rPr lang="en-GB" dirty="0">
                <a:solidFill>
                  <a:schemeClr val="accent2"/>
                </a:solidFill>
              </a:rPr>
              <a:t>exponent times</a:t>
            </a:r>
          </a:p>
          <a:p>
            <a:r>
              <a:rPr lang="en-GB" dirty="0"/>
              <a:t>    for(let i = 0; i &lt; power; i++){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accent2"/>
                </a:solidFill>
              </a:rPr>
              <a:t>//</a:t>
            </a:r>
            <a:r>
              <a:rPr lang="en-GB" dirty="0" smtClean="0">
                <a:solidFill>
                  <a:schemeClr val="accent2"/>
                </a:solidFill>
              </a:rPr>
              <a:t>multiply </a:t>
            </a:r>
            <a:r>
              <a:rPr lang="en-GB" dirty="0">
                <a:solidFill>
                  <a:schemeClr val="accent2"/>
                </a:solidFill>
              </a:rPr>
              <a:t>the base value</a:t>
            </a:r>
          </a:p>
          <a:p>
            <a:r>
              <a:rPr lang="en-GB" dirty="0"/>
              <a:t>        pow = pow * num;</a:t>
            </a:r>
          </a:p>
          <a:p>
            <a:r>
              <a:rPr lang="en-GB" dirty="0"/>
              <a:t>    </a:t>
            </a:r>
            <a:r>
              <a:rPr lang="en-GB" dirty="0" smtClean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    return pow;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3646" y="1981200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</p:spTree>
    <p:extLst>
      <p:ext uri="{BB962C8B-B14F-4D97-AF65-F5344CB8AC3E}">
        <p14:creationId xmlns:p14="http://schemas.microsoft.com/office/powerpoint/2010/main" val="15332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</a:t>
            </a:r>
            <a:r>
              <a:rPr lang="en-GB" dirty="0" smtClean="0"/>
              <a:t>functions </a:t>
            </a:r>
            <a:r>
              <a:rPr lang="en-GB" dirty="0"/>
              <a:t>with their own </a:t>
            </a:r>
            <a:r>
              <a:rPr lang="en-GB" dirty="0" smtClean="0"/>
              <a:t>special </a:t>
            </a:r>
            <a:r>
              <a:rPr lang="en-GB" dirty="0"/>
              <a:t>syntax </a:t>
            </a:r>
            <a:endParaRPr lang="en-GB" dirty="0" smtClean="0"/>
          </a:p>
          <a:p>
            <a:pPr>
              <a:buClr>
                <a:schemeClr val="tx1"/>
              </a:buClr>
            </a:pPr>
            <a:r>
              <a:rPr lang="en-GB" dirty="0" smtClean="0"/>
              <a:t>They </a:t>
            </a:r>
            <a:r>
              <a:rPr lang="en-GB" dirty="0"/>
              <a:t>accept a fixed number of </a:t>
            </a:r>
            <a:r>
              <a:rPr lang="en-GB" dirty="0" smtClean="0"/>
              <a:t>arguments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They </a:t>
            </a:r>
            <a:r>
              <a:rPr lang="en-GB" dirty="0"/>
              <a:t>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  <a:endParaRPr lang="en-GB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6612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</a:t>
            </a:r>
            <a:r>
              <a:rPr lang="en-US" sz="32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3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644095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6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6412" y="4494210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=""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=""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=""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=""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8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1333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multiply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console.log(multiply(a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3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 smtClean="0"/>
              <a:t>What </a:t>
            </a:r>
            <a:r>
              <a:rPr lang="en-US" sz="3400" dirty="0" smtClean="0"/>
              <a:t>is a </a:t>
            </a:r>
            <a:r>
              <a:rPr lang="en-US" sz="3400" dirty="0"/>
              <a:t>Function?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Declaring/Invoking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Arrow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Nested </a:t>
            </a:r>
            <a:r>
              <a:rPr lang="en-US" sz="3400" dirty="0" smtClean="0"/>
              <a:t>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Reference vs </a:t>
            </a:r>
            <a:r>
              <a:rPr lang="en-US" sz="3400" dirty="0"/>
              <a:t>V</a:t>
            </a:r>
            <a:r>
              <a:rPr lang="en-US" sz="3400" dirty="0" smtClean="0"/>
              <a:t>alue </a:t>
            </a:r>
            <a:r>
              <a:rPr lang="en-US" sz="3400" dirty="0"/>
              <a:t>T</a:t>
            </a:r>
            <a:r>
              <a:rPr lang="en-US" sz="3400" dirty="0" smtClean="0"/>
              <a:t>ypes</a:t>
            </a:r>
            <a:endParaRPr lang="en-US" sz="34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Naming and Best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5" y="1219200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8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581400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3212" y="2971800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5900" y="3967475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3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30" y="1418646"/>
            <a:ext cx="2818666" cy="2248698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76506"/>
            <a:ext cx="10956074" cy="499689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27690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5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</a:t>
            </a:r>
            <a:r>
              <a:rPr lang="en-GB" b="1" dirty="0" smtClean="0">
                <a:solidFill>
                  <a:schemeClr val="bg1"/>
                </a:solidFill>
              </a:rPr>
              <a:t>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</a:t>
            </a:r>
            <a:r>
              <a:rPr lang="en-GB" dirty="0" smtClean="0"/>
              <a:t>we'll </a:t>
            </a:r>
            <a:r>
              <a:rPr lang="en-GB" dirty="0"/>
              <a:t>refer to </a:t>
            </a:r>
            <a:br>
              <a:rPr lang="en-GB" dirty="0"/>
            </a:br>
            <a:r>
              <a:rPr lang="en-GB" dirty="0"/>
              <a:t>them collectively as </a:t>
            </a:r>
            <a:r>
              <a:rPr lang="en-GB" dirty="0" smtClean="0"/>
              <a:t>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dirty="0" smtClean="0"/>
              <a:t>: Reference </a:t>
            </a:r>
            <a:r>
              <a:rPr lang="en-GB" dirty="0"/>
              <a:t>vs. Value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4812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1627" y="2438400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1627" y="4495814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36799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value. 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points to a location in memory</a:t>
            </a:r>
          </a:p>
          <a:p>
            <a:pPr lvl="1"/>
            <a:r>
              <a:rPr lang="en-GB" dirty="0"/>
              <a:t>Variables </a:t>
            </a:r>
            <a:r>
              <a:rPr lang="en-GB" dirty="0" smtClean="0"/>
              <a:t>don't </a:t>
            </a:r>
            <a:r>
              <a:rPr lang="en-GB" dirty="0"/>
              <a:t>actually contain the value but lead to the </a:t>
            </a:r>
            <a:br>
              <a:rPr lang="en-GB" dirty="0"/>
            </a:br>
            <a:r>
              <a:rPr lang="en-GB" dirty="0"/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5333" y="2408912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</a:t>
            </a:r>
            <a:r>
              <a:rPr lang="en-US" sz="2800" b="1" noProof="1" smtClean="0">
                <a:latin typeface="Consolas" pitchFamily="49" charset="0"/>
              </a:rPr>
              <a:t>[];</a:t>
            </a:r>
            <a:r>
              <a:rPr lang="en-US" sz="2800" b="1" noProof="1">
                <a:latin typeface="Consolas" pitchFamily="49" charset="0"/>
              </a:rPr>
              <a:t>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</a:t>
            </a:r>
            <a:r>
              <a:rPr lang="en-US" sz="2800" b="1" noProof="1" smtClean="0">
                <a:latin typeface="Consolas" pitchFamily="49" charset="0"/>
              </a:rPr>
              <a:t>arr;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5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1556" y="3793154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556" y="4510361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39449" y="3225626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7876" y="3984907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5410200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3" y="4340705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08467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661911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6812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3412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8300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6939" y="140570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1662" y="1610448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93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272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8540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known </a:t>
            </a:r>
            <a:r>
              <a:rPr lang="en-GB" dirty="0"/>
              <a:t>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</a:t>
            </a:r>
            <a:r>
              <a:rPr lang="en-GB" dirty="0" smtClean="0"/>
              <a:t>function</a:t>
            </a:r>
            <a:endParaRPr lang="en-GB" dirty="0"/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function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40372" y="4849155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103812" y="4010955"/>
            <a:ext cx="2743201" cy="654054"/>
          </a:xfrm>
          <a:prstGeom prst="wedgeRoundRectCallout">
            <a:avLst>
              <a:gd name="adj1" fmla="val 22655"/>
              <a:gd name="adj2" fmla="val 8438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422884" y="4010955"/>
            <a:ext cx="2542087" cy="654054"/>
          </a:xfrm>
          <a:prstGeom prst="wedgeRoundRectCallout">
            <a:avLst>
              <a:gd name="adj1" fmla="val -18051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</a:t>
            </a:r>
            <a:r>
              <a:rPr lang="en-GB" dirty="0" smtClean="0"/>
              <a:t>brackets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286000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console.log(result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=""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4825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Functions </a:t>
            </a:r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3012" y="3511112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7012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3167" y="2573888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5012" y="4191000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4649</TotalTime>
  <Words>1177</Words>
  <Application>Microsoft Office PowerPoint</Application>
  <PresentationFormat>Custom</PresentationFormat>
  <Paragraphs>333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Gabriola</vt:lpstr>
      <vt:lpstr>Wingdings</vt:lpstr>
      <vt:lpstr>Wingdings 2</vt:lpstr>
      <vt:lpstr>1_SoftUni3_1</vt:lpstr>
      <vt:lpstr>Functions </vt:lpstr>
      <vt:lpstr>Table of Content</vt:lpstr>
      <vt:lpstr>Have a Question?</vt:lpstr>
      <vt:lpstr>PowerPoint Presentation</vt:lpstr>
      <vt:lpstr>Functions in JS</vt:lpstr>
      <vt:lpstr>Why Use Functions?</vt:lpstr>
      <vt:lpstr>Function without Parameters</vt:lpstr>
      <vt:lpstr>PowerPoint Presentation</vt:lpstr>
      <vt:lpstr>Declaring Function</vt:lpstr>
      <vt:lpstr>Invoking a Function</vt:lpstr>
      <vt:lpstr>Invoking a Function (2)</vt:lpstr>
      <vt:lpstr>Problem : Grades</vt:lpstr>
      <vt:lpstr>Solution: Grades</vt:lpstr>
      <vt:lpstr>Problem : Math power</vt:lpstr>
      <vt:lpstr>Solution: Grades</vt:lpstr>
      <vt:lpstr>PowerPoint Presentation</vt:lpstr>
      <vt:lpstr>Arrow Functions</vt:lpstr>
      <vt:lpstr>Problem: Simple Calculator</vt:lpstr>
      <vt:lpstr>Solution: Simple Calculator</vt:lpstr>
      <vt:lpstr>PowerPoint Presentation</vt:lpstr>
      <vt:lpstr>Nested Functions: Example</vt:lpstr>
      <vt:lpstr>PowerPoint Presentation</vt:lpstr>
      <vt:lpstr>Reference vs. Value Types</vt:lpstr>
      <vt:lpstr>Example: Reference vs. Value Types</vt:lpstr>
      <vt:lpstr>Value Types</vt:lpstr>
      <vt:lpstr>Reference Types</vt:lpstr>
      <vt:lpstr>PowerPoint Presentation</vt:lpstr>
      <vt:lpstr>Naming Functions</vt:lpstr>
      <vt:lpstr>Naming Function Parameters</vt:lpstr>
      <vt:lpstr>Functions -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 Foundation</dc:creator>
  <cp:keywords>Technologies Fundamentals, Software University, SoftUni, programming, coding, software development, education, training, course</cp:keywords>
  <dc:description>Software University Foundation - http://softuni.foundation/</dc:description>
  <cp:lastModifiedBy>Kiril Kirilov</cp:lastModifiedBy>
  <cp:revision>485</cp:revision>
  <dcterms:created xsi:type="dcterms:W3CDTF">2014-01-02T17:00:34Z</dcterms:created>
  <dcterms:modified xsi:type="dcterms:W3CDTF">2019-06-05T14:23:58Z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