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0" r:id="rId1"/>
  </p:sldMasterIdLst>
  <p:notesMasterIdLst>
    <p:notesMasterId r:id="rId25"/>
  </p:notesMasterIdLst>
  <p:handoutMasterIdLst>
    <p:handoutMasterId r:id="rId26"/>
  </p:handoutMasterIdLst>
  <p:sldIdLst>
    <p:sldId id="256" r:id="rId2"/>
    <p:sldId id="257" r:id="rId3"/>
    <p:sldId id="258" r:id="rId4"/>
    <p:sldId id="259" r:id="rId5"/>
    <p:sldId id="260" r:id="rId6"/>
    <p:sldId id="266" r:id="rId7"/>
    <p:sldId id="261" r:id="rId8"/>
    <p:sldId id="262" r:id="rId9"/>
    <p:sldId id="263" r:id="rId10"/>
    <p:sldId id="267"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65" r:id="rId24"/>
  </p:sldIdLst>
  <p:sldSz cx="12192000" cy="6858000"/>
  <p:notesSz cx="10234613" cy="7104063"/>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1"/>
            <a:ext cx="4434618" cy="354817"/>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5797708" y="1"/>
            <a:ext cx="4434617" cy="354817"/>
          </a:xfrm>
          <a:prstGeom prst="rect">
            <a:avLst/>
          </a:prstGeom>
        </p:spPr>
        <p:txBody>
          <a:bodyPr vert="horz" lIns="91440" tIns="45720" rIns="91440" bIns="45720" rtlCol="0"/>
          <a:lstStyle>
            <a:lvl1pPr algn="r">
              <a:defRPr sz="1200"/>
            </a:lvl1pPr>
          </a:lstStyle>
          <a:p>
            <a:fld id="{B8F26048-32E0-4649-9BAB-F74DD69CF62B}" type="datetimeFigureOut">
              <a:rPr lang="es-AR" smtClean="0"/>
              <a:t>25/3/2025</a:t>
            </a:fld>
            <a:endParaRPr lang="es-AR"/>
          </a:p>
        </p:txBody>
      </p:sp>
      <p:sp>
        <p:nvSpPr>
          <p:cNvPr id="4" name="3 Marcador de pie de página"/>
          <p:cNvSpPr>
            <a:spLocks noGrp="1"/>
          </p:cNvSpPr>
          <p:nvPr>
            <p:ph type="ftr" sz="quarter" idx="2"/>
          </p:nvPr>
        </p:nvSpPr>
        <p:spPr>
          <a:xfrm>
            <a:off x="1" y="6748144"/>
            <a:ext cx="4434618" cy="354817"/>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5797708" y="6748144"/>
            <a:ext cx="4434617" cy="354817"/>
          </a:xfrm>
          <a:prstGeom prst="rect">
            <a:avLst/>
          </a:prstGeom>
        </p:spPr>
        <p:txBody>
          <a:bodyPr vert="horz" lIns="91440" tIns="45720" rIns="91440" bIns="45720" rtlCol="0" anchor="b"/>
          <a:lstStyle>
            <a:lvl1pPr algn="r">
              <a:defRPr sz="1200"/>
            </a:lvl1pPr>
          </a:lstStyle>
          <a:p>
            <a:fld id="{66BF162F-9CB8-4B92-BBB8-2BB8C4549539}" type="slidenum">
              <a:rPr lang="es-AR" smtClean="0"/>
              <a:t>‹Nº›</a:t>
            </a:fld>
            <a:endParaRPr lang="es-AR"/>
          </a:p>
        </p:txBody>
      </p:sp>
    </p:spTree>
    <p:extLst>
      <p:ext uri="{BB962C8B-B14F-4D97-AF65-F5344CB8AC3E}">
        <p14:creationId xmlns:p14="http://schemas.microsoft.com/office/powerpoint/2010/main" val="2812513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4999" cy="356437"/>
          </a:xfrm>
          <a:prstGeom prst="rect">
            <a:avLst/>
          </a:prstGeom>
        </p:spPr>
        <p:txBody>
          <a:bodyPr vert="horz" lIns="99075" tIns="49538" rIns="99075" bIns="49538" rtlCol="0"/>
          <a:lstStyle>
            <a:lvl1pPr algn="l">
              <a:defRPr sz="1300"/>
            </a:lvl1pPr>
          </a:lstStyle>
          <a:p>
            <a:endParaRPr lang="es-AR"/>
          </a:p>
        </p:txBody>
      </p:sp>
      <p:sp>
        <p:nvSpPr>
          <p:cNvPr id="3" name="Marcador de fecha 2"/>
          <p:cNvSpPr>
            <a:spLocks noGrp="1"/>
          </p:cNvSpPr>
          <p:nvPr>
            <p:ph type="dt" idx="1"/>
          </p:nvPr>
        </p:nvSpPr>
        <p:spPr>
          <a:xfrm>
            <a:off x="5797246" y="0"/>
            <a:ext cx="4434999" cy="356437"/>
          </a:xfrm>
          <a:prstGeom prst="rect">
            <a:avLst/>
          </a:prstGeom>
        </p:spPr>
        <p:txBody>
          <a:bodyPr vert="horz" lIns="99075" tIns="49538" rIns="99075" bIns="49538" rtlCol="0"/>
          <a:lstStyle>
            <a:lvl1pPr algn="r">
              <a:defRPr sz="1300"/>
            </a:lvl1pPr>
          </a:lstStyle>
          <a:p>
            <a:fld id="{00FE36FD-7573-4F21-BA54-D2B14891898D}" type="datetimeFigureOut">
              <a:rPr lang="es-AR" smtClean="0"/>
              <a:t>25/3/2025</a:t>
            </a:fld>
            <a:endParaRPr lang="es-AR"/>
          </a:p>
        </p:txBody>
      </p:sp>
      <p:sp>
        <p:nvSpPr>
          <p:cNvPr id="4" name="Marcador de imagen de diapositiva 3"/>
          <p:cNvSpPr>
            <a:spLocks noGrp="1" noRot="1" noChangeAspect="1"/>
          </p:cNvSpPr>
          <p:nvPr>
            <p:ph type="sldImg" idx="2"/>
          </p:nvPr>
        </p:nvSpPr>
        <p:spPr>
          <a:xfrm>
            <a:off x="2986088" y="887413"/>
            <a:ext cx="4264025" cy="2398712"/>
          </a:xfrm>
          <a:prstGeom prst="rect">
            <a:avLst/>
          </a:prstGeom>
          <a:noFill/>
          <a:ln w="12700">
            <a:solidFill>
              <a:prstClr val="black"/>
            </a:solidFill>
          </a:ln>
        </p:spPr>
        <p:txBody>
          <a:bodyPr vert="horz" lIns="99075" tIns="49538" rIns="99075" bIns="49538" rtlCol="0" anchor="ctr"/>
          <a:lstStyle/>
          <a:p>
            <a:endParaRPr lang="es-AR"/>
          </a:p>
        </p:txBody>
      </p:sp>
      <p:sp>
        <p:nvSpPr>
          <p:cNvPr id="5" name="Marcador de notas 4"/>
          <p:cNvSpPr>
            <a:spLocks noGrp="1"/>
          </p:cNvSpPr>
          <p:nvPr>
            <p:ph type="body" sz="quarter" idx="3"/>
          </p:nvPr>
        </p:nvSpPr>
        <p:spPr>
          <a:xfrm>
            <a:off x="1023462" y="3418830"/>
            <a:ext cx="8187690" cy="2797225"/>
          </a:xfrm>
          <a:prstGeom prst="rect">
            <a:avLst/>
          </a:prstGeom>
        </p:spPr>
        <p:txBody>
          <a:bodyPr vert="horz" lIns="99075" tIns="49538" rIns="99075" bIns="49538"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6747628"/>
            <a:ext cx="4434999" cy="356436"/>
          </a:xfrm>
          <a:prstGeom prst="rect">
            <a:avLst/>
          </a:prstGeom>
        </p:spPr>
        <p:txBody>
          <a:bodyPr vert="horz" lIns="99075" tIns="49538" rIns="99075" bIns="49538" rtlCol="0" anchor="b"/>
          <a:lstStyle>
            <a:lvl1pPr algn="l">
              <a:defRPr sz="1300"/>
            </a:lvl1pPr>
          </a:lstStyle>
          <a:p>
            <a:endParaRPr lang="es-AR"/>
          </a:p>
        </p:txBody>
      </p:sp>
      <p:sp>
        <p:nvSpPr>
          <p:cNvPr id="7" name="Marcador de número de diapositiva 6"/>
          <p:cNvSpPr>
            <a:spLocks noGrp="1"/>
          </p:cNvSpPr>
          <p:nvPr>
            <p:ph type="sldNum" sz="quarter" idx="5"/>
          </p:nvPr>
        </p:nvSpPr>
        <p:spPr>
          <a:xfrm>
            <a:off x="5797246" y="6747628"/>
            <a:ext cx="4434999" cy="356436"/>
          </a:xfrm>
          <a:prstGeom prst="rect">
            <a:avLst/>
          </a:prstGeom>
        </p:spPr>
        <p:txBody>
          <a:bodyPr vert="horz" lIns="99075" tIns="49538" rIns="99075" bIns="49538" rtlCol="0" anchor="b"/>
          <a:lstStyle>
            <a:lvl1pPr algn="r">
              <a:defRPr sz="1300"/>
            </a:lvl1pPr>
          </a:lstStyle>
          <a:p>
            <a:fld id="{F96F3D98-9614-4508-BA25-941E8421F6E0}" type="slidenum">
              <a:rPr lang="es-AR" smtClean="0"/>
              <a:t>‹Nº›</a:t>
            </a:fld>
            <a:endParaRPr lang="es-AR"/>
          </a:p>
        </p:txBody>
      </p:sp>
    </p:spTree>
    <p:extLst>
      <p:ext uri="{BB962C8B-B14F-4D97-AF65-F5344CB8AC3E}">
        <p14:creationId xmlns:p14="http://schemas.microsoft.com/office/powerpoint/2010/main" val="3834380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9133832" y="0"/>
            <a:ext cx="3058168" cy="6858000"/>
          </a:xfrm>
          <a:prstGeom prst="rect">
            <a:avLst/>
          </a:prstGeom>
        </p:spPr>
      </p:pic>
      <p:sp>
        <p:nvSpPr>
          <p:cNvPr id="3" name="Subtitle 2"/>
          <p:cNvSpPr>
            <a:spLocks noGrp="1"/>
          </p:cNvSpPr>
          <p:nvPr>
            <p:ph type="subTitle" idx="1"/>
          </p:nvPr>
        </p:nvSpPr>
        <p:spPr>
          <a:xfrm>
            <a:off x="3251200" y="3581400"/>
            <a:ext cx="52832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6" name="Title 15"/>
          <p:cNvSpPr>
            <a:spLocks noGrp="1"/>
          </p:cNvSpPr>
          <p:nvPr>
            <p:ph type="title"/>
          </p:nvPr>
        </p:nvSpPr>
        <p:spPr>
          <a:xfrm>
            <a:off x="3251200" y="1447800"/>
            <a:ext cx="5283200" cy="2133600"/>
          </a:xfrm>
        </p:spPr>
        <p:txBody>
          <a:bodyPr anchor="b"/>
          <a:lstStyle/>
          <a:p>
            <a:r>
              <a:rPr lang="es-ES" smtClean="0"/>
              <a:t>Haga clic para modificar el estilo de título del patrón</a:t>
            </a:r>
            <a:endParaRPr lang="en-US" dirty="0"/>
          </a:p>
        </p:txBody>
      </p:sp>
      <p:sp>
        <p:nvSpPr>
          <p:cNvPr id="13" name="Date Placeholder 12"/>
          <p:cNvSpPr>
            <a:spLocks noGrp="1"/>
          </p:cNvSpPr>
          <p:nvPr>
            <p:ph type="dt" sz="half" idx="10"/>
          </p:nvPr>
        </p:nvSpPr>
        <p:spPr>
          <a:xfrm>
            <a:off x="4777318" y="6426202"/>
            <a:ext cx="3759199" cy="126999"/>
          </a:xfrm>
        </p:spPr>
        <p:txBody>
          <a:bodyPr/>
          <a:lstStyle/>
          <a:p>
            <a:fld id="{7BC4206D-CD0F-4E7A-B8BA-879D2CB92C8A}" type="datetime1">
              <a:rPr lang="en-US" smtClean="0"/>
              <a:t>3/25/2025</a:t>
            </a:fld>
            <a:endParaRPr lang="en-US" dirty="0"/>
          </a:p>
        </p:txBody>
      </p:sp>
      <p:sp>
        <p:nvSpPr>
          <p:cNvPr id="14" name="Slide Number Placeholder 13"/>
          <p:cNvSpPr>
            <a:spLocks noGrp="1"/>
          </p:cNvSpPr>
          <p:nvPr>
            <p:ph type="sldNum" sz="quarter" idx="11"/>
          </p:nvPr>
        </p:nvSpPr>
        <p:spPr>
          <a:xfrm>
            <a:off x="8553301" y="6400800"/>
            <a:ext cx="609600" cy="152400"/>
          </a:xfrm>
        </p:spPr>
        <p:txBody>
          <a:bodyPr/>
          <a:lstStyle>
            <a:lvl1pPr algn="r">
              <a:defRPr/>
            </a:lvl1pPr>
          </a:lstStyle>
          <a:p>
            <a:fld id="{D57F1E4F-1CFF-5643-939E-217C01CDF565}" type="slidenum">
              <a:rPr lang="en-US" smtClean="0"/>
              <a:pPr/>
              <a:t>‹Nº›</a:t>
            </a:fld>
            <a:endParaRPr lang="en-US" dirty="0"/>
          </a:p>
        </p:txBody>
      </p:sp>
      <p:sp>
        <p:nvSpPr>
          <p:cNvPr id="15" name="Footer Placeholder 14"/>
          <p:cNvSpPr>
            <a:spLocks noGrp="1"/>
          </p:cNvSpPr>
          <p:nvPr>
            <p:ph type="ftr" sz="quarter" idx="12"/>
          </p:nvPr>
        </p:nvSpPr>
        <p:spPr>
          <a:xfrm>
            <a:off x="4775201" y="6296248"/>
            <a:ext cx="3761316" cy="152400"/>
          </a:xfrm>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Date Placeholder 12"/>
          <p:cNvSpPr>
            <a:spLocks noGrp="1"/>
          </p:cNvSpPr>
          <p:nvPr>
            <p:ph type="dt" sz="half" idx="10"/>
          </p:nvPr>
        </p:nvSpPr>
        <p:spPr/>
        <p:txBody>
          <a:bodyPr/>
          <a:lstStyle/>
          <a:p>
            <a:fld id="{A066CD8F-6348-4BEF-AF7D-2EE1C7962351}" type="datetime1">
              <a:rPr lang="en-US" smtClean="0"/>
              <a:t>3/25/2025</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5" name="Footer Placeholder 14"/>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Date Placeholder 12"/>
          <p:cNvSpPr>
            <a:spLocks noGrp="1"/>
          </p:cNvSpPr>
          <p:nvPr>
            <p:ph type="dt" sz="half" idx="10"/>
          </p:nvPr>
        </p:nvSpPr>
        <p:spPr/>
        <p:txBody>
          <a:bodyPr/>
          <a:lstStyle/>
          <a:p>
            <a:fld id="{E720B228-A1A3-4D33-9075-A92AE838AA30}" type="datetime1">
              <a:rPr lang="en-US" smtClean="0"/>
              <a:t>3/25/2025</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5" name="Footer Placeholder 14"/>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7201"/>
            <a:ext cx="4876800" cy="5714999"/>
          </a:xfrm>
        </p:spPr>
        <p:txBody>
          <a:bodyPr/>
          <a:lstStyle>
            <a:lvl5pPr>
              <a:defRPr/>
            </a:lvl5pPr>
            <a:lvl6pPr>
              <a:defRPr/>
            </a:lvl6pPr>
            <a:lvl7pPr>
              <a:defRPr/>
            </a:lvl7pPr>
            <a:lvl8pPr>
              <a:defRPr/>
            </a:lvl8pPr>
            <a:lvl9pPr>
              <a:defRPr/>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6" name="Title 15"/>
          <p:cNvSpPr>
            <a:spLocks noGrp="1"/>
          </p:cNvSpPr>
          <p:nvPr>
            <p:ph type="title"/>
          </p:nvPr>
        </p:nvSpPr>
        <p:spPr/>
        <p:txBody>
          <a:bodyPr/>
          <a:lstStyle/>
          <a:p>
            <a:r>
              <a:rPr lang="es-ES" smtClean="0"/>
              <a:t>Haga clic para modificar el estilo de título del patrón</a:t>
            </a:r>
            <a:endParaRPr lang="en-US"/>
          </a:p>
        </p:txBody>
      </p:sp>
      <p:sp>
        <p:nvSpPr>
          <p:cNvPr id="10" name="Date Placeholder 9"/>
          <p:cNvSpPr>
            <a:spLocks noGrp="1"/>
          </p:cNvSpPr>
          <p:nvPr>
            <p:ph type="dt" sz="half" idx="10"/>
          </p:nvPr>
        </p:nvSpPr>
        <p:spPr/>
        <p:txBody>
          <a:bodyPr/>
          <a:lstStyle/>
          <a:p>
            <a:fld id="{2457EED5-0C5A-497A-8EC7-6BA16CDB57BC}" type="datetime1">
              <a:rPr lang="en-US" smtClean="0"/>
              <a:t>3/25/2025</a:t>
            </a:fld>
            <a:endParaRPr lang="en-US" dirty="0"/>
          </a:p>
        </p:txBody>
      </p:sp>
      <p:sp>
        <p:nvSpPr>
          <p:cNvPr id="11" name="Slide Number Placeholder 10"/>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2" name="Footer Placeholder 11"/>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9144000" y="0"/>
            <a:ext cx="3058168" cy="6858000"/>
          </a:xfrm>
          <a:prstGeom prst="rect">
            <a:avLst/>
          </a:prstGeom>
        </p:spPr>
      </p:pic>
      <p:sp>
        <p:nvSpPr>
          <p:cNvPr id="12" name="Date Placeholder 11"/>
          <p:cNvSpPr>
            <a:spLocks noGrp="1"/>
          </p:cNvSpPr>
          <p:nvPr>
            <p:ph type="dt" sz="half" idx="10"/>
          </p:nvPr>
        </p:nvSpPr>
        <p:spPr>
          <a:xfrm>
            <a:off x="1119718" y="6426202"/>
            <a:ext cx="3759199" cy="126999"/>
          </a:xfrm>
        </p:spPr>
        <p:txBody>
          <a:bodyPr/>
          <a:lstStyle/>
          <a:p>
            <a:fld id="{EFA5F943-97EF-481C-9272-178DDF2EF23E}" type="datetime1">
              <a:rPr lang="en-US" smtClean="0"/>
              <a:t>3/25/2025</a:t>
            </a:fld>
            <a:endParaRPr lang="en-US" dirty="0"/>
          </a:p>
        </p:txBody>
      </p:sp>
      <p:sp>
        <p:nvSpPr>
          <p:cNvPr id="13" name="Slide Number Placeholder 12"/>
          <p:cNvSpPr>
            <a:spLocks noGrp="1"/>
          </p:cNvSpPr>
          <p:nvPr>
            <p:ph type="sldNum" sz="quarter" idx="11"/>
          </p:nvPr>
        </p:nvSpPr>
        <p:spPr>
          <a:xfrm>
            <a:off x="5488517" y="6400800"/>
            <a:ext cx="711200" cy="152400"/>
          </a:xfrm>
        </p:spPr>
        <p:txBody>
          <a:bodyPr/>
          <a:lstStyle/>
          <a:p>
            <a:fld id="{D57F1E4F-1CFF-5643-939E-217C01CDF565}" type="slidenum">
              <a:rPr lang="en-US" smtClean="0"/>
              <a:pPr/>
              <a:t>‹Nº›</a:t>
            </a:fld>
            <a:endParaRPr lang="en-US" dirty="0"/>
          </a:p>
        </p:txBody>
      </p:sp>
      <p:sp>
        <p:nvSpPr>
          <p:cNvPr id="14" name="Footer Placeholder 13"/>
          <p:cNvSpPr>
            <a:spLocks noGrp="1"/>
          </p:cNvSpPr>
          <p:nvPr>
            <p:ph type="ftr" sz="quarter" idx="12"/>
          </p:nvPr>
        </p:nvSpPr>
        <p:spPr>
          <a:xfrm>
            <a:off x="1117601" y="6296248"/>
            <a:ext cx="3761316" cy="152400"/>
          </a:xfrm>
        </p:spPr>
        <p:txBody>
          <a:bodyPr/>
          <a:lstStyle/>
          <a:p>
            <a:r>
              <a:rPr lang="es-ES" smtClean="0"/>
              <a:t>UNLZ - Lic. Juan Pablo Cesarini</a:t>
            </a:r>
            <a:endParaRPr lang="en-US" dirty="0"/>
          </a:p>
        </p:txBody>
      </p:sp>
      <p:sp>
        <p:nvSpPr>
          <p:cNvPr id="15" name="Title 14"/>
          <p:cNvSpPr>
            <a:spLocks noGrp="1"/>
          </p:cNvSpPr>
          <p:nvPr>
            <p:ph type="title"/>
          </p:nvPr>
        </p:nvSpPr>
        <p:spPr>
          <a:xfrm>
            <a:off x="609600" y="1828800"/>
            <a:ext cx="4267200" cy="1752600"/>
          </a:xfrm>
        </p:spPr>
        <p:txBody>
          <a:bodyPr anchor="b"/>
          <a:lstStyle/>
          <a:p>
            <a:r>
              <a:rPr lang="es-ES" smtClean="0"/>
              <a:t>Haga clic para modificar el estilo de título del patrón</a:t>
            </a:r>
            <a:endParaRPr lang="en-US"/>
          </a:p>
        </p:txBody>
      </p:sp>
      <p:sp>
        <p:nvSpPr>
          <p:cNvPr id="3" name="Text Placeholder 2"/>
          <p:cNvSpPr>
            <a:spLocks noGrp="1"/>
          </p:cNvSpPr>
          <p:nvPr>
            <p:ph type="body" sz="quarter" idx="13"/>
          </p:nvPr>
        </p:nvSpPr>
        <p:spPr>
          <a:xfrm>
            <a:off x="609601" y="3578225"/>
            <a:ext cx="4267527"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s-ES" smtClean="0"/>
              <a:t>Haga clic para modificar el estilo de texto del patrón</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34290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09600" y="457200"/>
            <a:ext cx="41656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Title 1"/>
          <p:cNvSpPr>
            <a:spLocks noGrp="1"/>
          </p:cNvSpPr>
          <p:nvPr>
            <p:ph type="title"/>
          </p:nvPr>
        </p:nvSpPr>
        <p:spPr>
          <a:xfrm>
            <a:off x="6502400" y="457201"/>
            <a:ext cx="3759200" cy="5714999"/>
          </a:xfrm>
        </p:spPr>
        <p:txBody>
          <a:bodyPr/>
          <a:lstStyle/>
          <a:p>
            <a:r>
              <a:rPr lang="es-ES" smtClean="0"/>
              <a:t>Haga clic para modificar el estilo de título del patrón</a:t>
            </a:r>
            <a:endParaRPr lang="en-US"/>
          </a:p>
        </p:txBody>
      </p:sp>
      <p:sp>
        <p:nvSpPr>
          <p:cNvPr id="9" name="Date Placeholder 8"/>
          <p:cNvSpPr>
            <a:spLocks noGrp="1"/>
          </p:cNvSpPr>
          <p:nvPr>
            <p:ph type="dt" sz="half" idx="10"/>
          </p:nvPr>
        </p:nvSpPr>
        <p:spPr/>
        <p:txBody>
          <a:bodyPr/>
          <a:lstStyle/>
          <a:p>
            <a:fld id="{09F5F67B-B7AD-4F17-8669-980F390F20EB}" type="datetime1">
              <a:rPr lang="en-US" smtClean="0"/>
              <a:t>3/25/2025</a:t>
            </a:fld>
            <a:endParaRPr lang="en-US" dirty="0"/>
          </a:p>
        </p:txBody>
      </p:sp>
      <p:sp>
        <p:nvSpPr>
          <p:cNvPr id="13" name="Slide Number Placeholder 12"/>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4" name="Footer Placeholder 13"/>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275238"/>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600" y="675288"/>
            <a:ext cx="47752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5" name="Text Placeholder 4"/>
          <p:cNvSpPr>
            <a:spLocks noGrp="1"/>
          </p:cNvSpPr>
          <p:nvPr>
            <p:ph type="body" sz="quarter" idx="3"/>
          </p:nvPr>
        </p:nvSpPr>
        <p:spPr>
          <a:xfrm>
            <a:off x="609599" y="3429000"/>
            <a:ext cx="47752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09599" y="3840162"/>
            <a:ext cx="47752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1" name="Title 1"/>
          <p:cNvSpPr>
            <a:spLocks noGrp="1"/>
          </p:cNvSpPr>
          <p:nvPr>
            <p:ph type="title"/>
          </p:nvPr>
        </p:nvSpPr>
        <p:spPr>
          <a:xfrm>
            <a:off x="6502400" y="457201"/>
            <a:ext cx="3759200" cy="5714999"/>
          </a:xfrm>
        </p:spPr>
        <p:txBody>
          <a:bodyPr/>
          <a:lstStyle/>
          <a:p>
            <a:r>
              <a:rPr lang="es-ES" smtClean="0"/>
              <a:t>Haga clic para modificar el estilo de título del patrón</a:t>
            </a:r>
            <a:endParaRPr lang="en-US"/>
          </a:p>
        </p:txBody>
      </p:sp>
      <p:sp>
        <p:nvSpPr>
          <p:cNvPr id="12" name="Date Placeholder 11"/>
          <p:cNvSpPr>
            <a:spLocks noGrp="1"/>
          </p:cNvSpPr>
          <p:nvPr>
            <p:ph type="dt" sz="half" idx="10"/>
          </p:nvPr>
        </p:nvSpPr>
        <p:spPr/>
        <p:txBody>
          <a:bodyPr/>
          <a:lstStyle/>
          <a:p>
            <a:fld id="{7E200CF1-3EB7-4545-8346-C7F782EDBC53}" type="datetime1">
              <a:rPr lang="en-US" smtClean="0"/>
              <a:t>3/25/2025</a:t>
            </a:fld>
            <a:endParaRPr lang="en-US" dirty="0"/>
          </a:p>
        </p:txBody>
      </p:sp>
      <p:sp>
        <p:nvSpPr>
          <p:cNvPr id="14" name="Slide Number Placeholder 13"/>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6" name="Footer Placeholder 15"/>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978400" y="457200"/>
            <a:ext cx="5283200" cy="5715000"/>
          </a:xfrm>
        </p:spPr>
        <p:txBody>
          <a:bodyPr/>
          <a:lstStyle/>
          <a:p>
            <a:r>
              <a:rPr lang="es-ES" smtClean="0"/>
              <a:t>Haga clic para modificar el estilo de título del patrón</a:t>
            </a:r>
            <a:endParaRPr lang="en-US" dirty="0"/>
          </a:p>
        </p:txBody>
      </p:sp>
      <p:sp>
        <p:nvSpPr>
          <p:cNvPr id="9" name="Date Placeholder 8"/>
          <p:cNvSpPr>
            <a:spLocks noGrp="1"/>
          </p:cNvSpPr>
          <p:nvPr>
            <p:ph type="dt" sz="half" idx="10"/>
          </p:nvPr>
        </p:nvSpPr>
        <p:spPr/>
        <p:txBody>
          <a:bodyPr/>
          <a:lstStyle/>
          <a:p>
            <a:fld id="{4683DD4D-FB15-40F2-9A57-F19973D868F4}" type="datetime1">
              <a:rPr lang="en-US" smtClean="0"/>
              <a:t>3/25/2025</a:t>
            </a:fld>
            <a:endParaRPr lang="en-US" dirty="0"/>
          </a:p>
        </p:txBody>
      </p:sp>
      <p:sp>
        <p:nvSpPr>
          <p:cNvPr id="10" name="Slide Number Placeholder 9"/>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1" name="Footer Placeholder 10"/>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71EF977-E128-4FDC-BE80-14FCF20A9D24}" type="datetime1">
              <a:rPr lang="en-US" smtClean="0"/>
              <a:t>3/25/2025</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0" name="Footer Placeholder 9"/>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08800" y="1676401"/>
            <a:ext cx="3352800" cy="1874837"/>
          </a:xfrm>
        </p:spPr>
        <p:txBody>
          <a:bodyPr anchor="b">
            <a:normAutofit/>
          </a:bodyPr>
          <a:lstStyle>
            <a:lvl1pPr algn="r">
              <a:defRPr sz="2000" b="0">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6400" y="1676400"/>
            <a:ext cx="6266688"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14"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5" name="Date Placeholder 14"/>
          <p:cNvSpPr>
            <a:spLocks noGrp="1"/>
          </p:cNvSpPr>
          <p:nvPr>
            <p:ph type="dt" sz="half" idx="10"/>
          </p:nvPr>
        </p:nvSpPr>
        <p:spPr/>
        <p:txBody>
          <a:bodyPr/>
          <a:lstStyle/>
          <a:p>
            <a:fld id="{35B6249F-208D-4FFE-A82B-E67DA403D66E}" type="datetime1">
              <a:rPr lang="en-US" smtClean="0"/>
              <a:t>3/25/2025</a:t>
            </a:fld>
            <a:endParaRPr lang="en-US" dirty="0"/>
          </a:p>
        </p:txBody>
      </p:sp>
      <p:sp>
        <p:nvSpPr>
          <p:cNvPr id="16" name="Slide Number Placeholder 15"/>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7" name="Footer Placeholder 16"/>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06401" y="1676400"/>
            <a:ext cx="6262623"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11" name="Title 1"/>
          <p:cNvSpPr>
            <a:spLocks noGrp="1"/>
          </p:cNvSpPr>
          <p:nvPr>
            <p:ph type="title"/>
          </p:nvPr>
        </p:nvSpPr>
        <p:spPr>
          <a:xfrm>
            <a:off x="6908800" y="1676400"/>
            <a:ext cx="3352800" cy="1875972"/>
          </a:xfrm>
        </p:spPr>
        <p:txBody>
          <a:bodyPr anchor="b">
            <a:normAutofit/>
          </a:bodyPr>
          <a:lstStyle>
            <a:lvl1pPr algn="r">
              <a:defRPr sz="2000" b="0">
                <a:effectLst/>
              </a:defRPr>
            </a:lvl1pPr>
          </a:lstStyle>
          <a:p>
            <a:r>
              <a:rPr lang="es-ES" smtClean="0"/>
              <a:t>Haga clic para modificar el estilo de título del patrón</a:t>
            </a:r>
            <a:endParaRPr lang="en-US" dirty="0"/>
          </a:p>
        </p:txBody>
      </p:sp>
      <p:sp>
        <p:nvSpPr>
          <p:cNvPr id="12" name="Text Placeholder 3"/>
          <p:cNvSpPr>
            <a:spLocks noGrp="1"/>
          </p:cNvSpPr>
          <p:nvPr>
            <p:ph type="body" sz="half" idx="2"/>
          </p:nvPr>
        </p:nvSpPr>
        <p:spPr>
          <a:xfrm>
            <a:off x="7315200" y="3552372"/>
            <a:ext cx="29464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6" name="Date Placeholder 15"/>
          <p:cNvSpPr>
            <a:spLocks noGrp="1"/>
          </p:cNvSpPr>
          <p:nvPr>
            <p:ph type="dt" sz="half" idx="10"/>
          </p:nvPr>
        </p:nvSpPr>
        <p:spPr/>
        <p:txBody>
          <a:bodyPr/>
          <a:lstStyle/>
          <a:p>
            <a:fld id="{4F31F34E-31B9-4D7B-B1C0-705E51B8B523}" type="datetime1">
              <a:rPr lang="en-US" smtClean="0"/>
              <a:t>3/25/2025</a:t>
            </a:fld>
            <a:endParaRPr lang="en-US" dirty="0"/>
          </a:p>
        </p:txBody>
      </p:sp>
      <p:sp>
        <p:nvSpPr>
          <p:cNvPr id="17" name="Slide Number Placeholder 16"/>
          <p:cNvSpPr>
            <a:spLocks noGrp="1"/>
          </p:cNvSpPr>
          <p:nvPr>
            <p:ph type="sldNum" sz="quarter" idx="11"/>
          </p:nvPr>
        </p:nvSpPr>
        <p:spPr/>
        <p:txBody>
          <a:bodyPr/>
          <a:lstStyle/>
          <a:p>
            <a:fld id="{D57F1E4F-1CFF-5643-939E-217C01CDF565}" type="slidenum">
              <a:rPr lang="en-US" smtClean="0"/>
              <a:pPr/>
              <a:t>‹Nº›</a:t>
            </a:fld>
            <a:endParaRPr lang="en-US" dirty="0"/>
          </a:p>
        </p:txBody>
      </p:sp>
      <p:sp>
        <p:nvSpPr>
          <p:cNvPr id="18" name="Footer Placeholder 17"/>
          <p:cNvSpPr>
            <a:spLocks noGrp="1"/>
          </p:cNvSpPr>
          <p:nvPr>
            <p:ph type="ftr" sz="quarter" idx="12"/>
          </p:nvPr>
        </p:nvSpPr>
        <p:spPr/>
        <p:txBody>
          <a:bodyPr/>
          <a:lstStyle/>
          <a:p>
            <a:r>
              <a:rPr lang="es-ES" smtClean="0"/>
              <a:t>UNLZ - Lic. Juan Pablo Cesarini</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11764925" y="0"/>
            <a:ext cx="427076" cy="6858000"/>
          </a:xfrm>
          <a:prstGeom prst="rect">
            <a:avLst/>
          </a:prstGeom>
        </p:spPr>
      </p:pic>
      <p:sp>
        <p:nvSpPr>
          <p:cNvPr id="2" name="Title Placeholder 1"/>
          <p:cNvSpPr>
            <a:spLocks noGrp="1"/>
          </p:cNvSpPr>
          <p:nvPr>
            <p:ph type="title"/>
          </p:nvPr>
        </p:nvSpPr>
        <p:spPr>
          <a:xfrm>
            <a:off x="6502400" y="457200"/>
            <a:ext cx="3759200" cy="571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57201"/>
            <a:ext cx="4876800" cy="5714999"/>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Slide Number Placeholder 7"/>
          <p:cNvSpPr>
            <a:spLocks noGrp="1"/>
          </p:cNvSpPr>
          <p:nvPr>
            <p:ph type="sldNum" sz="quarter" idx="4"/>
          </p:nvPr>
        </p:nvSpPr>
        <p:spPr>
          <a:xfrm>
            <a:off x="10363200" y="6400800"/>
            <a:ext cx="7112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D57F1E4F-1CFF-5643-939E-217C01CDF565}" type="slidenum">
              <a:rPr lang="en-US" smtClean="0"/>
              <a:pPr/>
              <a:t>‹Nº›</a:t>
            </a:fld>
            <a:endParaRPr lang="en-US" dirty="0"/>
          </a:p>
        </p:txBody>
      </p:sp>
      <p:sp>
        <p:nvSpPr>
          <p:cNvPr id="9" name="Date Placeholder 8"/>
          <p:cNvSpPr>
            <a:spLocks noGrp="1"/>
          </p:cNvSpPr>
          <p:nvPr>
            <p:ph type="dt" sz="half" idx="2"/>
          </p:nvPr>
        </p:nvSpPr>
        <p:spPr>
          <a:xfrm>
            <a:off x="6502402" y="6426202"/>
            <a:ext cx="37591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4683DD4D-FB15-40F2-9A57-F19973D868F4}" type="datetime1">
              <a:rPr lang="en-US" smtClean="0"/>
              <a:t>3/25/2025</a:t>
            </a:fld>
            <a:endParaRPr lang="en-US" dirty="0"/>
          </a:p>
        </p:txBody>
      </p:sp>
      <p:sp>
        <p:nvSpPr>
          <p:cNvPr id="10" name="Footer Placeholder 9"/>
          <p:cNvSpPr>
            <a:spLocks noGrp="1"/>
          </p:cNvSpPr>
          <p:nvPr>
            <p:ph type="ftr" sz="quarter" idx="3"/>
          </p:nvPr>
        </p:nvSpPr>
        <p:spPr>
          <a:xfrm>
            <a:off x="6500285" y="6296248"/>
            <a:ext cx="3761316" cy="152400"/>
          </a:xfrm>
          <a:prstGeom prst="rect">
            <a:avLst/>
          </a:prstGeom>
        </p:spPr>
        <p:txBody>
          <a:bodyPr vert="horz" lIns="91440" tIns="45720" rIns="91440" bIns="45720" rtlCol="0" anchor="b"/>
          <a:lstStyle>
            <a:lvl1pPr algn="r">
              <a:defRPr sz="1050">
                <a:solidFill>
                  <a:schemeClr val="tx1"/>
                </a:solidFill>
              </a:defRPr>
            </a:lvl1pPr>
          </a:lstStyle>
          <a:p>
            <a:r>
              <a:rPr lang="es-ES" smtClean="0"/>
              <a:t>UNLZ - Lic. Juan Pablo Cesarini</a:t>
            </a:r>
            <a:endParaRPr lang="en-US" dirty="0"/>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iming>
    <p:tnLst>
      <p:par>
        <p:cTn id="1" dur="indefinite" restart="never" nodeType="tmRoot"/>
      </p:par>
    </p:tnLst>
  </p:timing>
  <p:hf sldNum="0" hdr="0" dt="0"/>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1c-2025/Matriz%20FODA%20RAPANUI.xlsx"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7ECF92F9-BA84-A77A-E1C3-DE878C781B4B}"/>
              </a:ext>
            </a:extLst>
          </p:cNvPr>
          <p:cNvSpPr>
            <a:spLocks noGrp="1"/>
          </p:cNvSpPr>
          <p:nvPr>
            <p:ph type="subTitle" idx="1"/>
          </p:nvPr>
        </p:nvSpPr>
        <p:spPr/>
        <p:txBody>
          <a:bodyPr/>
          <a:lstStyle/>
          <a:p>
            <a:r>
              <a:rPr lang="es-AR" dirty="0"/>
              <a:t>Unidad </a:t>
            </a:r>
            <a:r>
              <a:rPr lang="es-AR" dirty="0" smtClean="0"/>
              <a:t> 2</a:t>
            </a:r>
            <a:endParaRPr lang="es-AR" dirty="0"/>
          </a:p>
        </p:txBody>
      </p:sp>
      <p:sp>
        <p:nvSpPr>
          <p:cNvPr id="2" name="Título 1">
            <a:extLst>
              <a:ext uri="{FF2B5EF4-FFF2-40B4-BE49-F238E27FC236}">
                <a16:creationId xmlns:a16="http://schemas.microsoft.com/office/drawing/2014/main" xmlns="" id="{80994CA5-B0A7-2A6B-A097-C0E476F8B306}"/>
              </a:ext>
            </a:extLst>
          </p:cNvPr>
          <p:cNvSpPr>
            <a:spLocks noGrp="1"/>
          </p:cNvSpPr>
          <p:nvPr>
            <p:ph type="title"/>
          </p:nvPr>
        </p:nvSpPr>
        <p:spPr>
          <a:xfrm>
            <a:off x="2688879" y="1438747"/>
            <a:ext cx="5809307" cy="2133600"/>
          </a:xfrm>
        </p:spPr>
        <p:txBody>
          <a:bodyPr/>
          <a:lstStyle/>
          <a:p>
            <a:r>
              <a:rPr lang="es-AR" dirty="0"/>
              <a:t>MARKETING </a:t>
            </a:r>
            <a:r>
              <a:rPr lang="es-AR" dirty="0" smtClean="0"/>
              <a:t>TRADICIONAL - Matrices</a:t>
            </a:r>
            <a:endParaRPr lang="es-AR" dirty="0"/>
          </a:p>
        </p:txBody>
      </p:sp>
      <p:sp>
        <p:nvSpPr>
          <p:cNvPr id="4" name="Marcador de pie de página 3">
            <a:extLst>
              <a:ext uri="{FF2B5EF4-FFF2-40B4-BE49-F238E27FC236}">
                <a16:creationId xmlns:a16="http://schemas.microsoft.com/office/drawing/2014/main" xmlns="" id="{F3F86FEB-1C3F-91EC-D018-4DC16DFB9F42}"/>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4192436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DF58EC-3166-E9DA-FB56-7ABA7543988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34A3D63C-4341-FBE9-4C45-16528CA8FB12}"/>
              </a:ext>
            </a:extLst>
          </p:cNvPr>
          <p:cNvSpPr>
            <a:spLocks noGrp="1"/>
          </p:cNvSpPr>
          <p:nvPr>
            <p:ph type="subTitle" idx="1"/>
          </p:nvPr>
        </p:nvSpPr>
        <p:spPr/>
        <p:txBody>
          <a:bodyPr/>
          <a:lstStyle/>
          <a:p>
            <a:r>
              <a:rPr lang="es-AR" dirty="0" smtClean="0"/>
              <a:t>Estrella – Vaca Lechera – Interrogante - Perro</a:t>
            </a:r>
            <a:endParaRPr lang="es-AR" dirty="0"/>
          </a:p>
        </p:txBody>
      </p:sp>
      <p:sp>
        <p:nvSpPr>
          <p:cNvPr id="2" name="Título 1">
            <a:extLst>
              <a:ext uri="{FF2B5EF4-FFF2-40B4-BE49-F238E27FC236}">
                <a16:creationId xmlns:a16="http://schemas.microsoft.com/office/drawing/2014/main" xmlns="" id="{0682597C-8742-96A4-4F86-D4E01A566309}"/>
              </a:ext>
            </a:extLst>
          </p:cNvPr>
          <p:cNvSpPr>
            <a:spLocks noGrp="1"/>
          </p:cNvSpPr>
          <p:nvPr>
            <p:ph type="title"/>
          </p:nvPr>
        </p:nvSpPr>
        <p:spPr/>
        <p:txBody>
          <a:bodyPr/>
          <a:lstStyle/>
          <a:p>
            <a:r>
              <a:rPr lang="es-AR" dirty="0" smtClean="0"/>
              <a:t>Los cuadrantes de la </a:t>
            </a:r>
            <a:r>
              <a:rPr lang="es-AR" dirty="0" err="1" smtClean="0"/>
              <a:t>matríz</a:t>
            </a:r>
            <a:endParaRPr lang="es-AR" dirty="0"/>
          </a:p>
        </p:txBody>
      </p:sp>
      <p:sp>
        <p:nvSpPr>
          <p:cNvPr id="4" name="Marcador de pie de página 3">
            <a:extLst>
              <a:ext uri="{FF2B5EF4-FFF2-40B4-BE49-F238E27FC236}">
                <a16:creationId xmlns:a16="http://schemas.microsoft.com/office/drawing/2014/main" xmlns="" id="{A7B9862E-0A66-0CA5-028E-21BAB9C821D3}"/>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11172205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fontScale="70000" lnSpcReduction="20000"/>
          </a:bodyPr>
          <a:lstStyle/>
          <a:p>
            <a:pPr algn="l"/>
            <a:r>
              <a:rPr lang="es-AR" dirty="0" smtClean="0"/>
              <a:t>LOS CUADRANTES DE LA MATRIZ</a:t>
            </a:r>
          </a:p>
          <a:p>
            <a:pPr algn="l"/>
            <a:r>
              <a:rPr lang="es-AR" dirty="0"/>
              <a:t/>
            </a:r>
            <a:br>
              <a:rPr lang="es-AR" dirty="0"/>
            </a:br>
            <a:r>
              <a:rPr lang="es-ES" sz="2400" dirty="0" smtClean="0"/>
              <a:t> </a:t>
            </a:r>
            <a:r>
              <a:rPr lang="es-ES" sz="2400" b="1" dirty="0"/>
              <a:t>Estrellas </a:t>
            </a:r>
            <a:r>
              <a:rPr lang="es-ES" sz="2400" b="1" dirty="0" smtClean="0"/>
              <a:t>★</a:t>
            </a:r>
            <a:r>
              <a:rPr lang="es-ES" sz="2400" dirty="0"/>
              <a:t/>
            </a:r>
            <a:br>
              <a:rPr lang="es-ES" sz="2400" dirty="0"/>
            </a:br>
            <a:r>
              <a:rPr lang="es-ES" sz="2400" dirty="0" smtClean="0"/>
              <a:t>	Productos </a:t>
            </a:r>
            <a:r>
              <a:rPr lang="es-ES" sz="2400" dirty="0"/>
              <a:t>con </a:t>
            </a:r>
            <a:r>
              <a:rPr lang="es-ES" sz="2400" b="1" dirty="0"/>
              <a:t>alta participación</a:t>
            </a:r>
            <a:r>
              <a:rPr lang="es-ES" sz="2400" dirty="0"/>
              <a:t> en un </a:t>
            </a:r>
            <a:r>
              <a:rPr lang="es-ES" sz="2400" b="1" dirty="0"/>
              <a:t>mercado en crecimiento</a:t>
            </a:r>
            <a:r>
              <a:rPr lang="es-ES" sz="2400" dirty="0"/>
              <a:t>.</a:t>
            </a:r>
            <a:br>
              <a:rPr lang="es-ES" sz="2400" dirty="0"/>
            </a:br>
            <a:r>
              <a:rPr lang="es-ES" sz="2400" dirty="0" smtClean="0"/>
              <a:t>	Generan </a:t>
            </a:r>
            <a:r>
              <a:rPr lang="es-ES" sz="2400" dirty="0"/>
              <a:t>ingresos altos, pero también requieren inversión para mantenerse.</a:t>
            </a:r>
            <a:br>
              <a:rPr lang="es-ES" sz="2400" dirty="0"/>
            </a:br>
            <a:r>
              <a:rPr lang="es-ES" sz="2400" dirty="0" smtClean="0"/>
              <a:t> </a:t>
            </a:r>
            <a:r>
              <a:rPr lang="es-ES" sz="2400" b="1" dirty="0" smtClean="0"/>
              <a:t>	Ejemplo</a:t>
            </a:r>
            <a:r>
              <a:rPr lang="es-ES" sz="2400" b="1" dirty="0"/>
              <a:t>:</a:t>
            </a:r>
            <a:endParaRPr lang="es-ES" sz="2400" dirty="0"/>
          </a:p>
          <a:p>
            <a:pPr algn="l"/>
            <a:r>
              <a:rPr lang="es-ES" sz="2400" dirty="0" smtClean="0"/>
              <a:t>	Un </a:t>
            </a:r>
            <a:r>
              <a:rPr lang="es-ES" sz="2400" b="1" dirty="0" err="1"/>
              <a:t>smartphone</a:t>
            </a:r>
            <a:r>
              <a:rPr lang="es-ES" sz="2400" b="1" dirty="0"/>
              <a:t> líder</a:t>
            </a:r>
            <a:r>
              <a:rPr lang="es-ES" sz="2400" dirty="0"/>
              <a:t> en ventas dentro de un mercado en crecimiento.</a:t>
            </a:r>
          </a:p>
          <a:p>
            <a:pPr algn="l"/>
            <a:r>
              <a:rPr lang="es-ES" sz="2400" dirty="0" smtClean="0"/>
              <a:t>	Una </a:t>
            </a:r>
            <a:r>
              <a:rPr lang="es-ES" sz="2400" b="1" dirty="0"/>
              <a:t>marca de autos eléctricos</a:t>
            </a:r>
            <a:r>
              <a:rPr lang="es-ES" sz="2400" dirty="0"/>
              <a:t> en plena expansión del </a:t>
            </a:r>
            <a:r>
              <a:rPr lang="es-ES" sz="2400" dirty="0" smtClean="0"/>
              <a:t>sector.</a:t>
            </a:r>
          </a:p>
          <a:p>
            <a:pPr algn="l"/>
            <a:r>
              <a:rPr lang="es-ES" sz="2400" b="1" dirty="0" smtClean="0"/>
              <a:t>Vacas </a:t>
            </a:r>
            <a:r>
              <a:rPr lang="es-ES" sz="2400" b="1" dirty="0"/>
              <a:t>Lecheras </a:t>
            </a:r>
            <a:r>
              <a:rPr lang="es-ES" sz="2400" b="1" dirty="0" smtClean="0"/>
              <a:t>🐄)</a:t>
            </a:r>
            <a:r>
              <a:rPr lang="es-ES" sz="2400" dirty="0" smtClean="0"/>
              <a:t>) </a:t>
            </a:r>
          </a:p>
          <a:p>
            <a:pPr algn="l"/>
            <a:r>
              <a:rPr lang="es-ES" sz="2400" dirty="0" smtClean="0"/>
              <a:t>	Productos </a:t>
            </a:r>
            <a:r>
              <a:rPr lang="es-ES" sz="2400" dirty="0"/>
              <a:t>con </a:t>
            </a:r>
            <a:r>
              <a:rPr lang="es-ES" sz="2400" b="1" dirty="0"/>
              <a:t>alta participación</a:t>
            </a:r>
            <a:r>
              <a:rPr lang="es-ES" sz="2400" dirty="0"/>
              <a:t>, pero en un </a:t>
            </a:r>
            <a:r>
              <a:rPr lang="es-ES" sz="2400" b="1" dirty="0"/>
              <a:t>mercado de bajo crecimiento</a:t>
            </a:r>
            <a:r>
              <a:rPr lang="es-ES" sz="2400" dirty="0"/>
              <a:t>.</a:t>
            </a:r>
            <a:br>
              <a:rPr lang="es-ES" sz="2400" dirty="0"/>
            </a:br>
            <a:r>
              <a:rPr lang="es-ES" sz="2400" dirty="0" smtClean="0"/>
              <a:t>	Son </a:t>
            </a:r>
            <a:r>
              <a:rPr lang="es-ES" sz="2400" dirty="0"/>
              <a:t>rentables y generan dinero sin necesidad de grandes inversiones.</a:t>
            </a:r>
            <a:br>
              <a:rPr lang="es-ES" sz="2400" dirty="0"/>
            </a:br>
            <a:r>
              <a:rPr lang="es-ES" sz="2400" dirty="0" smtClean="0"/>
              <a:t>	</a:t>
            </a:r>
            <a:r>
              <a:rPr lang="es-ES" sz="2400" b="1" dirty="0" smtClean="0"/>
              <a:t>Ejemplo</a:t>
            </a:r>
            <a:r>
              <a:rPr lang="es-ES" sz="2400" b="1" dirty="0"/>
              <a:t>:</a:t>
            </a:r>
            <a:endParaRPr lang="es-ES" sz="2400" dirty="0"/>
          </a:p>
          <a:p>
            <a:pPr algn="l"/>
            <a:r>
              <a:rPr lang="es-ES" sz="2400" b="1" dirty="0" smtClean="0"/>
              <a:t>	Microsoft </a:t>
            </a:r>
            <a:r>
              <a:rPr lang="es-ES" sz="2400" b="1" dirty="0"/>
              <a:t>Office</a:t>
            </a:r>
            <a:r>
              <a:rPr lang="es-ES" sz="2400" dirty="0"/>
              <a:t>, </a:t>
            </a:r>
            <a:r>
              <a:rPr lang="es-ES" sz="2400" dirty="0" smtClean="0"/>
              <a:t>que </a:t>
            </a:r>
            <a:r>
              <a:rPr lang="es-ES" sz="2400" dirty="0"/>
              <a:t>domina el mercado de software de productividad.</a:t>
            </a:r>
          </a:p>
          <a:p>
            <a:pPr algn="l"/>
            <a:r>
              <a:rPr lang="es-ES" sz="2400" b="1" dirty="0" smtClean="0"/>
              <a:t>	Coca-Cola</a:t>
            </a:r>
            <a:r>
              <a:rPr lang="es-ES" sz="2400" dirty="0"/>
              <a:t>, que sigue siendo líder en un mercado estable de bebidas.</a:t>
            </a:r>
          </a:p>
          <a:p>
            <a:pPr algn="l"/>
            <a:r>
              <a:rPr lang="es-ES" sz="2400" b="1" dirty="0" smtClean="0"/>
              <a:t>Interrogantes ❓</a:t>
            </a:r>
            <a:r>
              <a:rPr lang="es-ES" sz="2400" dirty="0"/>
              <a:t/>
            </a:r>
            <a:br>
              <a:rPr lang="es-ES" sz="2400" dirty="0"/>
            </a:br>
            <a:r>
              <a:rPr lang="es-ES" sz="2400" dirty="0" smtClean="0"/>
              <a:t>	Productos </a:t>
            </a:r>
            <a:r>
              <a:rPr lang="es-ES" sz="2400" dirty="0"/>
              <a:t>con </a:t>
            </a:r>
            <a:r>
              <a:rPr lang="es-ES" sz="2400" b="1" dirty="0"/>
              <a:t>baja participación</a:t>
            </a:r>
            <a:r>
              <a:rPr lang="es-ES" sz="2400" dirty="0"/>
              <a:t> en un </a:t>
            </a:r>
            <a:r>
              <a:rPr lang="es-ES" sz="2400" b="1" dirty="0"/>
              <a:t>mercado en crecimiento</a:t>
            </a:r>
            <a:r>
              <a:rPr lang="es-ES" sz="2400" dirty="0"/>
              <a:t>.</a:t>
            </a:r>
            <a:br>
              <a:rPr lang="es-ES" sz="2400" dirty="0"/>
            </a:br>
            <a:r>
              <a:rPr lang="es-ES" sz="2400" dirty="0"/>
              <a:t>	</a:t>
            </a:r>
            <a:r>
              <a:rPr lang="es-ES" sz="2400" dirty="0" smtClean="0"/>
              <a:t>Requieren </a:t>
            </a:r>
            <a:r>
              <a:rPr lang="es-ES" sz="2400" dirty="0"/>
              <a:t>inversión para ganar mercado o podrían fracasar.</a:t>
            </a:r>
            <a:br>
              <a:rPr lang="es-ES" sz="2400" dirty="0"/>
            </a:br>
            <a:r>
              <a:rPr lang="es-ES" sz="2400" dirty="0" smtClean="0"/>
              <a:t>	</a:t>
            </a:r>
            <a:r>
              <a:rPr lang="es-ES" sz="2400" b="1" dirty="0" smtClean="0"/>
              <a:t>Ejemplo</a:t>
            </a:r>
            <a:r>
              <a:rPr lang="es-ES" sz="2400" b="1" dirty="0"/>
              <a:t>:</a:t>
            </a:r>
            <a:endParaRPr lang="es-ES" sz="2400" dirty="0"/>
          </a:p>
          <a:p>
            <a:pPr algn="l"/>
            <a:r>
              <a:rPr lang="es-ES" sz="2400" dirty="0" smtClean="0"/>
              <a:t>	Una </a:t>
            </a:r>
            <a:r>
              <a:rPr lang="es-ES" sz="2400" b="1" dirty="0" err="1"/>
              <a:t>startup</a:t>
            </a:r>
            <a:r>
              <a:rPr lang="es-ES" sz="2400" b="1" dirty="0"/>
              <a:t> de inteligencia artificial</a:t>
            </a:r>
            <a:r>
              <a:rPr lang="es-ES" sz="2400" dirty="0"/>
              <a:t> que está en un sector en auge, pero sin gran presencia aún.</a:t>
            </a:r>
          </a:p>
          <a:p>
            <a:pPr algn="l"/>
            <a:r>
              <a:rPr lang="es-ES" sz="2400" dirty="0" smtClean="0"/>
              <a:t>	Un </a:t>
            </a:r>
            <a:r>
              <a:rPr lang="es-ES" sz="2400" b="1" dirty="0"/>
              <a:t>nuevo modelo de auto eléctrico</a:t>
            </a:r>
            <a:r>
              <a:rPr lang="es-ES" sz="2400" dirty="0"/>
              <a:t> de una marca </a:t>
            </a:r>
            <a:r>
              <a:rPr lang="es-ES" sz="2400" dirty="0" smtClean="0"/>
              <a:t>desconocida.</a:t>
            </a:r>
          </a:p>
          <a:p>
            <a:pPr algn="l"/>
            <a:r>
              <a:rPr lang="es-ES" sz="2400" b="1" dirty="0" smtClean="0"/>
              <a:t>Perros 🐕</a:t>
            </a:r>
            <a:r>
              <a:rPr lang="es-ES" sz="2400" b="1" dirty="0"/>
              <a:t>)</a:t>
            </a:r>
            <a:r>
              <a:rPr lang="es-ES" sz="2400" dirty="0"/>
              <a:t/>
            </a:r>
            <a:br>
              <a:rPr lang="es-ES" sz="2400" dirty="0"/>
            </a:br>
            <a:r>
              <a:rPr lang="es-ES" sz="2400" dirty="0" smtClean="0"/>
              <a:t>	Productos </a:t>
            </a:r>
            <a:r>
              <a:rPr lang="es-ES" sz="2400" dirty="0"/>
              <a:t>con </a:t>
            </a:r>
            <a:r>
              <a:rPr lang="es-ES" sz="2400" b="1" dirty="0"/>
              <a:t>baja participación</a:t>
            </a:r>
            <a:r>
              <a:rPr lang="es-ES" sz="2400" dirty="0"/>
              <a:t> en un </a:t>
            </a:r>
            <a:r>
              <a:rPr lang="es-ES" sz="2400" b="1" dirty="0"/>
              <a:t>mercado de bajo crecimiento</a:t>
            </a:r>
            <a:r>
              <a:rPr lang="es-ES" sz="2400" dirty="0"/>
              <a:t>.</a:t>
            </a:r>
            <a:br>
              <a:rPr lang="es-ES" sz="2400" dirty="0"/>
            </a:br>
            <a:r>
              <a:rPr lang="es-ES" sz="2400" dirty="0" smtClean="0"/>
              <a:t>	Son </a:t>
            </a:r>
            <a:r>
              <a:rPr lang="es-ES" sz="2400" dirty="0"/>
              <a:t>poco rentables y pueden ser descartados.</a:t>
            </a:r>
            <a:br>
              <a:rPr lang="es-ES" sz="2400" dirty="0"/>
            </a:br>
            <a:r>
              <a:rPr lang="es-ES" sz="2400" dirty="0" smtClean="0"/>
              <a:t>	</a:t>
            </a:r>
            <a:r>
              <a:rPr lang="es-ES" sz="2400" b="1" dirty="0" smtClean="0"/>
              <a:t>Ejemplo</a:t>
            </a:r>
            <a:r>
              <a:rPr lang="es-ES" sz="2400" b="1" dirty="0"/>
              <a:t>:</a:t>
            </a:r>
            <a:endParaRPr lang="es-ES" sz="2400" dirty="0"/>
          </a:p>
          <a:p>
            <a:pPr algn="l"/>
            <a:r>
              <a:rPr lang="es-ES" sz="2400" dirty="0" smtClean="0"/>
              <a:t>	Un </a:t>
            </a:r>
            <a:r>
              <a:rPr lang="es-ES" sz="2400" b="1" dirty="0"/>
              <a:t>modelo de TV de plasma</a:t>
            </a:r>
            <a:r>
              <a:rPr lang="es-ES" sz="2400" dirty="0"/>
              <a:t> en un mercado dominado por OLED y LED.</a:t>
            </a:r>
          </a:p>
          <a:p>
            <a:pPr algn="l"/>
            <a:r>
              <a:rPr lang="es-ES" sz="2400" dirty="0" smtClean="0"/>
              <a:t>	Un </a:t>
            </a:r>
            <a:r>
              <a:rPr lang="es-ES" sz="2400" b="1" dirty="0"/>
              <a:t>teléfono con teclado físico</a:t>
            </a:r>
            <a:r>
              <a:rPr lang="es-ES" sz="2400" dirty="0"/>
              <a:t>, ya obsoleto frente a los </a:t>
            </a:r>
            <a:r>
              <a:rPr lang="es-ES" sz="2400" dirty="0" err="1"/>
              <a:t>smartphones</a:t>
            </a:r>
            <a:r>
              <a:rPr lang="es-ES" sz="2400" dirty="0"/>
              <a:t>.</a:t>
            </a:r>
          </a:p>
          <a:p>
            <a:pPr algn="l"/>
            <a:endParaRPr lang="es-AR" sz="2400" dirty="0">
              <a:solidFill>
                <a:srgbClr val="0D0D0D"/>
              </a:solidFill>
              <a:latin typeface="Söhne"/>
            </a:endParaRP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1360958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DF58EC-3166-E9DA-FB56-7ABA7543988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34A3D63C-4341-FBE9-4C45-16528CA8FB12}"/>
              </a:ext>
            </a:extLst>
          </p:cNvPr>
          <p:cNvSpPr>
            <a:spLocks noGrp="1"/>
          </p:cNvSpPr>
          <p:nvPr>
            <p:ph type="subTitle" idx="1"/>
          </p:nvPr>
        </p:nvSpPr>
        <p:spPr/>
        <p:txBody>
          <a:bodyPr/>
          <a:lstStyle/>
          <a:p>
            <a:r>
              <a:rPr lang="es-AR" dirty="0" smtClean="0"/>
              <a:t>Visualización Gráfica</a:t>
            </a:r>
            <a:endParaRPr lang="es-AR" dirty="0"/>
          </a:p>
        </p:txBody>
      </p:sp>
      <p:sp>
        <p:nvSpPr>
          <p:cNvPr id="2" name="Título 1">
            <a:extLst>
              <a:ext uri="{FF2B5EF4-FFF2-40B4-BE49-F238E27FC236}">
                <a16:creationId xmlns:a16="http://schemas.microsoft.com/office/drawing/2014/main" xmlns="" id="{0682597C-8742-96A4-4F86-D4E01A566309}"/>
              </a:ext>
            </a:extLst>
          </p:cNvPr>
          <p:cNvSpPr>
            <a:spLocks noGrp="1"/>
          </p:cNvSpPr>
          <p:nvPr>
            <p:ph type="title"/>
          </p:nvPr>
        </p:nvSpPr>
        <p:spPr/>
        <p:txBody>
          <a:bodyPr/>
          <a:lstStyle/>
          <a:p>
            <a:r>
              <a:rPr lang="es-AR" dirty="0" smtClean="0"/>
              <a:t>La </a:t>
            </a:r>
            <a:r>
              <a:rPr lang="es-AR" dirty="0" err="1" smtClean="0"/>
              <a:t>matríz</a:t>
            </a:r>
            <a:endParaRPr lang="es-AR" dirty="0"/>
          </a:p>
        </p:txBody>
      </p:sp>
      <p:sp>
        <p:nvSpPr>
          <p:cNvPr id="4" name="Marcador de pie de página 3">
            <a:extLst>
              <a:ext uri="{FF2B5EF4-FFF2-40B4-BE49-F238E27FC236}">
                <a16:creationId xmlns:a16="http://schemas.microsoft.com/office/drawing/2014/main" xmlns="" id="{A7B9862E-0A66-0CA5-028E-21BAB9C821D3}"/>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2615459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a:bodyPr>
          <a:lstStyle/>
          <a:p>
            <a:pPr algn="l"/>
            <a:r>
              <a:rPr lang="es-AR" dirty="0" smtClean="0"/>
              <a:t>VISUALIZACIÓN GRÁFICA</a:t>
            </a:r>
          </a:p>
          <a:p>
            <a:pPr algn="l"/>
            <a:endParaRPr lang="es-AR" dirty="0"/>
          </a:p>
          <a:p>
            <a:pPr algn="l"/>
            <a:endParaRPr lang="es-AR" dirty="0" smtClean="0"/>
          </a:p>
          <a:p>
            <a:pPr algn="l"/>
            <a:endParaRPr lang="es-AR" dirty="0" smtClean="0"/>
          </a:p>
          <a:p>
            <a:pPr algn="l"/>
            <a:r>
              <a:rPr lang="es-AR" dirty="0"/>
              <a:t/>
            </a:r>
            <a:br>
              <a:rPr lang="es-AR" dirty="0"/>
            </a:br>
            <a:r>
              <a:rPr lang="es-ES" sz="2400" dirty="0" smtClean="0"/>
              <a:t> </a:t>
            </a:r>
            <a:endParaRPr lang="es-AR" sz="2400" dirty="0">
              <a:solidFill>
                <a:srgbClr val="0D0D0D"/>
              </a:solidFill>
              <a:latin typeface="Söhne"/>
            </a:endParaRP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612" y="763470"/>
            <a:ext cx="5624512"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225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DF58EC-3166-E9DA-FB56-7ABA7543988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34A3D63C-4341-FBE9-4C45-16528CA8FB12}"/>
              </a:ext>
            </a:extLst>
          </p:cNvPr>
          <p:cNvSpPr>
            <a:spLocks noGrp="1"/>
          </p:cNvSpPr>
          <p:nvPr>
            <p:ph type="subTitle" idx="1"/>
          </p:nvPr>
        </p:nvSpPr>
        <p:spPr/>
        <p:txBody>
          <a:bodyPr/>
          <a:lstStyle/>
          <a:p>
            <a:r>
              <a:rPr lang="es-AR" dirty="0" smtClean="0"/>
              <a:t>Ventaja Competitiva </a:t>
            </a:r>
            <a:r>
              <a:rPr lang="es-AR" dirty="0"/>
              <a:t> </a:t>
            </a:r>
            <a:r>
              <a:rPr lang="es-AR" dirty="0" smtClean="0"/>
              <a:t>- Las 5 Fuerzas de </a:t>
            </a:r>
            <a:r>
              <a:rPr lang="es-AR" dirty="0" err="1" smtClean="0"/>
              <a:t>Porter</a:t>
            </a:r>
            <a:endParaRPr lang="es-AR" dirty="0"/>
          </a:p>
        </p:txBody>
      </p:sp>
      <p:sp>
        <p:nvSpPr>
          <p:cNvPr id="2" name="Título 1">
            <a:extLst>
              <a:ext uri="{FF2B5EF4-FFF2-40B4-BE49-F238E27FC236}">
                <a16:creationId xmlns:a16="http://schemas.microsoft.com/office/drawing/2014/main" xmlns="" id="{0682597C-8742-96A4-4F86-D4E01A566309}"/>
              </a:ext>
            </a:extLst>
          </p:cNvPr>
          <p:cNvSpPr>
            <a:spLocks noGrp="1"/>
          </p:cNvSpPr>
          <p:nvPr>
            <p:ph type="title"/>
          </p:nvPr>
        </p:nvSpPr>
        <p:spPr/>
        <p:txBody>
          <a:bodyPr/>
          <a:lstStyle/>
          <a:p>
            <a:r>
              <a:rPr lang="es-AR" dirty="0" smtClean="0"/>
              <a:t>MICHEL PORTER</a:t>
            </a:r>
            <a:endParaRPr lang="es-AR" dirty="0"/>
          </a:p>
        </p:txBody>
      </p:sp>
      <p:sp>
        <p:nvSpPr>
          <p:cNvPr id="4" name="Marcador de pie de página 3">
            <a:extLst>
              <a:ext uri="{FF2B5EF4-FFF2-40B4-BE49-F238E27FC236}">
                <a16:creationId xmlns:a16="http://schemas.microsoft.com/office/drawing/2014/main" xmlns="" id="{A7B9862E-0A66-0CA5-028E-21BAB9C821D3}"/>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289138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lnSpcReduction="10000"/>
          </a:bodyPr>
          <a:lstStyle/>
          <a:p>
            <a:pPr algn="l"/>
            <a:r>
              <a:rPr lang="es-AR" dirty="0" smtClean="0"/>
              <a:t>Ventaja Competitiva</a:t>
            </a:r>
          </a:p>
          <a:p>
            <a:pPr algn="l"/>
            <a:endParaRPr lang="es-AR" dirty="0" smtClean="0"/>
          </a:p>
          <a:p>
            <a:pPr algn="l"/>
            <a:r>
              <a:rPr lang="es-ES" dirty="0">
                <a:solidFill>
                  <a:schemeClr val="tx1"/>
                </a:solidFill>
              </a:rPr>
              <a:t>Michael </a:t>
            </a:r>
            <a:r>
              <a:rPr lang="es-ES" dirty="0" err="1">
                <a:solidFill>
                  <a:schemeClr val="tx1"/>
                </a:solidFill>
              </a:rPr>
              <a:t>Porter</a:t>
            </a:r>
            <a:r>
              <a:rPr lang="es-ES" dirty="0">
                <a:solidFill>
                  <a:schemeClr val="tx1"/>
                </a:solidFill>
              </a:rPr>
              <a:t> define la </a:t>
            </a:r>
            <a:r>
              <a:rPr lang="es-ES" b="1" dirty="0">
                <a:solidFill>
                  <a:schemeClr val="tx1"/>
                </a:solidFill>
              </a:rPr>
              <a:t>ventaja competitiva</a:t>
            </a:r>
            <a:r>
              <a:rPr lang="es-ES" dirty="0">
                <a:solidFill>
                  <a:schemeClr val="tx1"/>
                </a:solidFill>
              </a:rPr>
              <a:t> como la capacidad de una empresa para superar a sus competidores mediante una estrategia diferenciadora y sostenible en el tiempo. </a:t>
            </a:r>
            <a:endParaRPr lang="es-ES" dirty="0" smtClean="0">
              <a:solidFill>
                <a:schemeClr val="tx1"/>
              </a:solidFill>
            </a:endParaRPr>
          </a:p>
          <a:p>
            <a:pPr algn="l"/>
            <a:endParaRPr lang="es-ES" dirty="0">
              <a:solidFill>
                <a:schemeClr val="tx1"/>
              </a:solidFill>
            </a:endParaRPr>
          </a:p>
          <a:p>
            <a:pPr algn="l"/>
            <a:r>
              <a:rPr lang="es-ES" dirty="0" smtClean="0">
                <a:solidFill>
                  <a:schemeClr val="tx1"/>
                </a:solidFill>
              </a:rPr>
              <a:t>Según </a:t>
            </a:r>
            <a:r>
              <a:rPr lang="es-ES" dirty="0" err="1">
                <a:solidFill>
                  <a:schemeClr val="tx1"/>
                </a:solidFill>
              </a:rPr>
              <a:t>Porter</a:t>
            </a:r>
            <a:r>
              <a:rPr lang="es-ES" dirty="0">
                <a:solidFill>
                  <a:schemeClr val="tx1"/>
                </a:solidFill>
              </a:rPr>
              <a:t>, hay </a:t>
            </a:r>
            <a:r>
              <a:rPr lang="es-ES" b="1" dirty="0">
                <a:solidFill>
                  <a:schemeClr val="tx1"/>
                </a:solidFill>
              </a:rPr>
              <a:t>tres estrategias genéricas</a:t>
            </a:r>
            <a:r>
              <a:rPr lang="es-ES" dirty="0">
                <a:solidFill>
                  <a:schemeClr val="tx1"/>
                </a:solidFill>
              </a:rPr>
              <a:t> para lograr ventaja competitiva</a:t>
            </a:r>
            <a:r>
              <a:rPr lang="es-ES" dirty="0" smtClean="0">
                <a:solidFill>
                  <a:schemeClr val="tx1"/>
                </a:solidFill>
              </a:rPr>
              <a:t>:</a:t>
            </a:r>
          </a:p>
          <a:p>
            <a:pPr algn="l"/>
            <a:endParaRPr lang="es-ES" dirty="0">
              <a:solidFill>
                <a:schemeClr val="tx1"/>
              </a:solidFill>
            </a:endParaRPr>
          </a:p>
          <a:p>
            <a:pPr marL="285750" indent="-285750" algn="l">
              <a:buFont typeface="Arial" pitchFamily="34" charset="0"/>
              <a:buChar char="•"/>
            </a:pPr>
            <a:r>
              <a:rPr lang="es-ES" sz="2000" b="1" dirty="0">
                <a:solidFill>
                  <a:schemeClr val="tx1"/>
                </a:solidFill>
              </a:rPr>
              <a:t>Liderazgo en costos</a:t>
            </a:r>
            <a:r>
              <a:rPr lang="es-ES" sz="2000" dirty="0">
                <a:solidFill>
                  <a:schemeClr val="tx1"/>
                </a:solidFill>
              </a:rPr>
              <a:t>: </a:t>
            </a:r>
            <a:r>
              <a:rPr lang="es-ES" dirty="0">
                <a:solidFill>
                  <a:schemeClr val="tx1"/>
                </a:solidFill>
              </a:rPr>
              <a:t>La empresa busca ser el productor de menor costo en su industria, lo que le permite ofrecer precios más bajos o mantener márgenes de ganancia más altos</a:t>
            </a:r>
            <a:r>
              <a:rPr lang="es-ES" dirty="0" smtClean="0">
                <a:solidFill>
                  <a:schemeClr val="tx1"/>
                </a:solidFill>
              </a:rPr>
              <a:t>.</a:t>
            </a:r>
          </a:p>
          <a:p>
            <a:pPr algn="l"/>
            <a:endParaRPr lang="es-ES" dirty="0">
              <a:solidFill>
                <a:schemeClr val="tx1"/>
              </a:solidFill>
            </a:endParaRPr>
          </a:p>
          <a:p>
            <a:pPr marL="285750" indent="-285750" algn="l">
              <a:buFont typeface="Arial" pitchFamily="34" charset="0"/>
              <a:buChar char="•"/>
            </a:pPr>
            <a:r>
              <a:rPr lang="es-ES" sz="2000" b="1" dirty="0">
                <a:solidFill>
                  <a:schemeClr val="tx1"/>
                </a:solidFill>
              </a:rPr>
              <a:t>Diferenciación</a:t>
            </a:r>
            <a:r>
              <a:rPr lang="es-ES" sz="2000" dirty="0">
                <a:solidFill>
                  <a:schemeClr val="tx1"/>
                </a:solidFill>
              </a:rPr>
              <a:t>: </a:t>
            </a:r>
            <a:r>
              <a:rPr lang="es-ES" dirty="0">
                <a:solidFill>
                  <a:schemeClr val="tx1"/>
                </a:solidFill>
              </a:rPr>
              <a:t>Se enfoca en ofrecer productos o servicios únicos y percibidos como superiores por los clientes, ya sea por calidad, diseño, tecnología, servicio, etc</a:t>
            </a:r>
            <a:r>
              <a:rPr lang="es-ES" dirty="0" smtClean="0">
                <a:solidFill>
                  <a:schemeClr val="tx1"/>
                </a:solidFill>
              </a:rPr>
              <a:t>.</a:t>
            </a:r>
          </a:p>
          <a:p>
            <a:pPr algn="l"/>
            <a:endParaRPr lang="es-ES" dirty="0">
              <a:solidFill>
                <a:schemeClr val="tx1"/>
              </a:solidFill>
            </a:endParaRPr>
          </a:p>
          <a:p>
            <a:pPr marL="285750" indent="-285750" algn="l">
              <a:buFont typeface="Arial" pitchFamily="34" charset="0"/>
              <a:buChar char="•"/>
            </a:pPr>
            <a:r>
              <a:rPr lang="es-ES" sz="2000" b="1" dirty="0">
                <a:solidFill>
                  <a:schemeClr val="tx1"/>
                </a:solidFill>
              </a:rPr>
              <a:t>Enfoque o alta segmentación</a:t>
            </a:r>
            <a:r>
              <a:rPr lang="es-ES" sz="2000" dirty="0">
                <a:solidFill>
                  <a:schemeClr val="tx1"/>
                </a:solidFill>
              </a:rPr>
              <a:t>: </a:t>
            </a:r>
            <a:r>
              <a:rPr lang="es-ES" dirty="0">
                <a:solidFill>
                  <a:schemeClr val="tx1"/>
                </a:solidFill>
              </a:rPr>
              <a:t>La empresa atiende un nicho de mercado específico, especializándose en sus necesidades particulares a través de costos bajos o diferenciación</a:t>
            </a:r>
            <a:r>
              <a:rPr lang="es-ES" dirty="0" smtClean="0">
                <a:solidFill>
                  <a:schemeClr val="tx1"/>
                </a:solidFill>
              </a:rPr>
              <a:t>.</a:t>
            </a:r>
          </a:p>
          <a:p>
            <a:pPr algn="l"/>
            <a:endParaRPr lang="es-ES" dirty="0">
              <a:solidFill>
                <a:schemeClr val="tx1"/>
              </a:solidFill>
            </a:endParaRPr>
          </a:p>
          <a:p>
            <a:pPr algn="ctr"/>
            <a:r>
              <a:rPr lang="es-ES" sz="2800" dirty="0" err="1">
                <a:solidFill>
                  <a:schemeClr val="tx1"/>
                </a:solidFill>
              </a:rPr>
              <a:t>Porter</a:t>
            </a:r>
            <a:r>
              <a:rPr lang="es-ES" sz="2800" dirty="0">
                <a:solidFill>
                  <a:schemeClr val="tx1"/>
                </a:solidFill>
              </a:rPr>
              <a:t> destaca que una empresa debe elegir una estrategia y aplicarla de manera consistente para evitar quedar atrapada en el medio, lo que puede debilitar su posición en el mercado.</a:t>
            </a:r>
          </a:p>
          <a:p>
            <a:pPr algn="l"/>
            <a:r>
              <a:rPr lang="es-ES" dirty="0"/>
              <a:t/>
            </a:r>
            <a:br>
              <a:rPr lang="es-ES" dirty="0"/>
            </a:br>
            <a:endParaRPr lang="es-AR" sz="2400" dirty="0">
              <a:solidFill>
                <a:srgbClr val="0D0D0D"/>
              </a:solidFill>
              <a:latin typeface="Söhne"/>
            </a:endParaRP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4030331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a:bodyPr>
          <a:lstStyle/>
          <a:p>
            <a:pPr algn="l"/>
            <a:r>
              <a:rPr lang="es-AR" dirty="0" smtClean="0"/>
              <a:t>Las 5 Fuerzas</a:t>
            </a:r>
          </a:p>
          <a:p>
            <a:pPr algn="l"/>
            <a:endParaRPr lang="es-AR" dirty="0" smtClean="0"/>
          </a:p>
          <a:p>
            <a:pPr algn="l"/>
            <a:r>
              <a:rPr lang="es-ES" dirty="0"/>
              <a:t/>
            </a:r>
            <a:br>
              <a:rPr lang="es-ES" dirty="0"/>
            </a:br>
            <a:endParaRPr lang="es-AR" sz="2400" dirty="0">
              <a:solidFill>
                <a:srgbClr val="0D0D0D"/>
              </a:solidFill>
              <a:latin typeface="Söhne"/>
            </a:endParaRP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78" y="553766"/>
            <a:ext cx="8517610" cy="532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681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a:bodyPr>
          <a:lstStyle/>
          <a:p>
            <a:pPr algn="l"/>
            <a:r>
              <a:rPr lang="es-AR" dirty="0" smtClean="0"/>
              <a:t>Las 5 Fuerzas</a:t>
            </a:r>
          </a:p>
          <a:p>
            <a:pPr algn="l"/>
            <a:endParaRPr lang="es-AR" dirty="0" smtClean="0"/>
          </a:p>
          <a:p>
            <a:pPr algn="l" fontAlgn="base"/>
            <a:r>
              <a:rPr lang="es-ES" sz="1800" b="1" dirty="0">
                <a:solidFill>
                  <a:schemeClr val="tx1"/>
                </a:solidFill>
              </a:rPr>
              <a:t>Entrada potencial de Nuevos Competidores</a:t>
            </a:r>
          </a:p>
          <a:p>
            <a:pPr algn="l" fontAlgn="base"/>
            <a:r>
              <a:rPr lang="es-ES" sz="1800" dirty="0">
                <a:solidFill>
                  <a:schemeClr val="tx1"/>
                </a:solidFill>
              </a:rPr>
              <a:t>Siempre que existe la posibilidad de que nuevas organizaciones entren fácilmente a un sector en particular, lo cual </a:t>
            </a:r>
            <a:r>
              <a:rPr lang="es-ES" sz="1800" b="1" dirty="0">
                <a:solidFill>
                  <a:schemeClr val="tx1"/>
                </a:solidFill>
              </a:rPr>
              <a:t>representa una amenaza para las otras organizaciones</a:t>
            </a:r>
            <a:r>
              <a:rPr lang="es-ES" sz="1800" dirty="0">
                <a:solidFill>
                  <a:schemeClr val="tx1"/>
                </a:solidFill>
              </a:rPr>
              <a:t>, debido a que aumenta la capacidad de producción, y obliga a las demás a ser más efectivas y a aprender a competir en nuevas dimensiones</a:t>
            </a:r>
            <a:r>
              <a:rPr lang="es-ES" sz="1800" dirty="0" smtClean="0">
                <a:solidFill>
                  <a:schemeClr val="tx1"/>
                </a:solidFill>
              </a:rPr>
              <a:t>.</a:t>
            </a:r>
          </a:p>
          <a:p>
            <a:pPr algn="l" fontAlgn="base"/>
            <a:endParaRPr lang="es-ES" sz="1800" dirty="0">
              <a:solidFill>
                <a:schemeClr val="tx1"/>
              </a:solidFill>
            </a:endParaRPr>
          </a:p>
          <a:p>
            <a:pPr algn="l" fontAlgn="base"/>
            <a:r>
              <a:rPr lang="es-ES" sz="1800" dirty="0">
                <a:solidFill>
                  <a:schemeClr val="tx1"/>
                </a:solidFill>
              </a:rPr>
              <a:t>En este sentido, analizar la </a:t>
            </a:r>
            <a:r>
              <a:rPr lang="es-ES" sz="1800" b="1" dirty="0">
                <a:solidFill>
                  <a:schemeClr val="tx1"/>
                </a:solidFill>
              </a:rPr>
              <a:t>amenaza de nuevos competidores</a:t>
            </a:r>
            <a:r>
              <a:rPr lang="es-ES" sz="1800" dirty="0">
                <a:solidFill>
                  <a:schemeClr val="tx1"/>
                </a:solidFill>
              </a:rPr>
              <a:t>, implica:</a:t>
            </a:r>
          </a:p>
          <a:p>
            <a:pPr marL="285750" indent="-285750" algn="l" fontAlgn="base">
              <a:buFont typeface="Arial" pitchFamily="34" charset="0"/>
              <a:buChar char="•"/>
            </a:pPr>
            <a:r>
              <a:rPr lang="es-ES" sz="1800" dirty="0">
                <a:solidFill>
                  <a:schemeClr val="tx1"/>
                </a:solidFill>
              </a:rPr>
              <a:t>Identificar a las nuevas organizaciones que podrían entrar al mercado,</a:t>
            </a:r>
          </a:p>
          <a:p>
            <a:pPr marL="285750" indent="-285750" algn="l" fontAlgn="base">
              <a:buFont typeface="Arial" pitchFamily="34" charset="0"/>
              <a:buChar char="•"/>
            </a:pPr>
            <a:r>
              <a:rPr lang="es-ES" sz="1800" dirty="0">
                <a:solidFill>
                  <a:schemeClr val="tx1"/>
                </a:solidFill>
              </a:rPr>
              <a:t>Vigilar las estrategias de las nuevas compañías rivales,</a:t>
            </a:r>
          </a:p>
          <a:p>
            <a:pPr marL="285750" indent="-285750" algn="l" fontAlgn="base">
              <a:buFont typeface="Arial" pitchFamily="34" charset="0"/>
              <a:buChar char="•"/>
            </a:pPr>
            <a:r>
              <a:rPr lang="es-ES" sz="1800" dirty="0">
                <a:solidFill>
                  <a:schemeClr val="tx1"/>
                </a:solidFill>
              </a:rPr>
              <a:t>Tomar acciones para disuadir a los nuevos participantes, y capitalizar las fortalezas y oportunidades existentes. Por ejemplo, poner en práctica acciones como: reducción de precios, extensión de garantías, incorporación de nuevas características y financiamientos especiales.</a:t>
            </a: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873162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1" y="0"/>
            <a:ext cx="9035358" cy="6618083"/>
          </a:xfrm>
        </p:spPr>
        <p:txBody>
          <a:bodyPr>
            <a:normAutofit/>
          </a:bodyPr>
          <a:lstStyle/>
          <a:p>
            <a:pPr algn="l"/>
            <a:r>
              <a:rPr lang="es-AR" dirty="0" smtClean="0"/>
              <a:t>Las 5 Fuerzas</a:t>
            </a:r>
          </a:p>
          <a:p>
            <a:pPr algn="l"/>
            <a:endParaRPr lang="es-AR" sz="2000" dirty="0" smtClean="0">
              <a:solidFill>
                <a:schemeClr val="tx1"/>
              </a:solidFill>
            </a:endParaRPr>
          </a:p>
          <a:p>
            <a:pPr algn="l" fontAlgn="base"/>
            <a:r>
              <a:rPr lang="es-ES" sz="2800" b="1" dirty="0">
                <a:solidFill>
                  <a:schemeClr val="tx1"/>
                </a:solidFill>
              </a:rPr>
              <a:t>Desarrollo potencial de Productos Sustitutos</a:t>
            </a:r>
          </a:p>
          <a:p>
            <a:pPr algn="l" fontAlgn="base"/>
            <a:r>
              <a:rPr lang="es-ES" sz="2800" dirty="0">
                <a:solidFill>
                  <a:schemeClr val="tx1"/>
                </a:solidFill>
              </a:rPr>
              <a:t>Los productos sustitutos, son bienes o servicios diferentes que provienen de fuera del sector y desempeñan las mismas funciones que un producto fabricado en el sector</a:t>
            </a:r>
            <a:r>
              <a:rPr lang="es-ES" sz="2800" dirty="0" smtClean="0">
                <a:solidFill>
                  <a:schemeClr val="tx1"/>
                </a:solidFill>
              </a:rPr>
              <a:t>.</a:t>
            </a:r>
          </a:p>
          <a:p>
            <a:pPr algn="l" fontAlgn="base"/>
            <a:endParaRPr lang="es-ES" sz="2800" dirty="0" smtClean="0">
              <a:solidFill>
                <a:schemeClr val="tx1"/>
              </a:solidFill>
            </a:endParaRPr>
          </a:p>
          <a:p>
            <a:pPr algn="l" fontAlgn="base"/>
            <a:r>
              <a:rPr lang="es-ES" sz="2800" dirty="0" smtClean="0">
                <a:solidFill>
                  <a:schemeClr val="tx1"/>
                </a:solidFill>
              </a:rPr>
              <a:t>La </a:t>
            </a:r>
            <a:r>
              <a:rPr lang="es-ES" sz="2800" dirty="0">
                <a:solidFill>
                  <a:schemeClr val="tx1"/>
                </a:solidFill>
              </a:rPr>
              <a:t>presencia de </a:t>
            </a:r>
            <a:r>
              <a:rPr lang="es-ES" sz="2800" b="1" dirty="0">
                <a:solidFill>
                  <a:schemeClr val="tx1"/>
                </a:solidFill>
              </a:rPr>
              <a:t>productos sustitutos es una amenaza que pone un tope en el precio</a:t>
            </a:r>
            <a:r>
              <a:rPr lang="es-ES" sz="2800" dirty="0">
                <a:solidFill>
                  <a:schemeClr val="tx1"/>
                </a:solidFill>
              </a:rPr>
              <a:t> que se puede cobrar antes de que los Clientes se cambien al producto sustituto. Estos límites de precio determinan a su vez la ganancia máxima y provocan una competencia más intensa entre rivales.</a:t>
            </a: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2559830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0" y="26128"/>
            <a:ext cx="9035358" cy="6618083"/>
          </a:xfrm>
        </p:spPr>
        <p:txBody>
          <a:bodyPr>
            <a:normAutofit fontScale="92500" lnSpcReduction="10000"/>
          </a:bodyPr>
          <a:lstStyle/>
          <a:p>
            <a:pPr algn="l"/>
            <a:r>
              <a:rPr lang="es-AR" dirty="0" smtClean="0"/>
              <a:t>Las 5 Fuerzas</a:t>
            </a:r>
          </a:p>
          <a:p>
            <a:pPr algn="l"/>
            <a:endParaRPr lang="es-AR" sz="2000" dirty="0" smtClean="0">
              <a:solidFill>
                <a:schemeClr val="tx1"/>
              </a:solidFill>
            </a:endParaRPr>
          </a:p>
          <a:p>
            <a:pPr algn="l" fontAlgn="base"/>
            <a:r>
              <a:rPr lang="es-ES" sz="2800" b="1" dirty="0">
                <a:solidFill>
                  <a:schemeClr val="tx1"/>
                </a:solidFill>
              </a:rPr>
              <a:t>Poder de negociación de los proveedores</a:t>
            </a:r>
          </a:p>
          <a:p>
            <a:pPr algn="l" fontAlgn="base"/>
            <a:r>
              <a:rPr lang="es-ES" sz="2800" dirty="0">
                <a:solidFill>
                  <a:schemeClr val="tx1"/>
                </a:solidFill>
              </a:rPr>
              <a:t>El poder de negociación de los proveedores también afecta la intensidad de la competencia en un sector, sobre todo cuando hay un gran número de proveedores, cuando sólo </a:t>
            </a:r>
            <a:r>
              <a:rPr lang="es-ES" sz="2800" b="1" dirty="0">
                <a:solidFill>
                  <a:schemeClr val="tx1"/>
                </a:solidFill>
              </a:rPr>
              <a:t>existen unas cuantas materias primas sustitutas</a:t>
            </a:r>
            <a:r>
              <a:rPr lang="es-ES" sz="2800" dirty="0">
                <a:solidFill>
                  <a:schemeClr val="tx1"/>
                </a:solidFill>
              </a:rPr>
              <a:t>, o cuando el costo de cambiar a otras materias primas es especialmente alto.</a:t>
            </a:r>
          </a:p>
          <a:p>
            <a:pPr algn="l" fontAlgn="base"/>
            <a:r>
              <a:rPr lang="es-ES" sz="2800" dirty="0">
                <a:solidFill>
                  <a:schemeClr val="tx1"/>
                </a:solidFill>
              </a:rPr>
              <a:t>En este sentido, se recomienda </a:t>
            </a:r>
            <a:r>
              <a:rPr lang="es-ES" sz="2800" b="1" dirty="0">
                <a:solidFill>
                  <a:schemeClr val="tx1"/>
                </a:solidFill>
              </a:rPr>
              <a:t>identificar a proveedores más influyente</a:t>
            </a:r>
            <a:r>
              <a:rPr lang="es-ES" sz="2800" dirty="0">
                <a:solidFill>
                  <a:schemeClr val="tx1"/>
                </a:solidFill>
              </a:rPr>
              <a:t>s y establecer relaciones sólidas a largo plazo, considerando que estos son más poderosos cuando:</a:t>
            </a:r>
          </a:p>
          <a:p>
            <a:pPr marL="457200" indent="-457200" algn="l" fontAlgn="base">
              <a:buFont typeface="Arial" pitchFamily="34" charset="0"/>
              <a:buChar char="•"/>
            </a:pPr>
            <a:r>
              <a:rPr lang="es-ES" sz="2800" dirty="0">
                <a:solidFill>
                  <a:schemeClr val="tx1"/>
                </a:solidFill>
              </a:rPr>
              <a:t>Constituyen un pequeño número de grandes organizaciones proveedoras muy concentrada</a:t>
            </a:r>
          </a:p>
          <a:p>
            <a:pPr marL="457200" indent="-457200" algn="l" fontAlgn="base">
              <a:buFont typeface="Arial" pitchFamily="34" charset="0"/>
              <a:buChar char="•"/>
            </a:pPr>
            <a:r>
              <a:rPr lang="es-ES" sz="2800" dirty="0">
                <a:solidFill>
                  <a:schemeClr val="tx1"/>
                </a:solidFill>
              </a:rPr>
              <a:t>No hay productos sustitutos satisfactorios en el sector.</a:t>
            </a:r>
          </a:p>
          <a:p>
            <a:pPr marL="457200" indent="-457200" algn="l" fontAlgn="base">
              <a:buFont typeface="Arial" pitchFamily="34" charset="0"/>
              <a:buChar char="•"/>
            </a:pPr>
            <a:r>
              <a:rPr lang="es-ES" sz="2800" dirty="0">
                <a:solidFill>
                  <a:schemeClr val="tx1"/>
                </a:solidFill>
              </a:rPr>
              <a:t>Los artículos suministrados por los proveedores son esenciales para el negocio (producción / prestación del servicio).</a:t>
            </a: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1425076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EB09399-79A3-771B-1245-1636CBE1489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1362F884-118C-6595-8FAF-407B660B85E9}"/>
              </a:ext>
            </a:extLst>
          </p:cNvPr>
          <p:cNvSpPr>
            <a:spLocks noGrp="1"/>
          </p:cNvSpPr>
          <p:nvPr>
            <p:ph type="subTitle" idx="1"/>
          </p:nvPr>
        </p:nvSpPr>
        <p:spPr/>
        <p:txBody>
          <a:bodyPr/>
          <a:lstStyle/>
          <a:p>
            <a:r>
              <a:rPr lang="es-AR" dirty="0"/>
              <a:t>Definición</a:t>
            </a:r>
          </a:p>
        </p:txBody>
      </p:sp>
      <p:sp>
        <p:nvSpPr>
          <p:cNvPr id="2" name="Título 1">
            <a:extLst>
              <a:ext uri="{FF2B5EF4-FFF2-40B4-BE49-F238E27FC236}">
                <a16:creationId xmlns:a16="http://schemas.microsoft.com/office/drawing/2014/main" xmlns="" id="{5396A9AF-572B-709C-E1A2-F4D69603C2D6}"/>
              </a:ext>
            </a:extLst>
          </p:cNvPr>
          <p:cNvSpPr>
            <a:spLocks noGrp="1"/>
          </p:cNvSpPr>
          <p:nvPr>
            <p:ph type="title"/>
          </p:nvPr>
        </p:nvSpPr>
        <p:spPr/>
        <p:txBody>
          <a:bodyPr/>
          <a:lstStyle/>
          <a:p>
            <a:r>
              <a:rPr lang="es-AR" dirty="0" smtClean="0"/>
              <a:t>Análisis FODA</a:t>
            </a:r>
            <a:endParaRPr lang="es-AR" dirty="0"/>
          </a:p>
        </p:txBody>
      </p:sp>
      <p:sp>
        <p:nvSpPr>
          <p:cNvPr id="4" name="Marcador de pie de página 3">
            <a:extLst>
              <a:ext uri="{FF2B5EF4-FFF2-40B4-BE49-F238E27FC236}">
                <a16:creationId xmlns:a16="http://schemas.microsoft.com/office/drawing/2014/main" xmlns="" id="{8EB69FD7-DF5D-F365-618F-4534C9AE73CD}"/>
              </a:ext>
            </a:extLst>
          </p:cNvPr>
          <p:cNvSpPr>
            <a:spLocks noGrp="1"/>
          </p:cNvSpPr>
          <p:nvPr>
            <p:ph type="ftr" sz="quarter" idx="12"/>
          </p:nvPr>
        </p:nvSpPr>
        <p:spPr/>
        <p:txBody>
          <a:bodyPr/>
          <a:lstStyle/>
          <a:p>
            <a:r>
              <a:rPr lang="es-ES" dirty="0"/>
              <a:t>UNLZ - Lic. Juan Pablo </a:t>
            </a:r>
            <a:r>
              <a:rPr lang="es-ES" dirty="0" err="1"/>
              <a:t>Cesarini</a:t>
            </a:r>
            <a:endParaRPr lang="en-US" dirty="0"/>
          </a:p>
        </p:txBody>
      </p:sp>
    </p:spTree>
    <p:extLst>
      <p:ext uri="{BB962C8B-B14F-4D97-AF65-F5344CB8AC3E}">
        <p14:creationId xmlns:p14="http://schemas.microsoft.com/office/powerpoint/2010/main" val="3614115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0" y="26128"/>
            <a:ext cx="9035358" cy="6618083"/>
          </a:xfrm>
        </p:spPr>
        <p:txBody>
          <a:bodyPr>
            <a:normAutofit fontScale="85000" lnSpcReduction="20000"/>
          </a:bodyPr>
          <a:lstStyle/>
          <a:p>
            <a:pPr algn="l"/>
            <a:r>
              <a:rPr lang="es-AR" dirty="0" smtClean="0"/>
              <a:t>Las 5 Fuerzas</a:t>
            </a:r>
          </a:p>
          <a:p>
            <a:pPr algn="l"/>
            <a:endParaRPr lang="es-AR" sz="2000" dirty="0" smtClean="0">
              <a:solidFill>
                <a:schemeClr val="tx1"/>
              </a:solidFill>
            </a:endParaRPr>
          </a:p>
          <a:p>
            <a:pPr algn="l" fontAlgn="base"/>
            <a:r>
              <a:rPr lang="es-ES" sz="2800" b="1" dirty="0">
                <a:solidFill>
                  <a:schemeClr val="tx1"/>
                </a:solidFill>
              </a:rPr>
              <a:t>Poder de Negociación de los Clientes</a:t>
            </a:r>
          </a:p>
          <a:p>
            <a:pPr algn="l" fontAlgn="base"/>
            <a:r>
              <a:rPr lang="es-ES" sz="2800" dirty="0">
                <a:solidFill>
                  <a:schemeClr val="tx1"/>
                </a:solidFill>
              </a:rPr>
              <a:t>Cuando los clientes están concentrados, son muchos o compran por volumen, su poder de negociación representa una importante fuerza que afecta la intensidad de la competencia en una industria. Si el poder de negociación de los consumidores es fuerte, </a:t>
            </a:r>
            <a:r>
              <a:rPr lang="es-ES" sz="2800" b="1" dirty="0">
                <a:solidFill>
                  <a:schemeClr val="tx1"/>
                </a:solidFill>
              </a:rPr>
              <a:t>las compañías rivales podrían tratar de responder ofreciendo garantías extendidas o servicios especiales</a:t>
            </a:r>
            <a:r>
              <a:rPr lang="es-ES" sz="2800" dirty="0">
                <a:solidFill>
                  <a:schemeClr val="tx1"/>
                </a:solidFill>
              </a:rPr>
              <a:t> para conseguir su lealtad. El poder de negociación de los consumidores también aumenta si los productos que se adquieren son estandarizados o no diferenciados.</a:t>
            </a:r>
          </a:p>
          <a:p>
            <a:pPr algn="l" fontAlgn="base"/>
            <a:r>
              <a:rPr lang="es-ES" sz="2800" dirty="0">
                <a:solidFill>
                  <a:schemeClr val="tx1"/>
                </a:solidFill>
              </a:rPr>
              <a:t>De igual manera, se recomienda </a:t>
            </a:r>
            <a:r>
              <a:rPr lang="es-ES" sz="2800" b="1" dirty="0">
                <a:solidFill>
                  <a:schemeClr val="tx1"/>
                </a:solidFill>
              </a:rPr>
              <a:t>identificar a Clientes más importantes</a:t>
            </a:r>
            <a:r>
              <a:rPr lang="es-ES" sz="2800" dirty="0">
                <a:solidFill>
                  <a:schemeClr val="tx1"/>
                </a:solidFill>
              </a:rPr>
              <a:t> y establecer relaciones sólidas a largo plazo, considerando que estos son más poderosos cuando:</a:t>
            </a:r>
          </a:p>
          <a:p>
            <a:pPr marL="457200" indent="-457200" algn="l" fontAlgn="base">
              <a:buFont typeface="Arial" pitchFamily="34" charset="0"/>
              <a:buChar char="•"/>
            </a:pPr>
            <a:r>
              <a:rPr lang="es-ES" sz="2800" dirty="0">
                <a:solidFill>
                  <a:schemeClr val="tx1"/>
                </a:solidFill>
              </a:rPr>
              <a:t>Están comprando una gran proporción del total de la producción del sector.</a:t>
            </a:r>
          </a:p>
          <a:p>
            <a:pPr marL="457200" indent="-457200" algn="l" fontAlgn="base">
              <a:buFont typeface="Arial" pitchFamily="34" charset="0"/>
              <a:buChar char="•"/>
            </a:pPr>
            <a:r>
              <a:rPr lang="es-ES" sz="2800" dirty="0">
                <a:solidFill>
                  <a:schemeClr val="tx1"/>
                </a:solidFill>
              </a:rPr>
              <a:t>El producto comprado corresponde a una parte significativa de los costos fijos de los compradores.</a:t>
            </a:r>
          </a:p>
          <a:p>
            <a:pPr marL="457200" indent="-457200" algn="l" fontAlgn="base">
              <a:buFont typeface="Arial" pitchFamily="34" charset="0"/>
              <a:buChar char="•"/>
            </a:pPr>
            <a:r>
              <a:rPr lang="es-ES" sz="2800" dirty="0">
                <a:solidFill>
                  <a:schemeClr val="tx1"/>
                </a:solidFill>
              </a:rPr>
              <a:t>Los productos del sector no son diferenciados ni estandarizados, por lo cual pueden cambiar a otras marcas o a productos sustitutos sin incurrir en gastos excesivos.</a:t>
            </a: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4131619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0" y="26128"/>
            <a:ext cx="9035358" cy="6618083"/>
          </a:xfrm>
        </p:spPr>
        <p:txBody>
          <a:bodyPr>
            <a:normAutofit fontScale="92500" lnSpcReduction="20000"/>
          </a:bodyPr>
          <a:lstStyle/>
          <a:p>
            <a:pPr algn="l"/>
            <a:r>
              <a:rPr lang="es-AR" dirty="0" smtClean="0"/>
              <a:t>Las 5 Fuerzas</a:t>
            </a:r>
          </a:p>
          <a:p>
            <a:pPr algn="l"/>
            <a:endParaRPr lang="es-AR" sz="2000" dirty="0" smtClean="0">
              <a:solidFill>
                <a:schemeClr val="tx1"/>
              </a:solidFill>
            </a:endParaRPr>
          </a:p>
          <a:p>
            <a:pPr algn="l" fontAlgn="base"/>
            <a:r>
              <a:rPr lang="es-ES" sz="2400" b="1" dirty="0">
                <a:solidFill>
                  <a:schemeClr val="tx1"/>
                </a:solidFill>
              </a:rPr>
              <a:t>Rivalidad entre empresas competidoras</a:t>
            </a:r>
          </a:p>
          <a:p>
            <a:pPr algn="l" fontAlgn="base"/>
            <a:r>
              <a:rPr lang="es-ES" sz="2400" dirty="0">
                <a:solidFill>
                  <a:schemeClr val="tx1"/>
                </a:solidFill>
              </a:rPr>
              <a:t>La rivalidad entre empresas competidoras suele ser la más poderosa de las 5 fuerzas competitivas. Las estrategias de </a:t>
            </a:r>
            <a:r>
              <a:rPr lang="es-ES" sz="2400" b="1" dirty="0">
                <a:solidFill>
                  <a:schemeClr val="tx1"/>
                </a:solidFill>
              </a:rPr>
              <a:t>una organización únicamente pueden tener éxito en la medida en que le proporcionen una ventaja competitiva</a:t>
            </a:r>
            <a:r>
              <a:rPr lang="es-ES" sz="2400" dirty="0">
                <a:solidFill>
                  <a:schemeClr val="tx1"/>
                </a:solidFill>
              </a:rPr>
              <a:t> sobre las estrategias de las organizaciones rivales.</a:t>
            </a:r>
          </a:p>
          <a:p>
            <a:pPr algn="l" fontAlgn="base"/>
            <a:r>
              <a:rPr lang="es-ES" sz="2400" dirty="0">
                <a:solidFill>
                  <a:schemeClr val="tx1"/>
                </a:solidFill>
              </a:rPr>
              <a:t>La </a:t>
            </a:r>
            <a:r>
              <a:rPr lang="es-ES" sz="2400" b="1" dirty="0">
                <a:solidFill>
                  <a:schemeClr val="tx1"/>
                </a:solidFill>
              </a:rPr>
              <a:t>intensidad de la rivalidad entre empresas competidoras</a:t>
            </a:r>
            <a:r>
              <a:rPr lang="es-ES" sz="2400" dirty="0">
                <a:solidFill>
                  <a:schemeClr val="tx1"/>
                </a:solidFill>
              </a:rPr>
              <a:t> tiende a aumentar a medida que se presentan los siguientes factores</a:t>
            </a:r>
            <a:r>
              <a:rPr lang="es-ES" sz="2400" dirty="0" smtClean="0">
                <a:solidFill>
                  <a:schemeClr val="tx1"/>
                </a:solidFill>
              </a:rPr>
              <a:t>:</a:t>
            </a:r>
          </a:p>
          <a:p>
            <a:pPr algn="l" fontAlgn="base"/>
            <a:endParaRPr lang="es-ES" sz="2400" dirty="0">
              <a:solidFill>
                <a:schemeClr val="tx1"/>
              </a:solidFill>
            </a:endParaRPr>
          </a:p>
          <a:p>
            <a:pPr marL="342900" indent="-342900" algn="l" fontAlgn="base">
              <a:buFont typeface="Arial" pitchFamily="34" charset="0"/>
              <a:buChar char="•"/>
            </a:pPr>
            <a:r>
              <a:rPr lang="es-ES" sz="2400" dirty="0">
                <a:solidFill>
                  <a:schemeClr val="tx1"/>
                </a:solidFill>
              </a:rPr>
              <a:t>Número elevado de organizaciones competidoras o símiles en tamaño y/o capacidad</a:t>
            </a:r>
          </a:p>
          <a:p>
            <a:pPr marL="342900" indent="-342900" algn="l" fontAlgn="base">
              <a:buFont typeface="Arial" pitchFamily="34" charset="0"/>
              <a:buChar char="•"/>
            </a:pPr>
            <a:r>
              <a:rPr lang="es-ES" sz="2400" dirty="0">
                <a:solidFill>
                  <a:schemeClr val="tx1"/>
                </a:solidFill>
              </a:rPr>
              <a:t>Crecimiento lento del sector y/o reducción de la demanda de los productos</a:t>
            </a:r>
          </a:p>
          <a:p>
            <a:pPr marL="342900" indent="-342900" algn="l" fontAlgn="base">
              <a:buFont typeface="Arial" pitchFamily="34" charset="0"/>
              <a:buChar char="•"/>
            </a:pPr>
            <a:r>
              <a:rPr lang="es-ES" sz="2400" dirty="0">
                <a:solidFill>
                  <a:schemeClr val="tx1"/>
                </a:solidFill>
              </a:rPr>
              <a:t>Costos fijos altos y/o exceso de inventario</a:t>
            </a:r>
          </a:p>
          <a:p>
            <a:pPr marL="342900" indent="-342900" algn="l" fontAlgn="base">
              <a:buFont typeface="Arial" pitchFamily="34" charset="0"/>
              <a:buChar char="•"/>
            </a:pPr>
            <a:r>
              <a:rPr lang="es-ES" sz="2400" dirty="0">
                <a:solidFill>
                  <a:schemeClr val="tx1"/>
                </a:solidFill>
              </a:rPr>
              <a:t>Grandes incrementos de Capacidad de los competidores</a:t>
            </a:r>
          </a:p>
          <a:p>
            <a:pPr marL="342900" indent="-342900" algn="l" fontAlgn="base">
              <a:buFont typeface="Arial" pitchFamily="34" charset="0"/>
              <a:buChar char="•"/>
            </a:pPr>
            <a:r>
              <a:rPr lang="es-ES" sz="2400" dirty="0">
                <a:solidFill>
                  <a:schemeClr val="tx1"/>
                </a:solidFill>
              </a:rPr>
              <a:t>Caída de los precios de productos/servicios en el sector</a:t>
            </a:r>
          </a:p>
          <a:p>
            <a:pPr marL="342900" indent="-342900" algn="l" fontAlgn="base">
              <a:buFont typeface="Arial" pitchFamily="34" charset="0"/>
              <a:buChar char="•"/>
            </a:pPr>
            <a:r>
              <a:rPr lang="es-ES" sz="2400" dirty="0">
                <a:solidFill>
                  <a:schemeClr val="tx1"/>
                </a:solidFill>
              </a:rPr>
              <a:t>Competidores divergentes en términos de metas y estrategias. Donde los cambios de estrategia de los competidores podrían dar lugar a: reducción de precios, mejoras a la calidad, introducción de nuevas características en los productos, prestación de servicios complementaros, extensión de garantías y aumento de publicidad.</a:t>
            </a: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3553093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360976-17E7-B89A-90C8-6EEB5D4B57E8}"/>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0016271F-FAFB-32B2-D05E-3DC02583F156}"/>
              </a:ext>
            </a:extLst>
          </p:cNvPr>
          <p:cNvSpPr>
            <a:spLocks noGrp="1"/>
          </p:cNvSpPr>
          <p:nvPr>
            <p:ph type="subTitle" idx="1"/>
          </p:nvPr>
        </p:nvSpPr>
        <p:spPr>
          <a:xfrm>
            <a:off x="0" y="26128"/>
            <a:ext cx="9035358" cy="6618083"/>
          </a:xfrm>
        </p:spPr>
        <p:txBody>
          <a:bodyPr>
            <a:normAutofit/>
          </a:bodyPr>
          <a:lstStyle/>
          <a:p>
            <a:pPr algn="l"/>
            <a:r>
              <a:rPr lang="es-AR" dirty="0" smtClean="0"/>
              <a:t>Las 5 Fuerzas</a:t>
            </a:r>
          </a:p>
          <a:p>
            <a:pPr algn="l"/>
            <a:endParaRPr lang="es-ES" dirty="0"/>
          </a:p>
          <a:p>
            <a:pPr algn="l"/>
            <a:endParaRPr lang="es-AR" dirty="0" smtClean="0"/>
          </a:p>
          <a:p>
            <a:pPr algn="ctr"/>
            <a:r>
              <a:rPr lang="es-ES" sz="2800" dirty="0">
                <a:solidFill>
                  <a:schemeClr val="tx1"/>
                </a:solidFill>
              </a:rPr>
              <a:t>Al intensificarse la rivalidad entre las empresas competidoras las utilidades de la industria disminuyen tanto, que en </a:t>
            </a:r>
            <a:r>
              <a:rPr lang="es-ES" sz="2800" b="1" dirty="0">
                <a:solidFill>
                  <a:schemeClr val="tx1"/>
                </a:solidFill>
              </a:rPr>
              <a:t>algunos casos ésta pierde todo su atractivo</a:t>
            </a:r>
            <a:r>
              <a:rPr lang="es-ES" sz="2800" dirty="0">
                <a:solidFill>
                  <a:schemeClr val="tx1"/>
                </a:solidFill>
              </a:rPr>
              <a:t>. Cuando las compañías competidoras detectan alguna debilidad en sus rivales, por lo general redoblan sus esfuerzos de marketing y producción para capitalizar la </a:t>
            </a:r>
            <a:r>
              <a:rPr lang="es-ES" sz="2800" b="1" dirty="0" smtClean="0">
                <a:solidFill>
                  <a:schemeClr val="tx1"/>
                </a:solidFill>
              </a:rPr>
              <a:t>oportunidad</a:t>
            </a:r>
            <a:r>
              <a:rPr lang="es-ES" sz="2800" dirty="0">
                <a:solidFill>
                  <a:schemeClr val="tx1"/>
                </a:solidFill>
              </a:rPr>
              <a:t>.</a:t>
            </a:r>
            <a:endParaRPr lang="es-AR" sz="2800" dirty="0" smtClean="0">
              <a:solidFill>
                <a:schemeClr val="tx1"/>
              </a:solidFill>
            </a:endParaRPr>
          </a:p>
        </p:txBody>
      </p:sp>
      <p:sp>
        <p:nvSpPr>
          <p:cNvPr id="5" name="Marcador de pie de página 4">
            <a:extLst>
              <a:ext uri="{FF2B5EF4-FFF2-40B4-BE49-F238E27FC236}">
                <a16:creationId xmlns:a16="http://schemas.microsoft.com/office/drawing/2014/main" xmlns="" id="{3A770DB8-8015-62B7-2BEF-562C66BD1720}"/>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1368534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xmlns="" id="{7ECF92F9-BA84-A77A-E1C3-DE878C781B4B}"/>
              </a:ext>
            </a:extLst>
          </p:cNvPr>
          <p:cNvSpPr>
            <a:spLocks noGrp="1"/>
          </p:cNvSpPr>
          <p:nvPr>
            <p:ph type="subTitle" idx="1"/>
          </p:nvPr>
        </p:nvSpPr>
        <p:spPr>
          <a:xfrm>
            <a:off x="3251200" y="3555023"/>
            <a:ext cx="5283200" cy="2133600"/>
          </a:xfrm>
        </p:spPr>
        <p:txBody>
          <a:bodyPr/>
          <a:lstStyle/>
          <a:p>
            <a:r>
              <a:rPr lang="es-AR" dirty="0" smtClean="0"/>
              <a:t>Finalizamos la unidad </a:t>
            </a:r>
            <a:r>
              <a:rPr lang="es-AR" dirty="0" smtClean="0"/>
              <a:t>2</a:t>
            </a:r>
            <a:r>
              <a:rPr lang="es-AR" dirty="0" smtClean="0"/>
              <a:t/>
            </a:r>
            <a:br>
              <a:rPr lang="es-AR" dirty="0" smtClean="0"/>
            </a:br>
            <a:r>
              <a:rPr lang="es-AR" dirty="0" smtClean="0"/>
              <a:t/>
            </a:r>
            <a:br>
              <a:rPr lang="es-AR" dirty="0" smtClean="0"/>
            </a:br>
            <a:r>
              <a:rPr lang="es-AR" sz="2400" b="1" i="1" dirty="0" smtClean="0"/>
              <a:t>Dudas?</a:t>
            </a:r>
            <a:endParaRPr lang="es-AR" b="1" i="1" dirty="0"/>
          </a:p>
        </p:txBody>
      </p:sp>
      <p:sp>
        <p:nvSpPr>
          <p:cNvPr id="2" name="Título 1">
            <a:extLst>
              <a:ext uri="{FF2B5EF4-FFF2-40B4-BE49-F238E27FC236}">
                <a16:creationId xmlns:a16="http://schemas.microsoft.com/office/drawing/2014/main" xmlns="" id="{80994CA5-B0A7-2A6B-A097-C0E476F8B306}"/>
              </a:ext>
            </a:extLst>
          </p:cNvPr>
          <p:cNvSpPr>
            <a:spLocks noGrp="1"/>
          </p:cNvSpPr>
          <p:nvPr>
            <p:ph type="title"/>
          </p:nvPr>
        </p:nvSpPr>
        <p:spPr>
          <a:xfrm>
            <a:off x="3251200" y="1421423"/>
            <a:ext cx="5283200" cy="2133600"/>
          </a:xfrm>
        </p:spPr>
        <p:txBody>
          <a:bodyPr/>
          <a:lstStyle/>
          <a:p>
            <a:r>
              <a:rPr lang="es-AR" dirty="0" smtClean="0"/>
              <a:t>MUCHAS GRACIAS</a:t>
            </a:r>
            <a:endParaRPr lang="es-AR" dirty="0"/>
          </a:p>
        </p:txBody>
      </p:sp>
      <p:sp>
        <p:nvSpPr>
          <p:cNvPr id="4" name="Marcador de pie de página 3">
            <a:extLst>
              <a:ext uri="{FF2B5EF4-FFF2-40B4-BE49-F238E27FC236}">
                <a16:creationId xmlns:a16="http://schemas.microsoft.com/office/drawing/2014/main" xmlns="" id="{F3F86FEB-1C3F-91EC-D018-4DC16DFB9F42}"/>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4171164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0CB258-AA81-88DD-44A7-D0CDE4520EE9}"/>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86467774-A026-90AA-4F0F-F28847F77FD5}"/>
              </a:ext>
            </a:extLst>
          </p:cNvPr>
          <p:cNvSpPr>
            <a:spLocks noGrp="1"/>
          </p:cNvSpPr>
          <p:nvPr>
            <p:ph type="subTitle" idx="1"/>
          </p:nvPr>
        </p:nvSpPr>
        <p:spPr>
          <a:xfrm>
            <a:off x="0" y="276420"/>
            <a:ext cx="8994531" cy="6581580"/>
          </a:xfrm>
        </p:spPr>
        <p:txBody>
          <a:bodyPr>
            <a:normAutofit/>
          </a:bodyPr>
          <a:lstStyle/>
          <a:p>
            <a:pPr algn="l"/>
            <a:r>
              <a:rPr lang="es-AR" dirty="0"/>
              <a:t>DEFINICIÓN</a:t>
            </a:r>
            <a:br>
              <a:rPr lang="es-AR" dirty="0"/>
            </a:br>
            <a:r>
              <a:rPr lang="es-AR" dirty="0"/>
              <a:t/>
            </a:r>
            <a:br>
              <a:rPr lang="es-AR" dirty="0"/>
            </a:br>
            <a:r>
              <a:rPr lang="es-ES" sz="3200" dirty="0"/>
              <a:t>El Análisis FODA es una herramienta estratégica que permite evaluar la situación de una empresa a través de cuatro factores:</a:t>
            </a:r>
          </a:p>
          <a:p>
            <a:pPr algn="l"/>
            <a:r>
              <a:rPr lang="es-ES" sz="3200" b="1" dirty="0"/>
              <a:t>Fortalezas:</a:t>
            </a:r>
            <a:r>
              <a:rPr lang="es-ES" sz="3200" dirty="0"/>
              <a:t> Aspectos internos positivos.</a:t>
            </a:r>
          </a:p>
          <a:p>
            <a:pPr algn="l"/>
            <a:r>
              <a:rPr lang="es-ES" sz="3200" b="1" dirty="0"/>
              <a:t>Oportunidades:</a:t>
            </a:r>
            <a:r>
              <a:rPr lang="es-ES" sz="3200" dirty="0"/>
              <a:t> Factores externos que pueden beneficiar a la empresa.</a:t>
            </a:r>
          </a:p>
          <a:p>
            <a:pPr algn="l"/>
            <a:r>
              <a:rPr lang="es-ES" sz="3200" b="1" dirty="0"/>
              <a:t>Debilidades:</a:t>
            </a:r>
            <a:r>
              <a:rPr lang="es-ES" sz="3200" dirty="0"/>
              <a:t> Aspectos internos que limitan el rendimiento.</a:t>
            </a:r>
          </a:p>
          <a:p>
            <a:pPr algn="l"/>
            <a:r>
              <a:rPr lang="es-ES" sz="3200" b="1" dirty="0"/>
              <a:t>Amenazas:</a:t>
            </a:r>
            <a:r>
              <a:rPr lang="es-ES" sz="3200" dirty="0"/>
              <a:t> Factores externos que pueden afectar negativamente a la empresa.</a:t>
            </a:r>
          </a:p>
        </p:txBody>
      </p:sp>
      <p:sp>
        <p:nvSpPr>
          <p:cNvPr id="6" name="Marcador de pie de página 5">
            <a:extLst>
              <a:ext uri="{FF2B5EF4-FFF2-40B4-BE49-F238E27FC236}">
                <a16:creationId xmlns:a16="http://schemas.microsoft.com/office/drawing/2014/main" xmlns="" id="{3E3630B9-78B6-5F40-960B-28AE82045A81}"/>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267626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6A0686-CFC8-2CBF-9F09-FFFF0B1079C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2F1ABB87-6887-A2EC-6C7A-F67B02024040}"/>
              </a:ext>
            </a:extLst>
          </p:cNvPr>
          <p:cNvSpPr>
            <a:spLocks noGrp="1"/>
          </p:cNvSpPr>
          <p:nvPr>
            <p:ph type="subTitle" idx="1"/>
          </p:nvPr>
        </p:nvSpPr>
        <p:spPr/>
        <p:txBody>
          <a:bodyPr/>
          <a:lstStyle/>
          <a:p>
            <a:r>
              <a:rPr lang="es-AR" dirty="0" smtClean="0"/>
              <a:t>Gráfico</a:t>
            </a:r>
            <a:endParaRPr lang="es-AR" dirty="0"/>
          </a:p>
        </p:txBody>
      </p:sp>
      <p:sp>
        <p:nvSpPr>
          <p:cNvPr id="2" name="Título 1">
            <a:extLst>
              <a:ext uri="{FF2B5EF4-FFF2-40B4-BE49-F238E27FC236}">
                <a16:creationId xmlns:a16="http://schemas.microsoft.com/office/drawing/2014/main" xmlns="" id="{2D5FB789-2A73-264D-1E78-0E15031F74DB}"/>
              </a:ext>
            </a:extLst>
          </p:cNvPr>
          <p:cNvSpPr>
            <a:spLocks noGrp="1"/>
          </p:cNvSpPr>
          <p:nvPr>
            <p:ph type="title"/>
          </p:nvPr>
        </p:nvSpPr>
        <p:spPr/>
        <p:txBody>
          <a:bodyPr/>
          <a:lstStyle/>
          <a:p>
            <a:r>
              <a:rPr lang="es-AR" dirty="0" smtClean="0"/>
              <a:t>Análisis FODA</a:t>
            </a:r>
            <a:endParaRPr lang="es-AR" dirty="0"/>
          </a:p>
        </p:txBody>
      </p:sp>
      <p:sp>
        <p:nvSpPr>
          <p:cNvPr id="4" name="Marcador de pie de página 3">
            <a:extLst>
              <a:ext uri="{FF2B5EF4-FFF2-40B4-BE49-F238E27FC236}">
                <a16:creationId xmlns:a16="http://schemas.microsoft.com/office/drawing/2014/main" xmlns="" id="{D87820F9-79DE-3122-EFFC-92A6D64918FB}"/>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749583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217A6CE-AEDB-563D-906E-4F163BA891EA}"/>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198BEA2A-F143-FF1E-2B4B-3735CF959506}"/>
              </a:ext>
            </a:extLst>
          </p:cNvPr>
          <p:cNvSpPr>
            <a:spLocks noGrp="1"/>
          </p:cNvSpPr>
          <p:nvPr>
            <p:ph type="subTitle" idx="1"/>
          </p:nvPr>
        </p:nvSpPr>
        <p:spPr>
          <a:xfrm>
            <a:off x="0" y="276420"/>
            <a:ext cx="9062519" cy="6581580"/>
          </a:xfrm>
        </p:spPr>
        <p:txBody>
          <a:bodyPr>
            <a:normAutofit/>
          </a:bodyPr>
          <a:lstStyle/>
          <a:p>
            <a:pPr algn="l"/>
            <a:r>
              <a:rPr lang="es-AR" dirty="0" smtClean="0"/>
              <a:t>Análisis FODA Gráfico</a:t>
            </a:r>
          </a:p>
          <a:p>
            <a:pPr algn="l"/>
            <a:r>
              <a:rPr lang="es-AR" dirty="0" smtClean="0">
                <a:hlinkClick r:id="rId2" action="ppaction://hlinkfile"/>
              </a:rPr>
              <a:t>..\1c-2025\Matriz FODA RAPANUI.xlsx</a:t>
            </a:r>
            <a:endParaRPr lang="es-AR" dirty="0"/>
          </a:p>
        </p:txBody>
      </p:sp>
      <p:sp>
        <p:nvSpPr>
          <p:cNvPr id="5" name="Marcador de pie de página 4">
            <a:extLst>
              <a:ext uri="{FF2B5EF4-FFF2-40B4-BE49-F238E27FC236}">
                <a16:creationId xmlns:a16="http://schemas.microsoft.com/office/drawing/2014/main" xmlns="" id="{9841BD18-D5EF-A7F5-F0B4-D474A886DAB9}"/>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61674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6A0686-CFC8-2CBF-9F09-FFFF0B1079C1}"/>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2F1ABB87-6887-A2EC-6C7A-F67B02024040}"/>
              </a:ext>
            </a:extLst>
          </p:cNvPr>
          <p:cNvSpPr>
            <a:spLocks noGrp="1"/>
          </p:cNvSpPr>
          <p:nvPr>
            <p:ph type="subTitle" idx="1"/>
          </p:nvPr>
        </p:nvSpPr>
        <p:spPr/>
        <p:txBody>
          <a:bodyPr/>
          <a:lstStyle/>
          <a:p>
            <a:r>
              <a:rPr lang="es-AR" dirty="0" smtClean="0"/>
              <a:t>De qué se trata</a:t>
            </a:r>
            <a:endParaRPr lang="es-AR" dirty="0"/>
          </a:p>
        </p:txBody>
      </p:sp>
      <p:sp>
        <p:nvSpPr>
          <p:cNvPr id="2" name="Título 1">
            <a:extLst>
              <a:ext uri="{FF2B5EF4-FFF2-40B4-BE49-F238E27FC236}">
                <a16:creationId xmlns:a16="http://schemas.microsoft.com/office/drawing/2014/main" xmlns="" id="{2D5FB789-2A73-264D-1E78-0E15031F74DB}"/>
              </a:ext>
            </a:extLst>
          </p:cNvPr>
          <p:cNvSpPr>
            <a:spLocks noGrp="1"/>
          </p:cNvSpPr>
          <p:nvPr>
            <p:ph type="title"/>
          </p:nvPr>
        </p:nvSpPr>
        <p:spPr/>
        <p:txBody>
          <a:bodyPr/>
          <a:lstStyle/>
          <a:p>
            <a:r>
              <a:rPr lang="es-AR" dirty="0" err="1" smtClean="0"/>
              <a:t>Matríz</a:t>
            </a:r>
            <a:r>
              <a:rPr lang="es-AR" dirty="0" smtClean="0"/>
              <a:t> BCG</a:t>
            </a:r>
            <a:endParaRPr lang="es-AR" dirty="0"/>
          </a:p>
        </p:txBody>
      </p:sp>
      <p:sp>
        <p:nvSpPr>
          <p:cNvPr id="4" name="Marcador de pie de página 3">
            <a:extLst>
              <a:ext uri="{FF2B5EF4-FFF2-40B4-BE49-F238E27FC236}">
                <a16:creationId xmlns:a16="http://schemas.microsoft.com/office/drawing/2014/main" xmlns="" id="{D87820F9-79DE-3122-EFFC-92A6D64918FB}"/>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2954690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49D101-2986-2419-A4AA-D872DD8CD3E3}"/>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DD8A4774-F227-2112-54E2-E4D6DA196238}"/>
              </a:ext>
            </a:extLst>
          </p:cNvPr>
          <p:cNvSpPr>
            <a:spLocks noGrp="1"/>
          </p:cNvSpPr>
          <p:nvPr>
            <p:ph type="subTitle" idx="1"/>
          </p:nvPr>
        </p:nvSpPr>
        <p:spPr>
          <a:xfrm>
            <a:off x="0" y="276420"/>
            <a:ext cx="9108831" cy="6581580"/>
          </a:xfrm>
        </p:spPr>
        <p:txBody>
          <a:bodyPr>
            <a:normAutofit/>
          </a:bodyPr>
          <a:lstStyle/>
          <a:p>
            <a:pPr algn="l"/>
            <a:r>
              <a:rPr lang="es-AR" dirty="0" err="1" smtClean="0"/>
              <a:t>Matríz</a:t>
            </a:r>
            <a:r>
              <a:rPr lang="es-AR" dirty="0" smtClean="0"/>
              <a:t> BCG (Boston </a:t>
            </a:r>
            <a:r>
              <a:rPr lang="es-AR" dirty="0" err="1" smtClean="0"/>
              <a:t>Consulting</a:t>
            </a:r>
            <a:r>
              <a:rPr lang="es-AR" dirty="0" smtClean="0"/>
              <a:t> </a:t>
            </a:r>
            <a:r>
              <a:rPr lang="es-AR" dirty="0" err="1" smtClean="0"/>
              <a:t>Group</a:t>
            </a:r>
            <a:r>
              <a:rPr lang="es-AR" dirty="0" smtClean="0"/>
              <a:t>)</a:t>
            </a:r>
            <a:r>
              <a:rPr lang="es-AR" dirty="0"/>
              <a:t/>
            </a:r>
            <a:br>
              <a:rPr lang="es-AR" dirty="0"/>
            </a:br>
            <a:r>
              <a:rPr lang="es-AR" dirty="0"/>
              <a:t/>
            </a:r>
            <a:br>
              <a:rPr lang="es-AR" dirty="0"/>
            </a:br>
            <a:r>
              <a:rPr lang="es-ES" sz="2900" dirty="0"/>
              <a:t/>
            </a:r>
            <a:br>
              <a:rPr lang="es-ES" sz="2900" dirty="0"/>
            </a:br>
            <a:endParaRPr lang="es-AR" sz="2400" dirty="0">
              <a:solidFill>
                <a:srgbClr val="0D0D0D"/>
              </a:solidFill>
              <a:latin typeface="Söhne"/>
            </a:endParaRPr>
          </a:p>
        </p:txBody>
      </p:sp>
      <p:sp>
        <p:nvSpPr>
          <p:cNvPr id="7" name="Marcador de pie de página 6">
            <a:extLst>
              <a:ext uri="{FF2B5EF4-FFF2-40B4-BE49-F238E27FC236}">
                <a16:creationId xmlns:a16="http://schemas.microsoft.com/office/drawing/2014/main" xmlns="" id="{36507188-F99D-46EF-17CB-E6EC393CFF05}"/>
              </a:ext>
            </a:extLst>
          </p:cNvPr>
          <p:cNvSpPr>
            <a:spLocks noGrp="1"/>
          </p:cNvSpPr>
          <p:nvPr>
            <p:ph type="ftr" sz="quarter" idx="12"/>
          </p:nvPr>
        </p:nvSpPr>
        <p:spPr/>
        <p:txBody>
          <a:bodyPr/>
          <a:lstStyle/>
          <a:p>
            <a:r>
              <a:rPr lang="es-ES"/>
              <a:t>UNLZ - Lic. Juan Pablo Cesarini</a:t>
            </a:r>
            <a:endParaRPr lang="en-US" dirty="0"/>
          </a:p>
        </p:txBody>
      </p:sp>
      <p:sp>
        <p:nvSpPr>
          <p:cNvPr id="6" name="CuadroTexto 5">
            <a:extLst>
              <a:ext uri="{FF2B5EF4-FFF2-40B4-BE49-F238E27FC236}">
                <a16:creationId xmlns:a16="http://schemas.microsoft.com/office/drawing/2014/main" xmlns="" id="{67591EAA-60A7-A639-B69C-07A51DE44D8C}"/>
              </a:ext>
            </a:extLst>
          </p:cNvPr>
          <p:cNvSpPr txBox="1"/>
          <p:nvPr/>
        </p:nvSpPr>
        <p:spPr>
          <a:xfrm>
            <a:off x="-1" y="697476"/>
            <a:ext cx="9064869" cy="5724644"/>
          </a:xfrm>
          <a:prstGeom prst="rect">
            <a:avLst/>
          </a:prstGeom>
          <a:noFill/>
        </p:spPr>
        <p:txBody>
          <a:bodyPr wrap="square">
            <a:spAutoFit/>
          </a:bodyPr>
          <a:lstStyle/>
          <a:p>
            <a:r>
              <a:rPr lang="es-ES" b="1" dirty="0" smtClean="0"/>
              <a:t>Origen</a:t>
            </a:r>
            <a:endParaRPr lang="es-ES" b="1" dirty="0"/>
          </a:p>
          <a:p>
            <a:r>
              <a:rPr lang="es-ES" dirty="0"/>
              <a:t>La </a:t>
            </a:r>
            <a:r>
              <a:rPr lang="es-ES" b="1" dirty="0"/>
              <a:t>Matriz BCG</a:t>
            </a:r>
            <a:r>
              <a:rPr lang="es-ES" dirty="0"/>
              <a:t> fue desarrollada en la década de 1970 por el </a:t>
            </a:r>
            <a:r>
              <a:rPr lang="es-ES" b="1" dirty="0"/>
              <a:t>Boston </a:t>
            </a:r>
            <a:r>
              <a:rPr lang="es-ES" b="1" dirty="0" err="1"/>
              <a:t>Consulting</a:t>
            </a:r>
            <a:r>
              <a:rPr lang="es-ES" b="1" dirty="0"/>
              <a:t> </a:t>
            </a:r>
            <a:r>
              <a:rPr lang="es-ES" b="1" dirty="0" err="1"/>
              <a:t>Group</a:t>
            </a:r>
            <a:r>
              <a:rPr lang="es-ES" dirty="0"/>
              <a:t>, una firma de consultoría estratégica. Su objetivo era ayudar a las empresas a analizar su </a:t>
            </a:r>
            <a:r>
              <a:rPr lang="es-ES" sz="2400" b="1" dirty="0"/>
              <a:t>portafolio de productos</a:t>
            </a:r>
            <a:r>
              <a:rPr lang="es-ES" dirty="0"/>
              <a:t> o unidades de negocio y tomar decisiones sobre inversión, mantenimiento o eliminación de productos</a:t>
            </a:r>
            <a:r>
              <a:rPr lang="es-ES" dirty="0" smtClean="0"/>
              <a:t>.</a:t>
            </a:r>
          </a:p>
          <a:p>
            <a:endParaRPr lang="es-ES" dirty="0"/>
          </a:p>
          <a:p>
            <a:endParaRPr lang="es-ES" dirty="0" smtClean="0"/>
          </a:p>
          <a:p>
            <a:r>
              <a:rPr lang="es-ES" b="1" dirty="0"/>
              <a:t>¿Para qué se usa?</a:t>
            </a:r>
          </a:p>
          <a:p>
            <a:r>
              <a:rPr lang="es-ES" dirty="0"/>
              <a:t>Se utiliza para evaluar el </a:t>
            </a:r>
            <a:r>
              <a:rPr lang="es-ES" b="1" dirty="0"/>
              <a:t>posicionamiento estratégico</a:t>
            </a:r>
            <a:r>
              <a:rPr lang="es-ES" dirty="0"/>
              <a:t> de los productos de una empresa dentro de un mercado en función de dos criterios</a:t>
            </a:r>
            <a:r>
              <a:rPr lang="es-ES" dirty="0" smtClean="0"/>
              <a:t>:</a:t>
            </a:r>
          </a:p>
          <a:p>
            <a:endParaRPr lang="es-ES" dirty="0"/>
          </a:p>
          <a:p>
            <a:r>
              <a:rPr lang="es-ES" b="1" dirty="0"/>
              <a:t>Tasa de crecimiento del mercado:</a:t>
            </a:r>
            <a:r>
              <a:rPr lang="es-ES" dirty="0"/>
              <a:t> Representa el ritmo al que crece la industria o segmento en el que opera el producto</a:t>
            </a:r>
            <a:r>
              <a:rPr lang="es-ES" dirty="0" smtClean="0"/>
              <a:t>.</a:t>
            </a:r>
          </a:p>
          <a:p>
            <a:endParaRPr lang="es-ES" dirty="0"/>
          </a:p>
          <a:p>
            <a:r>
              <a:rPr lang="es-ES" b="1" dirty="0"/>
              <a:t>Participación relativa en el mercado:</a:t>
            </a:r>
            <a:r>
              <a:rPr lang="es-ES" dirty="0"/>
              <a:t> Indica qué tan fuerte es el producto en comparación con los competidores</a:t>
            </a:r>
            <a:r>
              <a:rPr lang="es-ES" dirty="0" smtClean="0"/>
              <a:t>.</a:t>
            </a:r>
          </a:p>
          <a:p>
            <a:endParaRPr lang="es-ES" dirty="0"/>
          </a:p>
          <a:p>
            <a:r>
              <a:rPr lang="es-ES" dirty="0"/>
              <a:t>Según la combinación de estos dos factores, los productos se clasifican en cuatro cuadrantes.</a:t>
            </a:r>
          </a:p>
          <a:p>
            <a:endParaRPr lang="es-ES" dirty="0"/>
          </a:p>
          <a:p>
            <a:endParaRPr lang="es-AR" b="1" dirty="0"/>
          </a:p>
        </p:txBody>
      </p:sp>
    </p:spTree>
    <p:extLst>
      <p:ext uri="{BB962C8B-B14F-4D97-AF65-F5344CB8AC3E}">
        <p14:creationId xmlns:p14="http://schemas.microsoft.com/office/powerpoint/2010/main" val="10942706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DF58EC-3166-E9DA-FB56-7ABA75439885}"/>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34A3D63C-4341-FBE9-4C45-16528CA8FB12}"/>
              </a:ext>
            </a:extLst>
          </p:cNvPr>
          <p:cNvSpPr>
            <a:spLocks noGrp="1"/>
          </p:cNvSpPr>
          <p:nvPr>
            <p:ph type="subTitle" idx="1"/>
          </p:nvPr>
        </p:nvSpPr>
        <p:spPr/>
        <p:txBody>
          <a:bodyPr/>
          <a:lstStyle/>
          <a:p>
            <a:r>
              <a:rPr lang="es-AR" dirty="0" smtClean="0"/>
              <a:t>Crecimiento del Mercado – Participación del Mercado</a:t>
            </a:r>
            <a:endParaRPr lang="es-AR" dirty="0"/>
          </a:p>
        </p:txBody>
      </p:sp>
      <p:sp>
        <p:nvSpPr>
          <p:cNvPr id="2" name="Título 1">
            <a:extLst>
              <a:ext uri="{FF2B5EF4-FFF2-40B4-BE49-F238E27FC236}">
                <a16:creationId xmlns:a16="http://schemas.microsoft.com/office/drawing/2014/main" xmlns="" id="{0682597C-8742-96A4-4F86-D4E01A566309}"/>
              </a:ext>
            </a:extLst>
          </p:cNvPr>
          <p:cNvSpPr>
            <a:spLocks noGrp="1"/>
          </p:cNvSpPr>
          <p:nvPr>
            <p:ph type="title"/>
          </p:nvPr>
        </p:nvSpPr>
        <p:spPr/>
        <p:txBody>
          <a:bodyPr/>
          <a:lstStyle/>
          <a:p>
            <a:r>
              <a:rPr lang="es-AR" dirty="0" smtClean="0"/>
              <a:t>CONCEPTOS CLAVES</a:t>
            </a:r>
            <a:endParaRPr lang="es-AR" dirty="0"/>
          </a:p>
        </p:txBody>
      </p:sp>
      <p:sp>
        <p:nvSpPr>
          <p:cNvPr id="4" name="Marcador de pie de página 3">
            <a:extLst>
              <a:ext uri="{FF2B5EF4-FFF2-40B4-BE49-F238E27FC236}">
                <a16:creationId xmlns:a16="http://schemas.microsoft.com/office/drawing/2014/main" xmlns="" id="{A7B9862E-0A66-0CA5-028E-21BAB9C821D3}"/>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4056775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A4905B1-F1D7-B5B0-7447-7B0156680E7F}"/>
            </a:ext>
          </a:extLst>
        </p:cNvPr>
        <p:cNvGrpSpPr/>
        <p:nvPr/>
      </p:nvGrpSpPr>
      <p:grpSpPr>
        <a:xfrm>
          <a:off x="0" y="0"/>
          <a:ext cx="0" cy="0"/>
          <a:chOff x="0" y="0"/>
          <a:chExt cx="0" cy="0"/>
        </a:xfrm>
      </p:grpSpPr>
      <p:sp>
        <p:nvSpPr>
          <p:cNvPr id="3" name="Subtítulo 2">
            <a:extLst>
              <a:ext uri="{FF2B5EF4-FFF2-40B4-BE49-F238E27FC236}">
                <a16:creationId xmlns:a16="http://schemas.microsoft.com/office/drawing/2014/main" xmlns="" id="{BAB7EBA0-4227-A972-E145-35A3219B7D75}"/>
              </a:ext>
            </a:extLst>
          </p:cNvPr>
          <p:cNvSpPr>
            <a:spLocks noGrp="1"/>
          </p:cNvSpPr>
          <p:nvPr>
            <p:ph type="subTitle" idx="1"/>
          </p:nvPr>
        </p:nvSpPr>
        <p:spPr>
          <a:xfrm>
            <a:off x="0" y="276420"/>
            <a:ext cx="9056077" cy="6581580"/>
          </a:xfrm>
        </p:spPr>
        <p:txBody>
          <a:bodyPr>
            <a:normAutofit/>
          </a:bodyPr>
          <a:lstStyle/>
          <a:p>
            <a:pPr algn="l"/>
            <a:r>
              <a:rPr lang="es-AR" dirty="0" smtClean="0"/>
              <a:t>PARTICIPACIÓN DEL MERCADO – CRECIMIENTO DEL MERCADO</a:t>
            </a:r>
            <a:r>
              <a:rPr lang="es-AR" dirty="0"/>
              <a:t/>
            </a:r>
            <a:br>
              <a:rPr lang="es-AR" dirty="0"/>
            </a:br>
            <a:r>
              <a:rPr lang="es-AR" dirty="0"/>
              <a:t/>
            </a:r>
            <a:br>
              <a:rPr lang="es-AR" dirty="0"/>
            </a:br>
            <a:r>
              <a:rPr lang="es-ES" sz="2400" dirty="0"/>
              <a:t>✅ </a:t>
            </a:r>
            <a:r>
              <a:rPr lang="es-ES" sz="2400" b="1" dirty="0"/>
              <a:t>Crecimiento del mercado</a:t>
            </a:r>
            <a:endParaRPr lang="es-ES" sz="2400" dirty="0"/>
          </a:p>
          <a:p>
            <a:pPr algn="l"/>
            <a:r>
              <a:rPr lang="es-ES" sz="2400" dirty="0"/>
              <a:t>Representa la velocidad a la que se expande un sector.</a:t>
            </a:r>
          </a:p>
          <a:p>
            <a:pPr algn="l"/>
            <a:r>
              <a:rPr lang="es-ES" sz="2400" dirty="0"/>
              <a:t>Un </a:t>
            </a:r>
            <a:r>
              <a:rPr lang="es-ES" sz="2400" b="1" dirty="0"/>
              <a:t>mercado con alto crecimiento</a:t>
            </a:r>
            <a:r>
              <a:rPr lang="es-ES" sz="2400" dirty="0"/>
              <a:t> ofrece oportunidades, pero también requiere inversión para mantener la competitividad.</a:t>
            </a:r>
          </a:p>
          <a:p>
            <a:pPr algn="l"/>
            <a:r>
              <a:rPr lang="es-ES" sz="2400" dirty="0"/>
              <a:t>Un </a:t>
            </a:r>
            <a:r>
              <a:rPr lang="es-ES" sz="2400" b="1" dirty="0"/>
              <a:t>mercado con bajo crecimiento</a:t>
            </a:r>
            <a:r>
              <a:rPr lang="es-ES" sz="2400" dirty="0"/>
              <a:t> indica estabilidad, pero puede volverse poco rentable si la competencia es intensa.</a:t>
            </a:r>
          </a:p>
          <a:p>
            <a:pPr algn="l"/>
            <a:r>
              <a:rPr lang="es-ES" sz="2400" dirty="0"/>
              <a:t>✅ </a:t>
            </a:r>
            <a:r>
              <a:rPr lang="es-ES" sz="2400" b="1" dirty="0"/>
              <a:t>Participación de mercado</a:t>
            </a:r>
            <a:endParaRPr lang="es-ES" sz="2400" dirty="0"/>
          </a:p>
          <a:p>
            <a:pPr algn="l"/>
            <a:r>
              <a:rPr lang="es-ES" sz="2400" dirty="0"/>
              <a:t>Indica la cuota de mercado que tiene un producto en comparación con sus competidores.</a:t>
            </a:r>
          </a:p>
          <a:p>
            <a:pPr algn="l"/>
            <a:r>
              <a:rPr lang="es-ES" sz="2400" dirty="0"/>
              <a:t>Un </a:t>
            </a:r>
            <a:r>
              <a:rPr lang="es-ES" sz="2400" b="1" dirty="0"/>
              <a:t>producto con alta participación</a:t>
            </a:r>
            <a:r>
              <a:rPr lang="es-ES" sz="2400" dirty="0"/>
              <a:t> genera más ingresos y tiene una posición dominante.</a:t>
            </a:r>
          </a:p>
          <a:p>
            <a:pPr algn="l"/>
            <a:r>
              <a:rPr lang="es-ES" sz="2400" dirty="0"/>
              <a:t>Un </a:t>
            </a:r>
            <a:r>
              <a:rPr lang="es-ES" sz="2400" b="1" dirty="0"/>
              <a:t>producto con baja participación</a:t>
            </a:r>
            <a:r>
              <a:rPr lang="es-ES" sz="2400" dirty="0"/>
              <a:t> enfrenta dificultades para competir.</a:t>
            </a:r>
          </a:p>
          <a:p>
            <a:pPr algn="l"/>
            <a:endParaRPr lang="es-AR" sz="2400" dirty="0">
              <a:solidFill>
                <a:srgbClr val="0D0D0D"/>
              </a:solidFill>
              <a:latin typeface="Söhne"/>
            </a:endParaRPr>
          </a:p>
        </p:txBody>
      </p:sp>
      <p:sp>
        <p:nvSpPr>
          <p:cNvPr id="5" name="Marcador de pie de página 4">
            <a:extLst>
              <a:ext uri="{FF2B5EF4-FFF2-40B4-BE49-F238E27FC236}">
                <a16:creationId xmlns:a16="http://schemas.microsoft.com/office/drawing/2014/main" xmlns="" id="{76AC0070-B102-128D-36A9-69A7913F898A}"/>
              </a:ext>
            </a:extLst>
          </p:cNvPr>
          <p:cNvSpPr>
            <a:spLocks noGrp="1"/>
          </p:cNvSpPr>
          <p:nvPr>
            <p:ph type="ftr" sz="quarter" idx="12"/>
          </p:nvPr>
        </p:nvSpPr>
        <p:spPr/>
        <p:txBody>
          <a:bodyPr/>
          <a:lstStyle/>
          <a:p>
            <a:r>
              <a:rPr lang="es-ES"/>
              <a:t>UNLZ - Lic. Juan Pablo Cesarini</a:t>
            </a:r>
            <a:endParaRPr lang="en-US" dirty="0"/>
          </a:p>
        </p:txBody>
      </p:sp>
    </p:spTree>
    <p:extLst>
      <p:ext uri="{BB962C8B-B14F-4D97-AF65-F5344CB8AC3E}">
        <p14:creationId xmlns:p14="http://schemas.microsoft.com/office/powerpoint/2010/main" val="1043868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uesto">
  <a:themeElements>
    <a:clrScheme name="Compuesto">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uesto">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uesto">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693</TotalTime>
  <Words>760</Words>
  <Application>Microsoft Office PowerPoint</Application>
  <PresentationFormat>Personalizado</PresentationFormat>
  <Paragraphs>152</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Compuesto</vt:lpstr>
      <vt:lpstr>MARKETING TRADICIONAL - Matrices</vt:lpstr>
      <vt:lpstr>Análisis FODA</vt:lpstr>
      <vt:lpstr>Presentación de PowerPoint</vt:lpstr>
      <vt:lpstr>Análisis FODA</vt:lpstr>
      <vt:lpstr>Presentación de PowerPoint</vt:lpstr>
      <vt:lpstr>Matríz BCG</vt:lpstr>
      <vt:lpstr>Presentación de PowerPoint</vt:lpstr>
      <vt:lpstr>CONCEPTOS CLAVES</vt:lpstr>
      <vt:lpstr>Presentación de PowerPoint</vt:lpstr>
      <vt:lpstr>Los cuadrantes de la matríz</vt:lpstr>
      <vt:lpstr>Presentación de PowerPoint</vt:lpstr>
      <vt:lpstr>La matríz</vt:lpstr>
      <vt:lpstr>Presentación de PowerPoint</vt:lpstr>
      <vt:lpstr>MICHEL PORTER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TRADICIONAL</dc:title>
  <dc:creator>Juan Pablo Cesarini</dc:creator>
  <cp:lastModifiedBy>Usuario</cp:lastModifiedBy>
  <cp:revision>24</cp:revision>
  <cp:lastPrinted>2025-03-25T18:08:11Z</cp:lastPrinted>
  <dcterms:created xsi:type="dcterms:W3CDTF">2024-02-20T15:10:10Z</dcterms:created>
  <dcterms:modified xsi:type="dcterms:W3CDTF">2025-03-25T18:15:56Z</dcterms:modified>
</cp:coreProperties>
</file>