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21E5CF1-013E-4454-BE2F-27B53DCC3F78}" type="datetimeFigureOut">
              <a:rPr lang="hr-HR" smtClean="0"/>
              <a:t>16.2.2017.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3F6651E-FC34-4683-8F98-1EA96D806512}" type="slidenum">
              <a:rPr lang="hr-HR" smtClean="0"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UVOD U UMJETNU INTELIGENCIJU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SUDOKU</a:t>
            </a:r>
          </a:p>
          <a:p>
            <a:r>
              <a:rPr lang="hr-HR" dirty="0" smtClean="0"/>
              <a:t>Ivona Alković</a:t>
            </a:r>
          </a:p>
          <a:p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NetLogo: Agenti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Sudoku1, Sudoku2 i Sudoku3 raspoređuje agente na različite koordinate, dajući im odgovarajuću label vrijednost</a:t>
            </a:r>
          </a:p>
          <a:p>
            <a:r>
              <a:rPr lang="hr-HR" dirty="0" smtClean="0"/>
              <a:t>Sudoku1, Sudoku2 i Sudoku3 gradirani su od najlakšeg prema najtežem u odnosu na broj akcija potrebnih za uspješan pronalazak cilja </a:t>
            </a:r>
            <a:endParaRPr lang="hr-H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NetLogo: CILJ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Cilj igre je rasporediti agente tako da u svakom retku, svakom stupcu i svakoj regiji (3x3 polje) bude točno jedan s točno jednom vrijednošću (label)</a:t>
            </a:r>
          </a:p>
          <a:p>
            <a:r>
              <a:rPr lang="hr-HR" sz="2000" dirty="0" smtClean="0"/>
              <a:t>Stoga su agenti povezani svojstvima: isti-red, isti-stupac, ista-regija te uRelaciji- gdje se nalaze oni agenti koji su s ostalima povezani sa sva tri prethodna svojstva</a:t>
            </a:r>
          </a:p>
          <a:p>
            <a:pPr>
              <a:buNone/>
            </a:pPr>
            <a:endParaRPr lang="hr-H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05064"/>
            <a:ext cx="720002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NetLogo: Primjer Sudoku1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3140968"/>
            <a:ext cx="3250704" cy="3312368"/>
          </a:xfrm>
        </p:spPr>
        <p:txBody>
          <a:bodyPr/>
          <a:lstStyle/>
          <a:p>
            <a:r>
              <a:rPr lang="hr-HR" dirty="0" smtClean="0"/>
              <a:t>Sudoku-Easy</a:t>
            </a:r>
          </a:p>
          <a:p>
            <a:r>
              <a:rPr lang="hr-HR" dirty="0" smtClean="0"/>
              <a:t>Generira se 35 agenata na različitim lokacijama</a:t>
            </a:r>
            <a:endParaRPr lang="hr-H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7128792" cy="115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924944"/>
            <a:ext cx="3384376" cy="353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BRUTE-FORCE SEARCH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 traženja cilja koristi se pretraga grubom silom ili iscrpljujuća pretraga</a:t>
            </a:r>
          </a:p>
          <a:p>
            <a:r>
              <a:rPr lang="hr-HR" dirty="0" smtClean="0"/>
              <a:t>Pretraga grubom silom - Tehnika rješavanja problema koja se sastoji od sistematičnog nabrajanja svih mogućih kandidata za rješenje i provjere zadovoljava li svaki kandidat pravila igre</a:t>
            </a:r>
          </a:p>
          <a:p>
            <a:r>
              <a:rPr lang="hr-HR" dirty="0" smtClean="0"/>
              <a:t>Ova pretraga UVIJEK pronalazi rješenje ukoliko ono postoji</a:t>
            </a:r>
            <a:endParaRPr lang="hr-H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BRUTE-FORCE SEARCH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Prednosti:</a:t>
            </a:r>
          </a:p>
          <a:p>
            <a:pPr>
              <a:buNone/>
            </a:pPr>
            <a:r>
              <a:rPr lang="hr-HR" dirty="0" smtClean="0"/>
              <a:t> </a:t>
            </a:r>
            <a:r>
              <a:rPr lang="hr-HR" dirty="0" smtClean="0"/>
              <a:t>    -uvijek pronalazi rješenje</a:t>
            </a:r>
          </a:p>
          <a:p>
            <a:pPr>
              <a:buNone/>
            </a:pPr>
            <a:r>
              <a:rPr lang="hr-HR" dirty="0" smtClean="0"/>
              <a:t> </a:t>
            </a:r>
            <a:r>
              <a:rPr lang="hr-HR" dirty="0" smtClean="0"/>
              <a:t>    -jednostavna implementacija</a:t>
            </a:r>
          </a:p>
          <a:p>
            <a:endParaRPr lang="hr-HR" dirty="0" smtClean="0"/>
          </a:p>
          <a:p>
            <a:r>
              <a:rPr lang="hr-HR" dirty="0" smtClean="0"/>
              <a:t>Mane:</a:t>
            </a:r>
          </a:p>
          <a:p>
            <a:pPr>
              <a:buNone/>
            </a:pPr>
            <a:r>
              <a:rPr lang="hr-HR" dirty="0" smtClean="0"/>
              <a:t> </a:t>
            </a:r>
            <a:r>
              <a:rPr lang="hr-HR" dirty="0" smtClean="0"/>
              <a:t>    -cijena pretrage proporcionalna</a:t>
            </a:r>
          </a:p>
          <a:p>
            <a:pPr>
              <a:buNone/>
            </a:pPr>
            <a:r>
              <a:rPr lang="hr-HR" dirty="0" smtClean="0"/>
              <a:t> </a:t>
            </a:r>
            <a:r>
              <a:rPr lang="hr-HR" dirty="0" smtClean="0"/>
              <a:t>       broju kandidata rješenja</a:t>
            </a:r>
          </a:p>
          <a:p>
            <a:pPr>
              <a:buNone/>
            </a:pPr>
            <a:r>
              <a:rPr lang="hr-HR" dirty="0" smtClean="0"/>
              <a:t> </a:t>
            </a:r>
            <a:r>
              <a:rPr lang="hr-HR" dirty="0" smtClean="0"/>
              <a:t>    - spor za veliki broj rješenja</a:t>
            </a:r>
            <a:endParaRPr lang="hr-H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BRUTE-FORCE SEARCH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4474840" cy="4239344"/>
          </a:xfrm>
        </p:spPr>
        <p:txBody>
          <a:bodyPr>
            <a:normAutofit/>
          </a:bodyPr>
          <a:lstStyle/>
          <a:p>
            <a:r>
              <a:rPr lang="hr-HR" sz="2000" dirty="0" smtClean="0"/>
              <a:t>Najprije se ispituju agenti (kvadratici) čije je svojstvo broj 0, odnosno agenti kojima jos nije dojeljena vrijednost iz skup {1,2,3,4,5,6,7,8,9} </a:t>
            </a:r>
          </a:p>
          <a:p>
            <a:r>
              <a:rPr lang="hr-HR" sz="2000" dirty="0" smtClean="0"/>
              <a:t>U listu </a:t>
            </a:r>
            <a:r>
              <a:rPr lang="hr-HR" sz="2000" i="1" dirty="0" smtClean="0"/>
              <a:t>kandidati</a:t>
            </a:r>
            <a:r>
              <a:rPr lang="hr-HR" sz="2000" dirty="0" smtClean="0"/>
              <a:t> spremaju se sve moguće vrijednosti koje agent može poprimiti bez narušavanja pravila igre</a:t>
            </a:r>
          </a:p>
          <a:p>
            <a:r>
              <a:rPr lang="hr-HR" sz="2000" dirty="0" smtClean="0"/>
              <a:t>Ukoliko je taj broj jedinstven, tj. agent čija je lista duljine 1 poprima vrijednost iz liste  </a:t>
            </a:r>
            <a:endParaRPr lang="hr-HR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96" y="2132856"/>
            <a:ext cx="414096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91072" y="1340768"/>
            <a:ext cx="66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/>
              <a:t>TRAŽENJE JEDINSTVENOG KANDIDATA</a:t>
            </a:r>
            <a:endParaRPr lang="hr-HR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399032"/>
          </a:xfrm>
        </p:spPr>
        <p:txBody>
          <a:bodyPr/>
          <a:lstStyle/>
          <a:p>
            <a:r>
              <a:rPr lang="hr-HR" dirty="0" smtClean="0"/>
              <a:t>BRUTE-FORCE SEARCH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3466728" cy="3994464"/>
          </a:xfrm>
        </p:spPr>
        <p:txBody>
          <a:bodyPr>
            <a:normAutofit/>
          </a:bodyPr>
          <a:lstStyle/>
          <a:p>
            <a:r>
              <a:rPr lang="hr-HR" sz="2400" dirty="0" smtClean="0"/>
              <a:t>Brojevi bijele boje su početna stanja dok su crni brojevi dobiveni primjenom metode traženja jedinstvenog kandidata</a:t>
            </a:r>
            <a:endParaRPr lang="hr-HR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4248472" cy="42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91072" y="1340768"/>
            <a:ext cx="66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/>
              <a:t>TRAŽENJE JEDINSTVENOG KANDIDATA</a:t>
            </a:r>
            <a:endParaRPr lang="hr-HR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BRUTE-FORCE SEARCH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Budući se Sudoku-Medium i Sudoku-Hard ne mogu riješiti samo korištenjem metode traženja jedinstvenog kandidata bilo je potrebno implementirati i druge načine pretrage:</a:t>
            </a:r>
          </a:p>
          <a:p>
            <a:r>
              <a:rPr lang="hr-HR" dirty="0" smtClean="0"/>
              <a:t>Traženje jedinstvenog polja u retcima</a:t>
            </a:r>
          </a:p>
          <a:p>
            <a:r>
              <a:rPr lang="hr-HR" dirty="0" smtClean="0"/>
              <a:t>Traženje jedinstvenog polja u stupcima </a:t>
            </a:r>
            <a:endParaRPr lang="hr-H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2314600" cy="4572000"/>
          </a:xfrm>
        </p:spPr>
        <p:txBody>
          <a:bodyPr>
            <a:normAutofit/>
          </a:bodyPr>
          <a:lstStyle/>
          <a:p>
            <a:r>
              <a:rPr lang="hr-HR" sz="2000" dirty="0" smtClean="0"/>
              <a:t>Provjeravaju se svi agenti u istom retku, ukoliko postoji </a:t>
            </a:r>
            <a:r>
              <a:rPr lang="hr-HR" sz="2000" u="sng" dirty="0" smtClean="0"/>
              <a:t>samo jedan</a:t>
            </a:r>
            <a:r>
              <a:rPr lang="hr-HR" sz="2000" dirty="0" smtClean="0"/>
              <a:t> agent koji može poprimiti određenu vrijednost, on će postaviti svojstvo broj u tu vrijednost</a:t>
            </a:r>
            <a:endParaRPr lang="hr-HR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1399032"/>
          </a:xfrm>
        </p:spPr>
        <p:txBody>
          <a:bodyPr/>
          <a:lstStyle/>
          <a:p>
            <a:r>
              <a:rPr lang="hr-HR" dirty="0" smtClean="0"/>
              <a:t>BRUTE-FORCE SEARCH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863080" y="1340768"/>
            <a:ext cx="66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/>
              <a:t>TRAŽENJE JEDINSTVENOG POLJA U RETCIMA</a:t>
            </a:r>
            <a:endParaRPr lang="hr-HR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16832"/>
            <a:ext cx="551261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3322712" cy="4572000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Crvenom bojom prikazani su agenti koji su postavili svoju vrijednost na jedinstven način u odnosu na retke</a:t>
            </a:r>
            <a:endParaRPr lang="hr-H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BRUTE-FORCE SEARCH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863080" y="1340768"/>
            <a:ext cx="666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/>
              <a:t>TRAŽENJE JEDINSTVENOG POLJA U RETCIMA</a:t>
            </a:r>
            <a:endParaRPr lang="hr-HR" sz="24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916832"/>
            <a:ext cx="4320480" cy="421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smtClean="0"/>
              <a:t>Definicija umjetne inteligencije</a:t>
            </a:r>
          </a:p>
          <a:p>
            <a:pPr>
              <a:buNone/>
            </a:pPr>
            <a:endParaRPr lang="hr-HR" dirty="0" smtClean="0"/>
          </a:p>
          <a:p>
            <a:pPr>
              <a:buNone/>
            </a:pPr>
            <a:r>
              <a:rPr lang="hr-HR" dirty="0" smtClean="0"/>
              <a:t> “Znanost o tome kako popstići da strojevi izvode zadatke koji bi, kad bi ih radio čovjek, iziskivali inteligenciju.”</a:t>
            </a:r>
          </a:p>
          <a:p>
            <a:pPr>
              <a:buNone/>
            </a:pPr>
            <a:endParaRPr lang="hr-HR" dirty="0" smtClean="0"/>
          </a:p>
          <a:p>
            <a:pPr algn="r">
              <a:buNone/>
            </a:pPr>
            <a:r>
              <a:rPr lang="hr-HR" dirty="0" smtClean="0"/>
              <a:t>Marvin Minsky (MIT)</a:t>
            </a:r>
            <a:endParaRPr lang="hr-H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BRUTE-FORCE SEARCH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863080" y="1340768"/>
            <a:ext cx="70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/>
              <a:t>TRAŽENJE JEDINSTVENOG POLJA U STUPCIMA</a:t>
            </a:r>
            <a:endParaRPr lang="hr-HR" sz="24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2674640" cy="4572000"/>
          </a:xfrm>
        </p:spPr>
        <p:txBody>
          <a:bodyPr>
            <a:normAutofit/>
          </a:bodyPr>
          <a:lstStyle/>
          <a:p>
            <a:r>
              <a:rPr lang="hr-HR" sz="2000" dirty="0" smtClean="0"/>
              <a:t>Provjeravaju se svi agenti u istom stupcu, ukoliko postoji </a:t>
            </a:r>
            <a:r>
              <a:rPr lang="hr-HR" sz="2000" u="sng" dirty="0" smtClean="0"/>
              <a:t>samo jedan</a:t>
            </a:r>
            <a:r>
              <a:rPr lang="hr-HR" sz="2000" dirty="0" smtClean="0"/>
              <a:t> agent koji može poprimiti određenu vrijednost, on će postaviti svojstvo broj u tu vrijednost</a:t>
            </a:r>
            <a:endParaRPr lang="hr-HR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060848"/>
            <a:ext cx="540999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BRUTE-FORCE SEARCH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863080" y="1340768"/>
            <a:ext cx="70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/>
              <a:t>TRAŽENJE JEDINSTVENOG POLJA U STUPCIMA</a:t>
            </a:r>
            <a:endParaRPr lang="hr-HR" sz="24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3178696" cy="4572000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Plavom bojom prikazani su agenti koji su postavili svoju vrijednost na jedinstven način u odnosu na stupce</a:t>
            </a:r>
            <a:endParaRPr lang="hr-H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988840"/>
            <a:ext cx="4176464" cy="412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Dodatne mogućnosti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3394720" cy="4572000"/>
          </a:xfrm>
        </p:spPr>
        <p:txBody>
          <a:bodyPr>
            <a:normAutofit lnSpcReduction="10000"/>
          </a:bodyPr>
          <a:lstStyle/>
          <a:p>
            <a:r>
              <a:rPr lang="hr-HR" sz="2000" dirty="0" smtClean="0"/>
              <a:t>Na sučelje je dodan Switch kojim odabiremo želimo li umjesto praznih polja vidjeti vidjeti agente čija je trenutna vrijednost nula i oni su označeni narančastom bojom</a:t>
            </a:r>
          </a:p>
          <a:p>
            <a:r>
              <a:rPr lang="hr-HR" sz="2000" dirty="0" smtClean="0"/>
              <a:t>Te Monitor koji služi kao brojač agenata koji imaju vrijednost svojstva broj 0, bez obzira jesu li vidljivi na polju ili su polja prazna </a:t>
            </a:r>
            <a:endParaRPr lang="hr-HR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844824"/>
            <a:ext cx="4032448" cy="401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365104"/>
            <a:ext cx="1656184" cy="148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2962672" cy="4572000"/>
          </a:xfrm>
        </p:spPr>
        <p:txBody>
          <a:bodyPr>
            <a:normAutofit fontScale="77500" lnSpcReduction="20000"/>
          </a:bodyPr>
          <a:lstStyle/>
          <a:p>
            <a:r>
              <a:rPr lang="hr-HR" dirty="0" smtClean="0"/>
              <a:t>Također, na sučelje je dodan Chooser kojim odabiremo jedan od 9 brojeva te će se tako istaknuti u polju svi agenti koji imaju vrijednost odabranog broja</a:t>
            </a:r>
            <a:endParaRPr lang="hr-H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Dodatne mogućnosti</a:t>
            </a:r>
            <a:endParaRPr lang="hr-H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509120"/>
            <a:ext cx="1972989" cy="178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44824"/>
            <a:ext cx="3960440" cy="383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075240" cy="4572000"/>
          </a:xfrm>
        </p:spPr>
        <p:txBody>
          <a:bodyPr/>
          <a:lstStyle/>
          <a:p>
            <a:r>
              <a:rPr lang="hr-HR" dirty="0" smtClean="0"/>
              <a:t>Usporedit ćemo Sudoku-Easy, Sudoku-Medium i Sudoku-Hard s obzirom na mogućnost rješavanja različitim vrstama brute-force pretrage i s obzirom na broj potrebnih operacija odnosno pokretanja procedure </a:t>
            </a:r>
            <a:r>
              <a:rPr lang="hr-HR" i="1" dirty="0" smtClean="0"/>
              <a:t>play</a:t>
            </a:r>
            <a:r>
              <a:rPr lang="hr-HR" dirty="0" smtClean="0"/>
              <a:t>.</a:t>
            </a:r>
            <a:endParaRPr lang="hr-H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</a:t>
            </a:r>
            <a:endParaRPr lang="hr-H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3528" y="1484784"/>
          <a:ext cx="8568951" cy="492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66"/>
                <a:gridCol w="1429366"/>
                <a:gridCol w="1429366"/>
                <a:gridCol w="1429366"/>
                <a:gridCol w="1429366"/>
                <a:gridCol w="1422121"/>
              </a:tblGrid>
              <a:tr h="169513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b="1" dirty="0" smtClean="0"/>
                        <a:t>Broj</a:t>
                      </a:r>
                      <a:r>
                        <a:rPr lang="hr-HR" sz="1600" b="1" baseline="0" dirty="0" smtClean="0"/>
                        <a:t> postavljenih agenata na početku </a:t>
                      </a:r>
                      <a:endParaRPr lang="hr-H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b="1" dirty="0" smtClean="0"/>
                        <a:t>Rješiv samo</a:t>
                      </a:r>
                      <a:r>
                        <a:rPr lang="hr-HR" sz="1600" b="1" baseline="0" dirty="0" smtClean="0"/>
                        <a:t> metodom traženja jedinstvenog kandidata</a:t>
                      </a:r>
                      <a:endParaRPr lang="hr-H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Rješiv metodom</a:t>
                      </a:r>
                      <a:r>
                        <a:rPr lang="hr-HR" sz="1400" baseline="0" dirty="0" smtClean="0"/>
                        <a:t> jedinstvenog kandidata i jedne od metoda jedinstvenog polja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Rješiv metodama jedinstvenog polja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b="1" dirty="0" smtClean="0"/>
                        <a:t>Rješiv upotrebom svih triju metoda</a:t>
                      </a:r>
                      <a:endParaRPr lang="hr-HR" sz="1600" b="1" dirty="0"/>
                    </a:p>
                  </a:txBody>
                  <a:tcPr/>
                </a:tc>
              </a:tr>
              <a:tr h="1043135">
                <a:tc>
                  <a:txBody>
                    <a:bodyPr/>
                    <a:lstStyle/>
                    <a:p>
                      <a:r>
                        <a:rPr lang="hr-HR" sz="2000" b="1" dirty="0" smtClean="0"/>
                        <a:t>Sudoku-Easy</a:t>
                      </a:r>
                      <a:endParaRPr lang="hr-H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35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DA</a:t>
                      </a:r>
                    </a:p>
                    <a:p>
                      <a:r>
                        <a:rPr lang="hr-HR" dirty="0" smtClean="0"/>
                        <a:t>(3-6 koraka)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DA</a:t>
                      </a:r>
                    </a:p>
                    <a:p>
                      <a:r>
                        <a:rPr lang="hr-HR" dirty="0" smtClean="0"/>
                        <a:t>(3 koraka)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DA</a:t>
                      </a:r>
                    </a:p>
                    <a:p>
                      <a:r>
                        <a:rPr lang="hr-HR" dirty="0" smtClean="0"/>
                        <a:t>(3 koraka)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DA</a:t>
                      </a:r>
                    </a:p>
                    <a:p>
                      <a:r>
                        <a:rPr lang="hr-HR" dirty="0" smtClean="0"/>
                        <a:t>(2 koraka)</a:t>
                      </a:r>
                      <a:endParaRPr lang="hr-HR" dirty="0"/>
                    </a:p>
                  </a:txBody>
                  <a:tcPr/>
                </a:tc>
              </a:tr>
              <a:tr h="1043135">
                <a:tc>
                  <a:txBody>
                    <a:bodyPr/>
                    <a:lstStyle/>
                    <a:p>
                      <a:r>
                        <a:rPr lang="hr-HR" sz="2000" b="1" dirty="0" smtClean="0"/>
                        <a:t>Sudoku-Medium</a:t>
                      </a:r>
                      <a:endParaRPr lang="hr-H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28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NE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NE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DA</a:t>
                      </a:r>
                    </a:p>
                    <a:p>
                      <a:r>
                        <a:rPr lang="hr-HR" dirty="0" smtClean="0"/>
                        <a:t>(4</a:t>
                      </a:r>
                      <a:r>
                        <a:rPr lang="hr-HR" baseline="0" dirty="0" smtClean="0"/>
                        <a:t> koraka)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DA</a:t>
                      </a:r>
                    </a:p>
                    <a:p>
                      <a:r>
                        <a:rPr lang="hr-HR" dirty="0" smtClean="0"/>
                        <a:t>(3 koraka)</a:t>
                      </a:r>
                      <a:endParaRPr lang="hr-HR" dirty="0"/>
                    </a:p>
                  </a:txBody>
                  <a:tcPr/>
                </a:tc>
              </a:tr>
              <a:tr h="1043135">
                <a:tc>
                  <a:txBody>
                    <a:bodyPr/>
                    <a:lstStyle/>
                    <a:p>
                      <a:r>
                        <a:rPr lang="hr-HR" sz="2000" b="1" dirty="0" smtClean="0"/>
                        <a:t>Sudoku-Hard</a:t>
                      </a:r>
                      <a:endParaRPr lang="hr-H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28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NE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NE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NE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/>
                        <a:t>DA</a:t>
                      </a:r>
                    </a:p>
                    <a:p>
                      <a:r>
                        <a:rPr lang="hr-HR" dirty="0" smtClean="0"/>
                        <a:t>(4-6 koraka)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</a:t>
            </a:r>
            <a:endParaRPr lang="hr-H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Analiza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Zaključujemo da je Sudoku-Easy rješiv sa bilo kojom od 3 brute-force verzije algoritma i to s najviše 6 koraka, koristeći samo metodu jedinstvenog kandidata, i najmanje 2 koraka koristeći sve 3 metode</a:t>
            </a:r>
          </a:p>
          <a:p>
            <a:r>
              <a:rPr lang="hr-HR" sz="2000" dirty="0" smtClean="0"/>
              <a:t>Sudoku-Medium rješiv je na dva načina, koristeći obe metode traženja jedinstvenog polja (4 koraka) ili koristeći sve tri metode (3 koraka)</a:t>
            </a:r>
          </a:p>
          <a:p>
            <a:r>
              <a:rPr lang="hr-HR" sz="2000" dirty="0" smtClean="0"/>
              <a:t>Dok je Sudoku-Hard rješiv isključivo koristeći sve 3 metode i to u 4 do 6 koraka.</a:t>
            </a:r>
          </a:p>
          <a:p>
            <a:r>
              <a:rPr lang="hr-HR" sz="2000" dirty="0" smtClean="0"/>
              <a:t>Broj koraka varira jer se pozivajući</a:t>
            </a:r>
          </a:p>
          <a:p>
            <a:pPr>
              <a:buNone/>
            </a:pPr>
            <a:r>
              <a:rPr lang="hr-HR" sz="2000" dirty="0" smtClean="0"/>
              <a:t> </a:t>
            </a:r>
            <a:r>
              <a:rPr lang="hr-HR" sz="2000" dirty="0" smtClean="0"/>
              <a:t>     na slučajan način bira redoslijed kvadratica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941168"/>
            <a:ext cx="324036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Tema projekta: SUDOKU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Sudoku je vrsta matematičke zagonetke čije je rješenje temeljeno na logici</a:t>
            </a:r>
          </a:p>
          <a:p>
            <a:r>
              <a:rPr lang="hr-HR" dirty="0" smtClean="0"/>
              <a:t>Sastoji se od jednog kvadratnog polja, podijeljenog na 81 manjih kvadratića</a:t>
            </a:r>
          </a:p>
          <a:p>
            <a:r>
              <a:rPr lang="hr-HR" dirty="0" smtClean="0"/>
              <a:t>Unutar velikog kvadrata, označeno je 9 odjeljaka velikih 3x3 polja</a:t>
            </a:r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Pravila igre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igre je ispuniti sva polja brojevima od 1 do 9, s tim da se svaki broj smije pojaviti točno 9 puta</a:t>
            </a:r>
          </a:p>
          <a:p>
            <a:r>
              <a:rPr lang="hr-HR" dirty="0" smtClean="0"/>
              <a:t>Jedan se broj smije pojaviti samo jednom u svakom retku, svakom stupcu i svakom odjeljku od 3x3 polja.</a:t>
            </a:r>
          </a:p>
          <a:p>
            <a:r>
              <a:rPr lang="hr-HR" dirty="0" smtClean="0"/>
              <a:t>Metode rješavanja: Metoda eliminacije polja i metoda eliminacije brojeva </a:t>
            </a:r>
            <a:endParaRPr lang="hr-H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NetLogo: Postavke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114800" cy="4572000"/>
          </a:xfrm>
        </p:spPr>
        <p:txBody>
          <a:bodyPr/>
          <a:lstStyle/>
          <a:p>
            <a:r>
              <a:rPr lang="hr-HR" dirty="0" smtClean="0"/>
              <a:t>Lokacija ishodišta je u centru </a:t>
            </a:r>
            <a:r>
              <a:rPr lang="hr-HR" dirty="0" smtClean="0"/>
              <a:t>svijeta</a:t>
            </a:r>
          </a:p>
          <a:p>
            <a:r>
              <a:rPr lang="hr-HR" dirty="0" smtClean="0"/>
              <a:t>Svijet u kojem radimo ima 220x220 patcheva veličine 2</a:t>
            </a:r>
          </a:p>
          <a:p>
            <a:r>
              <a:rPr lang="hr-HR" dirty="0" smtClean="0"/>
              <a:t>Veličina oznaka agenata je 20</a:t>
            </a:r>
          </a:p>
          <a:p>
            <a:endParaRPr lang="hr-H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888432" cy="513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NetLogo: Okruženje agenta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3826768" cy="4572000"/>
          </a:xfrm>
        </p:spPr>
        <p:txBody>
          <a:bodyPr>
            <a:normAutofit/>
          </a:bodyPr>
          <a:lstStyle/>
          <a:p>
            <a:r>
              <a:rPr lang="hr-HR" sz="2000" dirty="0" smtClean="0"/>
              <a:t>Za navedenu igru, najprije je trebalo nacrtati rešetku, odnosno kvadrat 9x9 polja</a:t>
            </a:r>
          </a:p>
          <a:p>
            <a:endParaRPr lang="hr-HR" sz="2000" dirty="0" smtClean="0"/>
          </a:p>
          <a:p>
            <a:r>
              <a:rPr lang="hr-HR" sz="2000" dirty="0" smtClean="0"/>
              <a:t>Napravljene su procedure za crtanje redaka, crtanje stupaca i na kraju procedura </a:t>
            </a:r>
            <a:r>
              <a:rPr lang="hr-HR" sz="2000" i="1" dirty="0" smtClean="0"/>
              <a:t>nacrtaj-resetku </a:t>
            </a:r>
            <a:r>
              <a:rPr lang="hr-HR" sz="2000" dirty="0" smtClean="0"/>
              <a:t>koja poziva gore navedene procedure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556792"/>
            <a:ext cx="3384376" cy="122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924944"/>
            <a:ext cx="3384376" cy="48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501008"/>
            <a:ext cx="338437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077072"/>
            <a:ext cx="3384376" cy="23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NetLogo: Izgled rešetke</a:t>
            </a:r>
            <a:endParaRPr lang="hr-H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16129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NetLogo: Agenti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4330824" cy="4572000"/>
          </a:xfrm>
        </p:spPr>
        <p:txBody>
          <a:bodyPr>
            <a:normAutofit lnSpcReduction="10000"/>
          </a:bodyPr>
          <a:lstStyle/>
          <a:p>
            <a:r>
              <a:rPr lang="hr-HR" sz="2000" dirty="0" smtClean="0"/>
              <a:t>Agenti su nazvani kvadratici</a:t>
            </a:r>
          </a:p>
          <a:p>
            <a:r>
              <a:rPr lang="hr-HR" sz="2000" dirty="0" smtClean="0"/>
              <a:t>Svaki agent ima 9 svojstava</a:t>
            </a:r>
          </a:p>
          <a:p>
            <a:r>
              <a:rPr lang="hr-HR" sz="2000" dirty="0" smtClean="0"/>
              <a:t>kvadraticX je x-koordinata agenta</a:t>
            </a:r>
          </a:p>
          <a:p>
            <a:r>
              <a:rPr lang="hr-HR" sz="2000" dirty="0" smtClean="0"/>
              <a:t>kvadraticY je y-koordinata agenta</a:t>
            </a:r>
          </a:p>
          <a:p>
            <a:r>
              <a:rPr lang="hr-HR" sz="2000" dirty="0" smtClean="0"/>
              <a:t>Broj je oznaka agenta</a:t>
            </a:r>
          </a:p>
          <a:p>
            <a:r>
              <a:rPr lang="hr-HR" sz="2000" dirty="0" smtClean="0"/>
              <a:t>Regija je broj dodijeljen agentu u odnosu na kojem se polju nalazi </a:t>
            </a:r>
          </a:p>
          <a:p>
            <a:r>
              <a:rPr lang="hr-HR" sz="2000" dirty="0" smtClean="0"/>
              <a:t>Kandidati –lista mogućih vrijednosti (label) koje agenti mogu poprimiti bez narušavanja pravila igre</a:t>
            </a:r>
          </a:p>
          <a:p>
            <a:endParaRPr lang="hr-H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132856"/>
            <a:ext cx="379841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636912"/>
            <a:ext cx="2160240" cy="302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NetLogo: Agenti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194264"/>
          </a:xfrm>
        </p:spPr>
        <p:txBody>
          <a:bodyPr/>
          <a:lstStyle/>
          <a:p>
            <a:r>
              <a:rPr lang="hr-HR" dirty="0" smtClean="0"/>
              <a:t>Agenti su na početku igre smješteni oko ishodišta </a:t>
            </a:r>
          </a:p>
          <a:p>
            <a:r>
              <a:rPr lang="hr-HR" dirty="0" smtClean="0"/>
              <a:t>metoda kvadratic-lokacija raspršuje ih po svijetu, unutar rešetke </a:t>
            </a:r>
            <a:endParaRPr lang="hr-H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65104"/>
            <a:ext cx="744523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463</TotalTime>
  <Words>974</Words>
  <Application>Microsoft Office PowerPoint</Application>
  <PresentationFormat>On-screen Show (4:3)</PresentationFormat>
  <Paragraphs>127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Verve</vt:lpstr>
      <vt:lpstr>UVOD U UMJETNU INTELIGENCIJU</vt:lpstr>
      <vt:lpstr>UVOD</vt:lpstr>
      <vt:lpstr>Tema projekta: SUDOKU</vt:lpstr>
      <vt:lpstr>Pravila igre</vt:lpstr>
      <vt:lpstr>NetLogo: Postavke</vt:lpstr>
      <vt:lpstr>NetLogo: Okruženje agenta</vt:lpstr>
      <vt:lpstr>NetLogo: Izgled rešetke</vt:lpstr>
      <vt:lpstr>NetLogo: Agenti</vt:lpstr>
      <vt:lpstr>NetLogo: Agenti</vt:lpstr>
      <vt:lpstr>NetLogo: Agenti</vt:lpstr>
      <vt:lpstr>NetLogo: CILJ</vt:lpstr>
      <vt:lpstr>NetLogo: Primjer Sudoku1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BRUTE-FORCE SEARCH</vt:lpstr>
      <vt:lpstr>Dodatne mogućnosti</vt:lpstr>
      <vt:lpstr>Dodatne mogućnosti</vt:lpstr>
      <vt:lpstr>Usporedba</vt:lpstr>
      <vt:lpstr>Usporedba</vt:lpstr>
      <vt:lpstr>Analiza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UMJETNU INTELIGENCIJU</dc:title>
  <dc:creator>Antonija</dc:creator>
  <cp:lastModifiedBy>Antonija</cp:lastModifiedBy>
  <cp:revision>28</cp:revision>
  <dcterms:created xsi:type="dcterms:W3CDTF">2017-02-16T13:55:17Z</dcterms:created>
  <dcterms:modified xsi:type="dcterms:W3CDTF">2017-02-16T21:38:52Z</dcterms:modified>
</cp:coreProperties>
</file>