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or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ora-bold.fntdata"/><Relationship Id="rId10" Type="http://schemas.openxmlformats.org/officeDocument/2006/relationships/font" Target="fonts/Lora-regular.fntdata"/><Relationship Id="rId13" Type="http://schemas.openxmlformats.org/officeDocument/2006/relationships/font" Target="fonts/Lora-boldItalic.fntdata"/><Relationship Id="rId12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52a2c0b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52a2c0b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52a2c0b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52a2c0b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52a2c0b1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52a2c0b1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0236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6700">
                <a:latin typeface="Lora"/>
                <a:ea typeface="Lora"/>
                <a:cs typeface="Lora"/>
                <a:sym typeface="Lora"/>
              </a:rPr>
              <a:t>Report</a:t>
            </a:r>
            <a:endParaRPr sz="67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5700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it" sz="590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it" sz="590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CSIRT:</a:t>
            </a:r>
            <a:endParaRPr sz="590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590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incident response </a:t>
            </a:r>
            <a:endParaRPr sz="590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79925" y="38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133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Isolamento</a:t>
            </a:r>
            <a:r>
              <a:rPr lang="it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  </a:t>
            </a:r>
            <a:endParaRPr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79925" y="1002675"/>
            <a:ext cx="78228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it">
                <a:latin typeface="Lora"/>
                <a:ea typeface="Lora"/>
                <a:cs typeface="Lora"/>
                <a:sym typeface="Lora"/>
              </a:rPr>
              <a:t>L'isolamento</a:t>
            </a:r>
            <a:r>
              <a:rPr lang="it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it">
                <a:latin typeface="Lora"/>
                <a:ea typeface="Lora"/>
                <a:cs typeface="Lora"/>
                <a:sym typeface="Lora"/>
              </a:rPr>
              <a:t>consiste</a:t>
            </a:r>
            <a:r>
              <a:rPr lang="it">
                <a:latin typeface="Lora"/>
                <a:ea typeface="Lora"/>
                <a:cs typeface="Lora"/>
                <a:sym typeface="Lora"/>
              </a:rPr>
              <a:t> nella completa </a:t>
            </a:r>
            <a:r>
              <a:rPr lang="it">
                <a:latin typeface="Lora"/>
                <a:ea typeface="Lora"/>
                <a:cs typeface="Lora"/>
                <a:sym typeface="Lora"/>
              </a:rPr>
              <a:t>disconnessione</a:t>
            </a:r>
            <a:r>
              <a:rPr lang="it">
                <a:latin typeface="Lora"/>
                <a:ea typeface="Lora"/>
                <a:cs typeface="Lora"/>
                <a:sym typeface="Lora"/>
              </a:rPr>
              <a:t> del sistema infetto dalla rete internet in cui si trovava.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975" y="1901175"/>
            <a:ext cx="6775935" cy="28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78225" y="3749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lang="it" sz="3133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Rimozione</a:t>
            </a:r>
            <a:r>
              <a:rPr lang="it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78225" y="1014988"/>
            <a:ext cx="76302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Lora"/>
                <a:ea typeface="Lora"/>
                <a:cs typeface="Lora"/>
                <a:sym typeface="Lora"/>
              </a:rPr>
              <a:t>La rimozione entra in gioco quando l’isolamento non è abbastanza, ovvero </a:t>
            </a:r>
            <a:r>
              <a:rPr lang="it">
                <a:latin typeface="Lora"/>
                <a:ea typeface="Lora"/>
                <a:cs typeface="Lora"/>
                <a:sym typeface="Lora"/>
              </a:rPr>
              <a:t>rimuoviamo</a:t>
            </a:r>
            <a:r>
              <a:rPr lang="it">
                <a:latin typeface="Lora"/>
                <a:ea typeface="Lora"/>
                <a:cs typeface="Lora"/>
                <a:sym typeface="Lora"/>
              </a:rPr>
              <a:t> il </a:t>
            </a:r>
            <a:r>
              <a:rPr lang="it">
                <a:latin typeface="Lora"/>
                <a:ea typeface="Lora"/>
                <a:cs typeface="Lora"/>
                <a:sym typeface="Lora"/>
              </a:rPr>
              <a:t>sistema</a:t>
            </a:r>
            <a:r>
              <a:rPr lang="it">
                <a:latin typeface="Lora"/>
                <a:ea typeface="Lora"/>
                <a:cs typeface="Lora"/>
                <a:sym typeface="Lora"/>
              </a:rPr>
              <a:t> dalla rete </a:t>
            </a:r>
            <a:r>
              <a:rPr lang="it">
                <a:latin typeface="Lora"/>
                <a:ea typeface="Lora"/>
                <a:cs typeface="Lora"/>
                <a:sym typeface="Lora"/>
              </a:rPr>
              <a:t>interna</a:t>
            </a:r>
            <a:r>
              <a:rPr lang="it">
                <a:latin typeface="Lora"/>
                <a:ea typeface="Lora"/>
                <a:cs typeface="Lora"/>
                <a:sym typeface="Lora"/>
              </a:rPr>
              <a:t> sia internet. 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863" y="2012663"/>
            <a:ext cx="6524570" cy="27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Purge vs. Destroy </a:t>
            </a:r>
            <a:endParaRPr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784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Purge</a:t>
            </a:r>
            <a:r>
              <a:rPr lang="it">
                <a:latin typeface="Lora"/>
                <a:ea typeface="Lora"/>
                <a:cs typeface="Lora"/>
                <a:sym typeface="Lora"/>
              </a:rPr>
              <a:t>: oltre all’approccio </a:t>
            </a:r>
            <a:r>
              <a:rPr lang="it">
                <a:latin typeface="Lora"/>
                <a:ea typeface="Lora"/>
                <a:cs typeface="Lora"/>
                <a:sym typeface="Lora"/>
              </a:rPr>
              <a:t>logico</a:t>
            </a:r>
            <a:r>
              <a:rPr lang="it">
                <a:latin typeface="Lora"/>
                <a:ea typeface="Lora"/>
                <a:cs typeface="Lora"/>
                <a:sym typeface="Lora"/>
              </a:rPr>
              <a:t> per la rimozione di contenuti sensibili, come accade nel </a:t>
            </a:r>
            <a:r>
              <a:rPr i="1" lang="it">
                <a:solidFill>
                  <a:srgbClr val="6AA84F"/>
                </a:solidFill>
                <a:latin typeface="Lora"/>
                <a:ea typeface="Lora"/>
                <a:cs typeface="Lora"/>
                <a:sym typeface="Lora"/>
              </a:rPr>
              <a:t>clear</a:t>
            </a:r>
            <a:r>
              <a:rPr lang="it">
                <a:latin typeface="Lora"/>
                <a:ea typeface="Lora"/>
                <a:cs typeface="Lora"/>
                <a:sym typeface="Lora"/>
              </a:rPr>
              <a:t>, consiste anche nella rimozione </a:t>
            </a:r>
            <a:r>
              <a:rPr lang="it">
                <a:latin typeface="Lora"/>
                <a:ea typeface="Lora"/>
                <a:cs typeface="Lora"/>
                <a:sym typeface="Lora"/>
              </a:rPr>
              <a:t>fisica.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Destroy</a:t>
            </a:r>
            <a:r>
              <a:rPr lang="it">
                <a:latin typeface="Lora"/>
                <a:ea typeface="Lora"/>
                <a:cs typeface="Lora"/>
                <a:sym typeface="Lora"/>
              </a:rPr>
              <a:t>: oltre ai meccanismi logici e fisici, </a:t>
            </a:r>
            <a:r>
              <a:rPr lang="it">
                <a:latin typeface="Lora"/>
                <a:ea typeface="Lora"/>
                <a:cs typeface="Lora"/>
                <a:sym typeface="Lora"/>
              </a:rPr>
              <a:t>questo</a:t>
            </a:r>
            <a:r>
              <a:rPr lang="it">
                <a:latin typeface="Lora"/>
                <a:ea typeface="Lora"/>
                <a:cs typeface="Lora"/>
                <a:sym typeface="Lora"/>
              </a:rPr>
              <a:t> approccio consiste nella distruzione totale dei dati manomessi attraverso tecniche di laboratorio come: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ora"/>
              <a:buChar char="-"/>
            </a:pPr>
            <a:r>
              <a:rPr i="1" lang="it">
                <a:latin typeface="Lora"/>
                <a:ea typeface="Lora"/>
                <a:cs typeface="Lora"/>
                <a:sym typeface="Lora"/>
              </a:rPr>
              <a:t>disintegrazione;</a:t>
            </a:r>
            <a:endParaRPr i="1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-"/>
            </a:pPr>
            <a:r>
              <a:rPr i="1" lang="it">
                <a:latin typeface="Lora"/>
                <a:ea typeface="Lora"/>
                <a:cs typeface="Lora"/>
                <a:sym typeface="Lora"/>
              </a:rPr>
              <a:t>polverizzazione ad alte temperature;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