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6" r:id="rId8"/>
    <p:sldId id="267" r:id="rId9"/>
    <p:sldId id="262" r:id="rId10"/>
    <p:sldId id="263"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C7A3EC0-6010-4503-AB6B-D0ED6CF5171E}"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10D97-7546-4AAF-BF80-B639E7B08FA9}"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66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7A3EC0-6010-4503-AB6B-D0ED6CF5171E}"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10D97-7546-4AAF-BF80-B639E7B08FA9}" type="slidenum">
              <a:rPr lang="en-US" smtClean="0"/>
              <a:t>‹#›</a:t>
            </a:fld>
            <a:endParaRPr lang="en-US"/>
          </a:p>
        </p:txBody>
      </p:sp>
    </p:spTree>
    <p:extLst>
      <p:ext uri="{BB962C8B-B14F-4D97-AF65-F5344CB8AC3E}">
        <p14:creationId xmlns:p14="http://schemas.microsoft.com/office/powerpoint/2010/main" val="17970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7A3EC0-6010-4503-AB6B-D0ED6CF5171E}"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10D97-7546-4AAF-BF80-B639E7B08FA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31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7A3EC0-6010-4503-AB6B-D0ED6CF5171E}"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10D97-7546-4AAF-BF80-B639E7B08FA9}" type="slidenum">
              <a:rPr lang="en-US" smtClean="0"/>
              <a:t>‹#›</a:t>
            </a:fld>
            <a:endParaRPr lang="en-US"/>
          </a:p>
        </p:txBody>
      </p:sp>
    </p:spTree>
    <p:extLst>
      <p:ext uri="{BB962C8B-B14F-4D97-AF65-F5344CB8AC3E}">
        <p14:creationId xmlns:p14="http://schemas.microsoft.com/office/powerpoint/2010/main" val="419697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7A3EC0-6010-4503-AB6B-D0ED6CF5171E}"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10D97-7546-4AAF-BF80-B639E7B08FA9}"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84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7A3EC0-6010-4503-AB6B-D0ED6CF5171E}"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10D97-7546-4AAF-BF80-B639E7B08FA9}" type="slidenum">
              <a:rPr lang="en-US" smtClean="0"/>
              <a:t>‹#›</a:t>
            </a:fld>
            <a:endParaRPr lang="en-US"/>
          </a:p>
        </p:txBody>
      </p:sp>
    </p:spTree>
    <p:extLst>
      <p:ext uri="{BB962C8B-B14F-4D97-AF65-F5344CB8AC3E}">
        <p14:creationId xmlns:p14="http://schemas.microsoft.com/office/powerpoint/2010/main" val="71405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7A3EC0-6010-4503-AB6B-D0ED6CF5171E}" type="datetimeFigureOut">
              <a:rPr lang="en-US" smtClean="0"/>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010D97-7546-4AAF-BF80-B639E7B08FA9}" type="slidenum">
              <a:rPr lang="en-US" smtClean="0"/>
              <a:t>‹#›</a:t>
            </a:fld>
            <a:endParaRPr lang="en-US"/>
          </a:p>
        </p:txBody>
      </p:sp>
    </p:spTree>
    <p:extLst>
      <p:ext uri="{BB962C8B-B14F-4D97-AF65-F5344CB8AC3E}">
        <p14:creationId xmlns:p14="http://schemas.microsoft.com/office/powerpoint/2010/main" val="371061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7A3EC0-6010-4503-AB6B-D0ED6CF5171E}"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010D97-7546-4AAF-BF80-B639E7B08FA9}" type="slidenum">
              <a:rPr lang="en-US" smtClean="0"/>
              <a:t>‹#›</a:t>
            </a:fld>
            <a:endParaRPr lang="en-US"/>
          </a:p>
        </p:txBody>
      </p:sp>
    </p:spTree>
    <p:extLst>
      <p:ext uri="{BB962C8B-B14F-4D97-AF65-F5344CB8AC3E}">
        <p14:creationId xmlns:p14="http://schemas.microsoft.com/office/powerpoint/2010/main" val="291061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A3EC0-6010-4503-AB6B-D0ED6CF5171E}" type="datetimeFigureOut">
              <a:rPr lang="en-US" smtClean="0"/>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010D97-7546-4AAF-BF80-B639E7B08FA9}" type="slidenum">
              <a:rPr lang="en-US" smtClean="0"/>
              <a:t>‹#›</a:t>
            </a:fld>
            <a:endParaRPr lang="en-US"/>
          </a:p>
        </p:txBody>
      </p:sp>
    </p:spTree>
    <p:extLst>
      <p:ext uri="{BB962C8B-B14F-4D97-AF65-F5344CB8AC3E}">
        <p14:creationId xmlns:p14="http://schemas.microsoft.com/office/powerpoint/2010/main" val="240857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7A3EC0-6010-4503-AB6B-D0ED6CF5171E}"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10D97-7546-4AAF-BF80-B639E7B08FA9}" type="slidenum">
              <a:rPr lang="en-US" smtClean="0"/>
              <a:t>‹#›</a:t>
            </a:fld>
            <a:endParaRPr lang="en-US"/>
          </a:p>
        </p:txBody>
      </p:sp>
    </p:spTree>
    <p:extLst>
      <p:ext uri="{BB962C8B-B14F-4D97-AF65-F5344CB8AC3E}">
        <p14:creationId xmlns:p14="http://schemas.microsoft.com/office/powerpoint/2010/main" val="66345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7A3EC0-6010-4503-AB6B-D0ED6CF5171E}"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10D97-7546-4AAF-BF80-B639E7B08FA9}"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6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C7A3EC0-6010-4503-AB6B-D0ED6CF5171E}" type="datetimeFigureOut">
              <a:rPr lang="en-US" smtClean="0"/>
              <a:t>8/14/2024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5010D97-7546-4AAF-BF80-B639E7B08FA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2357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C85F-B5F8-7928-213E-2019B6632075}"/>
              </a:ext>
            </a:extLst>
          </p:cNvPr>
          <p:cNvSpPr>
            <a:spLocks noGrp="1"/>
          </p:cNvSpPr>
          <p:nvPr>
            <p:ph type="ctrTitle"/>
          </p:nvPr>
        </p:nvSpPr>
        <p:spPr/>
        <p:txBody>
          <a:bodyPr/>
          <a:lstStyle/>
          <a:p>
            <a:r>
              <a:rPr lang="en-GB" dirty="0" err="1"/>
              <a:t>Analitika</a:t>
            </a:r>
            <a:r>
              <a:rPr lang="en-GB" dirty="0"/>
              <a:t> Data</a:t>
            </a:r>
            <a:endParaRPr lang="en-US" dirty="0"/>
          </a:p>
        </p:txBody>
      </p:sp>
      <p:sp>
        <p:nvSpPr>
          <p:cNvPr id="3" name="Subtitle 2">
            <a:extLst>
              <a:ext uri="{FF2B5EF4-FFF2-40B4-BE49-F238E27FC236}">
                <a16:creationId xmlns:a16="http://schemas.microsoft.com/office/drawing/2014/main" id="{96862B3B-AD2A-99F9-08BD-3D6911A318B6}"/>
              </a:ext>
            </a:extLst>
          </p:cNvPr>
          <p:cNvSpPr>
            <a:spLocks noGrp="1"/>
          </p:cNvSpPr>
          <p:nvPr>
            <p:ph type="subTitle" idx="1"/>
          </p:nvPr>
        </p:nvSpPr>
        <p:spPr/>
        <p:txBody>
          <a:bodyPr/>
          <a:lstStyle/>
          <a:p>
            <a:r>
              <a:rPr lang="en-GB" dirty="0"/>
              <a:t>Ivonne Martin</a:t>
            </a:r>
            <a:endParaRPr lang="en-US" dirty="0"/>
          </a:p>
        </p:txBody>
      </p:sp>
    </p:spTree>
    <p:extLst>
      <p:ext uri="{BB962C8B-B14F-4D97-AF65-F5344CB8AC3E}">
        <p14:creationId xmlns:p14="http://schemas.microsoft.com/office/powerpoint/2010/main" val="122189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6501-60A1-6ECD-D1CF-825F753C9C43}"/>
              </a:ext>
            </a:extLst>
          </p:cNvPr>
          <p:cNvSpPr>
            <a:spLocks noGrp="1"/>
          </p:cNvSpPr>
          <p:nvPr>
            <p:ph type="title"/>
          </p:nvPr>
        </p:nvSpPr>
        <p:spPr/>
        <p:txBody>
          <a:bodyPr/>
          <a:lstStyle/>
          <a:p>
            <a:r>
              <a:rPr lang="en-GB" dirty="0"/>
              <a:t>Supervised or unsupervised?</a:t>
            </a:r>
            <a:endParaRPr lang="en-US" dirty="0"/>
          </a:p>
        </p:txBody>
      </p:sp>
      <p:sp>
        <p:nvSpPr>
          <p:cNvPr id="3" name="Content Placeholder 2">
            <a:extLst>
              <a:ext uri="{FF2B5EF4-FFF2-40B4-BE49-F238E27FC236}">
                <a16:creationId xmlns:a16="http://schemas.microsoft.com/office/drawing/2014/main" id="{8A902273-1E87-81E7-F39E-E630ED9240BF}"/>
              </a:ext>
            </a:extLst>
          </p:cNvPr>
          <p:cNvSpPr>
            <a:spLocks noGrp="1"/>
          </p:cNvSpPr>
          <p:nvPr>
            <p:ph idx="1"/>
          </p:nvPr>
        </p:nvSpPr>
        <p:spPr/>
        <p:txBody>
          <a:bodyPr/>
          <a:lstStyle/>
          <a:p>
            <a:endParaRPr lang="en-GB" dirty="0"/>
          </a:p>
          <a:p>
            <a:r>
              <a:rPr lang="en-GB" sz="2800" dirty="0"/>
              <a:t>We are considering launching a new product and wish to know whether it will be a success or a failure. We collect data on 20 similar products that were previously launched. For each product we have recorded whether it was a success or failure, price charged for the product, marketing budget, competition price, and ten other variables.</a:t>
            </a:r>
            <a:endParaRPr lang="en-US" sz="2800" dirty="0"/>
          </a:p>
        </p:txBody>
      </p:sp>
    </p:spTree>
    <p:extLst>
      <p:ext uri="{BB962C8B-B14F-4D97-AF65-F5344CB8AC3E}">
        <p14:creationId xmlns:p14="http://schemas.microsoft.com/office/powerpoint/2010/main" val="402215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6501-60A1-6ECD-D1CF-825F753C9C43}"/>
              </a:ext>
            </a:extLst>
          </p:cNvPr>
          <p:cNvSpPr>
            <a:spLocks noGrp="1"/>
          </p:cNvSpPr>
          <p:nvPr>
            <p:ph type="title"/>
          </p:nvPr>
        </p:nvSpPr>
        <p:spPr/>
        <p:txBody>
          <a:bodyPr/>
          <a:lstStyle/>
          <a:p>
            <a:r>
              <a:rPr lang="en-GB" dirty="0"/>
              <a:t>Supervised or unsupervised?</a:t>
            </a:r>
            <a:endParaRPr lang="en-US" dirty="0"/>
          </a:p>
        </p:txBody>
      </p:sp>
      <p:sp>
        <p:nvSpPr>
          <p:cNvPr id="3" name="Content Placeholder 2">
            <a:extLst>
              <a:ext uri="{FF2B5EF4-FFF2-40B4-BE49-F238E27FC236}">
                <a16:creationId xmlns:a16="http://schemas.microsoft.com/office/drawing/2014/main" id="{8A902273-1E87-81E7-F39E-E630ED9240BF}"/>
              </a:ext>
            </a:extLst>
          </p:cNvPr>
          <p:cNvSpPr>
            <a:spLocks noGrp="1"/>
          </p:cNvSpPr>
          <p:nvPr>
            <p:ph idx="1"/>
          </p:nvPr>
        </p:nvSpPr>
        <p:spPr/>
        <p:txBody>
          <a:bodyPr>
            <a:normAutofit/>
          </a:bodyPr>
          <a:lstStyle/>
          <a:p>
            <a:endParaRPr lang="en-GB" sz="2800" dirty="0"/>
          </a:p>
          <a:p>
            <a:r>
              <a:rPr lang="en-GB" sz="2800" dirty="0"/>
              <a:t>We are interested in predicting the % change in the USD/Euro exchange rate in relation to the weekly changes in the world stock markets. Hence we collect weekly data for all of 2012. For each week we record the % change in the USD/Euro, the % change in the US market, the % change in the British market, and the % change in the German market</a:t>
            </a:r>
            <a:endParaRPr lang="en-US" sz="2800" dirty="0"/>
          </a:p>
        </p:txBody>
      </p:sp>
    </p:spTree>
    <p:extLst>
      <p:ext uri="{BB962C8B-B14F-4D97-AF65-F5344CB8AC3E}">
        <p14:creationId xmlns:p14="http://schemas.microsoft.com/office/powerpoint/2010/main" val="4287063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678A-BD74-5193-E47B-D645A9165D0F}"/>
              </a:ext>
            </a:extLst>
          </p:cNvPr>
          <p:cNvSpPr>
            <a:spLocks noGrp="1"/>
          </p:cNvSpPr>
          <p:nvPr>
            <p:ph type="title"/>
          </p:nvPr>
        </p:nvSpPr>
        <p:spPr/>
        <p:txBody>
          <a:bodyPr/>
          <a:lstStyle/>
          <a:p>
            <a:r>
              <a:rPr lang="en-GB" dirty="0"/>
              <a:t>Real life application</a:t>
            </a:r>
            <a:endParaRPr lang="en-US" dirty="0"/>
          </a:p>
        </p:txBody>
      </p:sp>
      <p:sp>
        <p:nvSpPr>
          <p:cNvPr id="3" name="Content Placeholder 2">
            <a:extLst>
              <a:ext uri="{FF2B5EF4-FFF2-40B4-BE49-F238E27FC236}">
                <a16:creationId xmlns:a16="http://schemas.microsoft.com/office/drawing/2014/main" id="{C4822719-5A0E-C1CE-F035-2216A525F61E}"/>
              </a:ext>
            </a:extLst>
          </p:cNvPr>
          <p:cNvSpPr>
            <a:spLocks noGrp="1"/>
          </p:cNvSpPr>
          <p:nvPr>
            <p:ph idx="1"/>
          </p:nvPr>
        </p:nvSpPr>
        <p:spPr/>
        <p:txBody>
          <a:bodyPr>
            <a:normAutofit/>
          </a:bodyPr>
          <a:lstStyle/>
          <a:p>
            <a:r>
              <a:rPr lang="en-GB" sz="2800" dirty="0"/>
              <a:t>“Describe three real-life applications in which </a:t>
            </a:r>
            <a:r>
              <a:rPr lang="en-GB" sz="2800" b="1" dirty="0"/>
              <a:t>regression</a:t>
            </a:r>
            <a:r>
              <a:rPr lang="en-GB" sz="2800" dirty="0"/>
              <a:t> might</a:t>
            </a:r>
          </a:p>
          <a:p>
            <a:r>
              <a:rPr lang="en-GB" sz="2800" dirty="0"/>
              <a:t>be useful. Describe the response, as well as the predictors. Is the</a:t>
            </a:r>
          </a:p>
          <a:p>
            <a:r>
              <a:rPr lang="en-GB" sz="2800" dirty="0"/>
              <a:t>goal of each application inference or prediction? Explain your</a:t>
            </a:r>
          </a:p>
          <a:p>
            <a:r>
              <a:rPr lang="en-GB" sz="2800" dirty="0"/>
              <a:t>answer.”</a:t>
            </a:r>
            <a:endParaRPr lang="en-US" sz="2800" dirty="0"/>
          </a:p>
        </p:txBody>
      </p:sp>
    </p:spTree>
    <p:extLst>
      <p:ext uri="{BB962C8B-B14F-4D97-AF65-F5344CB8AC3E}">
        <p14:creationId xmlns:p14="http://schemas.microsoft.com/office/powerpoint/2010/main" val="182815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678A-BD74-5193-E47B-D645A9165D0F}"/>
              </a:ext>
            </a:extLst>
          </p:cNvPr>
          <p:cNvSpPr>
            <a:spLocks noGrp="1"/>
          </p:cNvSpPr>
          <p:nvPr>
            <p:ph type="title"/>
          </p:nvPr>
        </p:nvSpPr>
        <p:spPr/>
        <p:txBody>
          <a:bodyPr/>
          <a:lstStyle/>
          <a:p>
            <a:r>
              <a:rPr lang="en-GB" dirty="0"/>
              <a:t>Real life application</a:t>
            </a:r>
            <a:endParaRPr lang="en-US" dirty="0"/>
          </a:p>
        </p:txBody>
      </p:sp>
      <p:sp>
        <p:nvSpPr>
          <p:cNvPr id="3" name="Content Placeholder 2">
            <a:extLst>
              <a:ext uri="{FF2B5EF4-FFF2-40B4-BE49-F238E27FC236}">
                <a16:creationId xmlns:a16="http://schemas.microsoft.com/office/drawing/2014/main" id="{C4822719-5A0E-C1CE-F035-2216A525F61E}"/>
              </a:ext>
            </a:extLst>
          </p:cNvPr>
          <p:cNvSpPr>
            <a:spLocks noGrp="1"/>
          </p:cNvSpPr>
          <p:nvPr>
            <p:ph idx="1"/>
          </p:nvPr>
        </p:nvSpPr>
        <p:spPr/>
        <p:txBody>
          <a:bodyPr>
            <a:normAutofit/>
          </a:bodyPr>
          <a:lstStyle/>
          <a:p>
            <a:r>
              <a:rPr lang="en-GB" sz="2800" dirty="0"/>
              <a:t>“Describe three real-life applications in which </a:t>
            </a:r>
            <a:r>
              <a:rPr lang="en-GB" sz="2800" b="1" dirty="0"/>
              <a:t>cluster analysis</a:t>
            </a:r>
            <a:r>
              <a:rPr lang="en-GB" sz="2800" dirty="0"/>
              <a:t> might be useful.”</a:t>
            </a:r>
            <a:endParaRPr lang="en-US" sz="2800" dirty="0"/>
          </a:p>
        </p:txBody>
      </p:sp>
    </p:spTree>
    <p:extLst>
      <p:ext uri="{BB962C8B-B14F-4D97-AF65-F5344CB8AC3E}">
        <p14:creationId xmlns:p14="http://schemas.microsoft.com/office/powerpoint/2010/main" val="232938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7B8C-14ED-7CA4-9F10-371F54615150}"/>
              </a:ext>
            </a:extLst>
          </p:cNvPr>
          <p:cNvSpPr>
            <a:spLocks noGrp="1"/>
          </p:cNvSpPr>
          <p:nvPr>
            <p:ph type="title"/>
          </p:nvPr>
        </p:nvSpPr>
        <p:spPr/>
        <p:txBody>
          <a:bodyPr/>
          <a:lstStyle/>
          <a:p>
            <a:r>
              <a:rPr lang="en-GB" dirty="0"/>
              <a:t>Syllabus</a:t>
            </a:r>
            <a:endParaRPr lang="en-US" dirty="0"/>
          </a:p>
        </p:txBody>
      </p:sp>
      <p:sp>
        <p:nvSpPr>
          <p:cNvPr id="3" name="Content Placeholder 2">
            <a:extLst>
              <a:ext uri="{FF2B5EF4-FFF2-40B4-BE49-F238E27FC236}">
                <a16:creationId xmlns:a16="http://schemas.microsoft.com/office/drawing/2014/main" id="{E9B67D5C-C840-D7DB-12A0-3C25A0815AFE}"/>
              </a:ext>
            </a:extLst>
          </p:cNvPr>
          <p:cNvSpPr>
            <a:spLocks noGrp="1"/>
          </p:cNvSpPr>
          <p:nvPr>
            <p:ph idx="1"/>
          </p:nvPr>
        </p:nvSpPr>
        <p:spPr/>
        <p:txBody>
          <a:bodyPr/>
          <a:lstStyle/>
          <a:p>
            <a:r>
              <a:rPr lang="en-GB" sz="2800" dirty="0"/>
              <a:t>Introduction</a:t>
            </a:r>
          </a:p>
          <a:p>
            <a:r>
              <a:rPr lang="en-GB" sz="2800" dirty="0"/>
              <a:t>Statistical Learning</a:t>
            </a:r>
          </a:p>
          <a:p>
            <a:r>
              <a:rPr lang="en-GB" sz="2800" dirty="0"/>
              <a:t>Linear Regression</a:t>
            </a:r>
          </a:p>
          <a:p>
            <a:r>
              <a:rPr lang="en-GB" sz="2800" dirty="0"/>
              <a:t>Classification</a:t>
            </a:r>
          </a:p>
          <a:p>
            <a:r>
              <a:rPr lang="en-GB" sz="2800" dirty="0"/>
              <a:t>Resampling Methods</a:t>
            </a:r>
          </a:p>
          <a:p>
            <a:r>
              <a:rPr lang="en-US" dirty="0"/>
              <a:t>(Linear Model Selection and Regularization)</a:t>
            </a:r>
          </a:p>
        </p:txBody>
      </p:sp>
    </p:spTree>
    <p:extLst>
      <p:ext uri="{BB962C8B-B14F-4D97-AF65-F5344CB8AC3E}">
        <p14:creationId xmlns:p14="http://schemas.microsoft.com/office/powerpoint/2010/main" val="150449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CDEA-7411-103C-8536-65AF442C4DAB}"/>
              </a:ext>
            </a:extLst>
          </p:cNvPr>
          <p:cNvSpPr>
            <a:spLocks noGrp="1"/>
          </p:cNvSpPr>
          <p:nvPr>
            <p:ph type="title"/>
          </p:nvPr>
        </p:nvSpPr>
        <p:spPr/>
        <p:txBody>
          <a:bodyPr/>
          <a:lstStyle/>
          <a:p>
            <a:r>
              <a:rPr lang="en-GB" dirty="0" err="1"/>
              <a:t>Komponen</a:t>
            </a:r>
            <a:r>
              <a:rPr lang="en-GB" dirty="0"/>
              <a:t> </a:t>
            </a:r>
            <a:r>
              <a:rPr lang="en-GB" dirty="0" err="1"/>
              <a:t>Penilaian</a:t>
            </a:r>
            <a:endParaRPr lang="en-US" dirty="0"/>
          </a:p>
        </p:txBody>
      </p:sp>
      <p:sp>
        <p:nvSpPr>
          <p:cNvPr id="3" name="Content Placeholder 2">
            <a:extLst>
              <a:ext uri="{FF2B5EF4-FFF2-40B4-BE49-F238E27FC236}">
                <a16:creationId xmlns:a16="http://schemas.microsoft.com/office/drawing/2014/main" id="{6AA10CB1-DA78-8335-1C7C-6A21C41095C6}"/>
              </a:ext>
            </a:extLst>
          </p:cNvPr>
          <p:cNvSpPr>
            <a:spLocks noGrp="1"/>
          </p:cNvSpPr>
          <p:nvPr>
            <p:ph idx="1"/>
          </p:nvPr>
        </p:nvSpPr>
        <p:spPr/>
        <p:txBody>
          <a:bodyPr>
            <a:normAutofit/>
          </a:bodyPr>
          <a:lstStyle/>
          <a:p>
            <a:r>
              <a:rPr lang="en-GB" sz="2800" dirty="0" err="1"/>
              <a:t>Tugas</a:t>
            </a:r>
            <a:r>
              <a:rPr lang="en-GB" sz="2800" dirty="0"/>
              <a:t> : Quiz + Homework</a:t>
            </a:r>
          </a:p>
          <a:p>
            <a:r>
              <a:rPr lang="en-GB" sz="2800" dirty="0"/>
              <a:t>UTS</a:t>
            </a:r>
          </a:p>
          <a:p>
            <a:r>
              <a:rPr lang="en-GB" sz="2800" dirty="0"/>
              <a:t>UAS</a:t>
            </a:r>
            <a:endParaRPr lang="en-US" sz="2800" dirty="0"/>
          </a:p>
        </p:txBody>
      </p:sp>
    </p:spTree>
    <p:extLst>
      <p:ext uri="{BB962C8B-B14F-4D97-AF65-F5344CB8AC3E}">
        <p14:creationId xmlns:p14="http://schemas.microsoft.com/office/powerpoint/2010/main" val="236459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F726-9CFF-9D7C-4D4D-90CDE4331B03}"/>
              </a:ext>
            </a:extLst>
          </p:cNvPr>
          <p:cNvSpPr>
            <a:spLocks noGrp="1"/>
          </p:cNvSpPr>
          <p:nvPr>
            <p:ph type="title"/>
          </p:nvPr>
        </p:nvSpPr>
        <p:spPr/>
        <p:txBody>
          <a:bodyPr/>
          <a:lstStyle/>
          <a:p>
            <a:r>
              <a:rPr lang="en-GB" dirty="0"/>
              <a:t>Computational Skills</a:t>
            </a:r>
            <a:endParaRPr lang="en-US" dirty="0"/>
          </a:p>
        </p:txBody>
      </p:sp>
      <p:sp>
        <p:nvSpPr>
          <p:cNvPr id="3" name="Content Placeholder 2">
            <a:extLst>
              <a:ext uri="{FF2B5EF4-FFF2-40B4-BE49-F238E27FC236}">
                <a16:creationId xmlns:a16="http://schemas.microsoft.com/office/drawing/2014/main" id="{5DCFE58A-0653-9111-7469-C1E7B3024EF4}"/>
              </a:ext>
            </a:extLst>
          </p:cNvPr>
          <p:cNvSpPr>
            <a:spLocks noGrp="1"/>
          </p:cNvSpPr>
          <p:nvPr>
            <p:ph idx="1"/>
          </p:nvPr>
        </p:nvSpPr>
        <p:spPr/>
        <p:txBody>
          <a:bodyPr>
            <a:normAutofit/>
          </a:bodyPr>
          <a:lstStyle/>
          <a:p>
            <a:r>
              <a:rPr lang="en-GB" sz="2800" dirty="0"/>
              <a:t>Please bring laptop with R/ RStudio installed.</a:t>
            </a:r>
          </a:p>
          <a:p>
            <a:r>
              <a:rPr lang="en-GB" sz="2800" dirty="0"/>
              <a:t>Or using Posit with R</a:t>
            </a:r>
            <a:endParaRPr lang="en-US" sz="2800" dirty="0"/>
          </a:p>
        </p:txBody>
      </p:sp>
    </p:spTree>
    <p:extLst>
      <p:ext uri="{BB962C8B-B14F-4D97-AF65-F5344CB8AC3E}">
        <p14:creationId xmlns:p14="http://schemas.microsoft.com/office/powerpoint/2010/main" val="337679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78AB-6AD3-F11B-9AED-96B2D4914B23}"/>
              </a:ext>
            </a:extLst>
          </p:cNvPr>
          <p:cNvSpPr>
            <a:spLocks noGrp="1"/>
          </p:cNvSpPr>
          <p:nvPr>
            <p:ph type="title"/>
          </p:nvPr>
        </p:nvSpPr>
        <p:spPr/>
        <p:txBody>
          <a:bodyPr/>
          <a:lstStyle/>
          <a:p>
            <a:r>
              <a:rPr lang="en-GB" dirty="0"/>
              <a:t>Reference</a:t>
            </a:r>
            <a:endParaRPr lang="en-US" dirty="0"/>
          </a:p>
        </p:txBody>
      </p:sp>
      <p:sp>
        <p:nvSpPr>
          <p:cNvPr id="3" name="Content Placeholder 2">
            <a:extLst>
              <a:ext uri="{FF2B5EF4-FFF2-40B4-BE49-F238E27FC236}">
                <a16:creationId xmlns:a16="http://schemas.microsoft.com/office/drawing/2014/main" id="{F77DE913-8910-AFD2-7594-A970406F8B27}"/>
              </a:ext>
            </a:extLst>
          </p:cNvPr>
          <p:cNvSpPr>
            <a:spLocks noGrp="1"/>
          </p:cNvSpPr>
          <p:nvPr>
            <p:ph idx="1"/>
          </p:nvPr>
        </p:nvSpPr>
        <p:spPr/>
        <p:txBody>
          <a:bodyPr/>
          <a:lstStyle/>
          <a:p>
            <a:r>
              <a:rPr lang="en-GB" sz="2800" dirty="0"/>
              <a:t>Introduction to Statistical Learning: with Application in R.</a:t>
            </a:r>
          </a:p>
          <a:p>
            <a:r>
              <a:rPr lang="en-GB" sz="2800" dirty="0"/>
              <a:t>Available at www.statlearning.com</a:t>
            </a:r>
          </a:p>
          <a:p>
            <a:endParaRPr lang="en-GB" dirty="0"/>
          </a:p>
          <a:p>
            <a:endParaRPr lang="en-US" dirty="0"/>
          </a:p>
        </p:txBody>
      </p:sp>
      <p:pic>
        <p:nvPicPr>
          <p:cNvPr id="7" name="Picture 6">
            <a:extLst>
              <a:ext uri="{FF2B5EF4-FFF2-40B4-BE49-F238E27FC236}">
                <a16:creationId xmlns:a16="http://schemas.microsoft.com/office/drawing/2014/main" id="{33347D00-130E-571A-B3A6-7982C8B56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061" y="2875161"/>
            <a:ext cx="3631234" cy="3982839"/>
          </a:xfrm>
          <a:prstGeom prst="rect">
            <a:avLst/>
          </a:prstGeom>
        </p:spPr>
      </p:pic>
    </p:spTree>
    <p:extLst>
      <p:ext uri="{BB962C8B-B14F-4D97-AF65-F5344CB8AC3E}">
        <p14:creationId xmlns:p14="http://schemas.microsoft.com/office/powerpoint/2010/main" val="61945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90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9C5B-2327-D185-E8B8-FFC9A8CDB8A7}"/>
              </a:ext>
            </a:extLst>
          </p:cNvPr>
          <p:cNvSpPr>
            <a:spLocks noGrp="1"/>
          </p:cNvSpPr>
          <p:nvPr>
            <p:ph type="title"/>
          </p:nvPr>
        </p:nvSpPr>
        <p:spPr/>
        <p:txBody>
          <a:bodyPr/>
          <a:lstStyle/>
          <a:p>
            <a:r>
              <a:rPr lang="en-GB" dirty="0"/>
              <a:t>Another example: Brain </a:t>
            </a:r>
            <a:r>
              <a:rPr lang="en-GB" dirty="0" err="1"/>
              <a:t>Tumor</a:t>
            </a:r>
            <a:r>
              <a:rPr lang="en-GB" dirty="0"/>
              <a:t> CT-scan</a:t>
            </a:r>
            <a:endParaRPr lang="en-US" dirty="0"/>
          </a:p>
        </p:txBody>
      </p:sp>
      <p:sp>
        <p:nvSpPr>
          <p:cNvPr id="3" name="Content Placeholder 2">
            <a:extLst>
              <a:ext uri="{FF2B5EF4-FFF2-40B4-BE49-F238E27FC236}">
                <a16:creationId xmlns:a16="http://schemas.microsoft.com/office/drawing/2014/main" id="{2A88718A-9A2F-7237-56EE-AA7B933A1997}"/>
              </a:ext>
            </a:extLst>
          </p:cNvPr>
          <p:cNvSpPr>
            <a:spLocks noGrp="1"/>
          </p:cNvSpPr>
          <p:nvPr>
            <p:ph idx="1"/>
          </p:nvPr>
        </p:nvSpPr>
        <p:spPr/>
        <p:txBody>
          <a:bodyPr/>
          <a:lstStyle/>
          <a:p>
            <a:r>
              <a:rPr lang="en-GB" dirty="0"/>
              <a:t>Predict the </a:t>
            </a:r>
            <a:r>
              <a:rPr lang="en-GB" dirty="0" err="1"/>
              <a:t>tumor</a:t>
            </a:r>
            <a:r>
              <a:rPr lang="en-GB" dirty="0"/>
              <a:t> stage </a:t>
            </a:r>
          </a:p>
          <a:p>
            <a:r>
              <a:rPr lang="en-GB" dirty="0"/>
              <a:t>Predict the survival</a:t>
            </a:r>
          </a:p>
          <a:p>
            <a:endParaRPr lang="en-US" dirty="0"/>
          </a:p>
        </p:txBody>
      </p:sp>
      <p:pic>
        <p:nvPicPr>
          <p:cNvPr id="5" name="Picture 4">
            <a:extLst>
              <a:ext uri="{FF2B5EF4-FFF2-40B4-BE49-F238E27FC236}">
                <a16:creationId xmlns:a16="http://schemas.microsoft.com/office/drawing/2014/main" id="{65736A90-1601-7F34-F0ED-520593E75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137" y="1935480"/>
            <a:ext cx="5100735" cy="4373880"/>
          </a:xfrm>
          <a:prstGeom prst="rect">
            <a:avLst/>
          </a:prstGeom>
        </p:spPr>
      </p:pic>
    </p:spTree>
    <p:extLst>
      <p:ext uri="{BB962C8B-B14F-4D97-AF65-F5344CB8AC3E}">
        <p14:creationId xmlns:p14="http://schemas.microsoft.com/office/powerpoint/2010/main" val="378875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38A9-D1F2-2A03-5E81-AEB5145A81D0}"/>
              </a:ext>
            </a:extLst>
          </p:cNvPr>
          <p:cNvSpPr>
            <a:spLocks noGrp="1"/>
          </p:cNvSpPr>
          <p:nvPr>
            <p:ph type="title"/>
          </p:nvPr>
        </p:nvSpPr>
        <p:spPr/>
        <p:txBody>
          <a:bodyPr/>
          <a:lstStyle/>
          <a:p>
            <a:r>
              <a:rPr lang="en-GB" dirty="0"/>
              <a:t>Statistical learning</a:t>
            </a:r>
            <a:endParaRPr lang="en-US" dirty="0"/>
          </a:p>
        </p:txBody>
      </p:sp>
      <p:sp>
        <p:nvSpPr>
          <p:cNvPr id="3" name="Content Placeholder 2">
            <a:extLst>
              <a:ext uri="{FF2B5EF4-FFF2-40B4-BE49-F238E27FC236}">
                <a16:creationId xmlns:a16="http://schemas.microsoft.com/office/drawing/2014/main" id="{B7D19B9F-F193-5101-13BB-8772BA863836}"/>
              </a:ext>
            </a:extLst>
          </p:cNvPr>
          <p:cNvSpPr>
            <a:spLocks noGrp="1"/>
          </p:cNvSpPr>
          <p:nvPr>
            <p:ph idx="1"/>
          </p:nvPr>
        </p:nvSpPr>
        <p:spPr/>
        <p:txBody>
          <a:bodyPr>
            <a:normAutofit/>
          </a:bodyPr>
          <a:lstStyle/>
          <a:p>
            <a:r>
              <a:rPr lang="en-GB" sz="3200" dirty="0"/>
              <a:t>Definition: vast tools to understand data.</a:t>
            </a:r>
          </a:p>
          <a:p>
            <a:r>
              <a:rPr lang="en-GB" sz="3200" dirty="0"/>
              <a:t>Many elements of statistics were used (regressions, classifications).</a:t>
            </a:r>
          </a:p>
          <a:p>
            <a:r>
              <a:rPr lang="en-GB" sz="3200" dirty="0"/>
              <a:t>What makes statistical learning different from its underlying concepts (regression, classification), if any? </a:t>
            </a:r>
          </a:p>
          <a:p>
            <a:pPr marL="0" indent="0">
              <a:buNone/>
            </a:pPr>
            <a:endParaRPr lang="en-GB" sz="3200" dirty="0"/>
          </a:p>
          <a:p>
            <a:pPr marL="0" indent="0">
              <a:buNone/>
            </a:pPr>
            <a:r>
              <a:rPr lang="en-GB" sz="3200" dirty="0"/>
              <a:t>Supervised and Unsupervised learning.</a:t>
            </a:r>
          </a:p>
          <a:p>
            <a:endParaRPr lang="en-GB" sz="3200" dirty="0"/>
          </a:p>
        </p:txBody>
      </p:sp>
    </p:spTree>
    <p:extLst>
      <p:ext uri="{BB962C8B-B14F-4D97-AF65-F5344CB8AC3E}">
        <p14:creationId xmlns:p14="http://schemas.microsoft.com/office/powerpoint/2010/main" val="343218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6501-60A1-6ECD-D1CF-825F753C9C43}"/>
              </a:ext>
            </a:extLst>
          </p:cNvPr>
          <p:cNvSpPr>
            <a:spLocks noGrp="1"/>
          </p:cNvSpPr>
          <p:nvPr>
            <p:ph type="title"/>
          </p:nvPr>
        </p:nvSpPr>
        <p:spPr/>
        <p:txBody>
          <a:bodyPr/>
          <a:lstStyle/>
          <a:p>
            <a:r>
              <a:rPr lang="en-GB" dirty="0"/>
              <a:t>Supervised or unsupervised?</a:t>
            </a:r>
            <a:endParaRPr lang="en-US" dirty="0"/>
          </a:p>
        </p:txBody>
      </p:sp>
      <p:sp>
        <p:nvSpPr>
          <p:cNvPr id="3" name="Content Placeholder 2">
            <a:extLst>
              <a:ext uri="{FF2B5EF4-FFF2-40B4-BE49-F238E27FC236}">
                <a16:creationId xmlns:a16="http://schemas.microsoft.com/office/drawing/2014/main" id="{8A902273-1E87-81E7-F39E-E630ED9240BF}"/>
              </a:ext>
            </a:extLst>
          </p:cNvPr>
          <p:cNvSpPr>
            <a:spLocks noGrp="1"/>
          </p:cNvSpPr>
          <p:nvPr>
            <p:ph idx="1"/>
          </p:nvPr>
        </p:nvSpPr>
        <p:spPr/>
        <p:txBody>
          <a:bodyPr/>
          <a:lstStyle/>
          <a:p>
            <a:endParaRPr lang="en-GB" dirty="0"/>
          </a:p>
          <a:p>
            <a:r>
              <a:rPr lang="en-GB" sz="2800" dirty="0"/>
              <a:t>We collect a set of data on the top 500 firms in the US. For each firm we record profit, number of employees, industry and the CEO salary. We are interested in understanding which factors affect CEO salary. </a:t>
            </a:r>
            <a:endParaRPr lang="en-US" sz="2800" dirty="0"/>
          </a:p>
        </p:txBody>
      </p:sp>
    </p:spTree>
    <p:extLst>
      <p:ext uri="{BB962C8B-B14F-4D97-AF65-F5344CB8AC3E}">
        <p14:creationId xmlns:p14="http://schemas.microsoft.com/office/powerpoint/2010/main" val="18602581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TM02900720[[fn=Integral]]</Template>
  <TotalTime>123</TotalTime>
  <Words>368</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Tw Cen MT</vt:lpstr>
      <vt:lpstr>Tw Cen MT Condensed</vt:lpstr>
      <vt:lpstr>Wingdings 3</vt:lpstr>
      <vt:lpstr>Integral</vt:lpstr>
      <vt:lpstr>Analitika Data</vt:lpstr>
      <vt:lpstr>Syllabus</vt:lpstr>
      <vt:lpstr>Komponen Penilaian</vt:lpstr>
      <vt:lpstr>Computational Skills</vt:lpstr>
      <vt:lpstr>Reference</vt:lpstr>
      <vt:lpstr>PowerPoint Presentation</vt:lpstr>
      <vt:lpstr>Another example: Brain Tumor CT-scan</vt:lpstr>
      <vt:lpstr>Statistical learning</vt:lpstr>
      <vt:lpstr>Supervised or unsupervised?</vt:lpstr>
      <vt:lpstr>Supervised or unsupervised?</vt:lpstr>
      <vt:lpstr>Supervised or unsupervised?</vt:lpstr>
      <vt:lpstr>Real life application</vt:lpstr>
      <vt:lpstr>Real life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COMPUTER</dc:creator>
  <cp:lastModifiedBy>COMPUTER</cp:lastModifiedBy>
  <cp:revision>17</cp:revision>
  <dcterms:created xsi:type="dcterms:W3CDTF">2024-08-13T21:18:47Z</dcterms:created>
  <dcterms:modified xsi:type="dcterms:W3CDTF">2024-08-14T17:07:48Z</dcterms:modified>
</cp:coreProperties>
</file>