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57" r:id="rId13"/>
    <p:sldId id="270" r:id="rId14"/>
    <p:sldId id="271" r:id="rId15"/>
    <p:sldId id="272" r:id="rId16"/>
    <p:sldId id="273" r:id="rId17"/>
    <p:sldId id="274" r:id="rId18"/>
    <p:sldId id="258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660"/>
  </p:normalViewPr>
  <p:slideViewPr>
    <p:cSldViewPr snapToGrid="0">
      <p:cViewPr varScale="1">
        <p:scale>
          <a:sx n="63" d="100"/>
          <a:sy n="63" d="100"/>
        </p:scale>
        <p:origin x="9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7A084-C2CF-F003-10F2-DC4FDD798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53C9C0-AC30-A191-4D02-E3102249B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0AFAF-8D4C-4577-5D83-434DED963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73AB-2020-4298-A07C-FE0BD27A5E3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7DDA6-BFFF-173E-8E97-358BFF48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77154-03B1-ABC9-01A0-638BAFE7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31D8-5C59-40CE-906F-AEC62DE5F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5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5F79-125F-E609-EF3D-D3072B45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0A13F-E6ED-E28C-2DDD-2317A89BA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2D4A1-84E6-C9F9-0CFF-1C2292110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73AB-2020-4298-A07C-FE0BD27A5E3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AB712-B25F-0E40-A4F9-A24B55699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3EAC7-21A9-D46E-F6FD-269D0DE0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31D8-5C59-40CE-906F-AEC62DE5F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5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0F807A-DBD0-015F-1DC4-7C302B04D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47DAD-393E-BE17-9F12-D14AF822E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FB8F1-B85C-A16B-4D78-390C63DE2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73AB-2020-4298-A07C-FE0BD27A5E3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13488-F593-7BB2-57FE-FC7A7196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FE0F4-A0B1-5600-148F-DB6BAE77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31D8-5C59-40CE-906F-AEC62DE5F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3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693C-E25A-39E6-6B70-F42E0642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011D9-A32C-67AB-AAF2-4DABCB81C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EC510-52E4-9027-A809-03E4D6F8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73AB-2020-4298-A07C-FE0BD27A5E3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4FC20-A098-74B4-429D-B6E33C25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4F3C9-BA06-F89B-7392-A4D7B32D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31D8-5C59-40CE-906F-AEC62DE5F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0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557E3-BE38-3A94-E4BB-98131153C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71F7F-C526-D858-322F-73225A767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0EC9E-6AF0-FA17-C362-0B25A7AC0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73AB-2020-4298-A07C-FE0BD27A5E3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3A24C-8297-A41C-5BC3-387B7C1F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AF5B7-CE66-FAFD-4685-9EE7026D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31D8-5C59-40CE-906F-AEC62DE5F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8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C8D2-574E-D7FB-659C-17468DB8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2F328-4CA2-F482-A0E2-5B39C8867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CD580-32AF-F9E9-8D83-0D6F00663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1E72D-9F46-0252-A042-859D04AD5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73AB-2020-4298-A07C-FE0BD27A5E3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B6882-D9CA-7224-CB67-45F02555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81790-39D6-71C2-59F4-C2EE6095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31D8-5C59-40CE-906F-AEC62DE5F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5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0EBD8-DC39-173B-7429-94E063EBA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DBFC2-AED8-5D4C-CD90-1E7BC245B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66274-2B7B-4629-69BE-CAEB9D76F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E97791-45AE-D90B-BD32-A8F44B8AB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7DE4F-CED8-971C-1615-37DD0D6A3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7A7DA5-ED0E-4447-A7D4-74FFCA3A4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73AB-2020-4298-A07C-FE0BD27A5E3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07FEB-AD24-8001-C183-97B3D497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BE3E7A-EAD4-071E-095B-5C0DC41E1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31D8-5C59-40CE-906F-AEC62DE5F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8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54E2-EAC2-1316-EFD6-B92F28F18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62D6B-96E2-104A-6980-16655A1E0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73AB-2020-4298-A07C-FE0BD27A5E3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89A6D-67B7-F784-AE82-BFE6BE0AC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6E797B-46BB-0DA7-77BD-15B26858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31D8-5C59-40CE-906F-AEC62DE5F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A6201-EFBF-36E9-74CA-F37BBAD18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73AB-2020-4298-A07C-FE0BD27A5E3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3EE7B0-68E7-1309-1335-D7340EF68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F0308-6903-E54C-939E-C8519CD4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31D8-5C59-40CE-906F-AEC62DE5F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5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60F54-7FA0-4CCC-A27F-FCD43CEA7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99331-CD5B-5375-8B72-4D62E6EBA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21166-F3E3-8EDE-21C3-DDAD2B30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FC710-7B79-37A2-2BEB-A9D8E9E61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73AB-2020-4298-A07C-FE0BD27A5E3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A1924-BA1A-E870-F973-60B3B48A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91A37-E72D-91A4-59C5-488051914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31D8-5C59-40CE-906F-AEC62DE5F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1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801C0-BA6F-6923-962B-242BA1A02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E149FA-083D-281A-55AE-F2E00854FB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245EB-B629-6F29-3013-C2B09C7AE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0B684-8C46-EB54-A06F-5AE6AC965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73AB-2020-4298-A07C-FE0BD27A5E3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EE4CA-5BA5-5336-3D2A-6F6597746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8C22A-02AC-836D-AA33-FA9F2519C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31D8-5C59-40CE-906F-AEC62DE5F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4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3ACAD-8C0E-1604-75AC-B83AF130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3DED6-3BA4-9253-9387-9C26CD309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9FE80-735A-37AC-BB6D-23AD6846B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173AB-2020-4298-A07C-FE0BD27A5E3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8976D-A574-DA9D-A31F-FD061031F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730A7-A6CA-D9C9-832F-903CABBBE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D31D8-5C59-40CE-906F-AEC62DE5F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7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980FB-B7F0-2B1E-861D-C3B6A5960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Statistical Learning Revisit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E7AA3-955C-34A3-9564-6B3D1FEBCD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69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381C4-CDE6-1072-27F0-04DD45EB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Which one to choose?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13364-D4DE-689E-CC8D-709B1C8AF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Linear model vs more flexible model?</a:t>
            </a:r>
            <a:endParaRPr lang="en-US" dirty="0"/>
          </a:p>
          <a:p>
            <a:pPr lvl="1"/>
            <a:r>
              <a:rPr lang="en-US" dirty="0"/>
              <a:t>Trade – off between flexibility and interpretability</a:t>
            </a:r>
          </a:p>
          <a:p>
            <a:r>
              <a:rPr lang="en-US" dirty="0"/>
              <a:t>Supervised and unsupervised learning</a:t>
            </a:r>
          </a:p>
          <a:p>
            <a:pPr lvl="1"/>
            <a:r>
              <a:rPr lang="en-US" dirty="0"/>
              <a:t>Supervised: linear and logistics regression, GAM, boosting, support vector machine</a:t>
            </a:r>
          </a:p>
          <a:p>
            <a:pPr lvl="1"/>
            <a:r>
              <a:rPr lang="en-US" dirty="0"/>
              <a:t>Unsupervised: cluster analysis.</a:t>
            </a:r>
          </a:p>
          <a:p>
            <a:r>
              <a:rPr lang="en-US" dirty="0"/>
              <a:t>Regression and classification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76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6098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76D00-FE97-1E3F-6CE1-A37521DD4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the model accuracy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04FAA0-5D56-2DFF-CA55-AAC2E87711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9229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Which model to choose?</a:t>
                </a:r>
              </a:p>
              <a:p>
                <a:r>
                  <a:rPr lang="en-US" dirty="0"/>
                  <a:t>A need to quantify how close the predicted value for certain observation to the true value of that specific observations.</a:t>
                </a:r>
              </a:p>
              <a:p>
                <a:r>
                  <a:rPr lang="en-US" dirty="0"/>
                  <a:t>Regression setting: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But can only be computed using the training data.</a:t>
                </a:r>
              </a:p>
              <a:p>
                <a:r>
                  <a:rPr lang="en-US" dirty="0"/>
                  <a:t>Alternative: when a test data available, we could compute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𝐴𝑣𝑒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04FAA0-5D56-2DFF-CA55-AAC2E87711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92295"/>
              </a:xfrm>
              <a:blipFill>
                <a:blip r:embed="rId2"/>
                <a:stretch>
                  <a:fillRect l="-1043" t="-3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456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E3249-7913-62AE-C4A1-8C60E56A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en-GB" dirty="0"/>
              <a:t>When no test data available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ABF1B-71D8-9FB2-6D64-668BF7A71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/>
          <a:lstStyle/>
          <a:p>
            <a:r>
              <a:rPr lang="en-GB" dirty="0"/>
              <a:t>Use training MSE as it tends to be closer to test MSE, but not always.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86EB4-53BC-45BB-64A9-12676D3E9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606" y="1983522"/>
            <a:ext cx="8510233" cy="450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93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E3249-7913-62AE-C4A1-8C60E56A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en-GB" dirty="0"/>
              <a:t>True data were smooth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907ECA-672B-5C12-2A5D-C12C15507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10" y="1280160"/>
            <a:ext cx="8886528" cy="4733042"/>
          </a:xfrm>
        </p:spPr>
      </p:pic>
    </p:spTree>
    <p:extLst>
      <p:ext uri="{BB962C8B-B14F-4D97-AF65-F5344CB8AC3E}">
        <p14:creationId xmlns:p14="http://schemas.microsoft.com/office/powerpoint/2010/main" val="1718920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83D80-0FFF-8705-08AB-F9CA25BD9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True data were wiggly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B23433-5464-512C-0570-B33F2A257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8578"/>
            <a:ext cx="8244304" cy="4444297"/>
          </a:xfrm>
        </p:spPr>
      </p:pic>
    </p:spTree>
    <p:extLst>
      <p:ext uri="{BB962C8B-B14F-4D97-AF65-F5344CB8AC3E}">
        <p14:creationId xmlns:p14="http://schemas.microsoft.com/office/powerpoint/2010/main" val="1274554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6E2BC-14A2-59CB-5841-0D9ED15C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bias-variance trade-off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0934B1-00BE-EC9B-F1D9-64B9F76693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There is a U-shaped pattern on the test MSE</a:t>
                </a:r>
              </a:p>
              <a:p>
                <a:r>
                  <a:rPr lang="en-GB" dirty="0"/>
                  <a:t>The expected test MSE at the value of test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can be decomposed into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𝐵𝑖𝑎𝑠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GB" dirty="0"/>
                  <a:t> : The variability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dirty="0"/>
                  <a:t> when different training data are used.</a:t>
                </a:r>
              </a:p>
              <a:p>
                <a:r>
                  <a:rPr lang="en-GB" dirty="0"/>
                  <a:t>Bias : the error of approximating real life problem.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0934B1-00BE-EC9B-F1D9-64B9F76693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787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15A9F8-DD10-3C91-42DD-CD766EFDF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965" y="1082040"/>
            <a:ext cx="8952803" cy="420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49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2959A-62D5-4407-F1FF-CF403F7D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Session.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5687D9-12E6-D1AF-A9AC-E2F70CA0E4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Open the R script attached. </a:t>
                </a:r>
              </a:p>
              <a:p>
                <a:r>
                  <a:rPr lang="en-US" dirty="0"/>
                  <a:t>Calculate the MSE for every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given in the script. Will you calculate the MSE training or test? Could you provide a test data here? How?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Modify the variance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. Interpret the result.</a:t>
                </a:r>
              </a:p>
              <a:p>
                <a:r>
                  <a:rPr lang="en-US" dirty="0"/>
                  <a:t>Now change the true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into smooth curve and redo the questions above.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5687D9-12E6-D1AF-A9AC-E2F70CA0E4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727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1C2A-09BD-FFC8-9A80-1BF70F897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classification setting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AA69EE-2E22-FD18-37FA-B42F1DF357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Observation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GB" dirty="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qualitative</m:t>
                    </m:r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GB" b="0" dirty="0"/>
              </a:p>
              <a:p>
                <a:r>
                  <a:rPr lang="en-GB" dirty="0"/>
                  <a:t>The goal is to find a classifier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∁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n-GB" dirty="0"/>
                  <a:t> that minimized the test error rate.</a:t>
                </a:r>
                <a:endParaRPr lang="en-GB" b="0" dirty="0"/>
              </a:p>
              <a:p>
                <a:endParaRPr lang="en-GB" dirty="0"/>
              </a:p>
              <a:p>
                <a:r>
                  <a:rPr lang="en-GB" dirty="0"/>
                  <a:t>Replace the test MSE with the training error rate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acc>
                                <m:accPr>
                                  <m:chr m:val="̂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The test error rate at the test value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is given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𝐴𝑣𝑒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acc>
                                <m:accPr>
                                  <m:chr m:val="̂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AA69EE-2E22-FD18-37FA-B42F1DF35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771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61F3-FD2C-12C5-C46A-F7F1900E5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Recap: Statistical learning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5C6FEB-9408-9CB7-F6A1-BAE4026976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Interest is on finding the association between target variable </a:t>
                </a:r>
                <a:r>
                  <a:rPr lang="en-GB" i="1" dirty="0"/>
                  <a:t>Y</a:t>
                </a:r>
                <a:r>
                  <a:rPr lang="en-GB" dirty="0"/>
                  <a:t> and a set of predictor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random term, independent of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has mean zero.</a:t>
                </a:r>
              </a:p>
              <a:p>
                <a:r>
                  <a:rPr lang="en-US" dirty="0"/>
                  <a:t>Statistical learning refers to the set of approaches to estimate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5C6FEB-9408-9CB7-F6A1-BAE4026976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107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B4F8-B92A-68D9-7C72-266B557D7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optimal classifier?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25DA5-5A1A-F754-5552-619EAFECF3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∁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dirty="0"/>
                  <a:t> a set consisting of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classes. 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conditional class probabilities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Bayes optimal classifier is defined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∁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/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Think about 2 class classifier. Then one could classify an observation to class 1 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a:rPr lang="en-GB" b="0" i="0" smtClean="0">
                            <a:latin typeface="+mj-lt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+mj-lt"/>
                          </a:rPr>
                          <m:t>X</m:t>
                        </m:r>
                        <m:r>
                          <a:rPr lang="en-GB" b="0" i="0" smtClean="0">
                            <a:latin typeface="+mj-lt"/>
                          </a:rPr>
                          <m:t>=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&gt;0.5. 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25DA5-5A1A-F754-5552-619EAFECF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4825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62C86-6BB3-1647-8926-45AB8D5A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K</a:t>
            </a:r>
            <a:r>
              <a:rPr lang="en-GB" dirty="0"/>
              <a:t>-nearest neighbour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87643F-C071-BA22-E9F6-553F07D2CC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Distributional form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is not always known. Alternatively one could choose K-nearest neighbor as a guidance to classify observations.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87643F-C071-BA22-E9F6-553F07D2CC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532F0A1-4234-1E08-E79C-B7BE3CAB3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925611"/>
            <a:ext cx="6537960" cy="356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03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24030-2725-9971-A37D-6E60089E9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KNN depends on the tuning parameter k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AA9E3E-569A-F6A1-A3BF-F390C492E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921" y="1690688"/>
            <a:ext cx="8123229" cy="4410135"/>
          </a:xfrm>
        </p:spPr>
      </p:pic>
    </p:spTree>
    <p:extLst>
      <p:ext uri="{BB962C8B-B14F-4D97-AF65-F5344CB8AC3E}">
        <p14:creationId xmlns:p14="http://schemas.microsoft.com/office/powerpoint/2010/main" val="198037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53661F3-FD2C-12C5-C46A-F7F1900E5C8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Recap: Why do we need to estimate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53661F3-FD2C-12C5-C46A-F7F1900E5C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5C6FEB-9408-9CB7-F6A1-BAE4026976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Prediction</a:t>
                </a:r>
              </a:p>
              <a:p>
                <a:pPr lvl="1"/>
                <a:r>
                  <a:rPr lang="en-US" dirty="0"/>
                  <a:t>When input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are available, but not target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1" dirty="0"/>
                  <a:t>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457200" lvl="1" indent="0">
                  <a:buNone/>
                </a:pPr>
                <a:r>
                  <a:rPr lang="en-US" dirty="0"/>
                  <a:t>The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b="1" dirty="0"/>
                  <a:t> </a:t>
                </a:r>
                <a:r>
                  <a:rPr lang="en-GB" dirty="0"/>
                  <a:t>is treated as a </a:t>
                </a:r>
                <a:r>
                  <a:rPr lang="en-GB" dirty="0">
                    <a:solidFill>
                      <a:srgbClr val="FF0000"/>
                    </a:solidFill>
                  </a:rPr>
                  <a:t>black box</a:t>
                </a:r>
                <a:r>
                  <a:rPr lang="en-US" b="1" dirty="0"/>
                  <a:t>.</a:t>
                </a:r>
              </a:p>
              <a:p>
                <a:pPr marL="457200" lvl="1" indent="0">
                  <a:buNone/>
                </a:pPr>
                <a:endParaRPr lang="en-US" b="1" dirty="0"/>
              </a:p>
              <a:p>
                <a:pPr lvl="1"/>
                <a:r>
                  <a:rPr lang="en-GB" dirty="0"/>
                  <a:t>Example: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 : blood characteristics of patients,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: adverse reaction to drug.</a:t>
                </a:r>
              </a:p>
              <a:p>
                <a:pPr lvl="1"/>
                <a:r>
                  <a:rPr lang="en-US" dirty="0"/>
                  <a:t>The accuracy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to predict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contains </a:t>
                </a:r>
                <a:r>
                  <a:rPr lang="en-US" dirty="0">
                    <a:solidFill>
                      <a:srgbClr val="FF0000"/>
                    </a:solidFill>
                  </a:rPr>
                  <a:t>reducible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rgbClr val="FF0000"/>
                    </a:solidFill>
                  </a:rPr>
                  <a:t>irreducible</a:t>
                </a:r>
                <a:r>
                  <a:rPr lang="en-US" dirty="0"/>
                  <a:t> errors.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can be improved, but the true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has an error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in it.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considered an unmeasured variation. Hence, cannot be used for prediction. 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5C6FEB-9408-9CB7-F6A1-BAE4026976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715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3E21-CDB6-1306-70CE-668F5272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142946-2A1C-6FAC-FA5B-C5200B66C0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A predicted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n-GB" dirty="0"/>
                  <a:t> is known. Suppose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GB" dirty="0"/>
                  <a:t> is fixed and the source of variation comes from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dirty="0"/>
                  <a:t>. It is easy to show: 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The goal is to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dirty="0"/>
                  <a:t> that minimized this average of squared difference between the actual and predicted value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142946-2A1C-6FAC-FA5B-C5200B66C0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FBC7790-6C02-702C-10CB-C5C2A5F30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90" y="2738341"/>
            <a:ext cx="6773220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5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53661F3-FD2C-12C5-C46A-F7F1900E5C8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Recap: Why do we need to estimate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53661F3-FD2C-12C5-C46A-F7F1900E5C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5C6FEB-9408-9CB7-F6A1-BAE4026976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Inference</a:t>
                </a:r>
              </a:p>
              <a:p>
                <a:pPr lvl="1"/>
                <a:r>
                  <a:rPr lang="en-GB" dirty="0"/>
                  <a:t>Interest is in understanding the association between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1" dirty="0"/>
                  <a:t>.</a:t>
                </a:r>
              </a:p>
              <a:p>
                <a:pPr marL="457200" lvl="1" indent="0">
                  <a:buNone/>
                </a:pPr>
                <a:r>
                  <a:rPr lang="en-US" dirty="0"/>
                  <a:t>The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b="1" dirty="0"/>
                  <a:t> </a:t>
                </a:r>
                <a:r>
                  <a:rPr lang="en-GB" dirty="0"/>
                  <a:t>cannot be treated as a </a:t>
                </a:r>
                <a:r>
                  <a:rPr lang="en-GB" dirty="0">
                    <a:solidFill>
                      <a:srgbClr val="FF0000"/>
                    </a:solidFill>
                  </a:rPr>
                  <a:t>black box</a:t>
                </a:r>
                <a:r>
                  <a:rPr lang="en-US" b="1" dirty="0"/>
                  <a:t>.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Which predictors are associated with the response?</a:t>
                </a:r>
              </a:p>
              <a:p>
                <a:pPr lvl="1"/>
                <a:r>
                  <a:rPr lang="en-GB" dirty="0"/>
                  <a:t>What is the relationship between the response and each predictor?</a:t>
                </a:r>
              </a:p>
              <a:p>
                <a:pPr lvl="1"/>
                <a:r>
                  <a:rPr lang="en-GB" dirty="0"/>
                  <a:t>Can the relationship between Y and each predictor be adequately summarized using a linear equation, or is the relationship more complicated?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5C6FEB-9408-9CB7-F6A1-BAE4026976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43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98EE-1DD4-EA0E-6B9F-E0FEE6FBB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GB" dirty="0"/>
              <a:t>Prediction or Inference?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BA28C-3DA5-7507-7DEE-A9A98D92E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130" y="1100931"/>
            <a:ext cx="10515600" cy="4351338"/>
          </a:xfrm>
        </p:spPr>
        <p:txBody>
          <a:bodyPr/>
          <a:lstStyle/>
          <a:p>
            <a:r>
              <a:rPr lang="en-GB" dirty="0"/>
              <a:t>Depend on research questions.</a:t>
            </a:r>
          </a:p>
          <a:p>
            <a:r>
              <a:rPr lang="en-GB" dirty="0"/>
              <a:t>Direct marketing campaign using set of demographic characteristics to determine whether individuals respond negatively or positively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AF5E9D-0E5E-9F54-7789-9B5CFD1BA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60" y="2400486"/>
            <a:ext cx="6411220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3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E3AC90C-1BEE-8F51-4B10-6B14E112685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How to estimate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E3AC90C-1BEE-8F51-4B10-6B14E1126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AF1703-F13D-A763-6E80-2C2878A1F4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Available observations used to train our method on how to estimate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.</a:t>
                </a:r>
              </a:p>
              <a:p>
                <a:r>
                  <a:rPr lang="en-GB" dirty="0"/>
                  <a:t>Training data: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are a set of predictor and the recorded target for </a:t>
                </a:r>
                <a:r>
                  <a:rPr lang="en-GB" i="1" dirty="0" err="1"/>
                  <a:t>i</a:t>
                </a:r>
                <a:r>
                  <a:rPr lang="en-GB" dirty="0" err="1"/>
                  <a:t>th</a:t>
                </a:r>
                <a:r>
                  <a:rPr lang="en-GB" dirty="0"/>
                  <a:t> observation, respectively. </a:t>
                </a:r>
              </a:p>
              <a:p>
                <a:endParaRPr lang="en-GB" dirty="0"/>
              </a:p>
              <a:p>
                <a:r>
                  <a:rPr lang="en-GB" dirty="0"/>
                  <a:t>Goal is to find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such that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US" dirty="0"/>
                  <a:t>Parametric and nonparametric approach.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AF1703-F13D-A763-6E80-2C2878A1F4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990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AD1A6-06E6-0B97-FB1D-234F1400A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Parametric Approach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6E2446-87FA-C8DA-115D-7DED0D76BC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79905"/>
                <a:ext cx="10515600" cy="4351338"/>
              </a:xfrm>
            </p:spPr>
            <p:txBody>
              <a:bodyPr/>
              <a:lstStyle/>
              <a:p>
                <a:r>
                  <a:rPr lang="en-GB" dirty="0"/>
                  <a:t>Make an assumption about the functional form or shape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. </a:t>
                </a:r>
              </a:p>
              <a:p>
                <a:pPr lvl="1"/>
                <a:r>
                  <a:rPr lang="en-GB" dirty="0"/>
                  <a:t>The simplest one is linear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Estimate the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Least squares can be used on training data.</a:t>
                </a:r>
              </a:p>
              <a:p>
                <a:pPr lvl="1"/>
                <a:r>
                  <a:rPr lang="en-US" dirty="0"/>
                  <a:t>Drawback: it may poorly predict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Alternative: more complex function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6E2446-87FA-C8DA-115D-7DED0D76BC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7990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9E5D839-77BC-8A31-B76C-3F29FB967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835" y="3429000"/>
            <a:ext cx="4763165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0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F4D0-8DAD-0134-B0E0-01C530A9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Nonparametric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49A2C-CAF8-D6B7-1384-09D0ECF37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2053"/>
            <a:ext cx="10515600" cy="4630822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It fits the training data by following the noise more in the training data.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What happen when we predict an observation that doesn’t belong to the training data?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8EAFAB-612A-2052-7EC3-F5840267E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265" y="2153369"/>
            <a:ext cx="4620270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22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874</Words>
  <Application>Microsoft Office PowerPoint</Application>
  <PresentationFormat>Widescreen</PresentationFormat>
  <Paragraphs>113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Statistical Learning Revisit</vt:lpstr>
      <vt:lpstr>Recap: Statistical learning</vt:lpstr>
      <vt:lpstr>Recap: Why do we need to estimate f?</vt:lpstr>
      <vt:lpstr>PowerPoint Presentation</vt:lpstr>
      <vt:lpstr>Recap: Why do we need to estimate f?</vt:lpstr>
      <vt:lpstr>Prediction or Inference?</vt:lpstr>
      <vt:lpstr>How to estimate f?</vt:lpstr>
      <vt:lpstr>Parametric Approach</vt:lpstr>
      <vt:lpstr>Nonparametric approach</vt:lpstr>
      <vt:lpstr>Which one to choose?</vt:lpstr>
      <vt:lpstr>PowerPoint Presentation</vt:lpstr>
      <vt:lpstr>Assessing the model accuracy</vt:lpstr>
      <vt:lpstr>When no test data available</vt:lpstr>
      <vt:lpstr>True data were smooth</vt:lpstr>
      <vt:lpstr>True data were wiggly</vt:lpstr>
      <vt:lpstr>The bias-variance trade-off</vt:lpstr>
      <vt:lpstr>PowerPoint Presentation</vt:lpstr>
      <vt:lpstr>R Session.</vt:lpstr>
      <vt:lpstr>The classification setting</vt:lpstr>
      <vt:lpstr>The optimal classifier?</vt:lpstr>
      <vt:lpstr>K-nearest neighbour</vt:lpstr>
      <vt:lpstr>KNN depends on the tuning parameter 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COMPUTER</dc:creator>
  <cp:lastModifiedBy>COMPUTER</cp:lastModifiedBy>
  <cp:revision>35</cp:revision>
  <dcterms:created xsi:type="dcterms:W3CDTF">2024-08-20T06:09:55Z</dcterms:created>
  <dcterms:modified xsi:type="dcterms:W3CDTF">2024-08-21T05:35:48Z</dcterms:modified>
</cp:coreProperties>
</file>