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45"/>
  </p:notesMasterIdLst>
  <p:handoutMasterIdLst>
    <p:handoutMasterId r:id="rId46"/>
  </p:handoutMasterIdLst>
  <p:sldIdLst>
    <p:sldId id="256" r:id="rId2"/>
    <p:sldId id="268" r:id="rId3"/>
    <p:sldId id="278" r:id="rId4"/>
    <p:sldId id="279" r:id="rId5"/>
    <p:sldId id="280" r:id="rId6"/>
    <p:sldId id="281" r:id="rId7"/>
    <p:sldId id="286" r:id="rId8"/>
    <p:sldId id="284" r:id="rId9"/>
    <p:sldId id="288" r:id="rId10"/>
    <p:sldId id="285" r:id="rId11"/>
    <p:sldId id="282" r:id="rId12"/>
    <p:sldId id="287" r:id="rId13"/>
    <p:sldId id="292" r:id="rId14"/>
    <p:sldId id="274" r:id="rId15"/>
    <p:sldId id="289" r:id="rId16"/>
    <p:sldId id="306" r:id="rId17"/>
    <p:sldId id="290" r:id="rId18"/>
    <p:sldId id="291" r:id="rId19"/>
    <p:sldId id="273" r:id="rId20"/>
    <p:sldId id="314" r:id="rId21"/>
    <p:sldId id="276" r:id="rId22"/>
    <p:sldId id="277" r:id="rId23"/>
    <p:sldId id="283" r:id="rId24"/>
    <p:sldId id="269" r:id="rId25"/>
    <p:sldId id="272" r:id="rId26"/>
    <p:sldId id="307" r:id="rId27"/>
    <p:sldId id="309" r:id="rId28"/>
    <p:sldId id="270" r:id="rId29"/>
    <p:sldId id="271" r:id="rId30"/>
    <p:sldId id="301" r:id="rId31"/>
    <p:sldId id="294" r:id="rId32"/>
    <p:sldId id="311" r:id="rId33"/>
    <p:sldId id="305" r:id="rId34"/>
    <p:sldId id="312" r:id="rId35"/>
    <p:sldId id="315" r:id="rId36"/>
    <p:sldId id="316" r:id="rId37"/>
    <p:sldId id="317" r:id="rId38"/>
    <p:sldId id="318" r:id="rId39"/>
    <p:sldId id="319" r:id="rId40"/>
    <p:sldId id="320" r:id="rId41"/>
    <p:sldId id="321" r:id="rId42"/>
    <p:sldId id="313" r:id="rId43"/>
    <p:sldId id="29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86551"/>
  </p:normalViewPr>
  <p:slideViewPr>
    <p:cSldViewPr snapToGrid="0" snapToObjects="1">
      <p:cViewPr varScale="1">
        <p:scale>
          <a:sx n="108" d="100"/>
          <a:sy n="108" d="100"/>
        </p:scale>
        <p:origin x="1968" y="192"/>
      </p:cViewPr>
      <p:guideLst>
        <p:guide orient="horz" pos="2256"/>
        <p:guide pos="2880"/>
      </p:guideLst>
    </p:cSldViewPr>
  </p:slideViewPr>
  <p:outlineViewPr>
    <p:cViewPr>
      <p:scale>
        <a:sx n="33" d="100"/>
        <a:sy n="33" d="100"/>
      </p:scale>
      <p:origin x="0" y="-1244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37" d="100"/>
          <a:sy n="137" d="100"/>
        </p:scale>
        <p:origin x="248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19CC30-320B-7B45-9F00-7E2E82687742}" type="datetimeFigureOut">
              <a:rPr lang="en-US" smtClean="0"/>
              <a:t>10/21/19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921C33-01E4-214C-B7DC-8D74C65893A8}" type="slidenum">
              <a:rPr lang="en-US" smtClean="0"/>
              <a:t>‹#›</a:t>
            </a:fld>
            <a:endParaRPr lang="en-US"/>
          </a:p>
        </p:txBody>
      </p:sp>
    </p:spTree>
    <p:extLst>
      <p:ext uri="{BB962C8B-B14F-4D97-AF65-F5344CB8AC3E}">
        <p14:creationId xmlns:p14="http://schemas.microsoft.com/office/powerpoint/2010/main" val="769549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3153C-6715-A047-A167-342F0442F9EA}" type="datetimeFigureOut">
              <a:rPr lang="en-US" smtClean="0"/>
              <a:t>10/21/19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68049-A884-CE4F-8F7A-0B6864814B0C}" type="slidenum">
              <a:rPr lang="en-US" smtClean="0"/>
              <a:t>‹#›</a:t>
            </a:fld>
            <a:endParaRPr lang="en-US"/>
          </a:p>
        </p:txBody>
      </p:sp>
    </p:spTree>
    <p:extLst>
      <p:ext uri="{BB962C8B-B14F-4D97-AF65-F5344CB8AC3E}">
        <p14:creationId xmlns:p14="http://schemas.microsoft.com/office/powerpoint/2010/main" val="163230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8049-A884-CE4F-8F7A-0B6864814B0C}" type="slidenum">
              <a:rPr lang="en-US" smtClean="0"/>
              <a:t>4</a:t>
            </a:fld>
            <a:endParaRPr lang="en-US"/>
          </a:p>
        </p:txBody>
      </p:sp>
    </p:spTree>
    <p:extLst>
      <p:ext uri="{BB962C8B-B14F-4D97-AF65-F5344CB8AC3E}">
        <p14:creationId xmlns:p14="http://schemas.microsoft.com/office/powerpoint/2010/main" val="862477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slide, add history of a single file in IGB</a:t>
            </a:r>
          </a:p>
        </p:txBody>
      </p:sp>
      <p:sp>
        <p:nvSpPr>
          <p:cNvPr id="4" name="Slide Number Placeholder 3"/>
          <p:cNvSpPr>
            <a:spLocks noGrp="1"/>
          </p:cNvSpPr>
          <p:nvPr>
            <p:ph type="sldNum" sz="quarter" idx="10"/>
          </p:nvPr>
        </p:nvSpPr>
        <p:spPr/>
        <p:txBody>
          <a:bodyPr/>
          <a:lstStyle/>
          <a:p>
            <a:fld id="{A7A68049-A884-CE4F-8F7A-0B6864814B0C}" type="slidenum">
              <a:rPr lang="en-US" smtClean="0"/>
              <a:t>25</a:t>
            </a:fld>
            <a:endParaRPr lang="en-US"/>
          </a:p>
        </p:txBody>
      </p:sp>
    </p:spTree>
    <p:extLst>
      <p:ext uri="{BB962C8B-B14F-4D97-AF65-F5344CB8AC3E}">
        <p14:creationId xmlns:p14="http://schemas.microsoft.com/office/powerpoint/2010/main" val="1509888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is only as valuable as the products it makes.  </a:t>
            </a:r>
          </a:p>
          <a:p>
            <a:r>
              <a:rPr lang="en-US" dirty="0"/>
              <a:t>To</a:t>
            </a:r>
            <a:r>
              <a:rPr lang="en-US" baseline="0" dirty="0"/>
              <a:t> start with, </a:t>
            </a:r>
            <a:r>
              <a:rPr lang="en-US" baseline="0" dirty="0" err="1"/>
              <a:t>git</a:t>
            </a:r>
            <a:r>
              <a:rPr lang="en-US" baseline="0" dirty="0"/>
              <a:t> has to be part of your process.  </a:t>
            </a:r>
          </a:p>
          <a:p>
            <a:r>
              <a:rPr lang="en-US" baseline="0" dirty="0"/>
              <a:t>You have to have a process that is strong enough to support the higher tiers of </a:t>
            </a:r>
            <a:r>
              <a:rPr lang="en-US" baseline="0" dirty="0" err="1"/>
              <a:t>git</a:t>
            </a:r>
            <a:r>
              <a:rPr lang="en-US" baseline="0" dirty="0"/>
              <a:t> benefits.</a:t>
            </a:r>
          </a:p>
          <a:p>
            <a:endParaRPr lang="en-US" baseline="0" dirty="0"/>
          </a:p>
          <a:p>
            <a:r>
              <a:rPr lang="en-US" baseline="0" dirty="0"/>
              <a:t>Your history may be part of your product.  IF that is the case, then a clean history is part of a clean product.</a:t>
            </a:r>
          </a:p>
          <a:p>
            <a:endParaRPr lang="en-US" baseline="0" dirty="0"/>
          </a:p>
          <a:p>
            <a:r>
              <a:rPr lang="en-US" baseline="0" dirty="0"/>
              <a:t>Examples:</a:t>
            </a:r>
          </a:p>
          <a:p>
            <a:r>
              <a:rPr lang="en-US" baseline="0" dirty="0"/>
              <a:t>Sometimes, using </a:t>
            </a:r>
            <a:r>
              <a:rPr lang="en-US" baseline="0" dirty="0" err="1"/>
              <a:t>git</a:t>
            </a:r>
            <a:r>
              <a:rPr lang="en-US" baseline="0" dirty="0"/>
              <a:t> only benefits my process ---this is only possible because I am already familiar with it and I like.  In general, if </a:t>
            </a:r>
            <a:r>
              <a:rPr lang="en-US" baseline="0" dirty="0" err="1"/>
              <a:t>git</a:t>
            </a:r>
            <a:r>
              <a:rPr lang="en-US" baseline="0" dirty="0"/>
              <a:t> does not create an improvement in the product, then it is not worth the overhead.  In a </a:t>
            </a:r>
            <a:r>
              <a:rPr lang="en-US" baseline="0" dirty="0" err="1"/>
              <a:t>Kaggle</a:t>
            </a:r>
            <a:r>
              <a:rPr lang="en-US" baseline="0" dirty="0"/>
              <a:t> project where I am just trying out a model, I might benefit from the ability to go back to earlier versions to compare to them.  But I won’t keep the project long, I won’t share it, I won’t need to document WHY anything is the way it is beyond </a:t>
            </a:r>
            <a:r>
              <a:rPr lang="en-US" baseline="0" dirty="0" err="1"/>
              <a:t>whats</a:t>
            </a:r>
            <a:r>
              <a:rPr lang="en-US" baseline="0" dirty="0"/>
              <a:t> in my code comments.</a:t>
            </a:r>
          </a:p>
          <a:p>
            <a:endParaRPr lang="en-US" baseline="0" dirty="0"/>
          </a:p>
          <a:p>
            <a:r>
              <a:rPr lang="en-US" baseline="0" dirty="0"/>
              <a:t>Most often, </a:t>
            </a:r>
            <a:r>
              <a:rPr lang="en-US" baseline="0" dirty="0" err="1"/>
              <a:t>git</a:t>
            </a:r>
            <a:r>
              <a:rPr lang="en-US" baseline="0" dirty="0"/>
              <a:t> benefits the product.  Your improved process is reflected in a clean product.  You are able to deliver this product faster because you can recover from mistakes more quickly.  You can track down bugs because you can return to previous versions to see which change introduced the bug.  You can separate out comments that explain the code in its current form (comments in the code) from comments explaining why you changed it from how it was (the </a:t>
            </a:r>
            <a:r>
              <a:rPr lang="en-US" baseline="0" dirty="0" err="1"/>
              <a:t>occassional</a:t>
            </a:r>
            <a:r>
              <a:rPr lang="en-US" baseline="0" dirty="0"/>
              <a:t> detailed </a:t>
            </a:r>
            <a:r>
              <a:rPr lang="en-US" baseline="0" dirty="0" err="1"/>
              <a:t>git</a:t>
            </a:r>
            <a:r>
              <a:rPr lang="en-US" baseline="0" dirty="0"/>
              <a:t> commit messages).</a:t>
            </a:r>
          </a:p>
          <a:p>
            <a:endParaRPr lang="en-US" baseline="0" dirty="0"/>
          </a:p>
          <a:p>
            <a:r>
              <a:rPr lang="en-US" baseline="0" dirty="0"/>
              <a:t>Sometimes, your product is something you want to share with its </a:t>
            </a:r>
            <a:r>
              <a:rPr lang="en-US" baseline="0" dirty="0" err="1"/>
              <a:t>git</a:t>
            </a:r>
            <a:r>
              <a:rPr lang="en-US" baseline="0" dirty="0"/>
              <a:t> entirety.  You want others to quickly adapt to your changes, so they need a clean history to guide them through the change.  You may have other developers or deeply involved users who need to understand the complete evolution of the project.  They may want to be directed to key changes of interest, such as “does this version include the fix for the </a:t>
            </a:r>
            <a:r>
              <a:rPr lang="en-US" baseline="0" dirty="0" err="1"/>
              <a:t>rsync</a:t>
            </a:r>
            <a:r>
              <a:rPr lang="en-US" baseline="0" dirty="0"/>
              <a:t> bug?” or “How did they fix the </a:t>
            </a:r>
            <a:r>
              <a:rPr lang="en-US" baseline="0" dirty="0" err="1"/>
              <a:t>rsync</a:t>
            </a:r>
            <a:r>
              <a:rPr lang="en-US" baseline="0" dirty="0"/>
              <a:t> bug? I have the same problem elsewhere.”</a:t>
            </a:r>
            <a:br>
              <a:rPr lang="en-US" baseline="0" dirty="0"/>
            </a:b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26</a:t>
            </a:fld>
            <a:endParaRPr lang="en-US"/>
          </a:p>
        </p:txBody>
      </p:sp>
    </p:spTree>
    <p:extLst>
      <p:ext uri="{BB962C8B-B14F-4D97-AF65-F5344CB8AC3E}">
        <p14:creationId xmlns:p14="http://schemas.microsoft.com/office/powerpoint/2010/main" val="779496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mentioned the resume example as clean product with no history, but you may say “I already make clean documents”. </a:t>
            </a:r>
          </a:p>
          <a:p>
            <a:r>
              <a:rPr lang="en-US" baseline="0" dirty="0"/>
              <a:t>I mentioned the Kraken2 example as clean history being part of the product, but you may say ”I’m not there yet”.</a:t>
            </a:r>
          </a:p>
          <a:p>
            <a:endParaRPr lang="en-US" baseline="0" dirty="0"/>
          </a:p>
          <a:p>
            <a:r>
              <a:rPr lang="en-US" baseline="0" dirty="0"/>
              <a:t>So I’d like to focus on benefits to the process—something you can benefit from immediately.  When I started to use </a:t>
            </a:r>
            <a:r>
              <a:rPr lang="en-US" baseline="0" dirty="0" err="1"/>
              <a:t>git</a:t>
            </a:r>
            <a:r>
              <a:rPr lang="en-US" baseline="0" dirty="0"/>
              <a:t> diff, and </a:t>
            </a:r>
            <a:r>
              <a:rPr lang="en-US" baseline="0" dirty="0" err="1"/>
              <a:t>git</a:t>
            </a:r>
            <a:r>
              <a:rPr lang="en-US" baseline="0" dirty="0"/>
              <a:t> history and </a:t>
            </a:r>
            <a:r>
              <a:rPr lang="en-US" baseline="0" dirty="0" err="1"/>
              <a:t>git</a:t>
            </a:r>
            <a:r>
              <a:rPr lang="en-US" baseline="0" dirty="0"/>
              <a:t> rebase, I started to love </a:t>
            </a:r>
            <a:r>
              <a:rPr lang="en-US" baseline="0" dirty="0" err="1"/>
              <a:t>git</a:t>
            </a:r>
            <a:r>
              <a:rPr lang="en-US" baseline="0" dirty="0"/>
              <a:t>. AND these were the keys to enjoying the benefits of a clean product, and a clean history.</a:t>
            </a:r>
          </a:p>
          <a:p>
            <a:endParaRPr lang="en-US" baseline="0" dirty="0"/>
          </a:p>
          <a:p>
            <a:r>
              <a:rPr lang="en-US" baseline="0" dirty="0"/>
              <a:t>Then I want to look at those examples in the context of the model.</a:t>
            </a: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27</a:t>
            </a:fld>
            <a:endParaRPr lang="en-US"/>
          </a:p>
        </p:txBody>
      </p:sp>
    </p:spTree>
    <p:extLst>
      <p:ext uri="{BB962C8B-B14F-4D97-AF65-F5344CB8AC3E}">
        <p14:creationId xmlns:p14="http://schemas.microsoft.com/office/powerpoint/2010/main" val="66918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frustrations</a:t>
            </a:r>
            <a:r>
              <a:rPr lang="en-US" baseline="0" dirty="0"/>
              <a:t> of Android multi-file example</a:t>
            </a: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30</a:t>
            </a:fld>
            <a:endParaRPr lang="en-US"/>
          </a:p>
        </p:txBody>
      </p:sp>
    </p:spTree>
    <p:extLst>
      <p:ext uri="{BB962C8B-B14F-4D97-AF65-F5344CB8AC3E}">
        <p14:creationId xmlns:p14="http://schemas.microsoft.com/office/powerpoint/2010/main" val="185658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facing,</a:t>
            </a:r>
            <a:r>
              <a:rPr lang="en-US" baseline="0" dirty="0"/>
              <a:t> no web-hosting on my part.</a:t>
            </a: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31</a:t>
            </a:fld>
            <a:endParaRPr lang="en-US"/>
          </a:p>
        </p:txBody>
      </p:sp>
    </p:spTree>
    <p:extLst>
      <p:ext uri="{BB962C8B-B14F-4D97-AF65-F5344CB8AC3E}">
        <p14:creationId xmlns:p14="http://schemas.microsoft.com/office/powerpoint/2010/main" val="199997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8049-A884-CE4F-8F7A-0B6864814B0C}" type="slidenum">
              <a:rPr lang="en-US" smtClean="0"/>
              <a:t>5</a:t>
            </a:fld>
            <a:endParaRPr lang="en-US"/>
          </a:p>
        </p:txBody>
      </p:sp>
    </p:spTree>
    <p:extLst>
      <p:ext uri="{BB962C8B-B14F-4D97-AF65-F5344CB8AC3E}">
        <p14:creationId xmlns:p14="http://schemas.microsoft.com/office/powerpoint/2010/main" val="139238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8049-A884-CE4F-8F7A-0B6864814B0C}" type="slidenum">
              <a:rPr lang="en-US" smtClean="0"/>
              <a:t>6</a:t>
            </a:fld>
            <a:endParaRPr lang="en-US"/>
          </a:p>
        </p:txBody>
      </p:sp>
    </p:spTree>
    <p:extLst>
      <p:ext uri="{BB962C8B-B14F-4D97-AF65-F5344CB8AC3E}">
        <p14:creationId xmlns:p14="http://schemas.microsoft.com/office/powerpoint/2010/main" val="47567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8049-A884-CE4F-8F7A-0B6864814B0C}" type="slidenum">
              <a:rPr lang="en-US" smtClean="0"/>
              <a:t>7</a:t>
            </a:fld>
            <a:endParaRPr lang="en-US"/>
          </a:p>
        </p:txBody>
      </p:sp>
    </p:spTree>
    <p:extLst>
      <p:ext uri="{BB962C8B-B14F-4D97-AF65-F5344CB8AC3E}">
        <p14:creationId xmlns:p14="http://schemas.microsoft.com/office/powerpoint/2010/main" val="28859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touch on</a:t>
            </a:r>
            <a:r>
              <a:rPr lang="en-US" baseline="0" dirty="0"/>
              <a:t> this ”versions” bit when we talk about </a:t>
            </a:r>
            <a:r>
              <a:rPr lang="en-US" baseline="0" dirty="0" err="1"/>
              <a:t>git</a:t>
            </a:r>
            <a:r>
              <a:rPr lang="en-US" baseline="0" dirty="0"/>
              <a:t>.  </a:t>
            </a:r>
          </a:p>
          <a:p>
            <a:r>
              <a:rPr lang="en-US" baseline="0" dirty="0"/>
              <a:t>For now, lets resume the </a:t>
            </a:r>
            <a:r>
              <a:rPr lang="en-US" baseline="0" dirty="0" err="1"/>
              <a:t>kaggle</a:t>
            </a:r>
            <a:r>
              <a:rPr lang="en-US" baseline="0" dirty="0"/>
              <a:t> tour.</a:t>
            </a:r>
          </a:p>
        </p:txBody>
      </p:sp>
      <p:sp>
        <p:nvSpPr>
          <p:cNvPr id="4" name="Slide Number Placeholder 3"/>
          <p:cNvSpPr>
            <a:spLocks noGrp="1"/>
          </p:cNvSpPr>
          <p:nvPr>
            <p:ph type="sldNum" sz="quarter" idx="10"/>
          </p:nvPr>
        </p:nvSpPr>
        <p:spPr/>
        <p:txBody>
          <a:bodyPr/>
          <a:lstStyle/>
          <a:p>
            <a:fld id="{A7A68049-A884-CE4F-8F7A-0B6864814B0C}" type="slidenum">
              <a:rPr lang="en-US" smtClean="0"/>
              <a:t>8</a:t>
            </a:fld>
            <a:endParaRPr lang="en-US"/>
          </a:p>
        </p:txBody>
      </p:sp>
    </p:spTree>
    <p:extLst>
      <p:ext uri="{BB962C8B-B14F-4D97-AF65-F5344CB8AC3E}">
        <p14:creationId xmlns:p14="http://schemas.microsoft.com/office/powerpoint/2010/main" val="214536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8049-A884-CE4F-8F7A-0B6864814B0C}" type="slidenum">
              <a:rPr lang="en-US" smtClean="0"/>
              <a:t>9</a:t>
            </a:fld>
            <a:endParaRPr lang="en-US"/>
          </a:p>
        </p:txBody>
      </p:sp>
    </p:spTree>
    <p:extLst>
      <p:ext uri="{BB962C8B-B14F-4D97-AF65-F5344CB8AC3E}">
        <p14:creationId xmlns:p14="http://schemas.microsoft.com/office/powerpoint/2010/main" val="370287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8049-A884-CE4F-8F7A-0B6864814B0C}" type="slidenum">
              <a:rPr lang="en-US" smtClean="0"/>
              <a:t>10</a:t>
            </a:fld>
            <a:endParaRPr lang="en-US"/>
          </a:p>
        </p:txBody>
      </p:sp>
    </p:spTree>
    <p:extLst>
      <p:ext uri="{BB962C8B-B14F-4D97-AF65-F5344CB8AC3E}">
        <p14:creationId xmlns:p14="http://schemas.microsoft.com/office/powerpoint/2010/main" val="177743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a:t>
            </a:r>
            <a:r>
              <a:rPr lang="en-US" baseline="0" dirty="0"/>
              <a:t> not</a:t>
            </a:r>
            <a:r>
              <a:rPr lang="en-US" dirty="0"/>
              <a:t> used this, but I have heard a couple say they have they liked it.</a:t>
            </a:r>
          </a:p>
        </p:txBody>
      </p:sp>
      <p:sp>
        <p:nvSpPr>
          <p:cNvPr id="4" name="Slide Number Placeholder 3"/>
          <p:cNvSpPr>
            <a:spLocks noGrp="1"/>
          </p:cNvSpPr>
          <p:nvPr>
            <p:ph type="sldNum" sz="quarter" idx="10"/>
          </p:nvPr>
        </p:nvSpPr>
        <p:spPr/>
        <p:txBody>
          <a:bodyPr/>
          <a:lstStyle/>
          <a:p>
            <a:fld id="{A7A68049-A884-CE4F-8F7A-0B6864814B0C}" type="slidenum">
              <a:rPr lang="en-US" smtClean="0"/>
              <a:t>11</a:t>
            </a:fld>
            <a:endParaRPr lang="en-US"/>
          </a:p>
        </p:txBody>
      </p:sp>
    </p:spTree>
    <p:extLst>
      <p:ext uri="{BB962C8B-B14F-4D97-AF65-F5344CB8AC3E}">
        <p14:creationId xmlns:p14="http://schemas.microsoft.com/office/powerpoint/2010/main" val="878685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is only as valuable as the products it makes.  </a:t>
            </a:r>
          </a:p>
          <a:p>
            <a:r>
              <a:rPr lang="en-US" dirty="0"/>
              <a:t>To</a:t>
            </a:r>
            <a:r>
              <a:rPr lang="en-US" baseline="0" dirty="0"/>
              <a:t> start with, </a:t>
            </a:r>
            <a:r>
              <a:rPr lang="en-US" baseline="0" dirty="0" err="1"/>
              <a:t>git</a:t>
            </a:r>
            <a:r>
              <a:rPr lang="en-US" baseline="0" dirty="0"/>
              <a:t> has to be part of your process.  </a:t>
            </a:r>
          </a:p>
          <a:p>
            <a:r>
              <a:rPr lang="en-US" baseline="0" dirty="0"/>
              <a:t>You have to have a process that is strong enough to support the higher tiers of </a:t>
            </a:r>
            <a:r>
              <a:rPr lang="en-US" baseline="0" dirty="0" err="1"/>
              <a:t>git</a:t>
            </a:r>
            <a:r>
              <a:rPr lang="en-US" baseline="0" dirty="0"/>
              <a:t> benefits.</a:t>
            </a:r>
          </a:p>
          <a:p>
            <a:endParaRPr lang="en-US" baseline="0" dirty="0"/>
          </a:p>
          <a:p>
            <a:r>
              <a:rPr lang="en-US" baseline="0" dirty="0"/>
              <a:t>Your history may be part of your product.  IF that is the case, then a clean history is part of a clean product.</a:t>
            </a:r>
          </a:p>
          <a:p>
            <a:endParaRPr lang="en-US" baseline="0" dirty="0"/>
          </a:p>
          <a:p>
            <a:r>
              <a:rPr lang="en-US" baseline="0" dirty="0"/>
              <a:t>Examples:</a:t>
            </a:r>
          </a:p>
          <a:p>
            <a:r>
              <a:rPr lang="en-US" baseline="0" dirty="0"/>
              <a:t>Sometimes, using </a:t>
            </a:r>
            <a:r>
              <a:rPr lang="en-US" baseline="0" dirty="0" err="1"/>
              <a:t>git</a:t>
            </a:r>
            <a:r>
              <a:rPr lang="en-US" baseline="0" dirty="0"/>
              <a:t> only benefits my process ---this is only possible because I am already familiar with it and I like.  In general, if </a:t>
            </a:r>
            <a:r>
              <a:rPr lang="en-US" baseline="0" dirty="0" err="1"/>
              <a:t>git</a:t>
            </a:r>
            <a:r>
              <a:rPr lang="en-US" baseline="0" dirty="0"/>
              <a:t> does not create an improvement in the product, then it is not worth the overhead.  In a </a:t>
            </a:r>
            <a:r>
              <a:rPr lang="en-US" baseline="0" dirty="0" err="1"/>
              <a:t>Kaggle</a:t>
            </a:r>
            <a:r>
              <a:rPr lang="en-US" baseline="0" dirty="0"/>
              <a:t> project where I am just trying out a model, I might benefit from the ability to go back to earlier versions to compare to them.  But I won’t keep the project long, I won’t share it, I won’t need to document WHY anything is the way it is beyond </a:t>
            </a:r>
            <a:r>
              <a:rPr lang="en-US" baseline="0" dirty="0" err="1"/>
              <a:t>whats</a:t>
            </a:r>
            <a:r>
              <a:rPr lang="en-US" baseline="0" dirty="0"/>
              <a:t> in my code comments.</a:t>
            </a:r>
          </a:p>
          <a:p>
            <a:endParaRPr lang="en-US" baseline="0" dirty="0"/>
          </a:p>
          <a:p>
            <a:r>
              <a:rPr lang="en-US" baseline="0" dirty="0"/>
              <a:t>Most often, </a:t>
            </a:r>
            <a:r>
              <a:rPr lang="en-US" baseline="0" dirty="0" err="1"/>
              <a:t>git</a:t>
            </a:r>
            <a:r>
              <a:rPr lang="en-US" baseline="0" dirty="0"/>
              <a:t> benefits the product.  Your improved process is reflected in a clean product.  You are able to deliver this product faster because you can recover from mistakes more quickly.  You can track down bugs because you can return to previous versions to see which change introduced the bug.  You can separate out comments that explain the code in its current form (comments in the code) from comments explaining why you changed it from how it was (the </a:t>
            </a:r>
            <a:r>
              <a:rPr lang="en-US" baseline="0" dirty="0" err="1"/>
              <a:t>occassional</a:t>
            </a:r>
            <a:r>
              <a:rPr lang="en-US" baseline="0" dirty="0"/>
              <a:t> detailed </a:t>
            </a:r>
            <a:r>
              <a:rPr lang="en-US" baseline="0" dirty="0" err="1"/>
              <a:t>git</a:t>
            </a:r>
            <a:r>
              <a:rPr lang="en-US" baseline="0" dirty="0"/>
              <a:t> commit messages).</a:t>
            </a:r>
          </a:p>
          <a:p>
            <a:endParaRPr lang="en-US" baseline="0" dirty="0"/>
          </a:p>
          <a:p>
            <a:r>
              <a:rPr lang="en-US" baseline="0" dirty="0"/>
              <a:t>Sometimes, your product is something you want to share with its </a:t>
            </a:r>
            <a:r>
              <a:rPr lang="en-US" baseline="0" dirty="0" err="1"/>
              <a:t>git</a:t>
            </a:r>
            <a:r>
              <a:rPr lang="en-US" baseline="0" dirty="0"/>
              <a:t> entirety.  You want others to quickly adapt to your changes, so they need a clean history to guide them through the change.  You may have other developers or deeply involved users who need to understand the complete evolution of the project.  They may want to be directed to key changes of interest, such as “does this version include the fix for the </a:t>
            </a:r>
            <a:r>
              <a:rPr lang="en-US" baseline="0" dirty="0" err="1"/>
              <a:t>rsync</a:t>
            </a:r>
            <a:r>
              <a:rPr lang="en-US" baseline="0" dirty="0"/>
              <a:t> bug?” or “How did they fix the </a:t>
            </a:r>
            <a:r>
              <a:rPr lang="en-US" baseline="0" dirty="0" err="1"/>
              <a:t>rsync</a:t>
            </a:r>
            <a:r>
              <a:rPr lang="en-US" baseline="0" dirty="0"/>
              <a:t> bug? I have the same problem elsewhere.”</a:t>
            </a:r>
            <a:br>
              <a:rPr lang="en-US" baseline="0" dirty="0"/>
            </a:b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24</a:t>
            </a:fld>
            <a:endParaRPr lang="en-US"/>
          </a:p>
        </p:txBody>
      </p:sp>
    </p:spTree>
    <p:extLst>
      <p:ext uri="{BB962C8B-B14F-4D97-AF65-F5344CB8AC3E}">
        <p14:creationId xmlns:p14="http://schemas.microsoft.com/office/powerpoint/2010/main" val="1178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5D5AD-6CF6-EB4A-8E12-FAFE7DBFE3FC}"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142AA-6E6C-F74B-A8DD-6FC473F615C3}"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ABD48-A9AE-7D4A-89DB-C7514FCCC0E2}"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3EBF2-6247-6B4C-96D5-3D5EED36A9DE}"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01931" y="6310992"/>
            <a:ext cx="2057400" cy="365125"/>
          </a:xfrm>
        </p:spPr>
        <p:txBody>
          <a:bodyPr/>
          <a:lstStyle/>
          <a:p>
            <a:fld id="{75791932-EB4F-7244-BC88-C29D3AF979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28B37-897B-E148-93F6-550843E2D723}"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DC0AC-41D7-8D40-8AFB-7D23FAA6E235}" type="datetime1">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C26A76-63A2-DC40-89E7-1606641CEDCC}" type="datetime1">
              <a:rPr lang="en-US" smtClean="0"/>
              <a:t>10/21/19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CAF1F-CD14-3F4F-85E9-7302D1A9CE30}" type="datetime1">
              <a:rPr lang="en-US" smtClean="0"/>
              <a:t>10/21/19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6B316-4A2A-104F-AA17-9EFA13A42A5F}" type="datetime1">
              <a:rPr lang="en-US" smtClean="0"/>
              <a:t>10/21/19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52810-C838-4147-AC2D-64FC16404F79}" type="datetime1">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9DD28-5B00-7643-BA31-3E0100B57A03}" type="datetime1">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76D94-EF17-014D-A481-DD4038573813}" type="datetime1">
              <a:rPr lang="en-US" smtClean="0"/>
              <a:pPr/>
              <a:t>10/21/19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9016" y="632840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91932-EB4F-7244-BC88-C29D3AF979BD}" type="slidenum">
              <a:rPr lang="en-US" smtClean="0"/>
              <a:pPr/>
              <a:t>‹#›</a:t>
            </a:fld>
            <a:endParaRPr lang="en-US"/>
          </a:p>
        </p:txBody>
      </p:sp>
    </p:spTree>
    <p:extLst>
      <p:ext uri="{BB962C8B-B14F-4D97-AF65-F5344CB8AC3E}">
        <p14:creationId xmlns:p14="http://schemas.microsoft.com/office/powerpoint/2010/main" val="740720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pluralsight.com/courses/code-school-git-real"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 Id="rId5" Type="http://schemas.openxmlformats.org/officeDocument/2006/relationships/hyperlink" Target="https://chris.beams.io/posts/git-commit/" TargetMode="External"/><Relationship Id="rId4" Type="http://schemas.openxmlformats.org/officeDocument/2006/relationships/hyperlink" Target="https://www.youtube.com/watch?v=ltzQbZrWLds&amp;t=12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9126" y="5521234"/>
            <a:ext cx="6858000" cy="1016726"/>
          </a:xfrm>
        </p:spPr>
        <p:txBody>
          <a:bodyPr>
            <a:normAutofit fontScale="85000" lnSpcReduction="20000"/>
          </a:bodyPr>
          <a:lstStyle/>
          <a:p>
            <a:r>
              <a:rPr lang="en-US">
                <a:solidFill>
                  <a:schemeClr val="tx1">
                    <a:lumMod val="50000"/>
                    <a:lumOff val="50000"/>
                  </a:schemeClr>
                </a:solidFill>
              </a:rPr>
              <a:t>Ivory </a:t>
            </a:r>
            <a:r>
              <a:rPr lang="en-US" dirty="0">
                <a:solidFill>
                  <a:schemeClr val="tx1">
                    <a:lumMod val="50000"/>
                    <a:lumOff val="50000"/>
                  </a:schemeClr>
                </a:solidFill>
              </a:rPr>
              <a:t>Blakley</a:t>
            </a:r>
          </a:p>
          <a:p>
            <a:r>
              <a:rPr lang="en-US" dirty="0">
                <a:solidFill>
                  <a:schemeClr val="tx1">
                    <a:lumMod val="50000"/>
                    <a:lumOff val="50000"/>
                  </a:schemeClr>
                </a:solidFill>
              </a:rPr>
              <a:t>7 November 2018</a:t>
            </a:r>
          </a:p>
          <a:p>
            <a:r>
              <a:rPr lang="en-US" dirty="0">
                <a:solidFill>
                  <a:schemeClr val="tx1">
                    <a:lumMod val="50000"/>
                    <a:lumOff val="50000"/>
                  </a:schemeClr>
                </a:solidFill>
              </a:rPr>
              <a:t>Charlotte Bots and AI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34" y="233703"/>
            <a:ext cx="7733211" cy="4779124"/>
          </a:xfrm>
          <a:prstGeom prst="rect">
            <a:avLst/>
          </a:prstGeom>
        </p:spPr>
      </p:pic>
    </p:spTree>
    <p:extLst>
      <p:ext uri="{BB962C8B-B14F-4D97-AF65-F5344CB8AC3E}">
        <p14:creationId xmlns:p14="http://schemas.microsoft.com/office/powerpoint/2010/main" val="39217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
        <p:nvSpPr>
          <p:cNvPr id="3" name="TextBox 2"/>
          <p:cNvSpPr txBox="1"/>
          <p:nvPr/>
        </p:nvSpPr>
        <p:spPr>
          <a:xfrm>
            <a:off x="6600191" y="2605962"/>
            <a:ext cx="2083199" cy="369332"/>
          </a:xfrm>
          <a:prstGeom prst="rect">
            <a:avLst/>
          </a:prstGeom>
          <a:noFill/>
        </p:spPr>
        <p:txBody>
          <a:bodyPr wrap="none" rtlCol="0">
            <a:spAutoFit/>
          </a:bodyPr>
          <a:lstStyle/>
          <a:p>
            <a:r>
              <a:rPr lang="en-US" dirty="0"/>
              <a:t>start </a:t>
            </a:r>
            <a:r>
              <a:rPr lang="en-US"/>
              <a:t>by getting here</a:t>
            </a:r>
          </a:p>
        </p:txBody>
      </p:sp>
      <p:cxnSp>
        <p:nvCxnSpPr>
          <p:cNvPr id="28" name="Straight Arrow Connector 27"/>
          <p:cNvCxnSpPr>
            <a:stCxn id="3" idx="1"/>
          </p:cNvCxnSpPr>
          <p:nvPr/>
        </p:nvCxnSpPr>
        <p:spPr>
          <a:xfrm flipH="1" flipV="1">
            <a:off x="5791200" y="2259718"/>
            <a:ext cx="808991" cy="5309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01928" y="3563339"/>
            <a:ext cx="8724358" cy="2832995"/>
            <a:chOff x="201928" y="3563339"/>
            <a:chExt cx="8724358" cy="2832995"/>
          </a:xfrm>
          <a:solidFill>
            <a:schemeClr val="accent1">
              <a:lumMod val="60000"/>
              <a:lumOff val="40000"/>
              <a:alpha val="21000"/>
            </a:schemeClr>
          </a:solidFill>
        </p:grpSpPr>
        <p:sp>
          <p:nvSpPr>
            <p:cNvPr id="31" name="Right Brace 30"/>
            <p:cNvSpPr/>
            <p:nvPr/>
          </p:nvSpPr>
          <p:spPr>
            <a:xfrm rot="16200000">
              <a:off x="4298497" y="-533227"/>
              <a:ext cx="531223" cy="8724355"/>
            </a:xfrm>
            <a:prstGeom prst="rightBrace">
              <a:avLst>
                <a:gd name="adj1" fmla="val 65710"/>
                <a:gd name="adj2" fmla="val 74256"/>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 Same Side Corner Rectangle 34"/>
            <p:cNvSpPr/>
            <p:nvPr/>
          </p:nvSpPr>
          <p:spPr>
            <a:xfrm rot="10800000">
              <a:off x="201928" y="4094560"/>
              <a:ext cx="8724355" cy="230177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459799" y="4014898"/>
            <a:ext cx="7770845" cy="923330"/>
          </a:xfrm>
          <a:prstGeom prst="rect">
            <a:avLst/>
          </a:prstGeom>
          <a:noFill/>
        </p:spPr>
        <p:txBody>
          <a:bodyPr wrap="none" rtlCol="0">
            <a:spAutoFit/>
          </a:bodyPr>
          <a:lstStyle/>
          <a:p>
            <a:r>
              <a:rPr lang="en-US" dirty="0"/>
              <a:t>Discussions are pretty much what they sound like.</a:t>
            </a:r>
          </a:p>
          <a:p>
            <a:pPr marL="285750" indent="-285750">
              <a:buFont typeface="Arial" charset="0"/>
              <a:buChar char="•"/>
            </a:pPr>
            <a:r>
              <a:rPr lang="en-US" dirty="0"/>
              <a:t>judging for discussions is subjective, generally based on other users responses.</a:t>
            </a:r>
          </a:p>
          <a:p>
            <a:pPr marL="285750" indent="-285750">
              <a:buFont typeface="Arial" charset="0"/>
              <a:buChar char="•"/>
            </a:pPr>
            <a:r>
              <a:rPr lang="en-US" dirty="0"/>
              <a:t>allow you to display a lot of insight, but are not exactly a good ‘showcase’ tool.</a:t>
            </a:r>
          </a:p>
        </p:txBody>
      </p:sp>
    </p:spTree>
    <p:extLst>
      <p:ext uri="{BB962C8B-B14F-4D97-AF65-F5344CB8AC3E}">
        <p14:creationId xmlns:p14="http://schemas.microsoft.com/office/powerpoint/2010/main" val="62189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dirty="0"/>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
        <p:nvSpPr>
          <p:cNvPr id="3" name="TextBox 2"/>
          <p:cNvSpPr txBox="1"/>
          <p:nvPr/>
        </p:nvSpPr>
        <p:spPr>
          <a:xfrm>
            <a:off x="6600191" y="2605962"/>
            <a:ext cx="2083199" cy="369332"/>
          </a:xfrm>
          <a:prstGeom prst="rect">
            <a:avLst/>
          </a:prstGeom>
          <a:noFill/>
        </p:spPr>
        <p:txBody>
          <a:bodyPr wrap="none" rtlCol="0">
            <a:spAutoFit/>
          </a:bodyPr>
          <a:lstStyle/>
          <a:p>
            <a:r>
              <a:rPr lang="en-US" dirty="0"/>
              <a:t>start </a:t>
            </a:r>
            <a:r>
              <a:rPr lang="en-US"/>
              <a:t>by getting here</a:t>
            </a:r>
          </a:p>
        </p:txBody>
      </p:sp>
      <p:cxnSp>
        <p:nvCxnSpPr>
          <p:cNvPr id="28" name="Straight Arrow Connector 27"/>
          <p:cNvCxnSpPr>
            <a:stCxn id="3" idx="1"/>
          </p:cNvCxnSpPr>
          <p:nvPr/>
        </p:nvCxnSpPr>
        <p:spPr>
          <a:xfrm flipH="1" flipV="1">
            <a:off x="5791200" y="2259718"/>
            <a:ext cx="808991" cy="5309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10800000">
            <a:off x="201929" y="3696376"/>
            <a:ext cx="8724357" cy="2048753"/>
            <a:chOff x="201928" y="3563339"/>
            <a:chExt cx="8724357" cy="2832995"/>
          </a:xfrm>
          <a:solidFill>
            <a:schemeClr val="accent1">
              <a:lumMod val="60000"/>
              <a:lumOff val="40000"/>
              <a:alpha val="21000"/>
            </a:schemeClr>
          </a:solidFill>
        </p:grpSpPr>
        <p:sp>
          <p:nvSpPr>
            <p:cNvPr id="31" name="Right Brace 30"/>
            <p:cNvSpPr/>
            <p:nvPr/>
          </p:nvSpPr>
          <p:spPr>
            <a:xfrm rot="16200000">
              <a:off x="4298496" y="-533227"/>
              <a:ext cx="531224" cy="8724355"/>
            </a:xfrm>
            <a:prstGeom prst="rightBrace">
              <a:avLst>
                <a:gd name="adj1" fmla="val 65710"/>
                <a:gd name="adj2" fmla="val 38620"/>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 Same Side Corner Rectangle 34"/>
            <p:cNvSpPr/>
            <p:nvPr/>
          </p:nvSpPr>
          <p:spPr>
            <a:xfrm rot="10800000">
              <a:off x="201928" y="4094560"/>
              <a:ext cx="8724355" cy="230177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459799" y="3849446"/>
            <a:ext cx="6475106" cy="1477328"/>
          </a:xfrm>
          <a:prstGeom prst="rect">
            <a:avLst/>
          </a:prstGeom>
          <a:noFill/>
        </p:spPr>
        <p:txBody>
          <a:bodyPr wrap="none" rtlCol="0">
            <a:spAutoFit/>
          </a:bodyPr>
          <a:lstStyle/>
          <a:p>
            <a:r>
              <a:rPr lang="en-US" dirty="0"/>
              <a:t>Not all datasets are part of a competition.</a:t>
            </a:r>
          </a:p>
          <a:p>
            <a:endParaRPr lang="en-US" dirty="0"/>
          </a:p>
          <a:p>
            <a:r>
              <a:rPr lang="en-US" dirty="0"/>
              <a:t>Users can add data sets.</a:t>
            </a:r>
          </a:p>
          <a:p>
            <a:endParaRPr lang="en-US" dirty="0"/>
          </a:p>
          <a:p>
            <a:r>
              <a:rPr lang="en-US" dirty="0"/>
              <a:t>There is no progression or ranking associated directly with datasets.</a:t>
            </a:r>
          </a:p>
        </p:txBody>
      </p:sp>
      <p:sp>
        <p:nvSpPr>
          <p:cNvPr id="20" name="TextBox 19"/>
          <p:cNvSpPr txBox="1"/>
          <p:nvPr/>
        </p:nvSpPr>
        <p:spPr>
          <a:xfrm>
            <a:off x="7192773" y="3805156"/>
            <a:ext cx="1471747" cy="523220"/>
          </a:xfrm>
          <a:prstGeom prst="rect">
            <a:avLst/>
          </a:prstGeom>
          <a:solidFill>
            <a:schemeClr val="accent4">
              <a:lumMod val="40000"/>
              <a:lumOff val="60000"/>
            </a:schemeClr>
          </a:solidFill>
        </p:spPr>
        <p:txBody>
          <a:bodyPr wrap="square" rtlCol="0">
            <a:spAutoFit/>
          </a:bodyPr>
          <a:lstStyle/>
          <a:p>
            <a:r>
              <a:rPr lang="en-US" sz="2800" u="sng"/>
              <a:t>Datasets</a:t>
            </a:r>
            <a:endParaRPr lang="en-US" sz="2800" u="sng"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28" y="5720520"/>
            <a:ext cx="8804366" cy="590472"/>
          </a:xfrm>
          <a:prstGeom prst="rect">
            <a:avLst/>
          </a:prstGeom>
        </p:spPr>
      </p:pic>
    </p:spTree>
    <p:extLst>
      <p:ext uri="{BB962C8B-B14F-4D97-AF65-F5344CB8AC3E}">
        <p14:creationId xmlns:p14="http://schemas.microsoft.com/office/powerpoint/2010/main" val="65455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dirty="0"/>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
        <p:nvSpPr>
          <p:cNvPr id="3" name="TextBox 2"/>
          <p:cNvSpPr txBox="1"/>
          <p:nvPr/>
        </p:nvSpPr>
        <p:spPr>
          <a:xfrm>
            <a:off x="6600191" y="2605962"/>
            <a:ext cx="2083199" cy="369332"/>
          </a:xfrm>
          <a:prstGeom prst="rect">
            <a:avLst/>
          </a:prstGeom>
          <a:noFill/>
        </p:spPr>
        <p:txBody>
          <a:bodyPr wrap="none" rtlCol="0">
            <a:spAutoFit/>
          </a:bodyPr>
          <a:lstStyle/>
          <a:p>
            <a:r>
              <a:rPr lang="en-US" dirty="0"/>
              <a:t>start </a:t>
            </a:r>
            <a:r>
              <a:rPr lang="en-US"/>
              <a:t>by getting here</a:t>
            </a:r>
          </a:p>
        </p:txBody>
      </p:sp>
      <p:cxnSp>
        <p:nvCxnSpPr>
          <p:cNvPr id="28" name="Straight Arrow Connector 27"/>
          <p:cNvCxnSpPr>
            <a:stCxn id="3" idx="1"/>
          </p:cNvCxnSpPr>
          <p:nvPr/>
        </p:nvCxnSpPr>
        <p:spPr>
          <a:xfrm flipH="1" flipV="1">
            <a:off x="5791200" y="2259718"/>
            <a:ext cx="808991" cy="5309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10800000">
            <a:off x="201929" y="3696376"/>
            <a:ext cx="8724357" cy="2048753"/>
            <a:chOff x="201928" y="3563339"/>
            <a:chExt cx="8724357" cy="2832995"/>
          </a:xfrm>
          <a:solidFill>
            <a:schemeClr val="accent1">
              <a:lumMod val="60000"/>
              <a:lumOff val="40000"/>
              <a:alpha val="21000"/>
            </a:schemeClr>
          </a:solidFill>
        </p:grpSpPr>
        <p:sp>
          <p:nvSpPr>
            <p:cNvPr id="31" name="Right Brace 30"/>
            <p:cNvSpPr/>
            <p:nvPr/>
          </p:nvSpPr>
          <p:spPr>
            <a:xfrm rot="16200000">
              <a:off x="4298496" y="-533227"/>
              <a:ext cx="531224" cy="8724355"/>
            </a:xfrm>
            <a:prstGeom prst="rightBrace">
              <a:avLst>
                <a:gd name="adj1" fmla="val 65710"/>
                <a:gd name="adj2" fmla="val 10671"/>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 Same Side Corner Rectangle 34"/>
            <p:cNvSpPr/>
            <p:nvPr/>
          </p:nvSpPr>
          <p:spPr>
            <a:xfrm rot="10800000">
              <a:off x="201928" y="4094560"/>
              <a:ext cx="8724355" cy="230177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459799" y="3849446"/>
            <a:ext cx="7856125" cy="1477328"/>
          </a:xfrm>
          <a:prstGeom prst="rect">
            <a:avLst/>
          </a:prstGeom>
          <a:noFill/>
        </p:spPr>
        <p:txBody>
          <a:bodyPr wrap="none" rtlCol="0">
            <a:spAutoFit/>
          </a:bodyPr>
          <a:lstStyle/>
          <a:p>
            <a:r>
              <a:rPr lang="en-US" dirty="0"/>
              <a:t>Similar to Coursera, </a:t>
            </a:r>
            <a:r>
              <a:rPr lang="en-US" dirty="0" err="1"/>
              <a:t>EdX</a:t>
            </a:r>
            <a:r>
              <a:rPr lang="en-US" dirty="0"/>
              <a:t>, </a:t>
            </a:r>
            <a:r>
              <a:rPr lang="en-US" dirty="0" err="1"/>
              <a:t>Udemy</a:t>
            </a:r>
            <a:r>
              <a:rPr lang="en-US" dirty="0"/>
              <a:t>, etc.</a:t>
            </a:r>
          </a:p>
          <a:p>
            <a:endParaRPr lang="en-US" dirty="0"/>
          </a:p>
          <a:p>
            <a:r>
              <a:rPr lang="en-US" dirty="0" err="1"/>
              <a:t>Kaggle</a:t>
            </a:r>
            <a:r>
              <a:rPr lang="en-US" dirty="0"/>
              <a:t> offers online courses on topics in data science.</a:t>
            </a:r>
          </a:p>
          <a:p>
            <a:endParaRPr lang="en-US" dirty="0"/>
          </a:p>
          <a:p>
            <a:r>
              <a:rPr lang="en-US" dirty="0"/>
              <a:t>The course materials are hosted on </a:t>
            </a:r>
            <a:r>
              <a:rPr lang="en-US" dirty="0" err="1"/>
              <a:t>kaggle</a:t>
            </a:r>
            <a:r>
              <a:rPr lang="en-US" dirty="0"/>
              <a:t> in the form of Kernels, Discussions, etc.</a:t>
            </a:r>
          </a:p>
        </p:txBody>
      </p:sp>
      <p:sp>
        <p:nvSpPr>
          <p:cNvPr id="20" name="TextBox 19"/>
          <p:cNvSpPr txBox="1"/>
          <p:nvPr/>
        </p:nvSpPr>
        <p:spPr>
          <a:xfrm>
            <a:off x="7192773" y="3805156"/>
            <a:ext cx="1471747" cy="523220"/>
          </a:xfrm>
          <a:prstGeom prst="rect">
            <a:avLst/>
          </a:prstGeom>
          <a:solidFill>
            <a:schemeClr val="accent4">
              <a:lumMod val="40000"/>
              <a:lumOff val="60000"/>
            </a:schemeClr>
          </a:solidFill>
        </p:spPr>
        <p:txBody>
          <a:bodyPr wrap="square" rtlCol="0">
            <a:spAutoFit/>
          </a:bodyPr>
          <a:lstStyle/>
          <a:p>
            <a:r>
              <a:rPr lang="en-US" sz="2800" dirty="0"/>
              <a:t>“Learn”</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28" y="5720520"/>
            <a:ext cx="8804366" cy="590472"/>
          </a:xfrm>
          <a:prstGeom prst="rect">
            <a:avLst/>
          </a:prstGeom>
        </p:spPr>
      </p:pic>
    </p:spTree>
    <p:extLst>
      <p:ext uri="{BB962C8B-B14F-4D97-AF65-F5344CB8AC3E}">
        <p14:creationId xmlns:p14="http://schemas.microsoft.com/office/powerpoint/2010/main" val="117760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started</a:t>
            </a:r>
            <a:r>
              <a:rPr lang="mr-IN" dirty="0"/>
              <a:t>…</a:t>
            </a:r>
            <a:endParaRPr lang="en-US" dirty="0"/>
          </a:p>
        </p:txBody>
      </p:sp>
      <p:sp>
        <p:nvSpPr>
          <p:cNvPr id="3" name="Content Placeholder 2"/>
          <p:cNvSpPr>
            <a:spLocks noGrp="1"/>
          </p:cNvSpPr>
          <p:nvPr>
            <p:ph idx="1"/>
          </p:nvPr>
        </p:nvSpPr>
        <p:spPr/>
        <p:txBody>
          <a:bodyPr/>
          <a:lstStyle/>
          <a:p>
            <a:r>
              <a:rPr lang="en-US" dirty="0"/>
              <a:t>Explore the site, reach “contributor”</a:t>
            </a:r>
          </a:p>
          <a:p>
            <a:r>
              <a:rPr lang="en-US" dirty="0"/>
              <a:t>Look for a competition or dataset that you think is interesting</a:t>
            </a:r>
          </a:p>
          <a:p>
            <a:r>
              <a:rPr lang="en-US" dirty="0"/>
              <a:t>Get your feet wet playing with the data.</a:t>
            </a:r>
          </a:p>
          <a:p>
            <a:r>
              <a:rPr lang="en-US" dirty="0"/>
              <a:t>Come find friends at one of our </a:t>
            </a:r>
            <a:r>
              <a:rPr lang="en-US" dirty="0" err="1"/>
              <a:t>Kaggle</a:t>
            </a:r>
            <a:r>
              <a:rPr lang="en-US" dirty="0"/>
              <a:t> meetups.</a:t>
            </a:r>
          </a:p>
        </p:txBody>
      </p:sp>
      <p:sp>
        <p:nvSpPr>
          <p:cNvPr id="4" name="Slide Number Placeholder 3"/>
          <p:cNvSpPr>
            <a:spLocks noGrp="1"/>
          </p:cNvSpPr>
          <p:nvPr>
            <p:ph type="sldNum" sz="quarter" idx="12"/>
          </p:nvPr>
        </p:nvSpPr>
        <p:spPr/>
        <p:txBody>
          <a:bodyPr/>
          <a:lstStyle/>
          <a:p>
            <a:fld id="{75791932-EB4F-7244-BC88-C29D3AF979BD}" type="slidenum">
              <a:rPr lang="en-US" smtClean="0"/>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49" y="740229"/>
            <a:ext cx="1437955" cy="143795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067" y="4367925"/>
            <a:ext cx="4097383" cy="2308192"/>
          </a:xfrm>
          <a:prstGeom prst="rect">
            <a:avLst/>
          </a:prstGeom>
        </p:spPr>
      </p:pic>
      <p:sp>
        <p:nvSpPr>
          <p:cNvPr id="17" name="TextBox 16"/>
          <p:cNvSpPr txBox="1"/>
          <p:nvPr/>
        </p:nvSpPr>
        <p:spPr>
          <a:xfrm>
            <a:off x="712045" y="1199252"/>
            <a:ext cx="2323906" cy="369332"/>
          </a:xfrm>
          <a:prstGeom prst="rect">
            <a:avLst/>
          </a:prstGeom>
          <a:noFill/>
        </p:spPr>
        <p:txBody>
          <a:bodyPr wrap="none" rtlCol="0">
            <a:spAutoFit/>
          </a:bodyPr>
          <a:lstStyle/>
          <a:p>
            <a:r>
              <a:rPr lang="en-US"/>
              <a:t>(do these in any order)</a:t>
            </a:r>
          </a:p>
        </p:txBody>
      </p:sp>
    </p:spTree>
    <p:extLst>
      <p:ext uri="{BB962C8B-B14F-4D97-AF65-F5344CB8AC3E}">
        <p14:creationId xmlns:p14="http://schemas.microsoft.com/office/powerpoint/2010/main" val="159121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solidFill>
                  <a:schemeClr val="bg2">
                    <a:lumMod val="75000"/>
                  </a:schemeClr>
                </a:solidFill>
              </a:rPr>
              <a:t>I wish more people would do </a:t>
            </a:r>
            <a:r>
              <a:rPr lang="en-US" dirty="0" err="1">
                <a:solidFill>
                  <a:schemeClr val="bg2">
                    <a:lumMod val="75000"/>
                  </a:schemeClr>
                </a:solidFill>
              </a:rPr>
              <a:t>Kaggle</a:t>
            </a:r>
            <a:r>
              <a:rPr lang="en-US" dirty="0">
                <a:solidFill>
                  <a:schemeClr val="bg2">
                    <a:lumMod val="75000"/>
                  </a:schemeClr>
                </a:solidFill>
              </a:rPr>
              <a:t> challenges with me.</a:t>
            </a:r>
          </a:p>
          <a:p>
            <a:pPr lvl="1"/>
            <a:r>
              <a:rPr lang="en-US" dirty="0">
                <a:solidFill>
                  <a:schemeClr val="bg2">
                    <a:lumMod val="75000"/>
                  </a:schemeClr>
                </a:solidFill>
              </a:rPr>
              <a:t>Why you might want to</a:t>
            </a:r>
          </a:p>
          <a:p>
            <a:pPr lvl="1"/>
            <a:r>
              <a:rPr lang="en-US" dirty="0">
                <a:solidFill>
                  <a:schemeClr val="bg2">
                    <a:lumMod val="75000"/>
                  </a:schemeClr>
                </a:solidFill>
              </a:rPr>
              <a:t>How to get started</a:t>
            </a:r>
          </a:p>
          <a:p>
            <a:r>
              <a:rPr lang="en-US" dirty="0"/>
              <a:t>I wish more people were fluent with </a:t>
            </a:r>
            <a:r>
              <a:rPr lang="en-US" dirty="0" err="1"/>
              <a:t>git</a:t>
            </a:r>
            <a:r>
              <a:rPr lang="en-US" dirty="0"/>
              <a:t>.</a:t>
            </a:r>
          </a:p>
          <a:p>
            <a:pPr lvl="1"/>
            <a:r>
              <a:rPr lang="en-US" dirty="0">
                <a:solidFill>
                  <a:schemeClr val="bg2">
                    <a:lumMod val="75000"/>
                  </a:schemeClr>
                </a:solidFill>
              </a:rPr>
              <a:t>My </a:t>
            </a:r>
            <a:r>
              <a:rPr lang="en-US" dirty="0" err="1">
                <a:solidFill>
                  <a:schemeClr val="bg2">
                    <a:lumMod val="75000"/>
                  </a:schemeClr>
                </a:solidFill>
              </a:rPr>
              <a:t>git</a:t>
            </a:r>
            <a:r>
              <a:rPr lang="en-US" dirty="0">
                <a:solidFill>
                  <a:schemeClr val="bg2">
                    <a:lumMod val="75000"/>
                  </a:schemeClr>
                </a:solidFill>
              </a:rPr>
              <a:t> journey</a:t>
            </a:r>
          </a:p>
          <a:p>
            <a:pPr lvl="2"/>
            <a:r>
              <a:rPr lang="en-US" dirty="0">
                <a:solidFill>
                  <a:schemeClr val="bg2">
                    <a:lumMod val="75000"/>
                  </a:schemeClr>
                </a:solidFill>
              </a:rPr>
              <a:t>Why I didn’t like </a:t>
            </a:r>
            <a:r>
              <a:rPr lang="en-US" dirty="0" err="1">
                <a:solidFill>
                  <a:schemeClr val="bg2">
                    <a:lumMod val="75000"/>
                  </a:schemeClr>
                </a:solidFill>
              </a:rPr>
              <a:t>git</a:t>
            </a:r>
            <a:r>
              <a:rPr lang="en-US" dirty="0">
                <a:solidFill>
                  <a:schemeClr val="bg2">
                    <a:lumMod val="75000"/>
                  </a:schemeClr>
                </a:solidFill>
              </a:rPr>
              <a:t> and why I love it now.</a:t>
            </a:r>
          </a:p>
          <a:p>
            <a:pPr lvl="1"/>
            <a:r>
              <a:rPr lang="en-US" dirty="0">
                <a:solidFill>
                  <a:schemeClr val="bg2">
                    <a:lumMod val="75000"/>
                  </a:schemeClr>
                </a:solidFill>
              </a:rPr>
              <a:t>Your </a:t>
            </a:r>
            <a:r>
              <a:rPr lang="en-US" dirty="0" err="1">
                <a:solidFill>
                  <a:schemeClr val="bg2">
                    <a:lumMod val="75000"/>
                  </a:schemeClr>
                </a:solidFill>
              </a:rPr>
              <a:t>git</a:t>
            </a:r>
            <a:r>
              <a:rPr lang="en-US" dirty="0">
                <a:solidFill>
                  <a:schemeClr val="bg2">
                    <a:lumMod val="75000"/>
                  </a:schemeClr>
                </a:solidFill>
              </a:rPr>
              <a:t> journey</a:t>
            </a:r>
          </a:p>
          <a:p>
            <a:pPr lvl="2"/>
            <a:r>
              <a:rPr lang="en-US" b="1" dirty="0">
                <a:solidFill>
                  <a:schemeClr val="bg2">
                    <a:lumMod val="75000"/>
                  </a:schemeClr>
                </a:solidFill>
              </a:rPr>
              <a:t>don’t memorize a string of commands: understand the model</a:t>
            </a:r>
          </a:p>
          <a:p>
            <a:pPr lvl="2"/>
            <a:r>
              <a:rPr lang="en-US" dirty="0">
                <a:solidFill>
                  <a:schemeClr val="bg2">
                    <a:lumMod val="75000"/>
                  </a:schemeClr>
                </a:solidFill>
              </a:rPr>
              <a:t>see the immediate benefits, not just the big ones</a:t>
            </a:r>
          </a:p>
          <a:p>
            <a:pPr lvl="2"/>
            <a:r>
              <a:rPr lang="en-US" dirty="0">
                <a:solidFill>
                  <a:schemeClr val="bg2">
                    <a:lumMod val="75000"/>
                  </a:schemeClr>
                </a:solidFill>
              </a:rPr>
              <a:t>a GUI is a crutch, you have to learn the words</a:t>
            </a:r>
          </a:p>
          <a:p>
            <a:pPr lvl="2"/>
            <a:r>
              <a:rPr lang="en-US" dirty="0">
                <a:solidFill>
                  <a:schemeClr val="bg2">
                    <a:lumMod val="75000"/>
                  </a:schemeClr>
                </a:solidFill>
              </a:rPr>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13</a:t>
            </a:fld>
            <a:endParaRPr lang="en-US"/>
          </a:p>
        </p:txBody>
      </p:sp>
      <p:sp>
        <p:nvSpPr>
          <p:cNvPr id="5" name="Oval 4"/>
          <p:cNvSpPr/>
          <p:nvPr/>
        </p:nvSpPr>
        <p:spPr>
          <a:xfrm>
            <a:off x="6148252" y="3213463"/>
            <a:ext cx="644434" cy="644434"/>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55" y="2145756"/>
            <a:ext cx="2554514" cy="1067707"/>
          </a:xfrm>
          <a:prstGeom prst="rect">
            <a:avLst/>
          </a:prstGeom>
        </p:spPr>
      </p:pic>
    </p:spTree>
    <p:extLst>
      <p:ext uri="{BB962C8B-B14F-4D97-AF65-F5344CB8AC3E}">
        <p14:creationId xmlns:p14="http://schemas.microsoft.com/office/powerpoint/2010/main" val="130903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is</a:t>
            </a:r>
            <a:r>
              <a:rPr lang="mr-IN" dirty="0"/>
              <a:t>…</a:t>
            </a:r>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14</a:t>
            </a:fld>
            <a:endParaRPr lang="en-US"/>
          </a:p>
        </p:txBody>
      </p:sp>
      <p:sp>
        <p:nvSpPr>
          <p:cNvPr id="7" name="Content Placeholder 6"/>
          <p:cNvSpPr>
            <a:spLocks noGrp="1"/>
          </p:cNvSpPr>
          <p:nvPr>
            <p:ph idx="1"/>
          </p:nvPr>
        </p:nvSpPr>
        <p:spPr>
          <a:xfrm>
            <a:off x="628650" y="1972402"/>
            <a:ext cx="7886700" cy="3512140"/>
          </a:xfrm>
        </p:spPr>
        <p:txBody>
          <a:bodyPr>
            <a:normAutofit fontScale="92500"/>
          </a:bodyPr>
          <a:lstStyle/>
          <a:p>
            <a:r>
              <a:rPr lang="en-US" dirty="0"/>
              <a:t>Distributed version control system</a:t>
            </a:r>
            <a:br>
              <a:rPr lang="en-US" dirty="0"/>
            </a:br>
            <a:r>
              <a:rPr lang="en-US" dirty="0"/>
              <a:t>--unlike </a:t>
            </a:r>
            <a:r>
              <a:rPr lang="en-US" dirty="0" err="1"/>
              <a:t>svn</a:t>
            </a:r>
            <a:r>
              <a:rPr lang="en-US" dirty="0"/>
              <a:t>, which is </a:t>
            </a:r>
            <a:r>
              <a:rPr lang="en-US" i="1" dirty="0"/>
              <a:t>centralized</a:t>
            </a:r>
            <a:r>
              <a:rPr lang="en-US" dirty="0"/>
              <a:t> version control system</a:t>
            </a:r>
          </a:p>
          <a:p>
            <a:endParaRPr lang="en-US" dirty="0"/>
          </a:p>
          <a:p>
            <a:r>
              <a:rPr lang="en-US" dirty="0"/>
              <a:t>A snapshot of your repository is stored as a series of changes, or “</a:t>
            </a:r>
            <a:r>
              <a:rPr lang="en-US" i="1" dirty="0"/>
              <a:t>commits</a:t>
            </a:r>
            <a:r>
              <a:rPr lang="en-US" dirty="0"/>
              <a:t>”.</a:t>
            </a:r>
          </a:p>
          <a:p>
            <a:endParaRPr lang="en-US" dirty="0"/>
          </a:p>
          <a:p>
            <a:r>
              <a:rPr lang="en-US" dirty="0" err="1"/>
              <a:t>Git</a:t>
            </a:r>
            <a:r>
              <a:rPr lang="en-US" dirty="0"/>
              <a:t> can store any type of file, but some features (such as showing diffs) only work with text-based files.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036" y="230190"/>
            <a:ext cx="2842631" cy="1188131"/>
          </a:xfrm>
          <a:prstGeom prst="rect">
            <a:avLst/>
          </a:prstGeom>
        </p:spPr>
      </p:pic>
    </p:spTree>
    <p:extLst>
      <p:ext uri="{BB962C8B-B14F-4D97-AF65-F5344CB8AC3E}">
        <p14:creationId xmlns:p14="http://schemas.microsoft.com/office/powerpoint/2010/main" val="204542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of Version Control</a:t>
            </a:r>
          </a:p>
        </p:txBody>
      </p:sp>
      <p:sp>
        <p:nvSpPr>
          <p:cNvPr id="4" name="Slide Number Placeholder 3"/>
          <p:cNvSpPr>
            <a:spLocks noGrp="1"/>
          </p:cNvSpPr>
          <p:nvPr>
            <p:ph type="sldNum" sz="quarter" idx="12"/>
          </p:nvPr>
        </p:nvSpPr>
        <p:spPr/>
        <p:txBody>
          <a:bodyPr/>
          <a:lstStyle/>
          <a:p>
            <a:fld id="{75791932-EB4F-7244-BC88-C29D3AF979BD}"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89"/>
            <a:ext cx="2480310" cy="24594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48" y="2030324"/>
            <a:ext cx="4271191" cy="1813613"/>
          </a:xfrm>
          <a:prstGeom prst="rect">
            <a:avLst/>
          </a:prstGeom>
        </p:spPr>
      </p:pic>
      <p:sp>
        <p:nvSpPr>
          <p:cNvPr id="7" name="TextBox 6"/>
          <p:cNvSpPr txBox="1"/>
          <p:nvPr/>
        </p:nvSpPr>
        <p:spPr>
          <a:xfrm>
            <a:off x="341143" y="4150094"/>
            <a:ext cx="3055324" cy="369332"/>
          </a:xfrm>
          <a:prstGeom prst="rect">
            <a:avLst/>
          </a:prstGeom>
          <a:noFill/>
        </p:spPr>
        <p:txBody>
          <a:bodyPr wrap="none" rtlCol="0">
            <a:spAutoFit/>
          </a:bodyPr>
          <a:lstStyle/>
          <a:p>
            <a:r>
              <a:rPr lang="en-US" dirty="0"/>
              <a:t>instant update, no </a:t>
            </a:r>
            <a:r>
              <a:rPr lang="en-US"/>
              <a:t>save button</a:t>
            </a:r>
          </a:p>
        </p:txBody>
      </p:sp>
      <p:sp>
        <p:nvSpPr>
          <p:cNvPr id="8" name="TextBox 7"/>
          <p:cNvSpPr txBox="1"/>
          <p:nvPr/>
        </p:nvSpPr>
        <p:spPr>
          <a:xfrm>
            <a:off x="4636153" y="4146199"/>
            <a:ext cx="3507370" cy="369332"/>
          </a:xfrm>
          <a:prstGeom prst="rect">
            <a:avLst/>
          </a:prstGeom>
          <a:noFill/>
        </p:spPr>
        <p:txBody>
          <a:bodyPr wrap="none" rtlCol="0">
            <a:spAutoFit/>
          </a:bodyPr>
          <a:lstStyle/>
          <a:p>
            <a:r>
              <a:rPr lang="en-US" dirty="0"/>
              <a:t>click save, overwriting existing copy</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97" y="1188131"/>
            <a:ext cx="2677886" cy="175244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2735656"/>
            <a:ext cx="2286000" cy="368300"/>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r="89385"/>
          <a:stretch/>
        </p:blipFill>
        <p:spPr>
          <a:xfrm>
            <a:off x="1967163" y="4995026"/>
            <a:ext cx="1594528" cy="1007472"/>
          </a:xfrm>
          <a:prstGeom prst="rect">
            <a:avLst/>
          </a:prstGeom>
        </p:spPr>
      </p:pic>
      <p:sp>
        <p:nvSpPr>
          <p:cNvPr id="13" name="TextBox 12"/>
          <p:cNvSpPr txBox="1"/>
          <p:nvPr/>
        </p:nvSpPr>
        <p:spPr>
          <a:xfrm>
            <a:off x="3561691" y="4898597"/>
            <a:ext cx="3543342" cy="1200329"/>
          </a:xfrm>
          <a:prstGeom prst="rect">
            <a:avLst/>
          </a:prstGeom>
          <a:noFill/>
        </p:spPr>
        <p:txBody>
          <a:bodyPr wrap="none" rtlCol="0">
            <a:spAutoFit/>
          </a:bodyPr>
          <a:lstStyle/>
          <a:p>
            <a:r>
              <a:rPr lang="en-US" dirty="0"/>
              <a:t>saves when you click “commit”</a:t>
            </a:r>
          </a:p>
          <a:p>
            <a:r>
              <a:rPr lang="en-US" dirty="0"/>
              <a:t>selectable version history</a:t>
            </a:r>
          </a:p>
          <a:p>
            <a:r>
              <a:rPr lang="en-US" dirty="0"/>
              <a:t>no associated messages</a:t>
            </a:r>
          </a:p>
          <a:p>
            <a:r>
              <a:rPr lang="en-US" dirty="0"/>
              <a:t>commit and run are sometimes tied</a:t>
            </a:r>
          </a:p>
        </p:txBody>
      </p:sp>
      <p:sp>
        <p:nvSpPr>
          <p:cNvPr id="15" name="TextBox 14"/>
          <p:cNvSpPr txBox="1"/>
          <p:nvPr/>
        </p:nvSpPr>
        <p:spPr>
          <a:xfrm>
            <a:off x="918527" y="6369863"/>
            <a:ext cx="7691401" cy="369332"/>
          </a:xfrm>
          <a:prstGeom prst="rect">
            <a:avLst/>
          </a:prstGeom>
          <a:noFill/>
        </p:spPr>
        <p:txBody>
          <a:bodyPr wrap="none" rtlCol="0">
            <a:spAutoFit/>
          </a:bodyPr>
          <a:lstStyle/>
          <a:p>
            <a:r>
              <a:rPr lang="en-US" dirty="0" err="1"/>
              <a:t>Git</a:t>
            </a:r>
            <a:r>
              <a:rPr lang="en-US" dirty="0"/>
              <a:t> really shines when changes in multiple files need to be linked as one change.</a:t>
            </a:r>
          </a:p>
        </p:txBody>
      </p:sp>
    </p:spTree>
    <p:extLst>
      <p:ext uri="{BB962C8B-B14F-4D97-AF65-F5344CB8AC3E}">
        <p14:creationId xmlns:p14="http://schemas.microsoft.com/office/powerpoint/2010/main" val="166309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t>
            </a:r>
            <a:r>
              <a:rPr lang="en-US" dirty="0" err="1"/>
              <a:t>git</a:t>
            </a:r>
            <a:r>
              <a:rPr lang="en-US" dirty="0"/>
              <a:t> is not GitHub.  </a:t>
            </a:r>
            <a:br>
              <a:rPr lang="en-US" dirty="0"/>
            </a:br>
            <a:r>
              <a:rPr lang="en-US" dirty="0"/>
              <a:t>GitHub is a hosting service.</a:t>
            </a:r>
          </a:p>
        </p:txBody>
      </p:sp>
      <p:sp>
        <p:nvSpPr>
          <p:cNvPr id="3" name="Content Placeholder 2"/>
          <p:cNvSpPr>
            <a:spLocks noGrp="1"/>
          </p:cNvSpPr>
          <p:nvPr>
            <p:ph idx="1"/>
          </p:nvPr>
        </p:nvSpPr>
        <p:spPr/>
        <p:txBody>
          <a:bodyPr/>
          <a:lstStyle/>
          <a:p>
            <a:r>
              <a:rPr lang="en-US" dirty="0"/>
              <a:t>There are many hosting services.</a:t>
            </a:r>
          </a:p>
          <a:p>
            <a:r>
              <a:rPr lang="en-US" dirty="0"/>
              <a:t>By the far the most popular are </a:t>
            </a:r>
          </a:p>
        </p:txBody>
      </p:sp>
      <p:sp>
        <p:nvSpPr>
          <p:cNvPr id="4" name="Slide Number Placeholder 3"/>
          <p:cNvSpPr>
            <a:spLocks noGrp="1"/>
          </p:cNvSpPr>
          <p:nvPr>
            <p:ph type="sldNum" sz="quarter" idx="12"/>
          </p:nvPr>
        </p:nvSpPr>
        <p:spPr/>
        <p:txBody>
          <a:bodyPr/>
          <a:lstStyle/>
          <a:p>
            <a:fld id="{75791932-EB4F-7244-BC88-C29D3AF979BD}" type="slidenum">
              <a:rPr lang="en-US" smtClean="0"/>
              <a:t>16</a:t>
            </a:fld>
            <a:endParaRPr lang="en-US"/>
          </a:p>
        </p:txBody>
      </p:sp>
      <p:sp>
        <p:nvSpPr>
          <p:cNvPr id="6" name="TextBox 5"/>
          <p:cNvSpPr txBox="1"/>
          <p:nvPr/>
        </p:nvSpPr>
        <p:spPr>
          <a:xfrm>
            <a:off x="0" y="6581001"/>
            <a:ext cx="4886466"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www.git-tower.com</a:t>
            </a:r>
            <a:r>
              <a:rPr lang="en-US" sz="1200" dirty="0">
                <a:solidFill>
                  <a:schemeClr val="bg2">
                    <a:lumMod val="50000"/>
                  </a:schemeClr>
                </a:solidFill>
              </a:rPr>
              <a:t>/blog/</a:t>
            </a:r>
            <a:r>
              <a:rPr lang="en-US" sz="1200" dirty="0" err="1">
                <a:solidFill>
                  <a:schemeClr val="bg2">
                    <a:lumMod val="50000"/>
                  </a:schemeClr>
                </a:solidFill>
              </a:rPr>
              <a:t>git</a:t>
            </a:r>
            <a:r>
              <a:rPr lang="en-US" sz="1200" dirty="0">
                <a:solidFill>
                  <a:schemeClr val="bg2">
                    <a:lumMod val="50000"/>
                  </a:schemeClr>
                </a:solidFill>
              </a:rPr>
              <a:t>-hosting-services-compared/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87" y="3078118"/>
            <a:ext cx="5373512" cy="11803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643" y="2595154"/>
            <a:ext cx="1857170" cy="1857170"/>
          </a:xfrm>
          <a:prstGeom prst="rect">
            <a:avLst/>
          </a:prstGeom>
        </p:spPr>
      </p:pic>
      <p:sp>
        <p:nvSpPr>
          <p:cNvPr id="9" name="TextBox 8"/>
          <p:cNvSpPr txBox="1"/>
          <p:nvPr/>
        </p:nvSpPr>
        <p:spPr>
          <a:xfrm>
            <a:off x="7297263" y="4103840"/>
            <a:ext cx="909929" cy="276999"/>
          </a:xfrm>
          <a:prstGeom prst="rect">
            <a:avLst/>
          </a:prstGeom>
          <a:noFill/>
        </p:spPr>
        <p:txBody>
          <a:bodyPr wrap="none" rtlCol="0">
            <a:spAutoFit/>
          </a:bodyPr>
          <a:lstStyle/>
          <a:p>
            <a:r>
              <a:rPr lang="en-US" sz="1200"/>
              <a:t>(older logo)</a:t>
            </a:r>
          </a:p>
        </p:txBody>
      </p:sp>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48397" y="3870889"/>
            <a:ext cx="5080000" cy="2971800"/>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31762" t="14682" r="33539" b="17369"/>
          <a:stretch/>
        </p:blipFill>
        <p:spPr>
          <a:xfrm>
            <a:off x="720219" y="4528501"/>
            <a:ext cx="1723014" cy="1687058"/>
          </a:xfrm>
          <a:prstGeom prst="rect">
            <a:avLst/>
          </a:prstGeom>
        </p:spPr>
      </p:pic>
      <p:sp>
        <p:nvSpPr>
          <p:cNvPr id="13" name="TextBox 12"/>
          <p:cNvSpPr txBox="1"/>
          <p:nvPr/>
        </p:nvSpPr>
        <p:spPr>
          <a:xfrm>
            <a:off x="7733561" y="6104025"/>
            <a:ext cx="1507153" cy="738664"/>
          </a:xfrm>
          <a:prstGeom prst="rect">
            <a:avLst/>
          </a:prstGeom>
          <a:noFill/>
        </p:spPr>
        <p:txBody>
          <a:bodyPr wrap="square" rtlCol="0">
            <a:spAutoFit/>
          </a:bodyPr>
          <a:lstStyle/>
          <a:p>
            <a:pPr algn="ctr"/>
            <a:r>
              <a:rPr lang="en-US" sz="1400" dirty="0"/>
              <a:t>recently purchased by Microsoft</a:t>
            </a:r>
          </a:p>
        </p:txBody>
      </p:sp>
      <p:cxnSp>
        <p:nvCxnSpPr>
          <p:cNvPr id="15" name="Straight Arrow Connector 14"/>
          <p:cNvCxnSpPr/>
          <p:nvPr/>
        </p:nvCxnSpPr>
        <p:spPr>
          <a:xfrm flipH="1" flipV="1">
            <a:off x="7752227" y="6176963"/>
            <a:ext cx="338036" cy="134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93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t>
            </a:r>
            <a:r>
              <a:rPr lang="en-US" dirty="0" err="1"/>
              <a:t>git</a:t>
            </a:r>
            <a:r>
              <a:rPr lang="en-US" dirty="0"/>
              <a:t> is not GitHub.  </a:t>
            </a:r>
            <a:br>
              <a:rPr lang="en-US" dirty="0"/>
            </a:br>
            <a:r>
              <a:rPr lang="en-US" dirty="0"/>
              <a:t>GitHub is a hosting service.</a:t>
            </a:r>
          </a:p>
        </p:txBody>
      </p:sp>
      <p:sp>
        <p:nvSpPr>
          <p:cNvPr id="3" name="Content Placeholder 2"/>
          <p:cNvSpPr>
            <a:spLocks noGrp="1"/>
          </p:cNvSpPr>
          <p:nvPr>
            <p:ph idx="1"/>
          </p:nvPr>
        </p:nvSpPr>
        <p:spPr>
          <a:xfrm>
            <a:off x="628650" y="1825624"/>
            <a:ext cx="7886700" cy="4485367"/>
          </a:xfrm>
        </p:spPr>
        <p:txBody>
          <a:bodyPr>
            <a:normAutofit/>
          </a:bodyPr>
          <a:lstStyle/>
          <a:p>
            <a:r>
              <a:rPr lang="en-US" dirty="0"/>
              <a:t>There are many hosting services.</a:t>
            </a:r>
          </a:p>
          <a:p>
            <a:r>
              <a:rPr lang="en-US" dirty="0"/>
              <a:t>By the far the most popular are</a:t>
            </a:r>
          </a:p>
          <a:p>
            <a:endParaRPr lang="en-US" dirty="0"/>
          </a:p>
          <a:p>
            <a:endParaRPr lang="en-US" dirty="0"/>
          </a:p>
          <a:p>
            <a:endParaRPr lang="en-US" dirty="0"/>
          </a:p>
          <a:p>
            <a:r>
              <a:rPr lang="en-US" dirty="0"/>
              <a:t>Both offer free accounts.  </a:t>
            </a:r>
          </a:p>
          <a:p>
            <a:r>
              <a:rPr lang="en-US" dirty="0"/>
              <a:t>Both offer private repositories.</a:t>
            </a:r>
          </a:p>
          <a:p>
            <a:r>
              <a:rPr lang="en-US" dirty="0"/>
              <a:t>Both support collaboration, and maintain links between forks  </a:t>
            </a:r>
          </a:p>
        </p:txBody>
      </p:sp>
      <p:sp>
        <p:nvSpPr>
          <p:cNvPr id="4" name="Slide Number Placeholder 3"/>
          <p:cNvSpPr>
            <a:spLocks noGrp="1"/>
          </p:cNvSpPr>
          <p:nvPr>
            <p:ph type="sldNum" sz="quarter" idx="12"/>
          </p:nvPr>
        </p:nvSpPr>
        <p:spPr/>
        <p:txBody>
          <a:bodyPr/>
          <a:lstStyle/>
          <a:p>
            <a:fld id="{75791932-EB4F-7244-BC88-C29D3AF979BD}" type="slidenum">
              <a:rPr lang="en-US" smtClean="0"/>
              <a:t>17</a:t>
            </a:fld>
            <a:endParaRPr lang="en-US"/>
          </a:p>
        </p:txBody>
      </p:sp>
      <p:sp>
        <p:nvSpPr>
          <p:cNvPr id="6" name="TextBox 5"/>
          <p:cNvSpPr txBox="1"/>
          <p:nvPr/>
        </p:nvSpPr>
        <p:spPr>
          <a:xfrm>
            <a:off x="0" y="6581001"/>
            <a:ext cx="4886466"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www.git-tower.com</a:t>
            </a:r>
            <a:r>
              <a:rPr lang="en-US" sz="1200" dirty="0">
                <a:solidFill>
                  <a:schemeClr val="bg2">
                    <a:lumMod val="50000"/>
                  </a:schemeClr>
                </a:solidFill>
              </a:rPr>
              <a:t>/blog/</a:t>
            </a:r>
            <a:r>
              <a:rPr lang="en-US" sz="1200" dirty="0" err="1">
                <a:solidFill>
                  <a:schemeClr val="bg2">
                    <a:lumMod val="50000"/>
                  </a:schemeClr>
                </a:solidFill>
              </a:rPr>
              <a:t>git</a:t>
            </a:r>
            <a:r>
              <a:rPr lang="en-US" sz="1200" dirty="0">
                <a:solidFill>
                  <a:schemeClr val="bg2">
                    <a:lumMod val="50000"/>
                  </a:schemeClr>
                </a:solidFill>
              </a:rPr>
              <a:t>-hosting-services-compared/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029" y="2997204"/>
            <a:ext cx="2105260" cy="11052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811" y="2917376"/>
            <a:ext cx="1185090" cy="1185090"/>
          </a:xfrm>
          <a:prstGeom prst="rect">
            <a:avLst/>
          </a:prstGeom>
        </p:spPr>
      </p:pic>
    </p:spTree>
    <p:extLst>
      <p:ext uri="{BB962C8B-B14F-4D97-AF65-F5344CB8AC3E}">
        <p14:creationId xmlns:p14="http://schemas.microsoft.com/office/powerpoint/2010/main" val="22861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solidFill>
                  <a:schemeClr val="bg2">
                    <a:lumMod val="75000"/>
                  </a:schemeClr>
                </a:solidFill>
              </a:rPr>
              <a:t>I wish more people would do </a:t>
            </a:r>
            <a:r>
              <a:rPr lang="en-US" dirty="0" err="1">
                <a:solidFill>
                  <a:schemeClr val="bg2">
                    <a:lumMod val="75000"/>
                  </a:schemeClr>
                </a:solidFill>
              </a:rPr>
              <a:t>Kaggle</a:t>
            </a:r>
            <a:r>
              <a:rPr lang="en-US" dirty="0">
                <a:solidFill>
                  <a:schemeClr val="bg2">
                    <a:lumMod val="75000"/>
                  </a:schemeClr>
                </a:solidFill>
              </a:rPr>
              <a:t> challenges with me.</a:t>
            </a:r>
          </a:p>
          <a:p>
            <a:pPr lvl="1"/>
            <a:r>
              <a:rPr lang="en-US" dirty="0">
                <a:solidFill>
                  <a:schemeClr val="bg2">
                    <a:lumMod val="75000"/>
                  </a:schemeClr>
                </a:solidFill>
              </a:rPr>
              <a:t>Why you might want to</a:t>
            </a:r>
          </a:p>
          <a:p>
            <a:pPr lvl="1"/>
            <a:r>
              <a:rPr lang="en-US" dirty="0">
                <a:solidFill>
                  <a:schemeClr val="bg2">
                    <a:lumMod val="75000"/>
                  </a:schemeClr>
                </a:solidFill>
              </a:rPr>
              <a:t>How to get started</a:t>
            </a:r>
          </a:p>
          <a:p>
            <a:r>
              <a:rPr lang="en-US" dirty="0"/>
              <a:t>I wish more people were fluent with </a:t>
            </a:r>
            <a:r>
              <a:rPr lang="en-US" dirty="0" err="1"/>
              <a:t>git</a:t>
            </a:r>
            <a:r>
              <a:rPr lang="en-US" dirty="0"/>
              <a:t>.</a:t>
            </a:r>
          </a:p>
          <a:p>
            <a:pPr lvl="1"/>
            <a:r>
              <a:rPr lang="en-US" dirty="0"/>
              <a:t>My </a:t>
            </a:r>
            <a:r>
              <a:rPr lang="en-US" dirty="0" err="1"/>
              <a:t>git</a:t>
            </a:r>
            <a:r>
              <a:rPr lang="en-US" dirty="0"/>
              <a:t> journey</a:t>
            </a:r>
          </a:p>
          <a:p>
            <a:pPr lvl="2"/>
            <a:r>
              <a:rPr lang="en-US" dirty="0"/>
              <a:t>Why I didn’t like </a:t>
            </a:r>
            <a:r>
              <a:rPr lang="en-US" dirty="0" err="1"/>
              <a:t>git</a:t>
            </a:r>
            <a:r>
              <a:rPr lang="en-US" dirty="0"/>
              <a:t> and why I love it now.</a:t>
            </a:r>
          </a:p>
          <a:p>
            <a:pPr lvl="1"/>
            <a:r>
              <a:rPr lang="en-US" dirty="0">
                <a:solidFill>
                  <a:schemeClr val="bg2">
                    <a:lumMod val="75000"/>
                  </a:schemeClr>
                </a:solidFill>
              </a:rPr>
              <a:t>Your </a:t>
            </a:r>
            <a:r>
              <a:rPr lang="en-US" dirty="0" err="1">
                <a:solidFill>
                  <a:schemeClr val="bg2">
                    <a:lumMod val="75000"/>
                  </a:schemeClr>
                </a:solidFill>
              </a:rPr>
              <a:t>git</a:t>
            </a:r>
            <a:r>
              <a:rPr lang="en-US" dirty="0">
                <a:solidFill>
                  <a:schemeClr val="bg2">
                    <a:lumMod val="75000"/>
                  </a:schemeClr>
                </a:solidFill>
              </a:rPr>
              <a:t> journey</a:t>
            </a:r>
          </a:p>
          <a:p>
            <a:pPr lvl="2"/>
            <a:r>
              <a:rPr lang="en-US" b="1" dirty="0">
                <a:solidFill>
                  <a:schemeClr val="bg2">
                    <a:lumMod val="75000"/>
                  </a:schemeClr>
                </a:solidFill>
              </a:rPr>
              <a:t>don’t memorize a string of commands: understand the model</a:t>
            </a:r>
          </a:p>
          <a:p>
            <a:pPr lvl="2"/>
            <a:r>
              <a:rPr lang="en-US" dirty="0">
                <a:solidFill>
                  <a:schemeClr val="bg2">
                    <a:lumMod val="75000"/>
                  </a:schemeClr>
                </a:solidFill>
              </a:rPr>
              <a:t>see the immediate benefits, not just the big ones</a:t>
            </a:r>
          </a:p>
          <a:p>
            <a:pPr lvl="2"/>
            <a:r>
              <a:rPr lang="en-US" dirty="0">
                <a:solidFill>
                  <a:schemeClr val="bg2">
                    <a:lumMod val="75000"/>
                  </a:schemeClr>
                </a:solidFill>
              </a:rPr>
              <a:t>a GUI is a crutch, you have to learn the words</a:t>
            </a:r>
          </a:p>
          <a:p>
            <a:pPr lvl="2"/>
            <a:r>
              <a:rPr lang="en-US" dirty="0">
                <a:solidFill>
                  <a:schemeClr val="bg2">
                    <a:lumMod val="75000"/>
                  </a:schemeClr>
                </a:solidFill>
              </a:rPr>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18</a:t>
            </a:fld>
            <a:endParaRPr lang="en-US"/>
          </a:p>
        </p:txBody>
      </p:sp>
    </p:spTree>
    <p:extLst>
      <p:ext uri="{BB962C8B-B14F-4D97-AF65-F5344CB8AC3E}">
        <p14:creationId xmlns:p14="http://schemas.microsoft.com/office/powerpoint/2010/main" val="57850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t>I wish more people would do </a:t>
            </a:r>
            <a:r>
              <a:rPr lang="en-US" dirty="0" err="1"/>
              <a:t>Kaggle</a:t>
            </a:r>
            <a:r>
              <a:rPr lang="en-US" dirty="0"/>
              <a:t> challenges with me.</a:t>
            </a:r>
          </a:p>
          <a:p>
            <a:pPr lvl="1"/>
            <a:r>
              <a:rPr lang="en-US" dirty="0"/>
              <a:t>Why you might want to</a:t>
            </a:r>
          </a:p>
          <a:p>
            <a:pPr lvl="1"/>
            <a:r>
              <a:rPr lang="en-US" dirty="0"/>
              <a:t>How to get started</a:t>
            </a:r>
          </a:p>
          <a:p>
            <a:r>
              <a:rPr lang="en-US" dirty="0"/>
              <a:t>I wish more people were fluent with </a:t>
            </a:r>
            <a:r>
              <a:rPr lang="en-US" dirty="0" err="1"/>
              <a:t>git</a:t>
            </a:r>
            <a:r>
              <a:rPr lang="en-US" dirty="0"/>
              <a:t>.</a:t>
            </a:r>
          </a:p>
          <a:p>
            <a:pPr lvl="1"/>
            <a:r>
              <a:rPr lang="en-US" dirty="0"/>
              <a:t>My </a:t>
            </a:r>
            <a:r>
              <a:rPr lang="en-US" dirty="0" err="1"/>
              <a:t>git</a:t>
            </a:r>
            <a:r>
              <a:rPr lang="en-US" dirty="0"/>
              <a:t> journey</a:t>
            </a:r>
          </a:p>
          <a:p>
            <a:pPr lvl="2"/>
            <a:r>
              <a:rPr lang="en-US" dirty="0"/>
              <a:t>Why I didn’t like </a:t>
            </a:r>
            <a:r>
              <a:rPr lang="en-US" dirty="0" err="1"/>
              <a:t>git</a:t>
            </a:r>
            <a:r>
              <a:rPr lang="en-US" dirty="0"/>
              <a:t> and why I love it now.</a:t>
            </a:r>
          </a:p>
          <a:p>
            <a:pPr lvl="1"/>
            <a:r>
              <a:rPr lang="en-US" dirty="0"/>
              <a:t>Your </a:t>
            </a:r>
            <a:r>
              <a:rPr lang="en-US" dirty="0" err="1"/>
              <a:t>git</a:t>
            </a:r>
            <a:r>
              <a:rPr lang="en-US" dirty="0"/>
              <a:t> journey</a:t>
            </a:r>
          </a:p>
          <a:p>
            <a:pPr lvl="2"/>
            <a:r>
              <a:rPr lang="en-US" b="1" dirty="0"/>
              <a:t>don’t memorize a string of commands: understand the model</a:t>
            </a:r>
          </a:p>
          <a:p>
            <a:pPr lvl="2"/>
            <a:r>
              <a:rPr lang="en-US" dirty="0"/>
              <a:t>see the immediate benefits, not just the big ones</a:t>
            </a:r>
          </a:p>
          <a:p>
            <a:pPr lvl="2"/>
            <a:r>
              <a:rPr lang="en-US" dirty="0"/>
              <a:t>a GUI is a crutch, you have to learn the words</a:t>
            </a:r>
          </a:p>
          <a:p>
            <a:pPr lvl="2"/>
            <a:r>
              <a:rPr lang="en-US" dirty="0"/>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a:t>
            </a:fld>
            <a:endParaRPr lang="en-US"/>
          </a:p>
        </p:txBody>
      </p:sp>
    </p:spTree>
    <p:extLst>
      <p:ext uri="{BB962C8B-B14F-4D97-AF65-F5344CB8AC3E}">
        <p14:creationId xmlns:p14="http://schemas.microsoft.com/office/powerpoint/2010/main" val="39137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437"/>
            <a:ext cx="7886700" cy="1325563"/>
          </a:xfrm>
        </p:spPr>
        <p:txBody>
          <a:bodyPr/>
          <a:lstStyle/>
          <a:p>
            <a:r>
              <a:rPr lang="en-US" dirty="0"/>
              <a:t>Command line text editors</a:t>
            </a:r>
          </a:p>
        </p:txBody>
      </p:sp>
      <p:sp>
        <p:nvSpPr>
          <p:cNvPr id="4" name="Slide Number Placeholder 3"/>
          <p:cNvSpPr>
            <a:spLocks noGrp="1"/>
          </p:cNvSpPr>
          <p:nvPr>
            <p:ph type="sldNum" sz="quarter" idx="12"/>
          </p:nvPr>
        </p:nvSpPr>
        <p:spPr/>
        <p:txBody>
          <a:bodyPr/>
          <a:lstStyle/>
          <a:p>
            <a:fld id="{75791932-EB4F-7244-BC88-C29D3AF979BD}"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5" y="1034735"/>
            <a:ext cx="9556598" cy="5641382"/>
          </a:xfrm>
          <a:prstGeom prst="rect">
            <a:avLst/>
          </a:prstGeom>
        </p:spPr>
      </p:pic>
    </p:spTree>
    <p:extLst>
      <p:ext uri="{BB962C8B-B14F-4D97-AF65-F5344CB8AC3E}">
        <p14:creationId xmlns:p14="http://schemas.microsoft.com/office/powerpoint/2010/main" val="873807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437"/>
            <a:ext cx="7886700" cy="1325563"/>
          </a:xfrm>
        </p:spPr>
        <p:txBody>
          <a:bodyPr/>
          <a:lstStyle/>
          <a:p>
            <a:r>
              <a:rPr lang="en-US" dirty="0"/>
              <a:t>Command line text editors</a:t>
            </a:r>
          </a:p>
        </p:txBody>
      </p:sp>
      <p:sp>
        <p:nvSpPr>
          <p:cNvPr id="3" name="Content Placeholder 2"/>
          <p:cNvSpPr>
            <a:spLocks noGrp="1"/>
          </p:cNvSpPr>
          <p:nvPr>
            <p:ph idx="1"/>
          </p:nvPr>
        </p:nvSpPr>
        <p:spPr>
          <a:xfrm>
            <a:off x="628650" y="1323703"/>
            <a:ext cx="7886700" cy="5059680"/>
          </a:xfrm>
        </p:spPr>
        <p:txBody>
          <a:bodyPr>
            <a:normAutofit fontScale="85000" lnSpcReduction="10000"/>
          </a:bodyPr>
          <a:lstStyle/>
          <a:p>
            <a:r>
              <a:rPr lang="en-US" dirty="0"/>
              <a:t>vim</a:t>
            </a:r>
          </a:p>
          <a:p>
            <a:pPr lvl="1"/>
            <a:r>
              <a:rPr lang="en-US" dirty="0"/>
              <a:t>default on most systems</a:t>
            </a:r>
          </a:p>
          <a:p>
            <a:pPr lvl="1"/>
            <a:r>
              <a:rPr lang="en-US" dirty="0"/>
              <a:t>TO EXIT: </a:t>
            </a:r>
          </a:p>
          <a:p>
            <a:pPr lvl="2"/>
            <a:r>
              <a:rPr lang="en-US" dirty="0"/>
              <a:t>hit escape</a:t>
            </a:r>
          </a:p>
          <a:p>
            <a:pPr lvl="2"/>
            <a:r>
              <a:rPr lang="en-US" dirty="0"/>
              <a:t>type “:</a:t>
            </a:r>
            <a:r>
              <a:rPr lang="en-US" dirty="0" err="1"/>
              <a:t>sq</a:t>
            </a:r>
            <a:r>
              <a:rPr lang="en-US" dirty="0"/>
              <a:t>”</a:t>
            </a:r>
          </a:p>
          <a:p>
            <a:pPr lvl="2"/>
            <a:r>
              <a:rPr lang="en-US" dirty="0"/>
              <a:t>hit enter</a:t>
            </a:r>
          </a:p>
          <a:p>
            <a:r>
              <a:rPr lang="en-US" dirty="0" err="1"/>
              <a:t>nano</a:t>
            </a:r>
            <a:endParaRPr lang="en-US" dirty="0"/>
          </a:p>
          <a:p>
            <a:pPr lvl="1"/>
            <a:r>
              <a:rPr lang="en-US" dirty="0"/>
              <a:t>available on most systems</a:t>
            </a:r>
          </a:p>
          <a:p>
            <a:pPr lvl="1"/>
            <a:r>
              <a:rPr lang="en-US" dirty="0"/>
              <a:t>you can set it as the default in the </a:t>
            </a:r>
            <a:r>
              <a:rPr lang="en-US" dirty="0" err="1"/>
              <a:t>config</a:t>
            </a:r>
            <a:r>
              <a:rPr lang="en-US" dirty="0"/>
              <a:t> file</a:t>
            </a:r>
          </a:p>
          <a:p>
            <a:pPr lvl="1"/>
            <a:r>
              <a:rPr lang="en-US" dirty="0"/>
              <a:t>to exit: (prompts are shown at the bottom of the screen)</a:t>
            </a:r>
          </a:p>
          <a:p>
            <a:pPr lvl="2"/>
            <a:r>
              <a:rPr lang="en-US" dirty="0"/>
              <a:t>ctrl + x</a:t>
            </a:r>
          </a:p>
          <a:p>
            <a:pPr lvl="2"/>
            <a:r>
              <a:rPr lang="en-US" dirty="0"/>
              <a:t>Y (to keep the file name)</a:t>
            </a:r>
          </a:p>
          <a:p>
            <a:pPr lvl="2"/>
            <a:r>
              <a:rPr lang="en-US" dirty="0"/>
              <a:t>hit enter (to confirm the file name)</a:t>
            </a:r>
          </a:p>
          <a:p>
            <a:r>
              <a:rPr lang="en-US" dirty="0"/>
              <a:t>System specific: </a:t>
            </a:r>
          </a:p>
          <a:p>
            <a:pPr lvl="1"/>
            <a:r>
              <a:rPr lang="en-US" dirty="0"/>
              <a:t>may or may not allow mouse control</a:t>
            </a:r>
          </a:p>
          <a:p>
            <a:pPr lvl="1"/>
            <a:r>
              <a:rPr lang="en-US" dirty="0"/>
              <a:t>copy paste may be restricted to key-board only OR mouse only</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20</a:t>
            </a:fld>
            <a:endParaRPr lang="en-US"/>
          </a:p>
        </p:txBody>
      </p:sp>
    </p:spTree>
    <p:extLst>
      <p:ext uri="{BB962C8B-B14F-4D97-AF65-F5344CB8AC3E}">
        <p14:creationId xmlns:p14="http://schemas.microsoft.com/office/powerpoint/2010/main" val="155434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437"/>
            <a:ext cx="7886700" cy="1325563"/>
          </a:xfrm>
        </p:spPr>
        <p:txBody>
          <a:bodyPr/>
          <a:lstStyle/>
          <a:p>
            <a:r>
              <a:rPr lang="en-US" dirty="0"/>
              <a:t>Command line text editors</a:t>
            </a:r>
          </a:p>
        </p:txBody>
      </p:sp>
      <p:sp>
        <p:nvSpPr>
          <p:cNvPr id="3" name="Content Placeholder 2"/>
          <p:cNvSpPr>
            <a:spLocks noGrp="1"/>
          </p:cNvSpPr>
          <p:nvPr>
            <p:ph idx="1"/>
          </p:nvPr>
        </p:nvSpPr>
        <p:spPr>
          <a:xfrm>
            <a:off x="628650" y="1323703"/>
            <a:ext cx="7886700" cy="5059680"/>
          </a:xfrm>
        </p:spPr>
        <p:txBody>
          <a:bodyPr>
            <a:normAutofit fontScale="85000" lnSpcReduction="10000"/>
          </a:bodyPr>
          <a:lstStyle/>
          <a:p>
            <a:r>
              <a:rPr lang="en-US" dirty="0">
                <a:solidFill>
                  <a:schemeClr val="bg2">
                    <a:lumMod val="75000"/>
                  </a:schemeClr>
                </a:solidFill>
              </a:rPr>
              <a:t>vim</a:t>
            </a:r>
          </a:p>
          <a:p>
            <a:pPr lvl="1"/>
            <a:r>
              <a:rPr lang="en-US" dirty="0">
                <a:solidFill>
                  <a:schemeClr val="bg2">
                    <a:lumMod val="75000"/>
                  </a:schemeClr>
                </a:solidFill>
              </a:rPr>
              <a:t>default on most systems</a:t>
            </a:r>
          </a:p>
          <a:p>
            <a:pPr lvl="1"/>
            <a:r>
              <a:rPr lang="en-US" dirty="0">
                <a:solidFill>
                  <a:schemeClr val="bg2">
                    <a:lumMod val="75000"/>
                  </a:schemeClr>
                </a:solidFill>
              </a:rPr>
              <a:t>TO EXIT: </a:t>
            </a:r>
          </a:p>
          <a:p>
            <a:pPr lvl="2"/>
            <a:r>
              <a:rPr lang="en-US" dirty="0">
                <a:solidFill>
                  <a:schemeClr val="bg2">
                    <a:lumMod val="75000"/>
                  </a:schemeClr>
                </a:solidFill>
              </a:rPr>
              <a:t>hit escape</a:t>
            </a:r>
          </a:p>
          <a:p>
            <a:pPr lvl="2"/>
            <a:r>
              <a:rPr lang="en-US" dirty="0">
                <a:solidFill>
                  <a:schemeClr val="bg2">
                    <a:lumMod val="75000"/>
                  </a:schemeClr>
                </a:solidFill>
              </a:rPr>
              <a:t>type “:</a:t>
            </a:r>
            <a:r>
              <a:rPr lang="en-US" dirty="0" err="1">
                <a:solidFill>
                  <a:schemeClr val="bg2">
                    <a:lumMod val="75000"/>
                  </a:schemeClr>
                </a:solidFill>
              </a:rPr>
              <a:t>sw</a:t>
            </a:r>
            <a:r>
              <a:rPr lang="en-US" dirty="0">
                <a:solidFill>
                  <a:schemeClr val="bg2">
                    <a:lumMod val="75000"/>
                  </a:schemeClr>
                </a:solidFill>
              </a:rPr>
              <a:t>”</a:t>
            </a:r>
          </a:p>
          <a:p>
            <a:pPr lvl="2"/>
            <a:r>
              <a:rPr lang="en-US" dirty="0">
                <a:solidFill>
                  <a:schemeClr val="bg2">
                    <a:lumMod val="75000"/>
                  </a:schemeClr>
                </a:solidFill>
              </a:rPr>
              <a:t>hit enter</a:t>
            </a:r>
          </a:p>
          <a:p>
            <a:r>
              <a:rPr lang="en-US" dirty="0" err="1">
                <a:solidFill>
                  <a:schemeClr val="bg2">
                    <a:lumMod val="75000"/>
                  </a:schemeClr>
                </a:solidFill>
              </a:rPr>
              <a:t>nano</a:t>
            </a:r>
            <a:endParaRPr lang="en-US" dirty="0">
              <a:solidFill>
                <a:schemeClr val="bg2">
                  <a:lumMod val="75000"/>
                </a:schemeClr>
              </a:solidFill>
            </a:endParaRPr>
          </a:p>
          <a:p>
            <a:pPr lvl="1"/>
            <a:r>
              <a:rPr lang="en-US" dirty="0">
                <a:solidFill>
                  <a:schemeClr val="bg2">
                    <a:lumMod val="75000"/>
                  </a:schemeClr>
                </a:solidFill>
              </a:rPr>
              <a:t>available on most systems</a:t>
            </a:r>
          </a:p>
          <a:p>
            <a:pPr lvl="1"/>
            <a:r>
              <a:rPr lang="en-US" dirty="0">
                <a:solidFill>
                  <a:schemeClr val="bg2">
                    <a:lumMod val="75000"/>
                  </a:schemeClr>
                </a:solidFill>
              </a:rPr>
              <a:t>you can set it as the default in the </a:t>
            </a:r>
            <a:r>
              <a:rPr lang="en-US" dirty="0" err="1">
                <a:solidFill>
                  <a:schemeClr val="bg2">
                    <a:lumMod val="75000"/>
                  </a:schemeClr>
                </a:solidFill>
              </a:rPr>
              <a:t>config</a:t>
            </a:r>
            <a:r>
              <a:rPr lang="en-US" dirty="0">
                <a:solidFill>
                  <a:schemeClr val="bg2">
                    <a:lumMod val="75000"/>
                  </a:schemeClr>
                </a:solidFill>
              </a:rPr>
              <a:t> file</a:t>
            </a:r>
          </a:p>
          <a:p>
            <a:pPr lvl="1"/>
            <a:r>
              <a:rPr lang="en-US" dirty="0">
                <a:solidFill>
                  <a:schemeClr val="bg2">
                    <a:lumMod val="75000"/>
                  </a:schemeClr>
                </a:solidFill>
              </a:rPr>
              <a:t>to exit: (prompts are shown at the bottom of the screen)</a:t>
            </a:r>
          </a:p>
          <a:p>
            <a:pPr lvl="2"/>
            <a:r>
              <a:rPr lang="en-US" dirty="0">
                <a:solidFill>
                  <a:schemeClr val="bg2">
                    <a:lumMod val="75000"/>
                  </a:schemeClr>
                </a:solidFill>
              </a:rPr>
              <a:t>ctrl + x</a:t>
            </a:r>
          </a:p>
          <a:p>
            <a:pPr lvl="2"/>
            <a:r>
              <a:rPr lang="en-US" dirty="0">
                <a:solidFill>
                  <a:schemeClr val="bg2">
                    <a:lumMod val="75000"/>
                  </a:schemeClr>
                </a:solidFill>
              </a:rPr>
              <a:t>Y (to keep the file name)</a:t>
            </a:r>
          </a:p>
          <a:p>
            <a:pPr lvl="2"/>
            <a:r>
              <a:rPr lang="en-US" dirty="0">
                <a:solidFill>
                  <a:schemeClr val="bg2">
                    <a:lumMod val="75000"/>
                  </a:schemeClr>
                </a:solidFill>
              </a:rPr>
              <a:t>hit enter (to confirm the file name)</a:t>
            </a:r>
          </a:p>
          <a:p>
            <a:r>
              <a:rPr lang="en-US" dirty="0">
                <a:solidFill>
                  <a:schemeClr val="bg2">
                    <a:lumMod val="75000"/>
                  </a:schemeClr>
                </a:solidFill>
              </a:rPr>
              <a:t>System specific: </a:t>
            </a:r>
          </a:p>
          <a:p>
            <a:pPr lvl="1"/>
            <a:r>
              <a:rPr lang="en-US" dirty="0">
                <a:solidFill>
                  <a:schemeClr val="bg2">
                    <a:lumMod val="75000"/>
                  </a:schemeClr>
                </a:solidFill>
              </a:rPr>
              <a:t>may or may not allow mouse control</a:t>
            </a:r>
          </a:p>
          <a:p>
            <a:pPr lvl="1"/>
            <a:r>
              <a:rPr lang="en-US" dirty="0">
                <a:solidFill>
                  <a:schemeClr val="bg2">
                    <a:lumMod val="75000"/>
                  </a:schemeClr>
                </a:solidFill>
              </a:rPr>
              <a:t>copy paste may be restricted to key-board only OR mouse only</a:t>
            </a:r>
          </a:p>
          <a:p>
            <a:endParaRPr lang="en-US" dirty="0">
              <a:solidFill>
                <a:schemeClr val="bg2">
                  <a:lumMod val="75000"/>
                </a:schemeClr>
              </a:solidFill>
            </a:endParaRPr>
          </a:p>
          <a:p>
            <a:pPr lvl="1"/>
            <a:endParaRPr lang="en-US" dirty="0">
              <a:solidFill>
                <a:schemeClr val="bg2">
                  <a:lumMod val="75000"/>
                </a:schemeClr>
              </a:solidFill>
            </a:endParaRPr>
          </a:p>
        </p:txBody>
      </p:sp>
      <p:sp>
        <p:nvSpPr>
          <p:cNvPr id="4" name="TextBox 3"/>
          <p:cNvSpPr txBox="1"/>
          <p:nvPr/>
        </p:nvSpPr>
        <p:spPr>
          <a:xfrm>
            <a:off x="4371702" y="1811382"/>
            <a:ext cx="4554583" cy="1384995"/>
          </a:xfrm>
          <a:prstGeom prst="rect">
            <a:avLst/>
          </a:prstGeom>
          <a:noFill/>
          <a:ln w="34925">
            <a:solidFill>
              <a:srgbClr val="FF0000"/>
            </a:solidFill>
          </a:ln>
        </p:spPr>
        <p:txBody>
          <a:bodyPr wrap="square" rtlCol="0">
            <a:spAutoFit/>
          </a:bodyPr>
          <a:lstStyle/>
          <a:p>
            <a:pPr algn="ctr"/>
            <a:r>
              <a:rPr lang="en-US" sz="2800" dirty="0"/>
              <a:t>Take the time early on to </a:t>
            </a:r>
          </a:p>
          <a:p>
            <a:pPr algn="ctr"/>
            <a:r>
              <a:rPr lang="en-US" sz="2800" dirty="0"/>
              <a:t>configure your text editor and to get comfortable with it.</a:t>
            </a:r>
          </a:p>
        </p:txBody>
      </p:sp>
      <p:sp>
        <p:nvSpPr>
          <p:cNvPr id="5" name="Slide Number Placeholder 4"/>
          <p:cNvSpPr>
            <a:spLocks noGrp="1"/>
          </p:cNvSpPr>
          <p:nvPr>
            <p:ph type="sldNum" sz="quarter" idx="12"/>
          </p:nvPr>
        </p:nvSpPr>
        <p:spPr/>
        <p:txBody>
          <a:bodyPr/>
          <a:lstStyle/>
          <a:p>
            <a:fld id="{75791932-EB4F-7244-BC88-C29D3AF979BD}" type="slidenum">
              <a:rPr lang="en-US" smtClean="0"/>
              <a:t>21</a:t>
            </a:fld>
            <a:endParaRPr lang="en-US"/>
          </a:p>
        </p:txBody>
      </p:sp>
    </p:spTree>
    <p:extLst>
      <p:ext uri="{BB962C8B-B14F-4D97-AF65-F5344CB8AC3E}">
        <p14:creationId xmlns:p14="http://schemas.microsoft.com/office/powerpoint/2010/main" val="154478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 </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solidFill>
                  <a:schemeClr val="bg2">
                    <a:lumMod val="75000"/>
                  </a:schemeClr>
                </a:solidFill>
              </a:rPr>
              <a:t>I wish more people would do </a:t>
            </a:r>
            <a:r>
              <a:rPr lang="en-US" dirty="0" err="1">
                <a:solidFill>
                  <a:schemeClr val="bg2">
                    <a:lumMod val="75000"/>
                  </a:schemeClr>
                </a:solidFill>
              </a:rPr>
              <a:t>Kaggle</a:t>
            </a:r>
            <a:r>
              <a:rPr lang="en-US" dirty="0">
                <a:solidFill>
                  <a:schemeClr val="bg2">
                    <a:lumMod val="75000"/>
                  </a:schemeClr>
                </a:solidFill>
              </a:rPr>
              <a:t> challenges with me.</a:t>
            </a:r>
          </a:p>
          <a:p>
            <a:pPr lvl="1"/>
            <a:r>
              <a:rPr lang="en-US" dirty="0">
                <a:solidFill>
                  <a:schemeClr val="bg2">
                    <a:lumMod val="75000"/>
                  </a:schemeClr>
                </a:solidFill>
              </a:rPr>
              <a:t>Why you might want to</a:t>
            </a:r>
          </a:p>
          <a:p>
            <a:pPr lvl="1"/>
            <a:r>
              <a:rPr lang="en-US" dirty="0">
                <a:solidFill>
                  <a:schemeClr val="bg2">
                    <a:lumMod val="75000"/>
                  </a:schemeClr>
                </a:solidFill>
              </a:rPr>
              <a:t>How to get started</a:t>
            </a:r>
          </a:p>
          <a:p>
            <a:r>
              <a:rPr lang="en-US" dirty="0"/>
              <a:t>I wish more people were fluent with </a:t>
            </a:r>
            <a:r>
              <a:rPr lang="en-US" dirty="0" err="1"/>
              <a:t>git</a:t>
            </a:r>
            <a:r>
              <a:rPr lang="en-US" dirty="0"/>
              <a:t>.</a:t>
            </a:r>
          </a:p>
          <a:p>
            <a:pPr lvl="1"/>
            <a:r>
              <a:rPr lang="en-US" dirty="0">
                <a:solidFill>
                  <a:schemeClr val="bg2">
                    <a:lumMod val="75000"/>
                  </a:schemeClr>
                </a:solidFill>
              </a:rPr>
              <a:t>My </a:t>
            </a:r>
            <a:r>
              <a:rPr lang="en-US" dirty="0" err="1">
                <a:solidFill>
                  <a:schemeClr val="bg2">
                    <a:lumMod val="75000"/>
                  </a:schemeClr>
                </a:solidFill>
              </a:rPr>
              <a:t>git</a:t>
            </a:r>
            <a:r>
              <a:rPr lang="en-US" dirty="0">
                <a:solidFill>
                  <a:schemeClr val="bg2">
                    <a:lumMod val="75000"/>
                  </a:schemeClr>
                </a:solidFill>
              </a:rPr>
              <a:t> journey</a:t>
            </a:r>
          </a:p>
          <a:p>
            <a:pPr lvl="2"/>
            <a:r>
              <a:rPr lang="en-US" dirty="0">
                <a:solidFill>
                  <a:schemeClr val="bg2">
                    <a:lumMod val="75000"/>
                  </a:schemeClr>
                </a:solidFill>
              </a:rPr>
              <a:t>Why I didn’t like </a:t>
            </a:r>
            <a:r>
              <a:rPr lang="en-US" dirty="0" err="1">
                <a:solidFill>
                  <a:schemeClr val="bg2">
                    <a:lumMod val="75000"/>
                  </a:schemeClr>
                </a:solidFill>
              </a:rPr>
              <a:t>git</a:t>
            </a:r>
            <a:r>
              <a:rPr lang="en-US" dirty="0">
                <a:solidFill>
                  <a:schemeClr val="bg2">
                    <a:lumMod val="75000"/>
                  </a:schemeClr>
                </a:solidFill>
              </a:rPr>
              <a:t> and why I love it now.</a:t>
            </a:r>
          </a:p>
          <a:p>
            <a:pPr lvl="1"/>
            <a:r>
              <a:rPr lang="en-US" dirty="0"/>
              <a:t>Your </a:t>
            </a:r>
            <a:r>
              <a:rPr lang="en-US" dirty="0" err="1"/>
              <a:t>git</a:t>
            </a:r>
            <a:r>
              <a:rPr lang="en-US" dirty="0"/>
              <a:t> journey</a:t>
            </a:r>
          </a:p>
          <a:p>
            <a:pPr lvl="2"/>
            <a:r>
              <a:rPr lang="en-US" b="1" dirty="0"/>
              <a:t>don’t memorize a string of commands: understand the model</a:t>
            </a:r>
          </a:p>
          <a:p>
            <a:pPr lvl="2"/>
            <a:r>
              <a:rPr lang="en-US" dirty="0"/>
              <a:t>see the immediate benefits</a:t>
            </a:r>
          </a:p>
          <a:p>
            <a:pPr lvl="2"/>
            <a:r>
              <a:rPr lang="en-US" dirty="0"/>
              <a:t>a GUI is a crutch, you have to learn the words</a:t>
            </a:r>
          </a:p>
          <a:p>
            <a:pPr lvl="2"/>
            <a:r>
              <a:rPr lang="en-US" dirty="0"/>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22</a:t>
            </a:fld>
            <a:endParaRPr lang="en-US"/>
          </a:p>
        </p:txBody>
      </p:sp>
    </p:spTree>
    <p:extLst>
      <p:ext uri="{BB962C8B-B14F-4D97-AF65-F5344CB8AC3E}">
        <p14:creationId xmlns:p14="http://schemas.microsoft.com/office/powerpoint/2010/main" val="225457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228555"/>
            <a:ext cx="1930035" cy="2275670"/>
            <a:chOff x="2700204" y="2228555"/>
            <a:chExt cx="1930035" cy="2275670"/>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86644" y="2228555"/>
              <a:ext cx="1113065" cy="369332"/>
            </a:xfrm>
            <a:prstGeom prst="rect">
              <a:avLst/>
            </a:prstGeom>
            <a:noFill/>
          </p:spPr>
          <p:txBody>
            <a:bodyPr wrap="square" rtlCol="0">
              <a:spAutoFit/>
            </a:bodyPr>
            <a:lstStyle/>
            <a:p>
              <a:pPr algn="ctr"/>
              <a:r>
                <a:rPr lang="en-US"/>
                <a:t>I use </a:t>
              </a:r>
              <a:r>
                <a:rPr lang="en-US" dirty="0" err="1"/>
                <a:t>git</a:t>
              </a:r>
              <a:endParaRPr lang="en-US" dirty="0"/>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090056"/>
            <a:ext cx="1923232" cy="2405460"/>
            <a:chOff x="4352926" y="2090056"/>
            <a:chExt cx="1923232" cy="2405460"/>
          </a:xfrm>
        </p:grpSpPr>
        <p:sp>
          <p:nvSpPr>
            <p:cNvPr id="11" name="TextBox 10"/>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55" name="Slide Number Placeholder 54"/>
          <p:cNvSpPr>
            <a:spLocks noGrp="1"/>
          </p:cNvSpPr>
          <p:nvPr>
            <p:ph type="sldNum" sz="quarter" idx="12"/>
          </p:nvPr>
        </p:nvSpPr>
        <p:spPr/>
        <p:txBody>
          <a:bodyPr/>
          <a:lstStyle/>
          <a:p>
            <a:fld id="{75791932-EB4F-7244-BC88-C29D3AF979BD}" type="slidenum">
              <a:rPr lang="en-US" smtClean="0"/>
              <a:t>23</a:t>
            </a:fld>
            <a:endParaRPr lang="en-US"/>
          </a:p>
        </p:txBody>
      </p:sp>
    </p:spTree>
    <p:extLst>
      <p:ext uri="{BB962C8B-B14F-4D97-AF65-F5344CB8AC3E}">
        <p14:creationId xmlns:p14="http://schemas.microsoft.com/office/powerpoint/2010/main" val="313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692842"/>
            <a:ext cx="1930035" cy="1811383"/>
            <a:chOff x="2700204" y="2692842"/>
            <a:chExt cx="1930035" cy="1811383"/>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684133"/>
            <a:ext cx="1923232" cy="1811383"/>
            <a:chOff x="4352926" y="2684133"/>
            <a:chExt cx="1923232" cy="1811383"/>
          </a:xfrm>
        </p:grpSpPr>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8" name="Group 37"/>
          <p:cNvGrpSpPr/>
          <p:nvPr/>
        </p:nvGrpSpPr>
        <p:grpSpPr>
          <a:xfrm>
            <a:off x="2700204" y="2503721"/>
            <a:ext cx="1930035" cy="1811383"/>
            <a:chOff x="2700204" y="2692842"/>
            <a:chExt cx="1930035" cy="1811383"/>
          </a:xfrm>
        </p:grpSpPr>
        <p:sp>
          <p:nvSpPr>
            <p:cNvPr id="42" name="Oval 41"/>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ircular Arrow 48"/>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1" name="Group 50"/>
          <p:cNvGrpSpPr/>
          <p:nvPr/>
        </p:nvGrpSpPr>
        <p:grpSpPr>
          <a:xfrm>
            <a:off x="4352926" y="2495012"/>
            <a:ext cx="1923232" cy="1811383"/>
            <a:chOff x="4352926" y="2684133"/>
            <a:chExt cx="1923232" cy="1811383"/>
          </a:xfrm>
        </p:grpSpPr>
        <p:sp>
          <p:nvSpPr>
            <p:cNvPr id="53" name="Circular Arrow 52"/>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5901689" y="3701152"/>
              <a:ext cx="374469" cy="374469"/>
              <a:chOff x="5901689" y="3701152"/>
              <a:chExt cx="374469" cy="374469"/>
            </a:xfrm>
          </p:grpSpPr>
          <p:sp>
            <p:nvSpPr>
              <p:cNvPr id="56" name="Oval 55"/>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Block Arc 58"/>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60" name="Group 59"/>
          <p:cNvGrpSpPr/>
          <p:nvPr/>
        </p:nvGrpSpPr>
        <p:grpSpPr>
          <a:xfrm>
            <a:off x="2700204" y="1706878"/>
            <a:ext cx="1930035" cy="2406689"/>
            <a:chOff x="2700204" y="2097536"/>
            <a:chExt cx="1930035" cy="2406689"/>
          </a:xfrm>
        </p:grpSpPr>
        <p:sp>
          <p:nvSpPr>
            <p:cNvPr id="61" name="Oval 60"/>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923629" y="2097536"/>
              <a:ext cx="1438279" cy="646331"/>
            </a:xfrm>
            <a:prstGeom prst="rect">
              <a:avLst/>
            </a:prstGeom>
            <a:noFill/>
          </p:spPr>
          <p:txBody>
            <a:bodyPr wrap="square" rtlCol="0">
              <a:spAutoFit/>
            </a:bodyPr>
            <a:lstStyle/>
            <a:p>
              <a:pPr algn="ctr"/>
              <a:r>
                <a:rPr lang="en-US"/>
                <a:t>I use MORE </a:t>
              </a:r>
              <a:r>
                <a:rPr lang="en-US" dirty="0" err="1"/>
                <a:t>git</a:t>
              </a:r>
              <a:endParaRPr lang="en-US" dirty="0"/>
            </a:p>
          </p:txBody>
        </p:sp>
        <p:sp>
          <p:nvSpPr>
            <p:cNvPr id="63" name="Circular Arrow 62"/>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p:cNvGrpSpPr/>
          <p:nvPr/>
        </p:nvGrpSpPr>
        <p:grpSpPr>
          <a:xfrm>
            <a:off x="4352926" y="1699398"/>
            <a:ext cx="1923232" cy="2405460"/>
            <a:chOff x="4352926" y="2090056"/>
            <a:chExt cx="1923232" cy="2405460"/>
          </a:xfrm>
        </p:grpSpPr>
        <p:sp>
          <p:nvSpPr>
            <p:cNvPr id="65" name="TextBox 64"/>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66" name="Circular Arrow 65"/>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p:cNvGrpSpPr/>
            <p:nvPr/>
          </p:nvGrpSpPr>
          <p:grpSpPr>
            <a:xfrm>
              <a:off x="5901689" y="3701152"/>
              <a:ext cx="374469" cy="374469"/>
              <a:chOff x="5901689" y="3701152"/>
              <a:chExt cx="374469" cy="374469"/>
            </a:xfrm>
          </p:grpSpPr>
          <p:sp>
            <p:nvSpPr>
              <p:cNvPr id="68" name="Oval 6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Block Arc 70"/>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ound Same Side Corner Rectangle 5"/>
          <p:cNvSpPr/>
          <p:nvPr/>
        </p:nvSpPr>
        <p:spPr>
          <a:xfrm>
            <a:off x="5971362" y="5876444"/>
            <a:ext cx="2968106" cy="75517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PROCESS</a:t>
            </a:r>
          </a:p>
        </p:txBody>
      </p:sp>
      <p:sp>
        <p:nvSpPr>
          <p:cNvPr id="72" name="Round Same Side Corner Rectangle 71"/>
          <p:cNvSpPr/>
          <p:nvPr/>
        </p:nvSpPr>
        <p:spPr>
          <a:xfrm>
            <a:off x="6538620" y="4819586"/>
            <a:ext cx="2159726" cy="105820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PRODUCT</a:t>
            </a:r>
          </a:p>
        </p:txBody>
      </p:sp>
      <p:sp>
        <p:nvSpPr>
          <p:cNvPr id="73" name="Round Same Side Corner Rectangle 72"/>
          <p:cNvSpPr/>
          <p:nvPr/>
        </p:nvSpPr>
        <p:spPr>
          <a:xfrm>
            <a:off x="6892954" y="3866632"/>
            <a:ext cx="1645920" cy="95295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HISTORY</a:t>
            </a:r>
          </a:p>
        </p:txBody>
      </p:sp>
      <p:sp>
        <p:nvSpPr>
          <p:cNvPr id="10" name="TextBox 9"/>
          <p:cNvSpPr txBox="1"/>
          <p:nvPr/>
        </p:nvSpPr>
        <p:spPr>
          <a:xfrm>
            <a:off x="455901" y="4594724"/>
            <a:ext cx="3535679" cy="646331"/>
          </a:xfrm>
          <a:prstGeom prst="rect">
            <a:avLst/>
          </a:prstGeom>
          <a:noFill/>
        </p:spPr>
        <p:txBody>
          <a:bodyPr wrap="square" rtlCol="0">
            <a:spAutoFit/>
          </a:bodyPr>
          <a:lstStyle/>
          <a:p>
            <a:r>
              <a:rPr lang="en-US" dirty="0"/>
              <a:t>More advanced </a:t>
            </a:r>
            <a:r>
              <a:rPr lang="en-US" dirty="0" err="1"/>
              <a:t>git</a:t>
            </a:r>
            <a:r>
              <a:rPr lang="en-US" dirty="0"/>
              <a:t> commands give you higher tiers of </a:t>
            </a:r>
            <a:r>
              <a:rPr lang="en-US" dirty="0" err="1"/>
              <a:t>git</a:t>
            </a:r>
            <a:r>
              <a:rPr lang="en-US" dirty="0"/>
              <a:t> benefits.</a:t>
            </a:r>
          </a:p>
        </p:txBody>
      </p:sp>
      <p:sp>
        <p:nvSpPr>
          <p:cNvPr id="12" name="Slide Number Placeholder 11"/>
          <p:cNvSpPr>
            <a:spLocks noGrp="1"/>
          </p:cNvSpPr>
          <p:nvPr>
            <p:ph type="sldNum" sz="quarter" idx="12"/>
          </p:nvPr>
        </p:nvSpPr>
        <p:spPr/>
        <p:txBody>
          <a:bodyPr/>
          <a:lstStyle/>
          <a:p>
            <a:fld id="{75791932-EB4F-7244-BC88-C29D3AF979BD}" type="slidenum">
              <a:rPr lang="en-US" smtClean="0"/>
              <a:t>24</a:t>
            </a:fld>
            <a:endParaRPr lang="en-US"/>
          </a:p>
        </p:txBody>
      </p:sp>
    </p:spTree>
    <p:extLst>
      <p:ext uri="{BB962C8B-B14F-4D97-AF65-F5344CB8AC3E}">
        <p14:creationId xmlns:p14="http://schemas.microsoft.com/office/powerpoint/2010/main" val="2052008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791932-EB4F-7244-BC88-C29D3AF979BD}" type="slidenum">
              <a:rPr lang="en-US" smtClean="0"/>
              <a:t>25</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434" y="0"/>
            <a:ext cx="5837566" cy="6858000"/>
          </a:xfrm>
          <a:prstGeom prst="rect">
            <a:avLst/>
          </a:prstGeom>
        </p:spPr>
      </p:pic>
      <p:sp>
        <p:nvSpPr>
          <p:cNvPr id="6" name="TextBox 5"/>
          <p:cNvSpPr txBox="1"/>
          <p:nvPr/>
        </p:nvSpPr>
        <p:spPr>
          <a:xfrm>
            <a:off x="2190770" y="5717754"/>
            <a:ext cx="1241878" cy="369332"/>
          </a:xfrm>
          <a:prstGeom prst="rect">
            <a:avLst/>
          </a:prstGeom>
          <a:noFill/>
        </p:spPr>
        <p:txBody>
          <a:bodyPr wrap="none" rtlCol="0">
            <a:spAutoFit/>
          </a:bodyPr>
          <a:lstStyle/>
          <a:p>
            <a:pPr algn="r"/>
            <a:r>
              <a:rPr lang="en-US"/>
              <a:t>last release</a:t>
            </a:r>
          </a:p>
        </p:txBody>
      </p:sp>
      <p:sp>
        <p:nvSpPr>
          <p:cNvPr id="7" name="TextBox 6"/>
          <p:cNvSpPr txBox="1"/>
          <p:nvPr/>
        </p:nvSpPr>
        <p:spPr>
          <a:xfrm>
            <a:off x="2020082" y="3244334"/>
            <a:ext cx="1412566" cy="369332"/>
          </a:xfrm>
          <a:prstGeom prst="rect">
            <a:avLst/>
          </a:prstGeom>
          <a:noFill/>
        </p:spPr>
        <p:txBody>
          <a:bodyPr wrap="none" rtlCol="0">
            <a:spAutoFit/>
          </a:bodyPr>
          <a:lstStyle/>
          <a:p>
            <a:pPr algn="r"/>
            <a:r>
              <a:rPr lang="en-US"/>
              <a:t>the fix I need</a:t>
            </a:r>
          </a:p>
        </p:txBody>
      </p:sp>
      <p:sp>
        <p:nvSpPr>
          <p:cNvPr id="8" name="TextBox 7"/>
          <p:cNvSpPr txBox="1"/>
          <p:nvPr/>
        </p:nvSpPr>
        <p:spPr>
          <a:xfrm>
            <a:off x="1501086" y="2066907"/>
            <a:ext cx="1981633" cy="369332"/>
          </a:xfrm>
          <a:prstGeom prst="rect">
            <a:avLst/>
          </a:prstGeom>
          <a:noFill/>
        </p:spPr>
        <p:txBody>
          <a:bodyPr wrap="none" rtlCol="0">
            <a:spAutoFit/>
          </a:bodyPr>
          <a:lstStyle/>
          <a:p>
            <a:pPr algn="r"/>
            <a:r>
              <a:rPr lang="en-US"/>
              <a:t>the other fix I need</a:t>
            </a:r>
          </a:p>
        </p:txBody>
      </p:sp>
      <p:sp>
        <p:nvSpPr>
          <p:cNvPr id="9" name="TextBox 8"/>
          <p:cNvSpPr txBox="1"/>
          <p:nvPr/>
        </p:nvSpPr>
        <p:spPr>
          <a:xfrm>
            <a:off x="1342646" y="848788"/>
            <a:ext cx="2140073" cy="369332"/>
          </a:xfrm>
          <a:prstGeom prst="rect">
            <a:avLst/>
          </a:prstGeom>
          <a:noFill/>
        </p:spPr>
        <p:txBody>
          <a:bodyPr wrap="none" rtlCol="0">
            <a:spAutoFit/>
          </a:bodyPr>
          <a:lstStyle/>
          <a:p>
            <a:pPr algn="r"/>
            <a:r>
              <a:rPr lang="en-US"/>
              <a:t>changes I don’t need</a:t>
            </a:r>
          </a:p>
        </p:txBody>
      </p:sp>
    </p:spTree>
    <p:extLst>
      <p:ext uri="{BB962C8B-B14F-4D97-AF65-F5344CB8AC3E}">
        <p14:creationId xmlns:p14="http://schemas.microsoft.com/office/powerpoint/2010/main" val="75906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692842"/>
            <a:ext cx="1930035" cy="1811383"/>
            <a:chOff x="2700204" y="2692842"/>
            <a:chExt cx="1930035" cy="1811383"/>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684133"/>
            <a:ext cx="1923232" cy="1811383"/>
            <a:chOff x="4352926" y="2684133"/>
            <a:chExt cx="1923232" cy="1811383"/>
          </a:xfrm>
        </p:grpSpPr>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8" name="Group 37"/>
          <p:cNvGrpSpPr/>
          <p:nvPr/>
        </p:nvGrpSpPr>
        <p:grpSpPr>
          <a:xfrm>
            <a:off x="2700204" y="2503721"/>
            <a:ext cx="1930035" cy="1811383"/>
            <a:chOff x="2700204" y="2692842"/>
            <a:chExt cx="1930035" cy="1811383"/>
          </a:xfrm>
        </p:grpSpPr>
        <p:sp>
          <p:nvSpPr>
            <p:cNvPr id="42" name="Oval 41"/>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ircular Arrow 48"/>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1" name="Group 50"/>
          <p:cNvGrpSpPr/>
          <p:nvPr/>
        </p:nvGrpSpPr>
        <p:grpSpPr>
          <a:xfrm>
            <a:off x="4352926" y="2495012"/>
            <a:ext cx="1923232" cy="1811383"/>
            <a:chOff x="4352926" y="2684133"/>
            <a:chExt cx="1923232" cy="1811383"/>
          </a:xfrm>
        </p:grpSpPr>
        <p:sp>
          <p:nvSpPr>
            <p:cNvPr id="53" name="Circular Arrow 52"/>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5901689" y="3701152"/>
              <a:ext cx="374469" cy="374469"/>
              <a:chOff x="5901689" y="3701152"/>
              <a:chExt cx="374469" cy="374469"/>
            </a:xfrm>
          </p:grpSpPr>
          <p:sp>
            <p:nvSpPr>
              <p:cNvPr id="56" name="Oval 55"/>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Block Arc 58"/>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60" name="Group 59"/>
          <p:cNvGrpSpPr/>
          <p:nvPr/>
        </p:nvGrpSpPr>
        <p:grpSpPr>
          <a:xfrm>
            <a:off x="2700204" y="1706878"/>
            <a:ext cx="1930035" cy="2406689"/>
            <a:chOff x="2700204" y="2097536"/>
            <a:chExt cx="1930035" cy="2406689"/>
          </a:xfrm>
        </p:grpSpPr>
        <p:sp>
          <p:nvSpPr>
            <p:cNvPr id="61" name="Oval 60"/>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923629" y="2097536"/>
              <a:ext cx="1438279" cy="646331"/>
            </a:xfrm>
            <a:prstGeom prst="rect">
              <a:avLst/>
            </a:prstGeom>
            <a:noFill/>
          </p:spPr>
          <p:txBody>
            <a:bodyPr wrap="square" rtlCol="0">
              <a:spAutoFit/>
            </a:bodyPr>
            <a:lstStyle/>
            <a:p>
              <a:pPr algn="ctr"/>
              <a:r>
                <a:rPr lang="en-US"/>
                <a:t>I use MORE </a:t>
              </a:r>
              <a:r>
                <a:rPr lang="en-US" dirty="0" err="1"/>
                <a:t>git</a:t>
              </a:r>
              <a:endParaRPr lang="en-US" dirty="0"/>
            </a:p>
          </p:txBody>
        </p:sp>
        <p:sp>
          <p:nvSpPr>
            <p:cNvPr id="63" name="Circular Arrow 62"/>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p:cNvGrpSpPr/>
          <p:nvPr/>
        </p:nvGrpSpPr>
        <p:grpSpPr>
          <a:xfrm>
            <a:off x="4352926" y="1699398"/>
            <a:ext cx="1923232" cy="2405460"/>
            <a:chOff x="4352926" y="2090056"/>
            <a:chExt cx="1923232" cy="2405460"/>
          </a:xfrm>
        </p:grpSpPr>
        <p:sp>
          <p:nvSpPr>
            <p:cNvPr id="65" name="TextBox 64"/>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66" name="Circular Arrow 65"/>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p:cNvGrpSpPr/>
            <p:nvPr/>
          </p:nvGrpSpPr>
          <p:grpSpPr>
            <a:xfrm>
              <a:off x="5901689" y="3701152"/>
              <a:ext cx="374469" cy="374469"/>
              <a:chOff x="5901689" y="3701152"/>
              <a:chExt cx="374469" cy="374469"/>
            </a:xfrm>
          </p:grpSpPr>
          <p:sp>
            <p:nvSpPr>
              <p:cNvPr id="68" name="Oval 6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Block Arc 70"/>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ound Same Side Corner Rectangle 5"/>
          <p:cNvSpPr/>
          <p:nvPr/>
        </p:nvSpPr>
        <p:spPr>
          <a:xfrm>
            <a:off x="5971362" y="5876444"/>
            <a:ext cx="2968106" cy="75517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PROCESS</a:t>
            </a:r>
          </a:p>
        </p:txBody>
      </p:sp>
      <p:sp>
        <p:nvSpPr>
          <p:cNvPr id="72" name="Round Same Side Corner Rectangle 71"/>
          <p:cNvSpPr/>
          <p:nvPr/>
        </p:nvSpPr>
        <p:spPr>
          <a:xfrm>
            <a:off x="6538620" y="4819586"/>
            <a:ext cx="2159726" cy="105820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PRODUCT</a:t>
            </a:r>
          </a:p>
        </p:txBody>
      </p:sp>
      <p:sp>
        <p:nvSpPr>
          <p:cNvPr id="73" name="Round Same Side Corner Rectangle 72"/>
          <p:cNvSpPr/>
          <p:nvPr/>
        </p:nvSpPr>
        <p:spPr>
          <a:xfrm>
            <a:off x="6892954" y="3866632"/>
            <a:ext cx="1645920" cy="95295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HISTORY</a:t>
            </a:r>
          </a:p>
        </p:txBody>
      </p:sp>
      <p:sp>
        <p:nvSpPr>
          <p:cNvPr id="10" name="TextBox 9"/>
          <p:cNvSpPr txBox="1"/>
          <p:nvPr/>
        </p:nvSpPr>
        <p:spPr>
          <a:xfrm>
            <a:off x="455901" y="4594724"/>
            <a:ext cx="3535679" cy="646331"/>
          </a:xfrm>
          <a:prstGeom prst="rect">
            <a:avLst/>
          </a:prstGeom>
          <a:noFill/>
        </p:spPr>
        <p:txBody>
          <a:bodyPr wrap="square" rtlCol="0">
            <a:spAutoFit/>
          </a:bodyPr>
          <a:lstStyle/>
          <a:p>
            <a:r>
              <a:rPr lang="en-US" dirty="0"/>
              <a:t>More advanced </a:t>
            </a:r>
            <a:r>
              <a:rPr lang="en-US" dirty="0" err="1"/>
              <a:t>git</a:t>
            </a:r>
            <a:r>
              <a:rPr lang="en-US" dirty="0"/>
              <a:t> commands give you higher tiers of </a:t>
            </a:r>
            <a:r>
              <a:rPr lang="en-US" dirty="0" err="1"/>
              <a:t>git</a:t>
            </a:r>
            <a:r>
              <a:rPr lang="en-US" dirty="0"/>
              <a:t> benefits.</a:t>
            </a:r>
          </a:p>
        </p:txBody>
      </p:sp>
      <p:sp>
        <p:nvSpPr>
          <p:cNvPr id="12" name="Slide Number Placeholder 11"/>
          <p:cNvSpPr>
            <a:spLocks noGrp="1"/>
          </p:cNvSpPr>
          <p:nvPr>
            <p:ph type="sldNum" sz="quarter" idx="12"/>
          </p:nvPr>
        </p:nvSpPr>
        <p:spPr/>
        <p:txBody>
          <a:bodyPr/>
          <a:lstStyle/>
          <a:p>
            <a:fld id="{75791932-EB4F-7244-BC88-C29D3AF979BD}" type="slidenum">
              <a:rPr lang="en-US" smtClean="0"/>
              <a:t>26</a:t>
            </a:fld>
            <a:endParaRPr lang="en-US"/>
          </a:p>
        </p:txBody>
      </p:sp>
    </p:spTree>
    <p:extLst>
      <p:ext uri="{BB962C8B-B14F-4D97-AF65-F5344CB8AC3E}">
        <p14:creationId xmlns:p14="http://schemas.microsoft.com/office/powerpoint/2010/main" val="1717956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31024" y="2044387"/>
            <a:ext cx="6671261" cy="4063916"/>
            <a:chOff x="731024" y="2044387"/>
            <a:chExt cx="6671261" cy="4063916"/>
          </a:xfrm>
        </p:grpSpPr>
        <p:sp>
          <p:nvSpPr>
            <p:cNvPr id="38" name="Rounded Rectangle 37"/>
            <p:cNvSpPr/>
            <p:nvPr/>
          </p:nvSpPr>
          <p:spPr>
            <a:xfrm>
              <a:off x="1334500" y="2044387"/>
              <a:ext cx="1358537" cy="737668"/>
            </a:xfrm>
            <a:prstGeom prst="roundRect">
              <a:avLst/>
            </a:prstGeom>
            <a:solidFill>
              <a:schemeClr val="accent4">
                <a:lumMod val="40000"/>
                <a:lumOff val="6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39219" y="2086140"/>
              <a:ext cx="1358537" cy="737668"/>
            </a:xfrm>
            <a:prstGeom prst="roundRect">
              <a:avLst/>
            </a:prstGeom>
            <a:solidFill>
              <a:schemeClr val="accent4">
                <a:lumMod val="40000"/>
                <a:lumOff val="6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31024" y="4907974"/>
              <a:ext cx="6671261" cy="1200329"/>
            </a:xfrm>
            <a:prstGeom prst="rect">
              <a:avLst/>
            </a:prstGeom>
            <a:noFill/>
          </p:spPr>
          <p:txBody>
            <a:bodyPr wrap="square" rtlCol="0">
              <a:spAutoFit/>
            </a:bodyPr>
            <a:lstStyle/>
            <a:p>
              <a:r>
                <a:rPr lang="en-US" dirty="0"/>
                <a:t>I want to show you some specific examples the benefits of </a:t>
              </a:r>
              <a:r>
                <a:rPr lang="en-US" dirty="0" err="1"/>
                <a:t>git</a:t>
              </a:r>
              <a:r>
                <a:rPr lang="en-US" dirty="0"/>
                <a:t>.</a:t>
              </a:r>
            </a:p>
            <a:p>
              <a:endParaRPr lang="en-US" dirty="0"/>
            </a:p>
            <a:p>
              <a:endParaRPr lang="en-US" dirty="0"/>
            </a:p>
            <a:p>
              <a:r>
                <a:rPr lang="en-US" dirty="0"/>
                <a:t>Then I want to look at those examples in the context of the </a:t>
              </a:r>
              <a:r>
                <a:rPr lang="en-US" b="1" dirty="0"/>
                <a:t>model</a:t>
              </a:r>
              <a:r>
                <a:rPr lang="en-US" dirty="0"/>
                <a:t>.</a:t>
              </a:r>
            </a:p>
          </p:txBody>
        </p:sp>
      </p:grpSp>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228555"/>
            <a:ext cx="1930035" cy="2275670"/>
            <a:chOff x="2700204" y="2228555"/>
            <a:chExt cx="1930035" cy="2275670"/>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86644" y="2228555"/>
              <a:ext cx="1113065" cy="369332"/>
            </a:xfrm>
            <a:prstGeom prst="rect">
              <a:avLst/>
            </a:prstGeom>
            <a:noFill/>
          </p:spPr>
          <p:txBody>
            <a:bodyPr wrap="square" rtlCol="0">
              <a:spAutoFit/>
            </a:bodyPr>
            <a:lstStyle/>
            <a:p>
              <a:pPr algn="ctr"/>
              <a:r>
                <a:rPr lang="en-US"/>
                <a:t>I use </a:t>
              </a:r>
              <a:r>
                <a:rPr lang="en-US" dirty="0" err="1"/>
                <a:t>git</a:t>
              </a:r>
              <a:endParaRPr lang="en-US" dirty="0"/>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090056"/>
            <a:ext cx="1923232" cy="2405460"/>
            <a:chOff x="4352926" y="2090056"/>
            <a:chExt cx="1923232" cy="2405460"/>
          </a:xfrm>
        </p:grpSpPr>
        <p:sp>
          <p:nvSpPr>
            <p:cNvPr id="11" name="TextBox 10"/>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2" name="Slide Number Placeholder 11"/>
          <p:cNvSpPr>
            <a:spLocks noGrp="1"/>
          </p:cNvSpPr>
          <p:nvPr>
            <p:ph type="sldNum" sz="quarter" idx="12"/>
          </p:nvPr>
        </p:nvSpPr>
        <p:spPr/>
        <p:txBody>
          <a:bodyPr/>
          <a:lstStyle/>
          <a:p>
            <a:fld id="{75791932-EB4F-7244-BC88-C29D3AF979BD}" type="slidenum">
              <a:rPr lang="en-US" smtClean="0"/>
              <a:t>27</a:t>
            </a:fld>
            <a:endParaRPr lang="en-US"/>
          </a:p>
        </p:txBody>
      </p:sp>
    </p:spTree>
    <p:extLst>
      <p:ext uri="{BB962C8B-B14F-4D97-AF65-F5344CB8AC3E}">
        <p14:creationId xmlns:p14="http://schemas.microsoft.com/office/powerpoint/2010/main" val="707926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1378" y="2076182"/>
            <a:ext cx="6671261" cy="4211577"/>
            <a:chOff x="671378" y="2076182"/>
            <a:chExt cx="6671261" cy="4211577"/>
          </a:xfrm>
        </p:grpSpPr>
        <p:sp>
          <p:nvSpPr>
            <p:cNvPr id="6" name="Rounded Rectangle 5"/>
            <p:cNvSpPr/>
            <p:nvPr/>
          </p:nvSpPr>
          <p:spPr>
            <a:xfrm>
              <a:off x="2948670" y="2076182"/>
              <a:ext cx="1358537" cy="737668"/>
            </a:xfrm>
            <a:prstGeom prst="roundRect">
              <a:avLst/>
            </a:prstGeom>
            <a:solidFill>
              <a:schemeClr val="accent4">
                <a:lumMod val="40000"/>
                <a:lumOff val="6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1378" y="4533433"/>
              <a:ext cx="6671261" cy="1754326"/>
            </a:xfrm>
            <a:prstGeom prst="rect">
              <a:avLst/>
            </a:prstGeom>
            <a:noFill/>
          </p:spPr>
          <p:txBody>
            <a:bodyPr wrap="square" rtlCol="0">
              <a:spAutoFit/>
            </a:bodyPr>
            <a:lstStyle/>
            <a:p>
              <a:r>
                <a:rPr lang="en-US" dirty="0"/>
                <a:t>There are loads of tutorials.</a:t>
              </a:r>
            </a:p>
            <a:p>
              <a:r>
                <a:rPr lang="en-US" dirty="0"/>
                <a:t>I will recommend a few, but what I really recommend is:</a:t>
              </a:r>
            </a:p>
            <a:p>
              <a:pPr marL="285750" indent="-285750">
                <a:buFont typeface="Arial" charset="0"/>
                <a:buChar char="•"/>
              </a:pPr>
              <a:r>
                <a:rPr lang="en-US" dirty="0"/>
                <a:t>Go through multiple tutorials</a:t>
              </a:r>
            </a:p>
            <a:p>
              <a:pPr marL="285750" indent="-285750">
                <a:buFont typeface="Arial" charset="0"/>
                <a:buChar char="•"/>
              </a:pPr>
              <a:r>
                <a:rPr lang="en-US" dirty="0"/>
                <a:t>Don’t just memorize commands, understand the model</a:t>
              </a:r>
            </a:p>
            <a:p>
              <a:r>
                <a:rPr lang="en-US" dirty="0"/>
                <a:t>My aim here is help you understand the model so that the various resources you might go to make more sense.</a:t>
              </a:r>
            </a:p>
          </p:txBody>
        </p:sp>
      </p:grpSp>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228555"/>
            <a:ext cx="1930035" cy="2275670"/>
            <a:chOff x="2700204" y="2228555"/>
            <a:chExt cx="1930035" cy="2275670"/>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86644" y="2228555"/>
              <a:ext cx="1113065" cy="369332"/>
            </a:xfrm>
            <a:prstGeom prst="rect">
              <a:avLst/>
            </a:prstGeom>
            <a:noFill/>
          </p:spPr>
          <p:txBody>
            <a:bodyPr wrap="square" rtlCol="0">
              <a:spAutoFit/>
            </a:bodyPr>
            <a:lstStyle/>
            <a:p>
              <a:pPr algn="ctr"/>
              <a:r>
                <a:rPr lang="en-US"/>
                <a:t>I use </a:t>
              </a:r>
              <a:r>
                <a:rPr lang="en-US" dirty="0" err="1"/>
                <a:t>git</a:t>
              </a:r>
              <a:endParaRPr lang="en-US" dirty="0"/>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090056"/>
            <a:ext cx="1923232" cy="2405460"/>
            <a:chOff x="4352926" y="2090056"/>
            <a:chExt cx="1923232" cy="2405460"/>
          </a:xfrm>
        </p:grpSpPr>
        <p:sp>
          <p:nvSpPr>
            <p:cNvPr id="11" name="TextBox 10"/>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2" name="Slide Number Placeholder 11"/>
          <p:cNvSpPr>
            <a:spLocks noGrp="1"/>
          </p:cNvSpPr>
          <p:nvPr>
            <p:ph type="sldNum" sz="quarter" idx="12"/>
          </p:nvPr>
        </p:nvSpPr>
        <p:spPr/>
        <p:txBody>
          <a:bodyPr/>
          <a:lstStyle/>
          <a:p>
            <a:fld id="{75791932-EB4F-7244-BC88-C29D3AF979BD}" type="slidenum">
              <a:rPr lang="en-US" smtClean="0"/>
              <a:t>28</a:t>
            </a:fld>
            <a:endParaRPr lang="en-US"/>
          </a:p>
        </p:txBody>
      </p:sp>
    </p:spTree>
    <p:extLst>
      <p:ext uri="{BB962C8B-B14F-4D97-AF65-F5344CB8AC3E}">
        <p14:creationId xmlns:p14="http://schemas.microsoft.com/office/powerpoint/2010/main" val="111477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t>I wish more people would do </a:t>
            </a:r>
            <a:r>
              <a:rPr lang="en-US" dirty="0" err="1"/>
              <a:t>Kaggle</a:t>
            </a:r>
            <a:r>
              <a:rPr lang="en-US" dirty="0"/>
              <a:t> challenges with me.</a:t>
            </a:r>
          </a:p>
          <a:p>
            <a:pPr lvl="1"/>
            <a:r>
              <a:rPr lang="en-US" dirty="0"/>
              <a:t>Why you might want to</a:t>
            </a:r>
          </a:p>
          <a:p>
            <a:pPr lvl="1"/>
            <a:r>
              <a:rPr lang="en-US" dirty="0"/>
              <a:t>How to get started</a:t>
            </a:r>
          </a:p>
          <a:p>
            <a:r>
              <a:rPr lang="en-US" dirty="0">
                <a:solidFill>
                  <a:schemeClr val="bg2">
                    <a:lumMod val="75000"/>
                  </a:schemeClr>
                </a:solidFill>
              </a:rPr>
              <a:t>I wish more people were fluent with </a:t>
            </a:r>
            <a:r>
              <a:rPr lang="en-US" dirty="0" err="1">
                <a:solidFill>
                  <a:schemeClr val="bg2">
                    <a:lumMod val="75000"/>
                  </a:schemeClr>
                </a:solidFill>
              </a:rPr>
              <a:t>git</a:t>
            </a:r>
            <a:r>
              <a:rPr lang="en-US" dirty="0">
                <a:solidFill>
                  <a:schemeClr val="bg2">
                    <a:lumMod val="75000"/>
                  </a:schemeClr>
                </a:solidFill>
              </a:rPr>
              <a:t>.</a:t>
            </a:r>
          </a:p>
          <a:p>
            <a:pPr lvl="1"/>
            <a:r>
              <a:rPr lang="en-US" dirty="0">
                <a:solidFill>
                  <a:schemeClr val="bg2">
                    <a:lumMod val="75000"/>
                  </a:schemeClr>
                </a:solidFill>
              </a:rPr>
              <a:t>My </a:t>
            </a:r>
            <a:r>
              <a:rPr lang="en-US" dirty="0" err="1">
                <a:solidFill>
                  <a:schemeClr val="bg2">
                    <a:lumMod val="75000"/>
                  </a:schemeClr>
                </a:solidFill>
              </a:rPr>
              <a:t>git</a:t>
            </a:r>
            <a:r>
              <a:rPr lang="en-US" dirty="0">
                <a:solidFill>
                  <a:schemeClr val="bg2">
                    <a:lumMod val="75000"/>
                  </a:schemeClr>
                </a:solidFill>
              </a:rPr>
              <a:t> journey</a:t>
            </a:r>
          </a:p>
          <a:p>
            <a:pPr lvl="2"/>
            <a:r>
              <a:rPr lang="en-US" dirty="0">
                <a:solidFill>
                  <a:schemeClr val="bg2">
                    <a:lumMod val="75000"/>
                  </a:schemeClr>
                </a:solidFill>
              </a:rPr>
              <a:t>Why I didn’t like </a:t>
            </a:r>
            <a:r>
              <a:rPr lang="en-US" dirty="0" err="1">
                <a:solidFill>
                  <a:schemeClr val="bg2">
                    <a:lumMod val="75000"/>
                  </a:schemeClr>
                </a:solidFill>
              </a:rPr>
              <a:t>git</a:t>
            </a:r>
            <a:r>
              <a:rPr lang="en-US" dirty="0">
                <a:solidFill>
                  <a:schemeClr val="bg2">
                    <a:lumMod val="75000"/>
                  </a:schemeClr>
                </a:solidFill>
              </a:rPr>
              <a:t> and why I love it now.</a:t>
            </a:r>
          </a:p>
          <a:p>
            <a:pPr lvl="1"/>
            <a:r>
              <a:rPr lang="en-US" dirty="0">
                <a:solidFill>
                  <a:schemeClr val="bg2">
                    <a:lumMod val="75000"/>
                  </a:schemeClr>
                </a:solidFill>
              </a:rPr>
              <a:t>Your </a:t>
            </a:r>
            <a:r>
              <a:rPr lang="en-US" dirty="0" err="1">
                <a:solidFill>
                  <a:schemeClr val="bg2">
                    <a:lumMod val="75000"/>
                  </a:schemeClr>
                </a:solidFill>
              </a:rPr>
              <a:t>git</a:t>
            </a:r>
            <a:r>
              <a:rPr lang="en-US" dirty="0">
                <a:solidFill>
                  <a:schemeClr val="bg2">
                    <a:lumMod val="75000"/>
                  </a:schemeClr>
                </a:solidFill>
              </a:rPr>
              <a:t> journey</a:t>
            </a:r>
          </a:p>
          <a:p>
            <a:pPr lvl="2"/>
            <a:r>
              <a:rPr lang="en-US" b="1" dirty="0">
                <a:solidFill>
                  <a:schemeClr val="bg2">
                    <a:lumMod val="75000"/>
                  </a:schemeClr>
                </a:solidFill>
              </a:rPr>
              <a:t>don’t memorize a string of commands: understand the model</a:t>
            </a:r>
          </a:p>
          <a:p>
            <a:pPr lvl="2"/>
            <a:r>
              <a:rPr lang="en-US" dirty="0">
                <a:solidFill>
                  <a:schemeClr val="bg2">
                    <a:lumMod val="75000"/>
                  </a:schemeClr>
                </a:solidFill>
              </a:rPr>
              <a:t>see the immediate benefits, not just the big ones</a:t>
            </a:r>
          </a:p>
          <a:p>
            <a:pPr lvl="2"/>
            <a:r>
              <a:rPr lang="en-US" dirty="0">
                <a:solidFill>
                  <a:schemeClr val="bg2">
                    <a:lumMod val="75000"/>
                  </a:schemeClr>
                </a:solidFill>
              </a:rPr>
              <a:t>a GUI is a crutch, you have to learn the words</a:t>
            </a:r>
          </a:p>
          <a:p>
            <a:pPr lvl="2"/>
            <a:r>
              <a:rPr lang="en-US" dirty="0">
                <a:solidFill>
                  <a:schemeClr val="bg2">
                    <a:lumMod val="75000"/>
                  </a:schemeClr>
                </a:solidFill>
              </a:rPr>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2</a:t>
            </a:fld>
            <a:endParaRPr lang="en-US"/>
          </a:p>
        </p:txBody>
      </p:sp>
    </p:spTree>
    <p:extLst>
      <p:ext uri="{BB962C8B-B14F-4D97-AF65-F5344CB8AC3E}">
        <p14:creationId xmlns:p14="http://schemas.microsoft.com/office/powerpoint/2010/main" val="747612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lnSpcReduction="10000"/>
          </a:bodyPr>
          <a:lstStyle/>
          <a:p>
            <a:r>
              <a:rPr lang="en-US" dirty="0"/>
              <a:t>The unit-of-change mind set</a:t>
            </a:r>
          </a:p>
          <a:p>
            <a:r>
              <a:rPr lang="en-US" dirty="0"/>
              <a:t>Changes to many files are grouped in one unit of change, the “commit”.</a:t>
            </a:r>
          </a:p>
          <a:p>
            <a:r>
              <a:rPr lang="en-US" strike="sngStrike" dirty="0"/>
              <a:t>work is never lost </a:t>
            </a:r>
          </a:p>
          <a:p>
            <a:r>
              <a:rPr lang="en-US" dirty="0"/>
              <a:t>“diff” visualization</a:t>
            </a:r>
          </a:p>
          <a:p>
            <a:r>
              <a:rPr lang="en-US" dirty="0"/>
              <a:t>easy cloud storage/backup</a:t>
            </a:r>
          </a:p>
          <a:p>
            <a:r>
              <a:rPr lang="en-US" dirty="0"/>
              <a:t>easy cloud-based, public-facing front</a:t>
            </a:r>
          </a:p>
          <a:p>
            <a:r>
              <a:rPr lang="en-US" dirty="0"/>
              <a:t>(easy) cloud-based tool integration</a:t>
            </a:r>
          </a:p>
          <a:p>
            <a:pPr lvl="1"/>
            <a:r>
              <a:rPr lang="en-US" dirty="0" err="1"/>
              <a:t>docker</a:t>
            </a:r>
            <a:r>
              <a:rPr lang="en-US" dirty="0"/>
              <a:t> image builds, automated pipelines, </a:t>
            </a:r>
          </a:p>
          <a:p>
            <a:pPr lvl="1"/>
            <a:r>
              <a:rPr lang="en-US" dirty="0"/>
              <a:t>classroom tools, markup rendering, </a:t>
            </a:r>
            <a:r>
              <a:rPr lang="en-US" dirty="0" err="1"/>
              <a:t>io</a:t>
            </a:r>
            <a:endParaRPr lang="en-US" dirty="0"/>
          </a:p>
          <a:p>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29</a:t>
            </a:fld>
            <a:endParaRPr lang="en-US"/>
          </a:p>
        </p:txBody>
      </p:sp>
    </p:spTree>
    <p:extLst>
      <p:ext uri="{BB962C8B-B14F-4D97-AF65-F5344CB8AC3E}">
        <p14:creationId xmlns:p14="http://schemas.microsoft.com/office/powerpoint/2010/main" val="1402728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diff</a:t>
            </a:r>
          </a:p>
        </p:txBody>
      </p:sp>
      <p:sp>
        <p:nvSpPr>
          <p:cNvPr id="4" name="Slide Number Placeholder 3"/>
          <p:cNvSpPr>
            <a:spLocks noGrp="1"/>
          </p:cNvSpPr>
          <p:nvPr>
            <p:ph type="sldNum" sz="quarter" idx="12"/>
          </p:nvPr>
        </p:nvSpPr>
        <p:spPr/>
        <p:txBody>
          <a:bodyPr/>
          <a:lstStyle/>
          <a:p>
            <a:fld id="{75791932-EB4F-7244-BC88-C29D3AF979BD}" type="slidenum">
              <a:rPr lang="en-US" smtClean="0"/>
              <a:t>30</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120"/>
            <a:ext cx="9144000" cy="6221851"/>
          </a:xfrm>
          <a:prstGeom prst="rect">
            <a:avLst/>
          </a:prstGeom>
        </p:spPr>
      </p:pic>
    </p:spTree>
    <p:extLst>
      <p:ext uri="{BB962C8B-B14F-4D97-AF65-F5344CB8AC3E}">
        <p14:creationId xmlns:p14="http://schemas.microsoft.com/office/powerpoint/2010/main" val="148664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5791932-EB4F-7244-BC88-C29D3AF979BD}" type="slidenum">
              <a:rPr lang="en-US" smtClean="0"/>
              <a:t>31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87" y="-195943"/>
            <a:ext cx="7544163" cy="7585254"/>
          </a:xfrm>
          <a:prstGeom prst="rect">
            <a:avLst/>
          </a:prstGeom>
        </p:spPr>
      </p:pic>
    </p:spTree>
    <p:extLst>
      <p:ext uri="{BB962C8B-B14F-4D97-AF65-F5344CB8AC3E}">
        <p14:creationId xmlns:p14="http://schemas.microsoft.com/office/powerpoint/2010/main" val="246439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4767943" y="1690689"/>
            <a:ext cx="3043646" cy="3043646"/>
          </a:xfrm>
          <a:prstGeom prst="ellipse">
            <a:avLst/>
          </a:prstGeom>
          <a:solidFill>
            <a:schemeClr val="accent5">
              <a:lumMod val="60000"/>
              <a:lumOff val="4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the </a:t>
            </a:r>
            <a:r>
              <a:rPr lang="en-US" sz="6000" i="1" dirty="0"/>
              <a:t>commit</a:t>
            </a:r>
            <a:endParaRPr lang="en-US" i="1" dirty="0"/>
          </a:p>
        </p:txBody>
      </p:sp>
      <p:sp>
        <p:nvSpPr>
          <p:cNvPr id="4" name="Slide Number Placeholder 3"/>
          <p:cNvSpPr>
            <a:spLocks noGrp="1"/>
          </p:cNvSpPr>
          <p:nvPr>
            <p:ph type="sldNum" sz="quarter" idx="12"/>
          </p:nvPr>
        </p:nvSpPr>
        <p:spPr/>
        <p:txBody>
          <a:bodyPr/>
          <a:lstStyle/>
          <a:p>
            <a:fld id="{75791932-EB4F-7244-BC88-C29D3AF979BD}" type="slidenum">
              <a:rPr lang="en-US" smtClean="0"/>
              <a:t>32</a:t>
            </a:fld>
            <a:endParaRPr lang="en-US"/>
          </a:p>
        </p:txBody>
      </p:sp>
      <p:sp>
        <p:nvSpPr>
          <p:cNvPr id="15" name="TextBox 14"/>
          <p:cNvSpPr txBox="1"/>
          <p:nvPr/>
        </p:nvSpPr>
        <p:spPr>
          <a:xfrm>
            <a:off x="5518593" y="2756465"/>
            <a:ext cx="1542345" cy="584775"/>
          </a:xfrm>
          <a:prstGeom prst="rect">
            <a:avLst/>
          </a:prstGeom>
          <a:noFill/>
        </p:spPr>
        <p:txBody>
          <a:bodyPr wrap="none" rtlCol="0">
            <a:spAutoFit/>
          </a:bodyPr>
          <a:lstStyle/>
          <a:p>
            <a:pPr algn="ctr"/>
            <a:r>
              <a:rPr lang="en-US" sz="3200" dirty="0"/>
              <a:t>changes</a:t>
            </a:r>
          </a:p>
        </p:txBody>
      </p:sp>
      <p:grpSp>
        <p:nvGrpSpPr>
          <p:cNvPr id="23" name="Group 22"/>
          <p:cNvGrpSpPr/>
          <p:nvPr/>
        </p:nvGrpSpPr>
        <p:grpSpPr>
          <a:xfrm>
            <a:off x="4767943" y="1690689"/>
            <a:ext cx="3043646" cy="3043646"/>
            <a:chOff x="4767943" y="1690689"/>
            <a:chExt cx="3043646" cy="3043646"/>
          </a:xfrm>
        </p:grpSpPr>
        <p:sp>
          <p:nvSpPr>
            <p:cNvPr id="9" name="Oval 8"/>
            <p:cNvSpPr/>
            <p:nvPr/>
          </p:nvSpPr>
          <p:spPr>
            <a:xfrm>
              <a:off x="4767943" y="1690689"/>
              <a:ext cx="3043646" cy="3043646"/>
            </a:xfrm>
            <a:prstGeom prst="ellipse">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66165" y="2095637"/>
              <a:ext cx="2234138" cy="584775"/>
            </a:xfrm>
            <a:prstGeom prst="rect">
              <a:avLst/>
            </a:prstGeom>
            <a:noFill/>
          </p:spPr>
          <p:txBody>
            <a:bodyPr wrap="none" rtlCol="0">
              <a:spAutoFit/>
            </a:bodyPr>
            <a:lstStyle/>
            <a:p>
              <a:pPr algn="ctr"/>
              <a:r>
                <a:rPr lang="en-US" sz="3200" dirty="0"/>
                <a:t>id: 6efg453g</a:t>
              </a:r>
            </a:p>
          </p:txBody>
        </p:sp>
        <p:sp>
          <p:nvSpPr>
            <p:cNvPr id="16" name="TextBox 15"/>
            <p:cNvSpPr txBox="1"/>
            <p:nvPr/>
          </p:nvSpPr>
          <p:spPr>
            <a:xfrm>
              <a:off x="6424805" y="3444517"/>
              <a:ext cx="579005" cy="646331"/>
            </a:xfrm>
            <a:prstGeom prst="rect">
              <a:avLst/>
            </a:prstGeom>
            <a:noFill/>
          </p:spPr>
          <p:txBody>
            <a:bodyPr wrap="none" rtlCol="0">
              <a:spAutoFit/>
            </a:bodyPr>
            <a:lstStyle/>
            <a:p>
              <a:r>
                <a:rPr lang="en-US" sz="3600"/>
                <a:t>M</a:t>
              </a:r>
            </a:p>
          </p:txBody>
        </p:sp>
      </p:grpSp>
      <p:grpSp>
        <p:nvGrpSpPr>
          <p:cNvPr id="21" name="Group 20"/>
          <p:cNvGrpSpPr/>
          <p:nvPr/>
        </p:nvGrpSpPr>
        <p:grpSpPr>
          <a:xfrm>
            <a:off x="1175289" y="3317231"/>
            <a:ext cx="5437750" cy="3722481"/>
            <a:chOff x="1175289" y="3317231"/>
            <a:chExt cx="5437750" cy="3722481"/>
          </a:xfrm>
        </p:grpSpPr>
        <p:sp>
          <p:nvSpPr>
            <p:cNvPr id="11" name="Oval 10"/>
            <p:cNvSpPr/>
            <p:nvPr/>
          </p:nvSpPr>
          <p:spPr>
            <a:xfrm>
              <a:off x="5473337" y="3767683"/>
              <a:ext cx="535577" cy="535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ular Arrow 11"/>
            <p:cNvSpPr/>
            <p:nvPr/>
          </p:nvSpPr>
          <p:spPr>
            <a:xfrm rot="519553" flipH="1">
              <a:off x="2766090" y="3317231"/>
              <a:ext cx="3846949" cy="3722481"/>
            </a:xfrm>
            <a:prstGeom prst="circularArrow">
              <a:avLst>
                <a:gd name="adj1" fmla="val 2779"/>
                <a:gd name="adj2" fmla="val 1142319"/>
                <a:gd name="adj3" fmla="val 20413961"/>
                <a:gd name="adj4" fmla="val 14351164"/>
                <a:gd name="adj5" fmla="val 81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2259331" y="4895849"/>
              <a:ext cx="1415143" cy="1415143"/>
            </a:xfrm>
            <a:prstGeom prst="ellipse">
              <a:avLst/>
            </a:prstGeom>
            <a:solidFill>
              <a:schemeClr val="accent5">
                <a:lumMod val="60000"/>
                <a:lumOff val="4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07792" y="5830792"/>
              <a:ext cx="248471" cy="24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ircular Arrow 16"/>
            <p:cNvSpPr/>
            <p:nvPr/>
          </p:nvSpPr>
          <p:spPr>
            <a:xfrm rot="2582552" flipH="1">
              <a:off x="1175289" y="5267837"/>
              <a:ext cx="1576887" cy="1525867"/>
            </a:xfrm>
            <a:prstGeom prst="circularArrow">
              <a:avLst>
                <a:gd name="adj1" fmla="val 2779"/>
                <a:gd name="adj2" fmla="val 1142319"/>
                <a:gd name="adj3" fmla="val 20413961"/>
                <a:gd name="adj4" fmla="val 14351164"/>
                <a:gd name="adj5" fmla="val 81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p:cNvGrpSpPr/>
          <p:nvPr/>
        </p:nvGrpSpPr>
        <p:grpSpPr>
          <a:xfrm>
            <a:off x="-3422878" y="3767682"/>
            <a:ext cx="4989468" cy="4989468"/>
            <a:chOff x="-3422878" y="3767682"/>
            <a:chExt cx="4989468" cy="4989468"/>
          </a:xfrm>
        </p:grpSpPr>
        <p:sp>
          <p:nvSpPr>
            <p:cNvPr id="18" name="TextBox 17"/>
            <p:cNvSpPr txBox="1"/>
            <p:nvPr/>
          </p:nvSpPr>
          <p:spPr>
            <a:xfrm>
              <a:off x="136807" y="5321902"/>
              <a:ext cx="1193404"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endParaRPr lang="en-US" b="1" dirty="0"/>
            </a:p>
            <a:p>
              <a:pPr algn="ctr"/>
              <a:r>
                <a:rPr lang="en-US" dirty="0"/>
                <a:t>Blank slate</a:t>
              </a:r>
            </a:p>
          </p:txBody>
        </p:sp>
        <p:sp>
          <p:nvSpPr>
            <p:cNvPr id="19" name="Oval 18"/>
            <p:cNvSpPr/>
            <p:nvPr/>
          </p:nvSpPr>
          <p:spPr>
            <a:xfrm>
              <a:off x="-3422878"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sp>
        <p:nvSpPr>
          <p:cNvPr id="25" name="TextBox 24"/>
          <p:cNvSpPr txBox="1"/>
          <p:nvPr/>
        </p:nvSpPr>
        <p:spPr>
          <a:xfrm>
            <a:off x="181920" y="1686649"/>
            <a:ext cx="4507644" cy="646331"/>
          </a:xfrm>
          <a:prstGeom prst="rect">
            <a:avLst/>
          </a:prstGeom>
          <a:noFill/>
        </p:spPr>
        <p:txBody>
          <a:bodyPr wrap="none" rtlCol="0">
            <a:spAutoFit/>
          </a:bodyPr>
          <a:lstStyle/>
          <a:p>
            <a:r>
              <a:rPr lang="en-US" dirty="0"/>
              <a:t>Save changes to files.</a:t>
            </a:r>
          </a:p>
          <a:p>
            <a:r>
              <a:rPr lang="en-US" dirty="0"/>
              <a:t>Use </a:t>
            </a:r>
            <a:r>
              <a:rPr lang="en-US" b="1" dirty="0" err="1"/>
              <a:t>git</a:t>
            </a:r>
            <a:r>
              <a:rPr lang="en-US" b="1" dirty="0"/>
              <a:t> add &lt;file&gt;</a:t>
            </a:r>
            <a:r>
              <a:rPr lang="en-US" dirty="0"/>
              <a:t> to add changes to the stage</a:t>
            </a:r>
          </a:p>
        </p:txBody>
      </p:sp>
      <p:sp>
        <p:nvSpPr>
          <p:cNvPr id="26" name="TextBox 25"/>
          <p:cNvSpPr txBox="1"/>
          <p:nvPr/>
        </p:nvSpPr>
        <p:spPr>
          <a:xfrm>
            <a:off x="181920" y="2668316"/>
            <a:ext cx="4403143" cy="646331"/>
          </a:xfrm>
          <a:prstGeom prst="rect">
            <a:avLst/>
          </a:prstGeom>
          <a:noFill/>
        </p:spPr>
        <p:txBody>
          <a:bodyPr wrap="square" rtlCol="0">
            <a:spAutoFit/>
          </a:bodyPr>
          <a:lstStyle/>
          <a:p>
            <a:r>
              <a:rPr lang="en-US" dirty="0"/>
              <a:t>Use </a:t>
            </a:r>
            <a:r>
              <a:rPr lang="en-US" b="1" dirty="0" err="1"/>
              <a:t>git</a:t>
            </a:r>
            <a:r>
              <a:rPr lang="en-US" b="1" dirty="0"/>
              <a:t> commit </a:t>
            </a:r>
            <a:r>
              <a:rPr lang="mr-IN" b="1" dirty="0"/>
              <a:t>–</a:t>
            </a:r>
            <a:r>
              <a:rPr lang="en-US" b="1" dirty="0"/>
              <a:t>m “&lt;meaningful message&gt;” </a:t>
            </a:r>
            <a:r>
              <a:rPr lang="en-US" dirty="0"/>
              <a:t>to solidify the stage into a commit.</a:t>
            </a:r>
          </a:p>
        </p:txBody>
      </p:sp>
      <p:sp>
        <p:nvSpPr>
          <p:cNvPr id="27" name="TextBox 26"/>
          <p:cNvSpPr txBox="1"/>
          <p:nvPr/>
        </p:nvSpPr>
        <p:spPr>
          <a:xfrm>
            <a:off x="4106404" y="5299631"/>
            <a:ext cx="5037596" cy="1477328"/>
          </a:xfrm>
          <a:prstGeom prst="rect">
            <a:avLst/>
          </a:prstGeom>
          <a:noFill/>
        </p:spPr>
        <p:txBody>
          <a:bodyPr wrap="square" rtlCol="0">
            <a:spAutoFit/>
          </a:bodyPr>
          <a:lstStyle/>
          <a:p>
            <a:r>
              <a:rPr lang="en-US" dirty="0"/>
              <a:t>Each commit includes a pointer the parent commit.</a:t>
            </a:r>
          </a:p>
          <a:p>
            <a:r>
              <a:rPr lang="en-US" dirty="0"/>
              <a:t>This trails all the way back to an initial commit, a blank slate.</a:t>
            </a:r>
          </a:p>
          <a:p>
            <a:r>
              <a:rPr lang="en-US" dirty="0"/>
              <a:t>The commit only </a:t>
            </a:r>
            <a:r>
              <a:rPr lang="en-US" i="1" dirty="0"/>
              <a:t>contains</a:t>
            </a:r>
            <a:r>
              <a:rPr lang="en-US" dirty="0"/>
              <a:t> the changes, but id:6efg453g represents a </a:t>
            </a:r>
            <a:r>
              <a:rPr lang="en-US" i="1" dirty="0"/>
              <a:t>snapshot of the project</a:t>
            </a:r>
            <a:r>
              <a:rPr lang="en-US" dirty="0"/>
              <a:t>.</a:t>
            </a:r>
          </a:p>
        </p:txBody>
      </p:sp>
    </p:spTree>
    <p:extLst>
      <p:ext uri="{BB962C8B-B14F-4D97-AF65-F5344CB8AC3E}">
        <p14:creationId xmlns:p14="http://schemas.microsoft.com/office/powerpoint/2010/main" val="12254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26"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33</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 name="Rectangle 22"/>
          <p:cNvSpPr/>
          <p:nvPr/>
        </p:nvSpPr>
        <p:spPr>
          <a:xfrm>
            <a:off x="1953932" y="5720498"/>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1891392" y="3980922"/>
            <a:ext cx="1311881" cy="1087227"/>
            <a:chOff x="1891392" y="3980922"/>
            <a:chExt cx="1311881" cy="1087227"/>
          </a:xfrm>
        </p:grpSpPr>
        <p:sp>
          <p:nvSpPr>
            <p:cNvPr id="24" name="Rectangle 23"/>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3643300" y="2851043"/>
            <a:ext cx="1311881" cy="1087227"/>
            <a:chOff x="3490900" y="2698643"/>
            <a:chExt cx="1311881" cy="1087227"/>
          </a:xfrm>
        </p:grpSpPr>
        <p:sp>
          <p:nvSpPr>
            <p:cNvPr id="40" name="Rectangle 39"/>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3752592" y="3047301"/>
              <a:ext cx="264899" cy="119125"/>
              <a:chOff x="3752592" y="3095008"/>
              <a:chExt cx="264899" cy="119125"/>
            </a:xfrm>
          </p:grpSpPr>
          <p:sp>
            <p:nvSpPr>
              <p:cNvPr id="43" name="Oval 42"/>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p:cNvGrpSpPr/>
          <p:nvPr/>
        </p:nvGrpSpPr>
        <p:grpSpPr>
          <a:xfrm>
            <a:off x="5586109" y="2531629"/>
            <a:ext cx="1311881" cy="1087227"/>
            <a:chOff x="5586109" y="2531629"/>
            <a:chExt cx="1311881" cy="1087227"/>
          </a:xfrm>
        </p:grpSpPr>
        <p:grpSp>
          <p:nvGrpSpPr>
            <p:cNvPr id="38" name="Group 37"/>
            <p:cNvGrpSpPr/>
            <p:nvPr/>
          </p:nvGrpSpPr>
          <p:grpSpPr>
            <a:xfrm>
              <a:off x="5586109" y="2531629"/>
              <a:ext cx="1311881" cy="1087227"/>
              <a:chOff x="3490900" y="2698643"/>
              <a:chExt cx="1311881" cy="1087227"/>
            </a:xfrm>
          </p:grpSpPr>
          <p:sp>
            <p:nvSpPr>
              <p:cNvPr id="30" name="Rectangle 29"/>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3752592" y="3047301"/>
                <a:ext cx="264899" cy="119125"/>
                <a:chOff x="3752592" y="3095008"/>
                <a:chExt cx="264899" cy="119125"/>
              </a:xfrm>
            </p:grpSpPr>
            <p:sp>
              <p:nvSpPr>
                <p:cNvPr id="32" name="Oval 31"/>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Block Arc 44"/>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8" name="Group 47"/>
          <p:cNvGrpSpPr/>
          <p:nvPr/>
        </p:nvGrpSpPr>
        <p:grpSpPr>
          <a:xfrm>
            <a:off x="7516928" y="2943162"/>
            <a:ext cx="1311881" cy="1087227"/>
            <a:chOff x="5586109" y="2531629"/>
            <a:chExt cx="1311881" cy="1087227"/>
          </a:xfrm>
        </p:grpSpPr>
        <p:grpSp>
          <p:nvGrpSpPr>
            <p:cNvPr id="49" name="Group 48"/>
            <p:cNvGrpSpPr/>
            <p:nvPr/>
          </p:nvGrpSpPr>
          <p:grpSpPr>
            <a:xfrm>
              <a:off x="5586109" y="2531629"/>
              <a:ext cx="1311881" cy="1087227"/>
              <a:chOff x="3490900" y="2698643"/>
              <a:chExt cx="1311881" cy="1087227"/>
            </a:xfrm>
          </p:grpSpPr>
          <p:sp>
            <p:nvSpPr>
              <p:cNvPr id="51" name="Rectangle 50"/>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3752592" y="3047301"/>
                <a:ext cx="264899" cy="119125"/>
                <a:chOff x="3752592" y="3095008"/>
                <a:chExt cx="264899" cy="119125"/>
              </a:xfrm>
            </p:grpSpPr>
            <p:sp>
              <p:nvSpPr>
                <p:cNvPr id="54" name="Oval 53"/>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Block Arc 49"/>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1" name="Group 60"/>
          <p:cNvGrpSpPr/>
          <p:nvPr/>
        </p:nvGrpSpPr>
        <p:grpSpPr>
          <a:xfrm>
            <a:off x="6679422" y="201162"/>
            <a:ext cx="2227691" cy="1111120"/>
            <a:chOff x="4826134" y="4354330"/>
            <a:chExt cx="2227691" cy="1111120"/>
          </a:xfrm>
        </p:grpSpPr>
        <p:sp>
          <p:nvSpPr>
            <p:cNvPr id="56" name="Rounded Rectangle 55"/>
            <p:cNvSpPr/>
            <p:nvPr/>
          </p:nvSpPr>
          <p:spPr>
            <a:xfrm>
              <a:off x="6024856" y="4713629"/>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6376497" y="5148344"/>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826134" y="435433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60" name="Straight Arrow Connector 59"/>
            <p:cNvCxnSpPr>
              <a:stCxn id="59" idx="3"/>
              <a:endCxn id="56" idx="1"/>
            </p:cNvCxnSpPr>
            <p:nvPr/>
          </p:nvCxnSpPr>
          <p:spPr>
            <a:xfrm>
              <a:off x="5855103" y="4571688"/>
              <a:ext cx="169753" cy="3592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ight Triangle 68"/>
          <p:cNvSpPr/>
          <p:nvPr/>
        </p:nvSpPr>
        <p:spPr>
          <a:xfrm rot="3593588">
            <a:off x="7849393" y="3445990"/>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538669" cy="3144612"/>
            <a:chOff x="913705" y="922254"/>
            <a:chExt cx="7538669" cy="3144612"/>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sp>
          <p:nvSpPr>
            <p:cNvPr id="72" name="TextBox 71"/>
            <p:cNvSpPr txBox="1"/>
            <p:nvPr/>
          </p:nvSpPr>
          <p:spPr>
            <a:xfrm>
              <a:off x="2302450" y="3697534"/>
              <a:ext cx="476412" cy="369332"/>
            </a:xfrm>
            <a:prstGeom prst="rect">
              <a:avLst/>
            </a:prstGeom>
            <a:noFill/>
          </p:spPr>
          <p:txBody>
            <a:bodyPr wrap="none" rtlCol="0">
              <a:spAutoFit/>
            </a:bodyPr>
            <a:lstStyle/>
            <a:p>
              <a:r>
                <a:rPr lang="en-US"/>
                <a:t>id1</a:t>
              </a:r>
            </a:p>
          </p:txBody>
        </p:sp>
        <p:sp>
          <p:nvSpPr>
            <p:cNvPr id="73" name="TextBox 72"/>
            <p:cNvSpPr txBox="1"/>
            <p:nvPr/>
          </p:nvSpPr>
          <p:spPr>
            <a:xfrm>
              <a:off x="4123573" y="2573830"/>
              <a:ext cx="476412" cy="369332"/>
            </a:xfrm>
            <a:prstGeom prst="rect">
              <a:avLst/>
            </a:prstGeom>
            <a:noFill/>
          </p:spPr>
          <p:txBody>
            <a:bodyPr wrap="none" rtlCol="0">
              <a:spAutoFit/>
            </a:bodyPr>
            <a:lstStyle/>
            <a:p>
              <a:r>
                <a:rPr lang="en-US" dirty="0"/>
                <a:t>id2</a:t>
              </a:r>
            </a:p>
          </p:txBody>
        </p:sp>
        <p:sp>
          <p:nvSpPr>
            <p:cNvPr id="74" name="TextBox 73"/>
            <p:cNvSpPr txBox="1"/>
            <p:nvPr/>
          </p:nvSpPr>
          <p:spPr>
            <a:xfrm>
              <a:off x="5992317" y="2248626"/>
              <a:ext cx="476412" cy="369332"/>
            </a:xfrm>
            <a:prstGeom prst="rect">
              <a:avLst/>
            </a:prstGeom>
            <a:noFill/>
          </p:spPr>
          <p:txBody>
            <a:bodyPr wrap="none" rtlCol="0">
              <a:spAutoFit/>
            </a:bodyPr>
            <a:lstStyle/>
            <a:p>
              <a:r>
                <a:rPr lang="en-US" dirty="0"/>
                <a:t>id3</a:t>
              </a:r>
            </a:p>
          </p:txBody>
        </p:sp>
        <p:sp>
          <p:nvSpPr>
            <p:cNvPr id="75" name="TextBox 74"/>
            <p:cNvSpPr txBox="1"/>
            <p:nvPr/>
          </p:nvSpPr>
          <p:spPr>
            <a:xfrm>
              <a:off x="7975962" y="2671562"/>
              <a:ext cx="476412" cy="369332"/>
            </a:xfrm>
            <a:prstGeom prst="rect">
              <a:avLst/>
            </a:prstGeom>
            <a:noFill/>
          </p:spPr>
          <p:txBody>
            <a:bodyPr wrap="none" rtlCol="0">
              <a:spAutoFit/>
            </a:bodyPr>
            <a:lstStyle/>
            <a:p>
              <a:r>
                <a:rPr lang="en-US" dirty="0"/>
                <a:t>id4</a:t>
              </a:r>
            </a:p>
          </p:txBody>
        </p:sp>
      </p:grpSp>
    </p:spTree>
    <p:extLst>
      <p:ext uri="{BB962C8B-B14F-4D97-AF65-F5344CB8AC3E}">
        <p14:creationId xmlns:p14="http://schemas.microsoft.com/office/powerpoint/2010/main" val="93388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46" grpId="0" animBg="1"/>
      <p:bldP spid="69" grpId="0" animBg="1"/>
      <p:bldP spid="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34</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342057" y="918285"/>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60" name="Straight Arrow Connector 59"/>
          <p:cNvCxnSpPr/>
          <p:nvPr/>
        </p:nvCxnSpPr>
        <p:spPr>
          <a:xfrm>
            <a:off x="2385094" y="1177847"/>
            <a:ext cx="483388" cy="258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sp>
        <p:nvSpPr>
          <p:cNvPr id="25" name="TextBox 24"/>
          <p:cNvSpPr txBox="1"/>
          <p:nvPr/>
        </p:nvSpPr>
        <p:spPr>
          <a:xfrm>
            <a:off x="564575" y="1382664"/>
            <a:ext cx="1694631" cy="369332"/>
          </a:xfrm>
          <a:prstGeom prst="rect">
            <a:avLst/>
          </a:prstGeom>
          <a:noFill/>
        </p:spPr>
        <p:txBody>
          <a:bodyPr wrap="none" rtlCol="0">
            <a:spAutoFit/>
          </a:bodyPr>
          <a:lstStyle/>
          <a:p>
            <a:r>
              <a:rPr lang="en-US" b="1" dirty="0" err="1"/>
              <a:t>git</a:t>
            </a:r>
            <a:r>
              <a:rPr lang="en-US" b="1" dirty="0"/>
              <a:t> checkout id2</a:t>
            </a:r>
          </a:p>
        </p:txBody>
      </p:sp>
      <p:grpSp>
        <p:nvGrpSpPr>
          <p:cNvPr id="76" name="Group 75"/>
          <p:cNvGrpSpPr/>
          <p:nvPr/>
        </p:nvGrpSpPr>
        <p:grpSpPr>
          <a:xfrm>
            <a:off x="2645851" y="4622409"/>
            <a:ext cx="1311881" cy="1087227"/>
            <a:chOff x="3490900" y="2698643"/>
            <a:chExt cx="1311881" cy="1087227"/>
          </a:xfrm>
        </p:grpSpPr>
        <p:sp>
          <p:nvSpPr>
            <p:cNvPr id="77" name="Rectangle 76"/>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3752592" y="3047301"/>
              <a:ext cx="264899" cy="119125"/>
              <a:chOff x="3752592" y="3095008"/>
              <a:chExt cx="264899" cy="119125"/>
            </a:xfrm>
          </p:grpSpPr>
          <p:sp>
            <p:nvSpPr>
              <p:cNvPr id="80" name="Oval 79"/>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2" name="TextBox 81"/>
          <p:cNvSpPr txBox="1"/>
          <p:nvPr/>
        </p:nvSpPr>
        <p:spPr>
          <a:xfrm>
            <a:off x="3042759" y="4327334"/>
            <a:ext cx="476412" cy="369332"/>
          </a:xfrm>
          <a:prstGeom prst="rect">
            <a:avLst/>
          </a:prstGeom>
          <a:noFill/>
        </p:spPr>
        <p:txBody>
          <a:bodyPr wrap="none" rtlCol="0">
            <a:spAutoFit/>
          </a:bodyPr>
          <a:lstStyle/>
          <a:p>
            <a:r>
              <a:rPr lang="en-US" dirty="0"/>
              <a:t>id2</a:t>
            </a:r>
          </a:p>
        </p:txBody>
      </p:sp>
    </p:spTree>
    <p:extLst>
      <p:ext uri="{BB962C8B-B14F-4D97-AF65-F5344CB8AC3E}">
        <p14:creationId xmlns:p14="http://schemas.microsoft.com/office/powerpoint/2010/main" val="763952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35</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375637" y="229170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60" name="Straight Arrow Connector 59"/>
          <p:cNvCxnSpPr>
            <a:stCxn id="59" idx="2"/>
            <a:endCxn id="52" idx="0"/>
          </p:cNvCxnSpPr>
          <p:nvPr/>
        </p:nvCxnSpPr>
        <p:spPr>
          <a:xfrm>
            <a:off x="6890122" y="2726421"/>
            <a:ext cx="34522" cy="3769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sp>
        <p:nvSpPr>
          <p:cNvPr id="25" name="TextBox 24"/>
          <p:cNvSpPr txBox="1"/>
          <p:nvPr/>
        </p:nvSpPr>
        <p:spPr>
          <a:xfrm>
            <a:off x="5661599" y="3884029"/>
            <a:ext cx="2165914" cy="369332"/>
          </a:xfrm>
          <a:prstGeom prst="rect">
            <a:avLst/>
          </a:prstGeom>
          <a:noFill/>
        </p:spPr>
        <p:txBody>
          <a:bodyPr wrap="none" rtlCol="0">
            <a:spAutoFit/>
          </a:bodyPr>
          <a:lstStyle/>
          <a:p>
            <a:r>
              <a:rPr lang="en-US" b="1" dirty="0" err="1"/>
              <a:t>git</a:t>
            </a:r>
            <a:r>
              <a:rPr lang="en-US" b="1" dirty="0"/>
              <a:t> checkout </a:t>
            </a:r>
            <a:r>
              <a:rPr lang="mr-IN" b="1" dirty="0"/>
              <a:t>–</a:t>
            </a:r>
            <a:r>
              <a:rPr lang="en-US" b="1" dirty="0"/>
              <a:t>b </a:t>
            </a:r>
            <a:r>
              <a:rPr lang="en-US" b="1" dirty="0" err="1"/>
              <a:t>ifSad</a:t>
            </a:r>
            <a:endParaRPr lang="en-US" b="1" dirty="0"/>
          </a:p>
        </p:txBody>
      </p:sp>
      <p:grpSp>
        <p:nvGrpSpPr>
          <p:cNvPr id="76" name="Group 75"/>
          <p:cNvGrpSpPr/>
          <p:nvPr/>
        </p:nvGrpSpPr>
        <p:grpSpPr>
          <a:xfrm>
            <a:off x="4810909" y="4817340"/>
            <a:ext cx="1311881" cy="1087227"/>
            <a:chOff x="3490900" y="2698643"/>
            <a:chExt cx="1311881" cy="1087227"/>
          </a:xfrm>
        </p:grpSpPr>
        <p:sp>
          <p:nvSpPr>
            <p:cNvPr id="77" name="Rectangle 76"/>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3752592" y="3047301"/>
              <a:ext cx="264899" cy="119125"/>
              <a:chOff x="3752592" y="3095008"/>
              <a:chExt cx="264899" cy="119125"/>
            </a:xfrm>
          </p:grpSpPr>
          <p:sp>
            <p:nvSpPr>
              <p:cNvPr id="80" name="Oval 79"/>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2" name="TextBox 81"/>
          <p:cNvSpPr txBox="1"/>
          <p:nvPr/>
        </p:nvSpPr>
        <p:spPr>
          <a:xfrm>
            <a:off x="5207817" y="4522265"/>
            <a:ext cx="476412" cy="369332"/>
          </a:xfrm>
          <a:prstGeom prst="rect">
            <a:avLst/>
          </a:prstGeom>
          <a:noFill/>
        </p:spPr>
        <p:txBody>
          <a:bodyPr wrap="none" rtlCol="0">
            <a:spAutoFit/>
          </a:bodyPr>
          <a:lstStyle/>
          <a:p>
            <a:r>
              <a:rPr lang="en-US" dirty="0"/>
              <a:t>id5</a:t>
            </a:r>
          </a:p>
        </p:txBody>
      </p:sp>
      <p:grpSp>
        <p:nvGrpSpPr>
          <p:cNvPr id="83" name="Group 82"/>
          <p:cNvGrpSpPr/>
          <p:nvPr/>
        </p:nvGrpSpPr>
        <p:grpSpPr>
          <a:xfrm rot="3047705">
            <a:off x="3501033" y="1968524"/>
            <a:ext cx="2417149" cy="2081325"/>
            <a:chOff x="-180821" y="2358754"/>
            <a:chExt cx="2417149" cy="2081325"/>
          </a:xfrm>
        </p:grpSpPr>
        <p:sp>
          <p:nvSpPr>
            <p:cNvPr id="84" name="Oval 83"/>
            <p:cNvSpPr/>
            <p:nvPr/>
          </p:nvSpPr>
          <p:spPr>
            <a:xfrm rot="18952683">
              <a:off x="821185" y="2358754"/>
              <a:ext cx="1415143" cy="1415143"/>
            </a:xfrm>
            <a:prstGeom prst="ellipse">
              <a:avLst/>
            </a:prstGeom>
            <a:solidFill>
              <a:schemeClr val="accent6">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ular Arrow 85"/>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Block Arc 50"/>
          <p:cNvSpPr/>
          <p:nvPr/>
        </p:nvSpPr>
        <p:spPr>
          <a:xfrm rot="202753">
            <a:off x="5289074" y="329376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a:off x="6410159" y="310337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ifSad</a:t>
            </a:r>
            <a:endParaRPr lang="en-US" sz="1600" dirty="0">
              <a:solidFill>
                <a:schemeClr val="tx1"/>
              </a:solidFill>
            </a:endParaRPr>
          </a:p>
        </p:txBody>
      </p:sp>
      <p:cxnSp>
        <p:nvCxnSpPr>
          <p:cNvPr id="53" name="Straight Arrow Connector 52"/>
          <p:cNvCxnSpPr>
            <a:endCxn id="84" idx="6"/>
          </p:cNvCxnSpPr>
          <p:nvPr/>
        </p:nvCxnSpPr>
        <p:spPr>
          <a:xfrm flipH="1" flipV="1">
            <a:off x="5987176" y="3269087"/>
            <a:ext cx="426497" cy="7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Block Arc 56"/>
          <p:cNvSpPr/>
          <p:nvPr/>
        </p:nvSpPr>
        <p:spPr>
          <a:xfrm rot="202753">
            <a:off x="5046483" y="5403514"/>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60"/>
          <p:cNvSpPr txBox="1"/>
          <p:nvPr/>
        </p:nvSpPr>
        <p:spPr>
          <a:xfrm>
            <a:off x="4964025" y="2558804"/>
            <a:ext cx="476412" cy="369332"/>
          </a:xfrm>
          <a:prstGeom prst="rect">
            <a:avLst/>
          </a:prstGeom>
          <a:noFill/>
        </p:spPr>
        <p:txBody>
          <a:bodyPr wrap="none" rtlCol="0">
            <a:spAutoFit/>
          </a:bodyPr>
          <a:lstStyle/>
          <a:p>
            <a:r>
              <a:rPr lang="en-US" dirty="0"/>
              <a:t>id5</a:t>
            </a:r>
          </a:p>
        </p:txBody>
      </p:sp>
    </p:spTree>
    <p:extLst>
      <p:ext uri="{BB962C8B-B14F-4D97-AF65-F5344CB8AC3E}">
        <p14:creationId xmlns:p14="http://schemas.microsoft.com/office/powerpoint/2010/main" val="1834682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36</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83" name="Group 82"/>
          <p:cNvGrpSpPr/>
          <p:nvPr/>
        </p:nvGrpSpPr>
        <p:grpSpPr>
          <a:xfrm rot="3047705">
            <a:off x="3501033" y="1968524"/>
            <a:ext cx="2417149" cy="2081325"/>
            <a:chOff x="-180821" y="2358754"/>
            <a:chExt cx="2417149" cy="2081325"/>
          </a:xfrm>
        </p:grpSpPr>
        <p:sp>
          <p:nvSpPr>
            <p:cNvPr id="84" name="Oval 83"/>
            <p:cNvSpPr/>
            <p:nvPr/>
          </p:nvSpPr>
          <p:spPr>
            <a:xfrm rot="18952683">
              <a:off x="821185" y="2358754"/>
              <a:ext cx="1415143" cy="1415143"/>
            </a:xfrm>
            <a:prstGeom prst="ellipse">
              <a:avLst/>
            </a:prstGeom>
            <a:solidFill>
              <a:schemeClr val="accent6">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ular Arrow 85"/>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Block Arc 50"/>
          <p:cNvSpPr/>
          <p:nvPr/>
        </p:nvSpPr>
        <p:spPr>
          <a:xfrm rot="202753">
            <a:off x="5289074" y="329376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a:off x="6410159" y="310337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ifSad</a:t>
            </a:r>
            <a:endParaRPr lang="en-US" sz="1600" dirty="0">
              <a:solidFill>
                <a:schemeClr val="tx1"/>
              </a:solidFill>
            </a:endParaRPr>
          </a:p>
        </p:txBody>
      </p:sp>
      <p:cxnSp>
        <p:nvCxnSpPr>
          <p:cNvPr id="53" name="Straight Arrow Connector 52"/>
          <p:cNvCxnSpPr>
            <a:endCxn id="84" idx="6"/>
          </p:cNvCxnSpPr>
          <p:nvPr/>
        </p:nvCxnSpPr>
        <p:spPr>
          <a:xfrm flipH="1" flipV="1">
            <a:off x="5987176" y="3269087"/>
            <a:ext cx="426497" cy="7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64025" y="2558804"/>
            <a:ext cx="476412" cy="369332"/>
          </a:xfrm>
          <a:prstGeom prst="rect">
            <a:avLst/>
          </a:prstGeom>
          <a:noFill/>
        </p:spPr>
        <p:txBody>
          <a:bodyPr wrap="none" rtlCol="0">
            <a:spAutoFit/>
          </a:bodyPr>
          <a:lstStyle/>
          <a:p>
            <a:r>
              <a:rPr lang="en-US" dirty="0"/>
              <a:t>id5</a:t>
            </a:r>
          </a:p>
        </p:txBody>
      </p:sp>
      <p:sp>
        <p:nvSpPr>
          <p:cNvPr id="23" name="Oval 22"/>
          <p:cNvSpPr/>
          <p:nvPr/>
        </p:nvSpPr>
        <p:spPr>
          <a:xfrm>
            <a:off x="1723346" y="110169"/>
            <a:ext cx="8929965" cy="3861696"/>
          </a:xfrm>
          <a:prstGeom prst="ellipse">
            <a:avLst/>
          </a:prstGeom>
          <a:solidFill>
            <a:schemeClr val="bg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1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37</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83" name="Group 82"/>
          <p:cNvGrpSpPr/>
          <p:nvPr/>
        </p:nvGrpSpPr>
        <p:grpSpPr>
          <a:xfrm rot="3047705">
            <a:off x="3501033" y="1968524"/>
            <a:ext cx="2417149" cy="2081325"/>
            <a:chOff x="-180821" y="2358754"/>
            <a:chExt cx="2417149" cy="2081325"/>
          </a:xfrm>
        </p:grpSpPr>
        <p:sp>
          <p:nvSpPr>
            <p:cNvPr id="84" name="Oval 83"/>
            <p:cNvSpPr/>
            <p:nvPr/>
          </p:nvSpPr>
          <p:spPr>
            <a:xfrm rot="18952683">
              <a:off x="821185" y="2358754"/>
              <a:ext cx="1415143" cy="1415143"/>
            </a:xfrm>
            <a:prstGeom prst="ellipse">
              <a:avLst/>
            </a:prstGeom>
            <a:solidFill>
              <a:schemeClr val="accent6">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ular Arrow 85"/>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Block Arc 50"/>
          <p:cNvSpPr/>
          <p:nvPr/>
        </p:nvSpPr>
        <p:spPr>
          <a:xfrm rot="202753">
            <a:off x="5289074" y="329376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a:off x="6410159" y="310337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ifSad</a:t>
            </a:r>
            <a:endParaRPr lang="en-US" sz="1600" dirty="0">
              <a:solidFill>
                <a:schemeClr val="tx1"/>
              </a:solidFill>
            </a:endParaRPr>
          </a:p>
        </p:txBody>
      </p:sp>
      <p:cxnSp>
        <p:nvCxnSpPr>
          <p:cNvPr id="53" name="Straight Arrow Connector 52"/>
          <p:cNvCxnSpPr>
            <a:endCxn id="84" idx="6"/>
          </p:cNvCxnSpPr>
          <p:nvPr/>
        </p:nvCxnSpPr>
        <p:spPr>
          <a:xfrm flipH="1" flipV="1">
            <a:off x="5987176" y="3269087"/>
            <a:ext cx="426497" cy="7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64025" y="2558804"/>
            <a:ext cx="476412" cy="369332"/>
          </a:xfrm>
          <a:prstGeom prst="rect">
            <a:avLst/>
          </a:prstGeom>
          <a:noFill/>
        </p:spPr>
        <p:txBody>
          <a:bodyPr wrap="none" rtlCol="0">
            <a:spAutoFit/>
          </a:bodyPr>
          <a:lstStyle/>
          <a:p>
            <a:r>
              <a:rPr lang="en-US" dirty="0"/>
              <a:t>id5</a:t>
            </a:r>
          </a:p>
        </p:txBody>
      </p:sp>
      <p:sp>
        <p:nvSpPr>
          <p:cNvPr id="23" name="Oval 22"/>
          <p:cNvSpPr/>
          <p:nvPr/>
        </p:nvSpPr>
        <p:spPr>
          <a:xfrm>
            <a:off x="1723346" y="110169"/>
            <a:ext cx="8929965" cy="3861696"/>
          </a:xfrm>
          <a:prstGeom prst="ellipse">
            <a:avLst/>
          </a:prstGeom>
          <a:solidFill>
            <a:schemeClr val="bg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rot="3047705">
            <a:off x="1387383" y="3413517"/>
            <a:ext cx="2417149" cy="2081325"/>
            <a:chOff x="-180821" y="2358754"/>
            <a:chExt cx="2417149" cy="2081325"/>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ircular Arrow 70"/>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801783" y="3999266"/>
            <a:ext cx="476412" cy="369332"/>
          </a:xfrm>
          <a:prstGeom prst="rect">
            <a:avLst/>
          </a:prstGeom>
          <a:noFill/>
        </p:spPr>
        <p:txBody>
          <a:bodyPr wrap="none" rtlCol="0">
            <a:spAutoFit/>
          </a:bodyPr>
          <a:lstStyle/>
          <a:p>
            <a:r>
              <a:rPr lang="en-US" dirty="0"/>
              <a:t>id6</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a:t>id6</a:t>
            </a:r>
          </a:p>
        </p:txBody>
      </p:sp>
      <p:sp>
        <p:nvSpPr>
          <p:cNvPr id="118" name="TextBox 117"/>
          <p:cNvSpPr txBox="1"/>
          <p:nvPr/>
        </p:nvSpPr>
        <p:spPr>
          <a:xfrm>
            <a:off x="5000777" y="4251474"/>
            <a:ext cx="476412" cy="369332"/>
          </a:xfrm>
          <a:prstGeom prst="rect">
            <a:avLst/>
          </a:prstGeom>
          <a:noFill/>
        </p:spPr>
        <p:txBody>
          <a:bodyPr wrap="none" rtlCol="0">
            <a:spAutoFit/>
          </a:bodyPr>
          <a:lstStyle/>
          <a:p>
            <a:r>
              <a:rPr lang="en-US"/>
              <a:t>id7</a:t>
            </a:r>
          </a:p>
        </p:txBody>
      </p:sp>
      <p:sp>
        <p:nvSpPr>
          <p:cNvPr id="119" name="TextBox 118"/>
          <p:cNvSpPr txBox="1"/>
          <p:nvPr/>
        </p:nvSpPr>
        <p:spPr>
          <a:xfrm>
            <a:off x="4560973" y="5338421"/>
            <a:ext cx="476412" cy="369332"/>
          </a:xfrm>
          <a:prstGeom prst="rect">
            <a:avLst/>
          </a:prstGeom>
          <a:noFill/>
        </p:spPr>
        <p:txBody>
          <a:bodyPr wrap="none" rtlCol="0">
            <a:spAutoFit/>
          </a:bodyPr>
          <a:lstStyle/>
          <a:p>
            <a:r>
              <a:rPr lang="en-US"/>
              <a:t>id7</a:t>
            </a:r>
          </a:p>
        </p:txBody>
      </p:sp>
      <p:sp>
        <p:nvSpPr>
          <p:cNvPr id="120" name="TextBox 119"/>
          <p:cNvSpPr txBox="1"/>
          <p:nvPr/>
        </p:nvSpPr>
        <p:spPr>
          <a:xfrm>
            <a:off x="7292190" y="4139014"/>
            <a:ext cx="476412" cy="369332"/>
          </a:xfrm>
          <a:prstGeom prst="rect">
            <a:avLst/>
          </a:prstGeom>
          <a:noFill/>
        </p:spPr>
        <p:txBody>
          <a:bodyPr wrap="none" rtlCol="0">
            <a:spAutoFit/>
          </a:bodyPr>
          <a:lstStyle/>
          <a:p>
            <a:r>
              <a:rPr lang="en-US"/>
              <a:t>id8</a:t>
            </a:r>
          </a:p>
        </p:txBody>
      </p:sp>
      <p:sp>
        <p:nvSpPr>
          <p:cNvPr id="121" name="TextBox 120"/>
          <p:cNvSpPr txBox="1"/>
          <p:nvPr/>
        </p:nvSpPr>
        <p:spPr>
          <a:xfrm>
            <a:off x="6255892" y="5338421"/>
            <a:ext cx="476412" cy="369332"/>
          </a:xfrm>
          <a:prstGeom prst="rect">
            <a:avLst/>
          </a:prstGeom>
          <a:noFill/>
        </p:spPr>
        <p:txBody>
          <a:bodyPr wrap="none" rtlCol="0">
            <a:spAutoFit/>
          </a:bodyPr>
          <a:lstStyle/>
          <a:p>
            <a:r>
              <a:rPr lang="en-US" dirty="0"/>
              <a:t>id8</a:t>
            </a:r>
          </a:p>
        </p:txBody>
      </p:sp>
    </p:spTree>
    <p:extLst>
      <p:ext uri="{BB962C8B-B14F-4D97-AF65-F5344CB8AC3E}">
        <p14:creationId xmlns:p14="http://schemas.microsoft.com/office/powerpoint/2010/main" val="123579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17" grpId="0"/>
      <p:bldP spid="118" grpId="0"/>
      <p:bldP spid="119" grpId="0"/>
      <p:bldP spid="120" grpId="0"/>
      <p:bldP spid="1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38</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64" name="Group 63"/>
          <p:cNvGrpSpPr/>
          <p:nvPr/>
        </p:nvGrpSpPr>
        <p:grpSpPr>
          <a:xfrm rot="3047705">
            <a:off x="1387383" y="3413517"/>
            <a:ext cx="2417149" cy="2081325"/>
            <a:chOff x="-180821" y="2358754"/>
            <a:chExt cx="2417149" cy="2081325"/>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ircular Arrow 70"/>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801783" y="3999266"/>
            <a:ext cx="476412" cy="369332"/>
          </a:xfrm>
          <a:prstGeom prst="rect">
            <a:avLst/>
          </a:prstGeom>
          <a:noFill/>
        </p:spPr>
        <p:txBody>
          <a:bodyPr wrap="none" rtlCol="0">
            <a:spAutoFit/>
          </a:bodyPr>
          <a:lstStyle/>
          <a:p>
            <a:r>
              <a:rPr lang="en-US" dirty="0"/>
              <a:t>id6</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a:t>id6</a:t>
            </a:r>
          </a:p>
        </p:txBody>
      </p:sp>
      <p:sp>
        <p:nvSpPr>
          <p:cNvPr id="118" name="TextBox 117"/>
          <p:cNvSpPr txBox="1"/>
          <p:nvPr/>
        </p:nvSpPr>
        <p:spPr>
          <a:xfrm>
            <a:off x="5000777" y="4251474"/>
            <a:ext cx="476412" cy="369332"/>
          </a:xfrm>
          <a:prstGeom prst="rect">
            <a:avLst/>
          </a:prstGeom>
          <a:noFill/>
        </p:spPr>
        <p:txBody>
          <a:bodyPr wrap="none" rtlCol="0">
            <a:spAutoFit/>
          </a:bodyPr>
          <a:lstStyle/>
          <a:p>
            <a:r>
              <a:rPr lang="en-US"/>
              <a:t>id7</a:t>
            </a:r>
          </a:p>
        </p:txBody>
      </p:sp>
      <p:sp>
        <p:nvSpPr>
          <p:cNvPr id="119" name="TextBox 118"/>
          <p:cNvSpPr txBox="1"/>
          <p:nvPr/>
        </p:nvSpPr>
        <p:spPr>
          <a:xfrm>
            <a:off x="4560973" y="5338421"/>
            <a:ext cx="476412" cy="369332"/>
          </a:xfrm>
          <a:prstGeom prst="rect">
            <a:avLst/>
          </a:prstGeom>
          <a:noFill/>
        </p:spPr>
        <p:txBody>
          <a:bodyPr wrap="none" rtlCol="0">
            <a:spAutoFit/>
          </a:bodyPr>
          <a:lstStyle/>
          <a:p>
            <a:r>
              <a:rPr lang="en-US"/>
              <a:t>id7</a:t>
            </a:r>
          </a:p>
        </p:txBody>
      </p:sp>
      <p:sp>
        <p:nvSpPr>
          <p:cNvPr id="120" name="TextBox 119"/>
          <p:cNvSpPr txBox="1"/>
          <p:nvPr/>
        </p:nvSpPr>
        <p:spPr>
          <a:xfrm>
            <a:off x="7292190" y="4139014"/>
            <a:ext cx="476412" cy="369332"/>
          </a:xfrm>
          <a:prstGeom prst="rect">
            <a:avLst/>
          </a:prstGeom>
          <a:noFill/>
        </p:spPr>
        <p:txBody>
          <a:bodyPr wrap="none" rtlCol="0">
            <a:spAutoFit/>
          </a:bodyPr>
          <a:lstStyle/>
          <a:p>
            <a:r>
              <a:rPr lang="en-US"/>
              <a:t>id8</a:t>
            </a:r>
          </a:p>
        </p:txBody>
      </p:sp>
      <p:sp>
        <p:nvSpPr>
          <p:cNvPr id="121" name="TextBox 120"/>
          <p:cNvSpPr txBox="1"/>
          <p:nvPr/>
        </p:nvSpPr>
        <p:spPr>
          <a:xfrm>
            <a:off x="6255892" y="5338421"/>
            <a:ext cx="476412" cy="369332"/>
          </a:xfrm>
          <a:prstGeom prst="rect">
            <a:avLst/>
          </a:prstGeom>
          <a:noFill/>
        </p:spPr>
        <p:txBody>
          <a:bodyPr wrap="none" rtlCol="0">
            <a:spAutoFit/>
          </a:bodyPr>
          <a:lstStyle/>
          <a:p>
            <a:r>
              <a:rPr lang="en-US" dirty="0"/>
              <a:t>id8</a:t>
            </a:r>
          </a:p>
        </p:txBody>
      </p:sp>
    </p:spTree>
    <p:extLst>
      <p:ext uri="{BB962C8B-B14F-4D97-AF65-F5344CB8AC3E}">
        <p14:creationId xmlns:p14="http://schemas.microsoft.com/office/powerpoint/2010/main" val="17803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Online platform for data science / ML</a:t>
            </a:r>
          </a:p>
          <a:p>
            <a:r>
              <a:rPr lang="en-US" dirty="0"/>
              <a:t>sandbox, chance to practice skills from classes in a closer-to-realistic level than “homework”.</a:t>
            </a:r>
          </a:p>
          <a:p>
            <a:r>
              <a:rPr lang="en-US" dirty="0"/>
              <a:t>A chance to showcase skills in a public-facing place.</a:t>
            </a:r>
          </a:p>
          <a:p>
            <a:r>
              <a:rPr lang="en-US" dirty="0"/>
              <a:t>Competitions are a very convenient unit for coming together in small groups for focused practice/discussion.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75791932-EB4F-7244-BC88-C29D3AF979BD}" type="slidenum">
              <a:rPr lang="en-US" smtClean="0"/>
              <a:t>3</a:t>
            </a:fld>
            <a:endParaRPr lang="en-US"/>
          </a:p>
        </p:txBody>
      </p:sp>
      <p:sp>
        <p:nvSpPr>
          <p:cNvPr id="6" name="Title 1"/>
          <p:cNvSpPr>
            <a:spLocks noGrp="1"/>
          </p:cNvSpPr>
          <p:nvPr>
            <p:ph type="title"/>
          </p:nvPr>
        </p:nvSpPr>
        <p:spPr>
          <a:xfrm>
            <a:off x="648045" y="138216"/>
            <a:ext cx="7886700" cy="1325563"/>
          </a:xfrm>
        </p:spPr>
        <p:txBody>
          <a:bodyPr/>
          <a:lstStyle/>
          <a:p>
            <a:r>
              <a:rPr lang="en-US" dirty="0" err="1"/>
              <a:t>Kaggle</a:t>
            </a:r>
            <a:endParaRPr lang="en-US" dirty="0"/>
          </a:p>
        </p:txBody>
      </p:sp>
    </p:spTree>
    <p:extLst>
      <p:ext uri="{BB962C8B-B14F-4D97-AF65-F5344CB8AC3E}">
        <p14:creationId xmlns:p14="http://schemas.microsoft.com/office/powerpoint/2010/main" val="19611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39</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64" name="Group 63"/>
          <p:cNvGrpSpPr/>
          <p:nvPr/>
        </p:nvGrpSpPr>
        <p:grpSpPr>
          <a:xfrm rot="3047705">
            <a:off x="2463178" y="3924284"/>
            <a:ext cx="1415143" cy="1415143"/>
            <a:chOff x="821185" y="2358754"/>
            <a:chExt cx="1415143" cy="1415143"/>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898143" y="2840942"/>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460451" y="4428191"/>
            <a:ext cx="476412" cy="369332"/>
          </a:xfrm>
          <a:prstGeom prst="rect">
            <a:avLst/>
          </a:prstGeom>
          <a:noFill/>
        </p:spPr>
        <p:txBody>
          <a:bodyPr wrap="none" rtlCol="0">
            <a:spAutoFit/>
          </a:bodyPr>
          <a:lstStyle/>
          <a:p>
            <a:r>
              <a:rPr lang="en-US" dirty="0"/>
              <a:t>id6</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a:t>id6</a:t>
            </a:r>
          </a:p>
        </p:txBody>
      </p:sp>
      <p:sp>
        <p:nvSpPr>
          <p:cNvPr id="118" name="TextBox 117"/>
          <p:cNvSpPr txBox="1"/>
          <p:nvPr/>
        </p:nvSpPr>
        <p:spPr>
          <a:xfrm>
            <a:off x="5000777" y="4251474"/>
            <a:ext cx="476412" cy="369332"/>
          </a:xfrm>
          <a:prstGeom prst="rect">
            <a:avLst/>
          </a:prstGeom>
          <a:noFill/>
        </p:spPr>
        <p:txBody>
          <a:bodyPr wrap="none" rtlCol="0">
            <a:spAutoFit/>
          </a:bodyPr>
          <a:lstStyle/>
          <a:p>
            <a:r>
              <a:rPr lang="en-US"/>
              <a:t>id7</a:t>
            </a:r>
          </a:p>
        </p:txBody>
      </p:sp>
      <p:sp>
        <p:nvSpPr>
          <p:cNvPr id="119" name="TextBox 118"/>
          <p:cNvSpPr txBox="1"/>
          <p:nvPr/>
        </p:nvSpPr>
        <p:spPr>
          <a:xfrm>
            <a:off x="4560973" y="5338421"/>
            <a:ext cx="476412" cy="369332"/>
          </a:xfrm>
          <a:prstGeom prst="rect">
            <a:avLst/>
          </a:prstGeom>
          <a:noFill/>
        </p:spPr>
        <p:txBody>
          <a:bodyPr wrap="none" rtlCol="0">
            <a:spAutoFit/>
          </a:bodyPr>
          <a:lstStyle/>
          <a:p>
            <a:r>
              <a:rPr lang="en-US"/>
              <a:t>id7</a:t>
            </a:r>
          </a:p>
        </p:txBody>
      </p:sp>
      <p:sp>
        <p:nvSpPr>
          <p:cNvPr id="120" name="TextBox 119"/>
          <p:cNvSpPr txBox="1"/>
          <p:nvPr/>
        </p:nvSpPr>
        <p:spPr>
          <a:xfrm>
            <a:off x="7292190" y="4139014"/>
            <a:ext cx="476412" cy="369332"/>
          </a:xfrm>
          <a:prstGeom prst="rect">
            <a:avLst/>
          </a:prstGeom>
          <a:noFill/>
        </p:spPr>
        <p:txBody>
          <a:bodyPr wrap="none" rtlCol="0">
            <a:spAutoFit/>
          </a:bodyPr>
          <a:lstStyle/>
          <a:p>
            <a:r>
              <a:rPr lang="en-US"/>
              <a:t>id8</a:t>
            </a:r>
          </a:p>
        </p:txBody>
      </p:sp>
      <p:sp>
        <p:nvSpPr>
          <p:cNvPr id="121" name="TextBox 120"/>
          <p:cNvSpPr txBox="1"/>
          <p:nvPr/>
        </p:nvSpPr>
        <p:spPr>
          <a:xfrm>
            <a:off x="6255892" y="5338421"/>
            <a:ext cx="476412" cy="369332"/>
          </a:xfrm>
          <a:prstGeom prst="rect">
            <a:avLst/>
          </a:prstGeom>
          <a:noFill/>
        </p:spPr>
        <p:txBody>
          <a:bodyPr wrap="none" rtlCol="0">
            <a:spAutoFit/>
          </a:bodyPr>
          <a:lstStyle/>
          <a:p>
            <a:r>
              <a:rPr lang="en-US" dirty="0"/>
              <a:t>id8</a:t>
            </a:r>
          </a:p>
        </p:txBody>
      </p:sp>
      <p:cxnSp>
        <p:nvCxnSpPr>
          <p:cNvPr id="91" name="Straight Arrow Connector 90"/>
          <p:cNvCxnSpPr>
            <a:stCxn id="69" idx="7"/>
          </p:cNvCxnSpPr>
          <p:nvPr/>
        </p:nvCxnSpPr>
        <p:spPr>
          <a:xfrm flipV="1">
            <a:off x="3026509" y="2455534"/>
            <a:ext cx="4561654" cy="1642954"/>
          </a:xfrm>
          <a:prstGeom prst="straightConnector1">
            <a:avLst/>
          </a:prstGeom>
          <a:ln w="698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97067" y="2780755"/>
            <a:ext cx="2418419" cy="646331"/>
          </a:xfrm>
          <a:prstGeom prst="rect">
            <a:avLst/>
          </a:prstGeom>
          <a:noFill/>
        </p:spPr>
        <p:txBody>
          <a:bodyPr wrap="none" rtlCol="0">
            <a:spAutoFit/>
          </a:bodyPr>
          <a:lstStyle/>
          <a:p>
            <a:r>
              <a:rPr lang="en-US" b="1" dirty="0" err="1"/>
              <a:t>git</a:t>
            </a:r>
            <a:r>
              <a:rPr lang="en-US" b="1" dirty="0"/>
              <a:t> checkout </a:t>
            </a:r>
            <a:r>
              <a:rPr lang="en-US" b="1" dirty="0" err="1"/>
              <a:t>myFeature</a:t>
            </a:r>
            <a:endParaRPr lang="en-US" b="1" dirty="0"/>
          </a:p>
          <a:p>
            <a:r>
              <a:rPr lang="en-US" b="1" dirty="0" err="1"/>
              <a:t>git</a:t>
            </a:r>
            <a:r>
              <a:rPr lang="en-US" b="1" dirty="0"/>
              <a:t> rebase master</a:t>
            </a:r>
          </a:p>
        </p:txBody>
      </p:sp>
      <p:grpSp>
        <p:nvGrpSpPr>
          <p:cNvPr id="30" name="Group 29"/>
          <p:cNvGrpSpPr/>
          <p:nvPr/>
        </p:nvGrpSpPr>
        <p:grpSpPr>
          <a:xfrm>
            <a:off x="7475119" y="2766006"/>
            <a:ext cx="1311881" cy="1087227"/>
            <a:chOff x="7516928" y="2943162"/>
            <a:chExt cx="1311881" cy="1087227"/>
          </a:xfrm>
        </p:grpSpPr>
        <p:grpSp>
          <p:nvGrpSpPr>
            <p:cNvPr id="122" name="Group 121"/>
            <p:cNvGrpSpPr/>
            <p:nvPr/>
          </p:nvGrpSpPr>
          <p:grpSpPr>
            <a:xfrm>
              <a:off x="7516928" y="2943162"/>
              <a:ext cx="1311881" cy="1087227"/>
              <a:chOff x="5586109" y="2531629"/>
              <a:chExt cx="1311881" cy="1087227"/>
            </a:xfrm>
          </p:grpSpPr>
          <p:grpSp>
            <p:nvGrpSpPr>
              <p:cNvPr id="123" name="Group 122"/>
              <p:cNvGrpSpPr/>
              <p:nvPr/>
            </p:nvGrpSpPr>
            <p:grpSpPr>
              <a:xfrm>
                <a:off x="5586109" y="2531629"/>
                <a:ext cx="1311881" cy="1087227"/>
                <a:chOff x="3490900" y="2698643"/>
                <a:chExt cx="1311881" cy="1087227"/>
              </a:xfrm>
            </p:grpSpPr>
            <p:sp>
              <p:nvSpPr>
                <p:cNvPr id="125" name="Rectangle 124"/>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3752592" y="3047301"/>
                  <a:ext cx="264899" cy="119125"/>
                  <a:chOff x="3752592" y="3095008"/>
                  <a:chExt cx="264899" cy="119125"/>
                </a:xfrm>
              </p:grpSpPr>
              <p:sp>
                <p:nvSpPr>
                  <p:cNvPr id="128" name="Oval 127"/>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4" name="Block Arc 123"/>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0" name="Right Triangle 129"/>
            <p:cNvSpPr/>
            <p:nvPr/>
          </p:nvSpPr>
          <p:spPr>
            <a:xfrm rot="3593588">
              <a:off x="7849393" y="3445990"/>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003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40</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64" name="Group 63"/>
          <p:cNvGrpSpPr/>
          <p:nvPr/>
        </p:nvGrpSpPr>
        <p:grpSpPr>
          <a:xfrm rot="3047705">
            <a:off x="2463178" y="3924284"/>
            <a:ext cx="1415143" cy="1415143"/>
            <a:chOff x="821185" y="2358754"/>
            <a:chExt cx="1415143" cy="1415143"/>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898143" y="2840942"/>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460451" y="4428191"/>
            <a:ext cx="476412" cy="369332"/>
          </a:xfrm>
          <a:prstGeom prst="rect">
            <a:avLst/>
          </a:prstGeom>
          <a:noFill/>
        </p:spPr>
        <p:txBody>
          <a:bodyPr wrap="none" rtlCol="0">
            <a:spAutoFit/>
          </a:bodyPr>
          <a:lstStyle/>
          <a:p>
            <a:r>
              <a:rPr lang="en-US" dirty="0"/>
              <a:t>id</a:t>
            </a:r>
            <a:r>
              <a:rPr lang="en-US" b="1" dirty="0"/>
              <a:t>9</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dirty="0"/>
              <a:t>id</a:t>
            </a:r>
            <a:r>
              <a:rPr lang="en-US" b="1" dirty="0"/>
              <a:t>9</a:t>
            </a:r>
            <a:endParaRPr lang="en-US" dirty="0"/>
          </a:p>
        </p:txBody>
      </p:sp>
      <p:sp>
        <p:nvSpPr>
          <p:cNvPr id="118" name="TextBox 117"/>
          <p:cNvSpPr txBox="1"/>
          <p:nvPr/>
        </p:nvSpPr>
        <p:spPr>
          <a:xfrm>
            <a:off x="5000777" y="4251474"/>
            <a:ext cx="593432" cy="369332"/>
          </a:xfrm>
          <a:prstGeom prst="rect">
            <a:avLst/>
          </a:prstGeom>
          <a:noFill/>
        </p:spPr>
        <p:txBody>
          <a:bodyPr wrap="none" rtlCol="0">
            <a:spAutoFit/>
          </a:bodyPr>
          <a:lstStyle/>
          <a:p>
            <a:r>
              <a:rPr lang="en-US" dirty="0"/>
              <a:t>id</a:t>
            </a:r>
            <a:r>
              <a:rPr lang="en-US" b="1" dirty="0"/>
              <a:t>10</a:t>
            </a:r>
          </a:p>
        </p:txBody>
      </p:sp>
      <p:sp>
        <p:nvSpPr>
          <p:cNvPr id="119" name="TextBox 118"/>
          <p:cNvSpPr txBox="1"/>
          <p:nvPr/>
        </p:nvSpPr>
        <p:spPr>
          <a:xfrm>
            <a:off x="4560973" y="5338421"/>
            <a:ext cx="593432" cy="369332"/>
          </a:xfrm>
          <a:prstGeom prst="rect">
            <a:avLst/>
          </a:prstGeom>
          <a:noFill/>
        </p:spPr>
        <p:txBody>
          <a:bodyPr wrap="none" rtlCol="0">
            <a:spAutoFit/>
          </a:bodyPr>
          <a:lstStyle/>
          <a:p>
            <a:r>
              <a:rPr lang="en-US" dirty="0"/>
              <a:t>id</a:t>
            </a:r>
            <a:r>
              <a:rPr lang="en-US" b="1" dirty="0"/>
              <a:t>10</a:t>
            </a:r>
            <a:endParaRPr lang="en-US" dirty="0"/>
          </a:p>
        </p:txBody>
      </p:sp>
      <p:sp>
        <p:nvSpPr>
          <p:cNvPr id="120" name="TextBox 119"/>
          <p:cNvSpPr txBox="1"/>
          <p:nvPr/>
        </p:nvSpPr>
        <p:spPr>
          <a:xfrm>
            <a:off x="7292190" y="4139014"/>
            <a:ext cx="593432" cy="369332"/>
          </a:xfrm>
          <a:prstGeom prst="rect">
            <a:avLst/>
          </a:prstGeom>
          <a:noFill/>
        </p:spPr>
        <p:txBody>
          <a:bodyPr wrap="none" rtlCol="0">
            <a:spAutoFit/>
          </a:bodyPr>
          <a:lstStyle/>
          <a:p>
            <a:r>
              <a:rPr lang="en-US" dirty="0"/>
              <a:t>id</a:t>
            </a:r>
            <a:r>
              <a:rPr lang="en-US" b="1" dirty="0"/>
              <a:t>11</a:t>
            </a:r>
            <a:endParaRPr lang="en-US" dirty="0"/>
          </a:p>
        </p:txBody>
      </p:sp>
      <p:sp>
        <p:nvSpPr>
          <p:cNvPr id="121" name="TextBox 120"/>
          <p:cNvSpPr txBox="1"/>
          <p:nvPr/>
        </p:nvSpPr>
        <p:spPr>
          <a:xfrm>
            <a:off x="6255892" y="5338421"/>
            <a:ext cx="593432" cy="369332"/>
          </a:xfrm>
          <a:prstGeom prst="rect">
            <a:avLst/>
          </a:prstGeom>
          <a:noFill/>
        </p:spPr>
        <p:txBody>
          <a:bodyPr wrap="none" rtlCol="0">
            <a:spAutoFit/>
          </a:bodyPr>
          <a:lstStyle/>
          <a:p>
            <a:r>
              <a:rPr lang="en-US" dirty="0"/>
              <a:t>id</a:t>
            </a:r>
            <a:r>
              <a:rPr lang="en-US" b="1" dirty="0"/>
              <a:t>11</a:t>
            </a:r>
            <a:endParaRPr lang="en-US" dirty="0"/>
          </a:p>
        </p:txBody>
      </p:sp>
      <p:cxnSp>
        <p:nvCxnSpPr>
          <p:cNvPr id="91" name="Straight Arrow Connector 90"/>
          <p:cNvCxnSpPr>
            <a:stCxn id="69" idx="7"/>
          </p:cNvCxnSpPr>
          <p:nvPr/>
        </p:nvCxnSpPr>
        <p:spPr>
          <a:xfrm flipV="1">
            <a:off x="3026509" y="2455534"/>
            <a:ext cx="4561654" cy="1642954"/>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97067" y="2780755"/>
            <a:ext cx="2418419" cy="646331"/>
          </a:xfrm>
          <a:prstGeom prst="rect">
            <a:avLst/>
          </a:prstGeom>
          <a:noFill/>
        </p:spPr>
        <p:txBody>
          <a:bodyPr wrap="none" rtlCol="0">
            <a:spAutoFit/>
          </a:bodyPr>
          <a:lstStyle/>
          <a:p>
            <a:r>
              <a:rPr lang="en-US" b="1" dirty="0" err="1"/>
              <a:t>git</a:t>
            </a:r>
            <a:r>
              <a:rPr lang="en-US" b="1" dirty="0"/>
              <a:t> checkout </a:t>
            </a:r>
            <a:r>
              <a:rPr lang="en-US" b="1" dirty="0" err="1"/>
              <a:t>myFeature</a:t>
            </a:r>
            <a:endParaRPr lang="en-US" b="1" dirty="0"/>
          </a:p>
          <a:p>
            <a:r>
              <a:rPr lang="en-US" b="1" dirty="0" err="1"/>
              <a:t>git</a:t>
            </a:r>
            <a:r>
              <a:rPr lang="en-US" b="1" dirty="0"/>
              <a:t> rebase master</a:t>
            </a:r>
          </a:p>
        </p:txBody>
      </p:sp>
      <p:grpSp>
        <p:nvGrpSpPr>
          <p:cNvPr id="30" name="Group 29"/>
          <p:cNvGrpSpPr/>
          <p:nvPr/>
        </p:nvGrpSpPr>
        <p:grpSpPr>
          <a:xfrm>
            <a:off x="7475119" y="2766006"/>
            <a:ext cx="1311881" cy="1087227"/>
            <a:chOff x="7516928" y="2943162"/>
            <a:chExt cx="1311881" cy="1087227"/>
          </a:xfrm>
        </p:grpSpPr>
        <p:grpSp>
          <p:nvGrpSpPr>
            <p:cNvPr id="122" name="Group 121"/>
            <p:cNvGrpSpPr/>
            <p:nvPr/>
          </p:nvGrpSpPr>
          <p:grpSpPr>
            <a:xfrm>
              <a:off x="7516928" y="2943162"/>
              <a:ext cx="1311881" cy="1087227"/>
              <a:chOff x="5586109" y="2531629"/>
              <a:chExt cx="1311881" cy="1087227"/>
            </a:xfrm>
          </p:grpSpPr>
          <p:grpSp>
            <p:nvGrpSpPr>
              <p:cNvPr id="123" name="Group 122"/>
              <p:cNvGrpSpPr/>
              <p:nvPr/>
            </p:nvGrpSpPr>
            <p:grpSpPr>
              <a:xfrm>
                <a:off x="5586109" y="2531629"/>
                <a:ext cx="1311881" cy="1087227"/>
                <a:chOff x="3490900" y="2698643"/>
                <a:chExt cx="1311881" cy="1087227"/>
              </a:xfrm>
            </p:grpSpPr>
            <p:sp>
              <p:nvSpPr>
                <p:cNvPr id="125" name="Rectangle 124"/>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3752592" y="3047301"/>
                  <a:ext cx="264899" cy="119125"/>
                  <a:chOff x="3752592" y="3095008"/>
                  <a:chExt cx="264899" cy="119125"/>
                </a:xfrm>
              </p:grpSpPr>
              <p:sp>
                <p:nvSpPr>
                  <p:cNvPr id="128" name="Oval 127"/>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4" name="Block Arc 123"/>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0" name="Right Triangle 129"/>
            <p:cNvSpPr/>
            <p:nvPr/>
          </p:nvSpPr>
          <p:spPr>
            <a:xfrm rot="3593588">
              <a:off x="7849393" y="3445990"/>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2970399" y="5978765"/>
            <a:ext cx="271815" cy="338413"/>
            <a:chOff x="7882295" y="3267064"/>
            <a:chExt cx="271815" cy="338413"/>
          </a:xfrm>
        </p:grpSpPr>
        <p:sp>
          <p:nvSpPr>
            <p:cNvPr id="141" name="Oval 140"/>
            <p:cNvSpPr/>
            <p:nvPr/>
          </p:nvSpPr>
          <p:spPr>
            <a:xfrm>
              <a:off x="7889211" y="3273690"/>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8041611" y="326706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Block Arc 142"/>
            <p:cNvSpPr/>
            <p:nvPr/>
          </p:nvSpPr>
          <p:spPr>
            <a:xfrm rot="10380996">
              <a:off x="7882295" y="344037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Right Triangle 143"/>
            <p:cNvSpPr/>
            <p:nvPr/>
          </p:nvSpPr>
          <p:spPr>
            <a:xfrm rot="3593588">
              <a:off x="7959984" y="3421234"/>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4775158" y="5966895"/>
            <a:ext cx="271815" cy="338413"/>
            <a:chOff x="7882295" y="3267064"/>
            <a:chExt cx="271815" cy="338413"/>
          </a:xfrm>
        </p:grpSpPr>
        <p:sp>
          <p:nvSpPr>
            <p:cNvPr id="150" name="Oval 149"/>
            <p:cNvSpPr/>
            <p:nvPr/>
          </p:nvSpPr>
          <p:spPr>
            <a:xfrm>
              <a:off x="7889211" y="3273690"/>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8041611" y="326706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Block Arc 151"/>
            <p:cNvSpPr/>
            <p:nvPr/>
          </p:nvSpPr>
          <p:spPr>
            <a:xfrm rot="10380996">
              <a:off x="7882295" y="344037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Right Triangle 152"/>
            <p:cNvSpPr/>
            <p:nvPr/>
          </p:nvSpPr>
          <p:spPr>
            <a:xfrm rot="3593588">
              <a:off x="7959984" y="3421234"/>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373897" y="5949563"/>
            <a:ext cx="271815" cy="338413"/>
            <a:chOff x="7882295" y="3267064"/>
            <a:chExt cx="271815" cy="338413"/>
          </a:xfrm>
        </p:grpSpPr>
        <p:sp>
          <p:nvSpPr>
            <p:cNvPr id="155" name="Oval 154"/>
            <p:cNvSpPr/>
            <p:nvPr/>
          </p:nvSpPr>
          <p:spPr>
            <a:xfrm>
              <a:off x="7889211" y="3273690"/>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8041611" y="326706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Block Arc 156"/>
            <p:cNvSpPr/>
            <p:nvPr/>
          </p:nvSpPr>
          <p:spPr>
            <a:xfrm rot="10380996">
              <a:off x="7882295" y="344037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Right Triangle 157"/>
            <p:cNvSpPr/>
            <p:nvPr/>
          </p:nvSpPr>
          <p:spPr>
            <a:xfrm rot="3593588">
              <a:off x="7959984" y="3421234"/>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021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41</a:t>
            </a:fld>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106" y="1765275"/>
            <a:ext cx="2634313" cy="2197284"/>
          </a:xfrm>
          <a:prstGeom prst="rect">
            <a:avLst/>
          </a:prstGeom>
        </p:spPr>
      </p:pic>
      <p:sp>
        <p:nvSpPr>
          <p:cNvPr id="20" name="TextBox 19"/>
          <p:cNvSpPr txBox="1"/>
          <p:nvPr/>
        </p:nvSpPr>
        <p:spPr>
          <a:xfrm>
            <a:off x="858524" y="4572001"/>
            <a:ext cx="7679475" cy="523220"/>
          </a:xfrm>
          <a:prstGeom prst="rect">
            <a:avLst/>
          </a:prstGeom>
          <a:noFill/>
        </p:spPr>
        <p:txBody>
          <a:bodyPr wrap="none" rtlCol="0">
            <a:spAutoFit/>
          </a:bodyPr>
          <a:lstStyle/>
          <a:p>
            <a:r>
              <a:rPr lang="en-US" sz="2800" dirty="0"/>
              <a:t>Features done independently live </a:t>
            </a:r>
            <a:r>
              <a:rPr lang="en-US" sz="2800"/>
              <a:t>together happily. </a:t>
            </a:r>
            <a:endParaRPr lang="en-US" sz="2800" dirty="0"/>
          </a:p>
        </p:txBody>
      </p:sp>
    </p:spTree>
    <p:extLst>
      <p:ext uri="{BB962C8B-B14F-4D97-AF65-F5344CB8AC3E}">
        <p14:creationId xmlns:p14="http://schemas.microsoft.com/office/powerpoint/2010/main" val="2015745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a:t>
            </a:r>
            <a:r>
              <a:rPr lang="en-US" dirty="0" err="1"/>
              <a:t>Git</a:t>
            </a:r>
            <a:r>
              <a:rPr lang="en-US" dirty="0"/>
              <a:t> - Resources</a:t>
            </a:r>
          </a:p>
        </p:txBody>
      </p:sp>
      <p:sp>
        <p:nvSpPr>
          <p:cNvPr id="3" name="Content Placeholder 2"/>
          <p:cNvSpPr>
            <a:spLocks noGrp="1"/>
          </p:cNvSpPr>
          <p:nvPr>
            <p:ph idx="1"/>
          </p:nvPr>
        </p:nvSpPr>
        <p:spPr/>
        <p:txBody>
          <a:bodyPr/>
          <a:lstStyle/>
          <a:p>
            <a:r>
              <a:rPr lang="en-US" dirty="0"/>
              <a:t>Hands on web tutorial of major </a:t>
            </a:r>
            <a:r>
              <a:rPr lang="en-US" dirty="0" err="1"/>
              <a:t>git</a:t>
            </a:r>
            <a:r>
              <a:rPr lang="en-US" dirty="0"/>
              <a:t> concepts:</a:t>
            </a:r>
          </a:p>
          <a:p>
            <a:pPr lvl="1"/>
            <a:r>
              <a:rPr lang="en-US" dirty="0">
                <a:hlinkClick r:id="rId2"/>
              </a:rPr>
              <a:t>https://learngitbranching.js.org/</a:t>
            </a:r>
            <a:endParaRPr lang="en-US" dirty="0"/>
          </a:p>
          <a:p>
            <a:r>
              <a:rPr lang="en-US" dirty="0"/>
              <a:t>Video series on </a:t>
            </a:r>
            <a:r>
              <a:rPr lang="en-US" dirty="0" err="1"/>
              <a:t>git</a:t>
            </a:r>
            <a:r>
              <a:rPr lang="en-US" dirty="0"/>
              <a:t> concepts:</a:t>
            </a:r>
          </a:p>
          <a:p>
            <a:pPr lvl="1"/>
            <a:r>
              <a:rPr lang="en-US" dirty="0" err="1"/>
              <a:t>Plurisight</a:t>
            </a:r>
            <a:r>
              <a:rPr lang="en-US" dirty="0"/>
              <a:t> free course: </a:t>
            </a:r>
            <a:r>
              <a:rPr lang="en-US" sz="2000" dirty="0">
                <a:hlinkClick r:id="rId3"/>
              </a:rPr>
              <a:t>https://www.pluralsight.com/courses/code-school-git-real</a:t>
            </a:r>
            <a:endParaRPr lang="en-US" sz="2000" dirty="0"/>
          </a:p>
          <a:p>
            <a:pPr lvl="1"/>
            <a:r>
              <a:rPr lang="en-US" sz="2000" dirty="0">
                <a:hlinkClick r:id="rId4"/>
              </a:rPr>
              <a:t>https://www.youtube.com/watch?v=ltzQbZrWLds&amp;t=12s</a:t>
            </a:r>
            <a:endParaRPr lang="en-US" sz="2000" dirty="0"/>
          </a:p>
          <a:p>
            <a:pPr lvl="1"/>
            <a:r>
              <a:rPr lang="en-US" dirty="0"/>
              <a:t>6 videos, ~5-10 min each.</a:t>
            </a:r>
          </a:p>
          <a:p>
            <a:r>
              <a:rPr lang="en-US" dirty="0"/>
              <a:t>The seven rules of a </a:t>
            </a:r>
            <a:r>
              <a:rPr lang="en-US" dirty="0">
                <a:hlinkClick r:id="rId5"/>
              </a:rPr>
              <a:t>great Git commit message</a:t>
            </a:r>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42</a:t>
            </a:fld>
            <a:endParaRPr lang="en-US"/>
          </a:p>
        </p:txBody>
      </p:sp>
    </p:spTree>
    <p:extLst>
      <p:ext uri="{BB962C8B-B14F-4D97-AF65-F5344CB8AC3E}">
        <p14:creationId xmlns:p14="http://schemas.microsoft.com/office/powerpoint/2010/main" val="201753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120" y="3707374"/>
            <a:ext cx="702491" cy="702491"/>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5" name="TextBox 14"/>
          <p:cNvSpPr txBox="1"/>
          <p:nvPr/>
        </p:nvSpPr>
        <p:spPr>
          <a:xfrm>
            <a:off x="252745" y="4794637"/>
            <a:ext cx="849848" cy="369332"/>
          </a:xfrm>
          <a:prstGeom prst="rect">
            <a:avLst/>
          </a:prstGeom>
          <a:noFill/>
        </p:spPr>
        <p:txBody>
          <a:bodyPr wrap="none" rtlCol="0">
            <a:spAutoFit/>
          </a:bodyPr>
          <a:lstStyle/>
          <a:p>
            <a:r>
              <a:rPr lang="en-US"/>
              <a:t>Master</a:t>
            </a:r>
          </a:p>
        </p:txBody>
      </p:sp>
      <p:sp>
        <p:nvSpPr>
          <p:cNvPr id="16" name="TextBox 15"/>
          <p:cNvSpPr txBox="1"/>
          <p:nvPr/>
        </p:nvSpPr>
        <p:spPr>
          <a:xfrm>
            <a:off x="252745" y="5637284"/>
            <a:ext cx="1412694" cy="369332"/>
          </a:xfrm>
          <a:prstGeom prst="rect">
            <a:avLst/>
          </a:prstGeom>
          <a:noFill/>
        </p:spPr>
        <p:txBody>
          <a:bodyPr wrap="none" rtlCol="0">
            <a:spAutoFit/>
          </a:bodyPr>
          <a:lstStyle/>
          <a:p>
            <a:r>
              <a:rPr lang="en-US"/>
              <a:t>Grandmaster</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18" name="TextBox 17"/>
          <p:cNvSpPr txBox="1"/>
          <p:nvPr/>
        </p:nvSpPr>
        <p:spPr>
          <a:xfrm>
            <a:off x="252745" y="3951990"/>
            <a:ext cx="790601" cy="369332"/>
          </a:xfrm>
          <a:prstGeom prst="rect">
            <a:avLst/>
          </a:prstGeom>
          <a:noFill/>
        </p:spPr>
        <p:txBody>
          <a:bodyPr wrap="none" rtlCol="0">
            <a:spAutoFit/>
          </a:bodyPr>
          <a:lstStyle/>
          <a:p>
            <a:r>
              <a:rPr lang="en-US"/>
              <a:t>Expert</a:t>
            </a: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9436" y="3707375"/>
            <a:ext cx="702491" cy="702491"/>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37" y="3707374"/>
            <a:ext cx="702491" cy="702491"/>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9120" y="4679874"/>
            <a:ext cx="701973" cy="701973"/>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9954" y="4679873"/>
            <a:ext cx="701973" cy="701973"/>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4555" y="4679872"/>
            <a:ext cx="701973" cy="701973"/>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3876" y="5556067"/>
            <a:ext cx="702354" cy="702354"/>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0186" y="5556067"/>
            <a:ext cx="702354" cy="702354"/>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4037" y="5556067"/>
            <a:ext cx="702354" cy="702354"/>
          </a:xfrm>
          <a:prstGeom prst="rect">
            <a:avLst/>
          </a:prstGeom>
        </p:spPr>
      </p:pic>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Tree>
    <p:extLst>
      <p:ext uri="{BB962C8B-B14F-4D97-AF65-F5344CB8AC3E}">
        <p14:creationId xmlns:p14="http://schemas.microsoft.com/office/powerpoint/2010/main" val="178474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
        <p:nvSpPr>
          <p:cNvPr id="3" name="TextBox 2"/>
          <p:cNvSpPr txBox="1"/>
          <p:nvPr/>
        </p:nvSpPr>
        <p:spPr>
          <a:xfrm>
            <a:off x="6600191" y="2605962"/>
            <a:ext cx="2083199" cy="369332"/>
          </a:xfrm>
          <a:prstGeom prst="rect">
            <a:avLst/>
          </a:prstGeom>
          <a:noFill/>
        </p:spPr>
        <p:txBody>
          <a:bodyPr wrap="none" rtlCol="0">
            <a:spAutoFit/>
          </a:bodyPr>
          <a:lstStyle/>
          <a:p>
            <a:r>
              <a:rPr lang="en-US" dirty="0"/>
              <a:t>start </a:t>
            </a:r>
            <a:r>
              <a:rPr lang="en-US"/>
              <a:t>by getting here</a:t>
            </a:r>
          </a:p>
        </p:txBody>
      </p:sp>
      <p:cxnSp>
        <p:nvCxnSpPr>
          <p:cNvPr id="28" name="Straight Arrow Connector 27"/>
          <p:cNvCxnSpPr>
            <a:stCxn id="3" idx="1"/>
          </p:cNvCxnSpPr>
          <p:nvPr/>
        </p:nvCxnSpPr>
        <p:spPr>
          <a:xfrm flipH="1" flipV="1">
            <a:off x="5791200" y="2259718"/>
            <a:ext cx="808991" cy="5309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01928" y="3563339"/>
            <a:ext cx="8724358" cy="2832995"/>
            <a:chOff x="201928" y="3563339"/>
            <a:chExt cx="8724358" cy="2832995"/>
          </a:xfrm>
          <a:solidFill>
            <a:schemeClr val="accent1">
              <a:lumMod val="60000"/>
              <a:lumOff val="40000"/>
              <a:alpha val="21000"/>
            </a:schemeClr>
          </a:solidFill>
        </p:grpSpPr>
        <p:sp>
          <p:nvSpPr>
            <p:cNvPr id="31" name="Right Brace 30"/>
            <p:cNvSpPr/>
            <p:nvPr/>
          </p:nvSpPr>
          <p:spPr>
            <a:xfrm rot="16200000">
              <a:off x="4298497" y="-533227"/>
              <a:ext cx="531223" cy="8724355"/>
            </a:xfrm>
            <a:prstGeom prst="rightBrace">
              <a:avLst>
                <a:gd name="adj1" fmla="val 65710"/>
                <a:gd name="adj2" fmla="val 93321"/>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 Same Side Corner Rectangle 34"/>
            <p:cNvSpPr/>
            <p:nvPr/>
          </p:nvSpPr>
          <p:spPr>
            <a:xfrm rot="10800000">
              <a:off x="201928" y="4094560"/>
              <a:ext cx="8724355" cy="230177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939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
        <p:nvSpPr>
          <p:cNvPr id="3" name="TextBox 2"/>
          <p:cNvSpPr txBox="1"/>
          <p:nvPr/>
        </p:nvSpPr>
        <p:spPr>
          <a:xfrm>
            <a:off x="6600191" y="2605962"/>
            <a:ext cx="2083199" cy="369332"/>
          </a:xfrm>
          <a:prstGeom prst="rect">
            <a:avLst/>
          </a:prstGeom>
          <a:noFill/>
        </p:spPr>
        <p:txBody>
          <a:bodyPr wrap="none" rtlCol="0">
            <a:spAutoFit/>
          </a:bodyPr>
          <a:lstStyle/>
          <a:p>
            <a:r>
              <a:rPr lang="en-US" dirty="0"/>
              <a:t>start </a:t>
            </a:r>
            <a:r>
              <a:rPr lang="en-US"/>
              <a:t>by getting here</a:t>
            </a:r>
          </a:p>
        </p:txBody>
      </p:sp>
      <p:cxnSp>
        <p:nvCxnSpPr>
          <p:cNvPr id="28" name="Straight Arrow Connector 27"/>
          <p:cNvCxnSpPr>
            <a:stCxn id="3" idx="1"/>
          </p:cNvCxnSpPr>
          <p:nvPr/>
        </p:nvCxnSpPr>
        <p:spPr>
          <a:xfrm flipH="1" flipV="1">
            <a:off x="5791200" y="2259718"/>
            <a:ext cx="808991" cy="5309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01928" y="3563339"/>
            <a:ext cx="8724358" cy="2832995"/>
            <a:chOff x="201928" y="3563339"/>
            <a:chExt cx="8724358" cy="2832995"/>
          </a:xfrm>
          <a:solidFill>
            <a:schemeClr val="accent1">
              <a:lumMod val="60000"/>
              <a:lumOff val="40000"/>
              <a:alpha val="21000"/>
            </a:schemeClr>
          </a:solidFill>
        </p:grpSpPr>
        <p:sp>
          <p:nvSpPr>
            <p:cNvPr id="31" name="Right Brace 30"/>
            <p:cNvSpPr/>
            <p:nvPr/>
          </p:nvSpPr>
          <p:spPr>
            <a:xfrm rot="16200000">
              <a:off x="4298497" y="-533227"/>
              <a:ext cx="531223" cy="8724355"/>
            </a:xfrm>
            <a:prstGeom prst="rightBrace">
              <a:avLst>
                <a:gd name="adj1" fmla="val 65710"/>
                <a:gd name="adj2" fmla="val 30535"/>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 Same Side Corner Rectangle 34"/>
            <p:cNvSpPr/>
            <p:nvPr/>
          </p:nvSpPr>
          <p:spPr>
            <a:xfrm rot="10800000">
              <a:off x="201928" y="4094560"/>
              <a:ext cx="8724355" cy="230177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459800" y="4014898"/>
            <a:ext cx="8309732" cy="1477328"/>
          </a:xfrm>
          <a:prstGeom prst="rect">
            <a:avLst/>
          </a:prstGeom>
          <a:noFill/>
        </p:spPr>
        <p:txBody>
          <a:bodyPr wrap="square" rtlCol="0">
            <a:spAutoFit/>
          </a:bodyPr>
          <a:lstStyle/>
          <a:p>
            <a:r>
              <a:rPr lang="en-US" dirty="0"/>
              <a:t>Competitions are a </a:t>
            </a:r>
            <a:r>
              <a:rPr lang="en-US" b="1" dirty="0"/>
              <a:t>dataset</a:t>
            </a:r>
            <a:r>
              <a:rPr lang="en-US" dirty="0"/>
              <a:t> with a little background and an </a:t>
            </a:r>
            <a:r>
              <a:rPr lang="en-US" b="1" dirty="0"/>
              <a:t>objective</a:t>
            </a:r>
            <a:r>
              <a:rPr lang="en-US" dirty="0"/>
              <a:t>.</a:t>
            </a:r>
          </a:p>
          <a:p>
            <a:pPr marL="285750" indent="-285750">
              <a:buFont typeface="Arial" charset="0"/>
              <a:buChar char="•"/>
            </a:pPr>
            <a:r>
              <a:rPr lang="en-US" dirty="0"/>
              <a:t>Scoring parameters vary by competition, often scoring is based entirely on your results submission, generally a two-column table of sample and prediction.  Scoring may not involve your kernel at all.  </a:t>
            </a:r>
          </a:p>
          <a:p>
            <a:pPr marL="285750" indent="-285750">
              <a:buFont typeface="Arial" charset="0"/>
              <a:buChar char="•"/>
            </a:pPr>
            <a:r>
              <a:rPr lang="en-US" dirty="0"/>
              <a:t>Gives you a very direct comparison against other programmers.</a:t>
            </a:r>
          </a:p>
        </p:txBody>
      </p:sp>
    </p:spTree>
    <p:extLst>
      <p:ext uri="{BB962C8B-B14F-4D97-AF65-F5344CB8AC3E}">
        <p14:creationId xmlns:p14="http://schemas.microsoft.com/office/powerpoint/2010/main" val="182181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45" y="138216"/>
            <a:ext cx="7886700" cy="1325563"/>
          </a:xfrm>
        </p:spPr>
        <p:txBody>
          <a:bodyPr/>
          <a:lstStyle/>
          <a:p>
            <a:r>
              <a:rPr lang="en-US" dirty="0" err="1"/>
              <a:t>Kaggle’s</a:t>
            </a:r>
            <a:r>
              <a:rPr lang="en-US" dirty="0"/>
              <a:t> “progression system”</a:t>
            </a:r>
          </a:p>
        </p:txBody>
      </p:sp>
      <p:sp>
        <p:nvSpPr>
          <p:cNvPr id="4" name="TextBox 3"/>
          <p:cNvSpPr txBox="1"/>
          <p:nvPr/>
        </p:nvSpPr>
        <p:spPr>
          <a:xfrm>
            <a:off x="0" y="6581001"/>
            <a:ext cx="3184462"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www.kaggle.com</a:t>
            </a:r>
            <a:r>
              <a:rPr lang="en-US" sz="1200" dirty="0">
                <a:solidFill>
                  <a:schemeClr val="bg2">
                    <a:lumMod val="50000"/>
                  </a:schemeClr>
                </a:solidFill>
              </a:rPr>
              <a:t>/progression</a:t>
            </a:r>
          </a:p>
        </p:txBody>
      </p:sp>
      <p:sp>
        <p:nvSpPr>
          <p:cNvPr id="5" name="Slide Number Placeholder 4"/>
          <p:cNvSpPr>
            <a:spLocks noGrp="1"/>
          </p:cNvSpPr>
          <p:nvPr>
            <p:ph type="sldNum" sz="quarter" idx="12"/>
          </p:nvPr>
        </p:nvSpPr>
        <p:spPr/>
        <p:txBody>
          <a:bodyPr/>
          <a:lstStyle/>
          <a:p>
            <a:fld id="{75791932-EB4F-7244-BC88-C29D3AF979BD}" type="slidenum">
              <a:rPr lang="en-US" smtClean="0"/>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706" y="1410562"/>
            <a:ext cx="1219200" cy="1219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324" y="1385704"/>
            <a:ext cx="1219200" cy="1219200"/>
          </a:xfrm>
          <a:prstGeom prst="rect">
            <a:avLst/>
          </a:prstGeom>
        </p:spPr>
      </p:pic>
      <p:sp>
        <p:nvSpPr>
          <p:cNvPr id="9" name="TextBox 8"/>
          <p:cNvSpPr txBox="1"/>
          <p:nvPr/>
        </p:nvSpPr>
        <p:spPr>
          <a:xfrm>
            <a:off x="2201987" y="1637531"/>
            <a:ext cx="990079" cy="646331"/>
          </a:xfrm>
          <a:prstGeom prst="rect">
            <a:avLst/>
          </a:prstGeom>
          <a:noFill/>
        </p:spPr>
        <p:txBody>
          <a:bodyPr wrap="none" rtlCol="0">
            <a:spAutoFit/>
          </a:bodyPr>
          <a:lstStyle/>
          <a:p>
            <a:pPr algn="ctr"/>
            <a:r>
              <a:rPr lang="en-US"/>
              <a:t>“novice”</a:t>
            </a:r>
            <a:br>
              <a:rPr lang="en-US"/>
            </a:br>
            <a:r>
              <a:rPr lang="en-US"/>
              <a:t>sign up</a:t>
            </a:r>
          </a:p>
        </p:txBody>
      </p:sp>
      <p:sp>
        <p:nvSpPr>
          <p:cNvPr id="10" name="TextBox 9"/>
          <p:cNvSpPr txBox="1"/>
          <p:nvPr/>
        </p:nvSpPr>
        <p:spPr>
          <a:xfrm>
            <a:off x="6059206" y="1637531"/>
            <a:ext cx="1660070" cy="646331"/>
          </a:xfrm>
          <a:prstGeom prst="rect">
            <a:avLst/>
          </a:prstGeom>
          <a:noFill/>
        </p:spPr>
        <p:txBody>
          <a:bodyPr wrap="none" rtlCol="0">
            <a:spAutoFit/>
          </a:bodyPr>
          <a:lstStyle/>
          <a:p>
            <a:pPr algn="ctr"/>
            <a:r>
              <a:rPr lang="en-US" dirty="0"/>
              <a:t>“contributor”</a:t>
            </a:r>
            <a:br>
              <a:rPr lang="en-US"/>
            </a:br>
            <a:r>
              <a:rPr lang="en-US"/>
              <a:t>2 hour checklist</a:t>
            </a:r>
            <a:endParaRPr lang="en-US" dirty="0"/>
          </a:p>
        </p:txBody>
      </p:sp>
      <p:sp>
        <p:nvSpPr>
          <p:cNvPr id="12" name="TextBox 11"/>
          <p:cNvSpPr txBox="1"/>
          <p:nvPr/>
        </p:nvSpPr>
        <p:spPr>
          <a:xfrm>
            <a:off x="2193834" y="3189610"/>
            <a:ext cx="1443472" cy="369332"/>
          </a:xfrm>
          <a:prstGeom prst="rect">
            <a:avLst/>
          </a:prstGeom>
          <a:noFill/>
        </p:spPr>
        <p:txBody>
          <a:bodyPr wrap="none" rtlCol="0">
            <a:spAutoFit/>
          </a:bodyPr>
          <a:lstStyle/>
          <a:p>
            <a:r>
              <a:rPr lang="en-US" u="sng" dirty="0"/>
              <a:t>Competitions</a:t>
            </a:r>
          </a:p>
        </p:txBody>
      </p:sp>
      <p:sp>
        <p:nvSpPr>
          <p:cNvPr id="13" name="TextBox 12"/>
          <p:cNvSpPr txBox="1"/>
          <p:nvPr/>
        </p:nvSpPr>
        <p:spPr>
          <a:xfrm>
            <a:off x="4419223" y="3189610"/>
            <a:ext cx="876202" cy="369332"/>
          </a:xfrm>
          <a:prstGeom prst="rect">
            <a:avLst/>
          </a:prstGeom>
          <a:noFill/>
        </p:spPr>
        <p:txBody>
          <a:bodyPr wrap="none" rtlCol="0">
            <a:spAutoFit/>
          </a:bodyPr>
          <a:lstStyle/>
          <a:p>
            <a:r>
              <a:rPr lang="en-US" u="sng"/>
              <a:t>Kernels</a:t>
            </a:r>
          </a:p>
        </p:txBody>
      </p:sp>
      <p:sp>
        <p:nvSpPr>
          <p:cNvPr id="14" name="TextBox 13"/>
          <p:cNvSpPr txBox="1"/>
          <p:nvPr/>
        </p:nvSpPr>
        <p:spPr>
          <a:xfrm>
            <a:off x="6059206" y="3189610"/>
            <a:ext cx="1255472" cy="369332"/>
          </a:xfrm>
          <a:prstGeom prst="rect">
            <a:avLst/>
          </a:prstGeom>
          <a:noFill/>
        </p:spPr>
        <p:txBody>
          <a:bodyPr wrap="none" rtlCol="0">
            <a:spAutoFit/>
          </a:bodyPr>
          <a:lstStyle/>
          <a:p>
            <a:r>
              <a:rPr lang="en-US" u="sng"/>
              <a:t>Discussions</a:t>
            </a:r>
          </a:p>
        </p:txBody>
      </p:sp>
      <p:sp>
        <p:nvSpPr>
          <p:cNvPr id="17" name="TextBox 16"/>
          <p:cNvSpPr txBox="1"/>
          <p:nvPr/>
        </p:nvSpPr>
        <p:spPr>
          <a:xfrm>
            <a:off x="0" y="2605962"/>
            <a:ext cx="2383409" cy="369332"/>
          </a:xfrm>
          <a:prstGeom prst="rect">
            <a:avLst/>
          </a:prstGeom>
          <a:noFill/>
        </p:spPr>
        <p:txBody>
          <a:bodyPr wrap="none" rtlCol="0">
            <a:spAutoFit/>
          </a:bodyPr>
          <a:lstStyle/>
          <a:p>
            <a:r>
              <a:rPr lang="en-US" dirty="0"/>
              <a:t>Real work and prestige:</a:t>
            </a:r>
          </a:p>
        </p:txBody>
      </p:sp>
      <p:sp>
        <p:nvSpPr>
          <p:cNvPr id="27" name="TextBox 26"/>
          <p:cNvSpPr txBox="1"/>
          <p:nvPr/>
        </p:nvSpPr>
        <p:spPr>
          <a:xfrm>
            <a:off x="18344" y="1637053"/>
            <a:ext cx="656077" cy="369332"/>
          </a:xfrm>
          <a:prstGeom prst="rect">
            <a:avLst/>
          </a:prstGeom>
          <a:noFill/>
        </p:spPr>
        <p:txBody>
          <a:bodyPr wrap="none" rtlCol="0">
            <a:spAutoFit/>
          </a:bodyPr>
          <a:lstStyle/>
          <a:p>
            <a:r>
              <a:rPr lang="en-US"/>
              <a:t>Easy:</a:t>
            </a:r>
          </a:p>
        </p:txBody>
      </p:sp>
      <p:sp>
        <p:nvSpPr>
          <p:cNvPr id="3" name="TextBox 2"/>
          <p:cNvSpPr txBox="1"/>
          <p:nvPr/>
        </p:nvSpPr>
        <p:spPr>
          <a:xfrm>
            <a:off x="6600191" y="2605962"/>
            <a:ext cx="2083199" cy="369332"/>
          </a:xfrm>
          <a:prstGeom prst="rect">
            <a:avLst/>
          </a:prstGeom>
          <a:noFill/>
        </p:spPr>
        <p:txBody>
          <a:bodyPr wrap="none" rtlCol="0">
            <a:spAutoFit/>
          </a:bodyPr>
          <a:lstStyle/>
          <a:p>
            <a:r>
              <a:rPr lang="en-US" dirty="0"/>
              <a:t>start </a:t>
            </a:r>
            <a:r>
              <a:rPr lang="en-US"/>
              <a:t>by getting here</a:t>
            </a:r>
          </a:p>
        </p:txBody>
      </p:sp>
      <p:cxnSp>
        <p:nvCxnSpPr>
          <p:cNvPr id="28" name="Straight Arrow Connector 27"/>
          <p:cNvCxnSpPr>
            <a:stCxn id="3" idx="1"/>
          </p:cNvCxnSpPr>
          <p:nvPr/>
        </p:nvCxnSpPr>
        <p:spPr>
          <a:xfrm flipH="1" flipV="1">
            <a:off x="5791200" y="2259718"/>
            <a:ext cx="808991" cy="5309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01928" y="3563339"/>
            <a:ext cx="8724358" cy="2832995"/>
            <a:chOff x="201928" y="3563339"/>
            <a:chExt cx="8724358" cy="2832995"/>
          </a:xfrm>
          <a:solidFill>
            <a:schemeClr val="accent1">
              <a:lumMod val="60000"/>
              <a:lumOff val="40000"/>
              <a:alpha val="21000"/>
            </a:schemeClr>
          </a:solidFill>
        </p:grpSpPr>
        <p:sp>
          <p:nvSpPr>
            <p:cNvPr id="31" name="Right Brace 30"/>
            <p:cNvSpPr/>
            <p:nvPr/>
          </p:nvSpPr>
          <p:spPr>
            <a:xfrm rot="16200000">
              <a:off x="4298497" y="-533227"/>
              <a:ext cx="531223" cy="8724355"/>
            </a:xfrm>
            <a:prstGeom prst="rightBrace">
              <a:avLst>
                <a:gd name="adj1" fmla="val 65710"/>
                <a:gd name="adj2" fmla="val 53294"/>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 Same Side Corner Rectangle 34"/>
            <p:cNvSpPr/>
            <p:nvPr/>
          </p:nvSpPr>
          <p:spPr>
            <a:xfrm rot="10800000">
              <a:off x="201928" y="4094560"/>
              <a:ext cx="8724355" cy="230177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459799" y="4014898"/>
            <a:ext cx="7355475" cy="2031325"/>
          </a:xfrm>
          <a:prstGeom prst="rect">
            <a:avLst/>
          </a:prstGeom>
          <a:noFill/>
        </p:spPr>
        <p:txBody>
          <a:bodyPr wrap="none" rtlCol="0">
            <a:spAutoFit/>
          </a:bodyPr>
          <a:lstStyle/>
          <a:p>
            <a:r>
              <a:rPr lang="en-US" dirty="0"/>
              <a:t>Kernels are </a:t>
            </a:r>
            <a:r>
              <a:rPr lang="en-US" dirty="0" err="1"/>
              <a:t>jupyter</a:t>
            </a:r>
            <a:r>
              <a:rPr lang="en-US" dirty="0"/>
              <a:t> notebooks, R notebooks, R scripts, etc.</a:t>
            </a:r>
          </a:p>
          <a:p>
            <a:pPr marL="285750" indent="-285750">
              <a:buFont typeface="Arial" charset="0"/>
              <a:buChar char="•"/>
            </a:pPr>
            <a:r>
              <a:rPr lang="en-US" dirty="0"/>
              <a:t>Kernels are little analysis programs that you write and run through </a:t>
            </a:r>
            <a:r>
              <a:rPr lang="en-US" dirty="0" err="1"/>
              <a:t>Kaggle</a:t>
            </a:r>
            <a:endParaRPr lang="en-US" dirty="0"/>
          </a:p>
          <a:p>
            <a:pPr marL="285750" indent="-285750">
              <a:buFont typeface="Arial" charset="0"/>
              <a:buChar char="•"/>
            </a:pPr>
            <a:r>
              <a:rPr lang="en-US" dirty="0"/>
              <a:t>easiest way to showcase your skills.</a:t>
            </a:r>
          </a:p>
          <a:p>
            <a:pPr marL="285750" indent="-285750">
              <a:buFont typeface="Arial" charset="0"/>
              <a:buChar char="•"/>
            </a:pPr>
            <a:r>
              <a:rPr lang="en-US" dirty="0"/>
              <a:t>Can be shared between users.</a:t>
            </a:r>
          </a:p>
          <a:p>
            <a:pPr marL="285750" indent="-285750">
              <a:buFont typeface="Arial" charset="0"/>
              <a:buChar char="•"/>
            </a:pPr>
            <a:r>
              <a:rPr lang="en-US" dirty="0"/>
              <a:t>Can be “forked”, or copied, from other users.</a:t>
            </a:r>
          </a:p>
          <a:p>
            <a:pPr marL="285750" indent="-285750">
              <a:buFont typeface="Arial" charset="0"/>
              <a:buChar char="•"/>
            </a:pPr>
            <a:r>
              <a:rPr lang="en-US" dirty="0"/>
              <a:t>Kernels do not </a:t>
            </a:r>
            <a:r>
              <a:rPr lang="en-US" i="1" dirty="0"/>
              <a:t>have</a:t>
            </a:r>
            <a:r>
              <a:rPr lang="en-US" dirty="0"/>
              <a:t> to be associated with a competition.</a:t>
            </a:r>
          </a:p>
          <a:p>
            <a:pPr marL="285750" indent="-285750">
              <a:buFont typeface="Arial" charset="0"/>
              <a:buChar char="•"/>
            </a:pPr>
            <a:r>
              <a:rPr lang="en-US" dirty="0"/>
              <a:t>In some competitions the kernel is judged (subjective).</a:t>
            </a:r>
          </a:p>
        </p:txBody>
      </p:sp>
    </p:spTree>
    <p:extLst>
      <p:ext uri="{BB962C8B-B14F-4D97-AF65-F5344CB8AC3E}">
        <p14:creationId xmlns:p14="http://schemas.microsoft.com/office/powerpoint/2010/main" val="142213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The kernel work environment</a:t>
            </a:r>
          </a:p>
        </p:txBody>
      </p:sp>
      <p:sp>
        <p:nvSpPr>
          <p:cNvPr id="3" name="Content Placeholder 2"/>
          <p:cNvSpPr>
            <a:spLocks noGrp="1"/>
          </p:cNvSpPr>
          <p:nvPr>
            <p:ph idx="1"/>
          </p:nvPr>
        </p:nvSpPr>
        <p:spPr/>
        <p:txBody>
          <a:bodyPr/>
          <a:lstStyle/>
          <a:p>
            <a:r>
              <a:rPr lang="en-US" dirty="0"/>
              <a:t>gives you some computing power and allows you to work with real data from a chrome book.</a:t>
            </a:r>
          </a:p>
        </p:txBody>
      </p:sp>
      <p:sp>
        <p:nvSpPr>
          <p:cNvPr id="4" name="Slide Number Placeholder 3"/>
          <p:cNvSpPr>
            <a:spLocks noGrp="1"/>
          </p:cNvSpPr>
          <p:nvPr>
            <p:ph type="sldNum" sz="quarter" idx="12"/>
          </p:nvPr>
        </p:nvSpPr>
        <p:spPr/>
        <p:txBody>
          <a:bodyPr/>
          <a:lstStyle/>
          <a:p>
            <a:fld id="{75791932-EB4F-7244-BC88-C29D3AF979BD}" type="slidenum">
              <a:rPr lang="en-US" smtClean="0"/>
              <a:t>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4734"/>
            <a:ext cx="9144000" cy="5641649"/>
          </a:xfrm>
          <a:prstGeom prst="rect">
            <a:avLst/>
          </a:prstGeom>
        </p:spPr>
      </p:pic>
      <p:sp>
        <p:nvSpPr>
          <p:cNvPr id="6" name="Oval 5"/>
          <p:cNvSpPr/>
          <p:nvPr/>
        </p:nvSpPr>
        <p:spPr>
          <a:xfrm>
            <a:off x="5216434" y="1494701"/>
            <a:ext cx="574766" cy="35387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45084" y="1471750"/>
            <a:ext cx="574766" cy="35387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65892" y="2969623"/>
            <a:ext cx="1894931" cy="103167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5493476" y="1862950"/>
            <a:ext cx="10341" cy="6196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31985" y="2482640"/>
            <a:ext cx="3180038" cy="369332"/>
          </a:xfrm>
          <a:prstGeom prst="rect">
            <a:avLst/>
          </a:prstGeom>
          <a:solidFill>
            <a:schemeClr val="bg1"/>
          </a:solidFill>
        </p:spPr>
        <p:txBody>
          <a:bodyPr wrap="none" rtlCol="0">
            <a:spAutoFit/>
          </a:bodyPr>
          <a:lstStyle/>
          <a:p>
            <a:r>
              <a:rPr lang="en-US" dirty="0">
                <a:solidFill>
                  <a:srgbClr val="FF0000"/>
                </a:solidFill>
              </a:rPr>
              <a:t>You don’t </a:t>
            </a:r>
            <a:r>
              <a:rPr lang="en-US" i="1" dirty="0">
                <a:solidFill>
                  <a:srgbClr val="FF0000"/>
                </a:solidFill>
              </a:rPr>
              <a:t>have</a:t>
            </a:r>
            <a:r>
              <a:rPr lang="en-US" dirty="0">
                <a:solidFill>
                  <a:srgbClr val="FF0000"/>
                </a:solidFill>
              </a:rPr>
              <a:t> to edit this here.</a:t>
            </a:r>
          </a:p>
        </p:txBody>
      </p:sp>
      <p:sp>
        <p:nvSpPr>
          <p:cNvPr id="13" name="TextBox 12"/>
          <p:cNvSpPr txBox="1"/>
          <p:nvPr/>
        </p:nvSpPr>
        <p:spPr>
          <a:xfrm>
            <a:off x="4566985" y="3352034"/>
            <a:ext cx="1984582" cy="923330"/>
          </a:xfrm>
          <a:prstGeom prst="rect">
            <a:avLst/>
          </a:prstGeom>
          <a:solidFill>
            <a:schemeClr val="bg1"/>
          </a:solidFill>
        </p:spPr>
        <p:txBody>
          <a:bodyPr wrap="none" rtlCol="0">
            <a:spAutoFit/>
          </a:bodyPr>
          <a:lstStyle/>
          <a:p>
            <a:pPr algn="r"/>
            <a:r>
              <a:rPr lang="en-US" dirty="0">
                <a:solidFill>
                  <a:srgbClr val="FF0000"/>
                </a:solidFill>
              </a:rPr>
              <a:t>Version control</a:t>
            </a:r>
            <a:br>
              <a:rPr lang="en-US" dirty="0">
                <a:solidFill>
                  <a:srgbClr val="FF0000"/>
                </a:solidFill>
              </a:rPr>
            </a:br>
            <a:r>
              <a:rPr lang="en-US" dirty="0">
                <a:solidFill>
                  <a:srgbClr val="FF0000"/>
                </a:solidFill>
              </a:rPr>
              <a:t>reminiscent of </a:t>
            </a:r>
            <a:r>
              <a:rPr lang="en-US" dirty="0" err="1">
                <a:solidFill>
                  <a:srgbClr val="FF0000"/>
                </a:solidFill>
              </a:rPr>
              <a:t>git</a:t>
            </a:r>
            <a:r>
              <a:rPr lang="mr-IN" dirty="0">
                <a:solidFill>
                  <a:srgbClr val="FF0000"/>
                </a:solidFill>
              </a:rPr>
              <a:t>…</a:t>
            </a:r>
            <a:endParaRPr lang="en-US" dirty="0">
              <a:solidFill>
                <a:srgbClr val="FF0000"/>
              </a:solidFill>
            </a:endParaRPr>
          </a:p>
          <a:p>
            <a:pPr algn="r"/>
            <a:r>
              <a:rPr lang="en-US" dirty="0">
                <a:solidFill>
                  <a:srgbClr val="FF0000"/>
                </a:solidFill>
              </a:rPr>
              <a:t>but not </a:t>
            </a:r>
            <a:r>
              <a:rPr lang="en-US" dirty="0" err="1">
                <a:solidFill>
                  <a:srgbClr val="FF0000"/>
                </a:solidFill>
              </a:rPr>
              <a:t>git</a:t>
            </a:r>
            <a:r>
              <a:rPr lang="en-US" dirty="0">
                <a:solidFill>
                  <a:srgbClr val="FF0000"/>
                </a:solidFill>
              </a:rPr>
              <a:t>.</a:t>
            </a:r>
          </a:p>
        </p:txBody>
      </p:sp>
      <p:cxnSp>
        <p:nvCxnSpPr>
          <p:cNvPr id="18" name="Straight Arrow Connector 17"/>
          <p:cNvCxnSpPr/>
          <p:nvPr/>
        </p:nvCxnSpPr>
        <p:spPr>
          <a:xfrm flipH="1" flipV="1">
            <a:off x="6164015" y="1862950"/>
            <a:ext cx="14288" cy="14890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551567" y="3175226"/>
            <a:ext cx="314325" cy="294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5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11023</TotalTime>
  <Words>3038</Words>
  <Application>Microsoft Macintosh PowerPoint</Application>
  <PresentationFormat>On-screen Show (4:3)</PresentationFormat>
  <Paragraphs>526</Paragraphs>
  <Slides>43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Overview </vt:lpstr>
      <vt:lpstr>Overview  </vt:lpstr>
      <vt:lpstr>Kaggle</vt:lpstr>
      <vt:lpstr>Kaggle’s “progression system”</vt:lpstr>
      <vt:lpstr>Kaggle’s “progression system”</vt:lpstr>
      <vt:lpstr>Kaggle’s “progression system”</vt:lpstr>
      <vt:lpstr>Kaggle’s “progression system”</vt:lpstr>
      <vt:lpstr>The kernel work environment</vt:lpstr>
      <vt:lpstr>Kaggle’s “progression system”</vt:lpstr>
      <vt:lpstr>Kaggle’s “progression system”</vt:lpstr>
      <vt:lpstr>Kaggle’s “progression system”</vt:lpstr>
      <vt:lpstr>To get started…</vt:lpstr>
      <vt:lpstr>Overview  </vt:lpstr>
      <vt:lpstr>Git is…</vt:lpstr>
      <vt:lpstr>Styles of Version Control</vt:lpstr>
      <vt:lpstr>note: git is not GitHub.   GitHub is a hosting service.</vt:lpstr>
      <vt:lpstr>note: git is not GitHub.   GitHub is a hosting service.</vt:lpstr>
      <vt:lpstr>Overview  </vt:lpstr>
      <vt:lpstr>Command line text editors</vt:lpstr>
      <vt:lpstr>Command line text editors</vt:lpstr>
      <vt:lpstr>Command line text editors</vt:lpstr>
      <vt:lpstr>Overview  </vt:lpstr>
      <vt:lpstr>The git journey</vt:lpstr>
      <vt:lpstr>The git journey</vt:lpstr>
      <vt:lpstr>PowerPoint Presentation</vt:lpstr>
      <vt:lpstr>The git journey</vt:lpstr>
      <vt:lpstr>The git journey</vt:lpstr>
      <vt:lpstr>The git journey</vt:lpstr>
      <vt:lpstr>Benefits</vt:lpstr>
      <vt:lpstr>Example diff</vt:lpstr>
      <vt:lpstr>PowerPoint Presentation</vt:lpstr>
      <vt:lpstr>the commit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 Git -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Ivory Blakley</dc:creator>
  <cp:lastModifiedBy>Microsoft Office User</cp:lastModifiedBy>
  <cp:revision>76</cp:revision>
  <dcterms:created xsi:type="dcterms:W3CDTF">2018-10-05T15:18:46Z</dcterms:created>
  <dcterms:modified xsi:type="dcterms:W3CDTF">2019-10-22T03:33:00Z</dcterms:modified>
</cp:coreProperties>
</file>