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50218D-6DFE-448F-B1C1-928E2BE91F56}"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22209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218D-6DFE-448F-B1C1-928E2BE91F56}"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3716776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218D-6DFE-448F-B1C1-928E2BE91F56}"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4C39-7346-4CD1-B2E7-85575710157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6018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218D-6DFE-448F-B1C1-928E2BE91F56}"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1679571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218D-6DFE-448F-B1C1-928E2BE91F56}"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4C39-7346-4CD1-B2E7-85575710157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0437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218D-6DFE-448F-B1C1-928E2BE91F56}"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4102851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0218D-6DFE-448F-B1C1-928E2BE91F56}"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1692725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0218D-6DFE-448F-B1C1-928E2BE91F56}"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124698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0218D-6DFE-448F-B1C1-928E2BE91F56}"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423061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218D-6DFE-448F-B1C1-928E2BE91F56}"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282265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50218D-6DFE-448F-B1C1-928E2BE91F56}"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12215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0218D-6DFE-448F-B1C1-928E2BE91F56}"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393922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50218D-6DFE-448F-B1C1-928E2BE91F56}"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299302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0218D-6DFE-448F-B1C1-928E2BE91F56}"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219017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50218D-6DFE-448F-B1C1-928E2BE91F56}"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425110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50218D-6DFE-448F-B1C1-928E2BE91F56}"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44C39-7346-4CD1-B2E7-855757101574}" type="slidenum">
              <a:rPr lang="en-US" smtClean="0"/>
              <a:t>‹#›</a:t>
            </a:fld>
            <a:endParaRPr lang="en-US"/>
          </a:p>
        </p:txBody>
      </p:sp>
    </p:spTree>
    <p:extLst>
      <p:ext uri="{BB962C8B-B14F-4D97-AF65-F5344CB8AC3E}">
        <p14:creationId xmlns:p14="http://schemas.microsoft.com/office/powerpoint/2010/main" val="69208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50218D-6DFE-448F-B1C1-928E2BE91F56}" type="datetimeFigureOut">
              <a:rPr lang="en-US" smtClean="0"/>
              <a:t>8/23/2020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C44C39-7346-4CD1-B2E7-855757101574}" type="slidenum">
              <a:rPr lang="en-US" smtClean="0"/>
              <a:t>‹#›</a:t>
            </a:fld>
            <a:endParaRPr lang="en-US"/>
          </a:p>
        </p:txBody>
      </p:sp>
    </p:spTree>
    <p:extLst>
      <p:ext uri="{BB962C8B-B14F-4D97-AF65-F5344CB8AC3E}">
        <p14:creationId xmlns:p14="http://schemas.microsoft.com/office/powerpoint/2010/main" val="1002822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 Id="rId4" Type="http://schemas.openxmlformats.org/officeDocument/2006/relationships/hyperlink" Target="http://cocl.us/Geospatial_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B289-A2C0-4A32-83CC-68C96E7987AB}"/>
              </a:ext>
            </a:extLst>
          </p:cNvPr>
          <p:cNvSpPr>
            <a:spLocks noGrp="1"/>
          </p:cNvSpPr>
          <p:nvPr>
            <p:ph type="ctrTitle"/>
          </p:nvPr>
        </p:nvSpPr>
        <p:spPr/>
        <p:txBody>
          <a:bodyPr/>
          <a:lstStyle/>
          <a:p>
            <a:r>
              <a:rPr lang="en-US" sz="5000" dirty="0"/>
              <a:t>Battle of the Neighborhoods</a:t>
            </a:r>
            <a:br>
              <a:rPr lang="en-US" sz="5000" dirty="0"/>
            </a:br>
            <a:r>
              <a:rPr lang="en-US" sz="4400" dirty="0"/>
              <a:t>New York City vs. Toronto</a:t>
            </a:r>
            <a:endParaRPr lang="en-US" sz="5000" dirty="0"/>
          </a:p>
        </p:txBody>
      </p:sp>
      <p:sp>
        <p:nvSpPr>
          <p:cNvPr id="3" name="Subtitle 2">
            <a:extLst>
              <a:ext uri="{FF2B5EF4-FFF2-40B4-BE49-F238E27FC236}">
                <a16:creationId xmlns:a16="http://schemas.microsoft.com/office/drawing/2014/main" id="{62AA200C-4BCE-4560-80EF-48B1A806CEAA}"/>
              </a:ext>
            </a:extLst>
          </p:cNvPr>
          <p:cNvSpPr>
            <a:spLocks noGrp="1"/>
          </p:cNvSpPr>
          <p:nvPr>
            <p:ph type="subTitle" idx="1"/>
          </p:nvPr>
        </p:nvSpPr>
        <p:spPr/>
        <p:txBody>
          <a:bodyPr/>
          <a:lstStyle/>
          <a:p>
            <a:r>
              <a:rPr lang="en-US" dirty="0"/>
              <a:t>Lian Wang</a:t>
            </a:r>
          </a:p>
          <a:p>
            <a:r>
              <a:rPr lang="en-US" dirty="0"/>
              <a:t>August, 2020</a:t>
            </a:r>
          </a:p>
        </p:txBody>
      </p:sp>
    </p:spTree>
    <p:extLst>
      <p:ext uri="{BB962C8B-B14F-4D97-AF65-F5344CB8AC3E}">
        <p14:creationId xmlns:p14="http://schemas.microsoft.com/office/powerpoint/2010/main" val="3895982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3C25-D03B-4869-B810-A36B79A9B69D}"/>
              </a:ext>
            </a:extLst>
          </p:cNvPr>
          <p:cNvSpPr>
            <a:spLocks noGrp="1"/>
          </p:cNvSpPr>
          <p:nvPr>
            <p:ph type="title"/>
          </p:nvPr>
        </p:nvSpPr>
        <p:spPr/>
        <p:txBody>
          <a:bodyPr/>
          <a:lstStyle/>
          <a:p>
            <a:r>
              <a:rPr lang="en-US" dirty="0"/>
              <a:t>Recommending target neighborhoods</a:t>
            </a:r>
          </a:p>
        </p:txBody>
      </p:sp>
      <p:sp>
        <p:nvSpPr>
          <p:cNvPr id="3" name="Content Placeholder 2">
            <a:extLst>
              <a:ext uri="{FF2B5EF4-FFF2-40B4-BE49-F238E27FC236}">
                <a16:creationId xmlns:a16="http://schemas.microsoft.com/office/drawing/2014/main" id="{197B823E-0F04-46A9-813D-15A3E4F4BEDE}"/>
              </a:ext>
            </a:extLst>
          </p:cNvPr>
          <p:cNvSpPr>
            <a:spLocks noGrp="1"/>
          </p:cNvSpPr>
          <p:nvPr>
            <p:ph idx="1"/>
          </p:nvPr>
        </p:nvSpPr>
        <p:spPr/>
        <p:txBody>
          <a:bodyPr>
            <a:normAutofit lnSpcReduction="10000"/>
          </a:bodyPr>
          <a:lstStyle/>
          <a:p>
            <a:r>
              <a:rPr lang="en-US" sz="2000" dirty="0"/>
              <a:t>When target cluster in a city has 5-10 neighborhoods, recommend those</a:t>
            </a:r>
          </a:p>
          <a:p>
            <a:r>
              <a:rPr lang="en-US" sz="2000" dirty="0"/>
              <a:t>When target cluster in a city has &lt;5 neighborhoods, expand the target to clusters that are most close to the initial target cluster</a:t>
            </a:r>
          </a:p>
          <a:p>
            <a:r>
              <a:rPr lang="en-US" sz="2000" dirty="0"/>
              <a:t>When target cluster in a city has &gt;10 neighborhoods</a:t>
            </a:r>
          </a:p>
          <a:p>
            <a:pPr lvl="1"/>
            <a:r>
              <a:rPr lang="en-US" sz="1800" dirty="0"/>
              <a:t>Slightly &gt;10, use further restrictions to narrow down the target, say, must contain work-out venues or other criteria</a:t>
            </a:r>
          </a:p>
          <a:p>
            <a:pPr lvl="1"/>
            <a:r>
              <a:rPr lang="en-US" sz="1800" dirty="0"/>
              <a:t>&gt;&gt;10, repeat the clustering analysis using the target cluster neighborhoods in both cities</a:t>
            </a:r>
          </a:p>
          <a:p>
            <a:pPr lvl="2"/>
            <a:r>
              <a:rPr lang="en-US" sz="1600" dirty="0"/>
              <a:t>Could use different features (say, top 100 most retrieved venue categories only, or a prespecified focus category set). </a:t>
            </a:r>
          </a:p>
          <a:p>
            <a:pPr lvl="2"/>
            <a:r>
              <a:rPr lang="en-US" sz="1600" dirty="0"/>
              <a:t>Iterate if needed until the final target cluster contains 5-10 neighborhoods</a:t>
            </a:r>
          </a:p>
        </p:txBody>
      </p:sp>
    </p:spTree>
    <p:extLst>
      <p:ext uri="{BB962C8B-B14F-4D97-AF65-F5344CB8AC3E}">
        <p14:creationId xmlns:p14="http://schemas.microsoft.com/office/powerpoint/2010/main" val="395388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5268-1F08-46FB-A1A3-4AC819B31C6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77B248B-B7D8-4B30-94FD-FE50B2D394AB}"/>
              </a:ext>
            </a:extLst>
          </p:cNvPr>
          <p:cNvSpPr>
            <a:spLocks noGrp="1"/>
          </p:cNvSpPr>
          <p:nvPr>
            <p:ph idx="1"/>
          </p:nvPr>
        </p:nvSpPr>
        <p:spPr>
          <a:xfrm>
            <a:off x="677334" y="2160589"/>
            <a:ext cx="8596668" cy="4318588"/>
          </a:xfrm>
        </p:spPr>
        <p:txBody>
          <a:bodyPr>
            <a:normAutofit lnSpcReduction="10000"/>
          </a:bodyPr>
          <a:lstStyle/>
          <a:p>
            <a:r>
              <a:rPr lang="en-US" dirty="0"/>
              <a:t>New York City and Toronto are different</a:t>
            </a:r>
          </a:p>
          <a:p>
            <a:pPr lvl="1"/>
            <a:r>
              <a:rPr lang="en-US" dirty="0"/>
              <a:t>Number of neighborhoods (NYC has more)</a:t>
            </a:r>
          </a:p>
          <a:p>
            <a:pPr lvl="1"/>
            <a:r>
              <a:rPr lang="en-US" dirty="0"/>
              <a:t>Density of neighborhoods (NYC neighborhoods are more packed)</a:t>
            </a:r>
          </a:p>
          <a:p>
            <a:pPr lvl="1"/>
            <a:r>
              <a:rPr lang="en-US" dirty="0"/>
              <a:t>Cluster distribution (Toronto has higher proportion of low venue count/unique venue category count)</a:t>
            </a:r>
          </a:p>
          <a:p>
            <a:pPr lvl="1"/>
            <a:r>
              <a:rPr lang="en-US" dirty="0"/>
              <a:t>One high venue count/unique venue category count cluster contains almost exclusively NYC neighborhoods</a:t>
            </a:r>
          </a:p>
          <a:p>
            <a:r>
              <a:rPr lang="en-US" dirty="0"/>
              <a:t>Yet, their neighborhoods are similar</a:t>
            </a:r>
          </a:p>
          <a:p>
            <a:pPr lvl="1"/>
            <a:r>
              <a:rPr lang="en-US" dirty="0"/>
              <a:t>Venue count and unique venue category count distribution patterns somewhat lopsided U-shape for both cities</a:t>
            </a:r>
          </a:p>
          <a:p>
            <a:pPr lvl="1"/>
            <a:r>
              <a:rPr lang="en-US" dirty="0"/>
              <a:t>Cluster distributions on the map show similar pattern as well</a:t>
            </a:r>
          </a:p>
          <a:p>
            <a:pPr lvl="1"/>
            <a:r>
              <a:rPr lang="en-US" dirty="0"/>
              <a:t>Most importantly, both cities have at least one neighborhood in every cluster, meaning one could always find similar neighborhoods base on their ideal neighborhood in the old city and feel welcome and comfortable relocating!</a:t>
            </a:r>
          </a:p>
        </p:txBody>
      </p:sp>
    </p:spTree>
    <p:extLst>
      <p:ext uri="{BB962C8B-B14F-4D97-AF65-F5344CB8AC3E}">
        <p14:creationId xmlns:p14="http://schemas.microsoft.com/office/powerpoint/2010/main" val="424549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02D2-7442-45AB-BAD9-CFF7D39C36F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D04512B9-BBEA-4674-8860-3E637826C4CA}"/>
              </a:ext>
            </a:extLst>
          </p:cNvPr>
          <p:cNvSpPr>
            <a:spLocks noGrp="1"/>
          </p:cNvSpPr>
          <p:nvPr>
            <p:ph idx="1"/>
          </p:nvPr>
        </p:nvSpPr>
        <p:spPr/>
        <p:txBody>
          <a:bodyPr/>
          <a:lstStyle/>
          <a:p>
            <a:r>
              <a:rPr lang="en-US" dirty="0"/>
              <a:t>Other unsupervised machine learning techniques could be used other than k-means</a:t>
            </a:r>
          </a:p>
          <a:p>
            <a:r>
              <a:rPr lang="en-US" dirty="0"/>
              <a:t>Features could be retrieved and extracted differently from locational data</a:t>
            </a:r>
          </a:p>
          <a:p>
            <a:r>
              <a:rPr lang="en-US" dirty="0"/>
              <a:t>Other data sources could be incorporated</a:t>
            </a:r>
          </a:p>
          <a:p>
            <a:r>
              <a:rPr lang="en-US" dirty="0"/>
              <a:t>More user input could be added as restrictions or guide the feature formulation</a:t>
            </a:r>
          </a:p>
          <a:p>
            <a:r>
              <a:rPr lang="en-US" dirty="0"/>
              <a:t>With the larger amount of diverse data and the power of machine learning, relocating across the global could be a better and </a:t>
            </a:r>
            <a:r>
              <a:rPr lang="en-US"/>
              <a:t>easier experience…</a:t>
            </a:r>
            <a:endParaRPr lang="en-US" dirty="0"/>
          </a:p>
        </p:txBody>
      </p:sp>
    </p:spTree>
    <p:extLst>
      <p:ext uri="{BB962C8B-B14F-4D97-AF65-F5344CB8AC3E}">
        <p14:creationId xmlns:p14="http://schemas.microsoft.com/office/powerpoint/2010/main" val="354392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EF65-3B30-48D0-95AA-B96E3B10D871}"/>
              </a:ext>
            </a:extLst>
          </p:cNvPr>
          <p:cNvSpPr>
            <a:spLocks noGrp="1"/>
          </p:cNvSpPr>
          <p:nvPr>
            <p:ph type="title"/>
          </p:nvPr>
        </p:nvSpPr>
        <p:spPr/>
        <p:txBody>
          <a:bodyPr/>
          <a:lstStyle/>
          <a:p>
            <a:r>
              <a:rPr lang="en-US" dirty="0"/>
              <a:t>Relocating: New York City </a:t>
            </a:r>
            <a:r>
              <a:rPr lang="en-US" dirty="0">
                <a:sym typeface="Wingdings" panose="05000000000000000000" pitchFamily="2" charset="2"/>
              </a:rPr>
              <a:t></a:t>
            </a:r>
            <a:r>
              <a:rPr lang="en-US" dirty="0"/>
              <a:t> Toronto</a:t>
            </a:r>
          </a:p>
        </p:txBody>
      </p:sp>
      <p:sp>
        <p:nvSpPr>
          <p:cNvPr id="3" name="Content Placeholder 2">
            <a:extLst>
              <a:ext uri="{FF2B5EF4-FFF2-40B4-BE49-F238E27FC236}">
                <a16:creationId xmlns:a16="http://schemas.microsoft.com/office/drawing/2014/main" id="{E2E1A031-574E-402A-A69F-7A77A005ED18}"/>
              </a:ext>
            </a:extLst>
          </p:cNvPr>
          <p:cNvSpPr>
            <a:spLocks noGrp="1"/>
          </p:cNvSpPr>
          <p:nvPr>
            <p:ph idx="1"/>
          </p:nvPr>
        </p:nvSpPr>
        <p:spPr/>
        <p:txBody>
          <a:bodyPr>
            <a:normAutofit lnSpcReduction="10000"/>
          </a:bodyPr>
          <a:lstStyle/>
          <a:p>
            <a:r>
              <a:rPr lang="en-US" sz="2000" dirty="0"/>
              <a:t>The old way</a:t>
            </a:r>
          </a:p>
          <a:p>
            <a:pPr lvl="1"/>
            <a:r>
              <a:rPr lang="en-US" sz="1800" dirty="0"/>
              <a:t>Facing unknown, anxiety</a:t>
            </a:r>
          </a:p>
          <a:p>
            <a:pPr lvl="1"/>
            <a:r>
              <a:rPr lang="en-US" sz="1800" dirty="0"/>
              <a:t>Limited information and resource, trial and error</a:t>
            </a:r>
          </a:p>
          <a:p>
            <a:pPr lvl="1"/>
            <a:r>
              <a:rPr lang="en-US" sz="1800" dirty="0"/>
              <a:t>Hassle of multiple moving</a:t>
            </a:r>
          </a:p>
          <a:p>
            <a:r>
              <a:rPr lang="en-US" sz="2000" dirty="0"/>
              <a:t>What could be better?</a:t>
            </a:r>
          </a:p>
          <a:p>
            <a:pPr lvl="1"/>
            <a:r>
              <a:rPr lang="en-US" sz="1800" dirty="0"/>
              <a:t>“Learn” about the neighborhoods in the new city in advance</a:t>
            </a:r>
          </a:p>
          <a:p>
            <a:pPr lvl="1"/>
            <a:r>
              <a:rPr lang="en-US" sz="1800" dirty="0"/>
              <a:t>Compare the neighborhoods in the two cities</a:t>
            </a:r>
          </a:p>
          <a:p>
            <a:pPr lvl="1"/>
            <a:r>
              <a:rPr lang="en-US" sz="1800" dirty="0"/>
              <a:t>Recommend/pick target neighborhoods based on knowledge of the old city</a:t>
            </a:r>
          </a:p>
          <a:p>
            <a:r>
              <a:rPr lang="en-US" sz="2000" dirty="0"/>
              <a:t>Location data and machine learning could help</a:t>
            </a:r>
          </a:p>
        </p:txBody>
      </p:sp>
    </p:spTree>
    <p:extLst>
      <p:ext uri="{BB962C8B-B14F-4D97-AF65-F5344CB8AC3E}">
        <p14:creationId xmlns:p14="http://schemas.microsoft.com/office/powerpoint/2010/main" val="67921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541A-C8AF-4E27-AA22-C4FAF2785D96}"/>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62CD55D3-63EC-4BA0-A80D-D10AE370C948}"/>
              </a:ext>
            </a:extLst>
          </p:cNvPr>
          <p:cNvSpPr>
            <a:spLocks noGrp="1"/>
          </p:cNvSpPr>
          <p:nvPr>
            <p:ph idx="1"/>
          </p:nvPr>
        </p:nvSpPr>
        <p:spPr/>
        <p:txBody>
          <a:bodyPr>
            <a:normAutofit/>
          </a:bodyPr>
          <a:lstStyle/>
          <a:p>
            <a:r>
              <a:rPr lang="en-US" sz="2000" dirty="0"/>
              <a:t>New York City neighborhood data with geographical details</a:t>
            </a:r>
          </a:p>
          <a:p>
            <a:pPr lvl="1"/>
            <a:r>
              <a:rPr lang="en-US" sz="1800" dirty="0"/>
              <a:t>At </a:t>
            </a:r>
            <a:r>
              <a:rPr lang="en-US" sz="2000" u="sng" dirty="0">
                <a:solidFill>
                  <a:srgbClr val="296EAA"/>
                </a:solidFill>
                <a:effectLst/>
                <a:latin typeface="Helvetica" panose="020B0604020202020204" pitchFamily="34" charset="0"/>
                <a:ea typeface="DengXian" panose="02010600030101010101" pitchFamily="2" charset="-122"/>
                <a:cs typeface="Times New Roman" panose="02020603050405020304" pitchFamily="18" charset="0"/>
                <a:hlinkClick r:id="rId2"/>
              </a:rPr>
              <a:t>https://cocl.us/new_york_dataset</a:t>
            </a:r>
            <a:r>
              <a:rPr lang="en-US" sz="2000" dirty="0"/>
              <a:t> from this course</a:t>
            </a:r>
          </a:p>
          <a:p>
            <a:r>
              <a:rPr lang="en-US" sz="2000" dirty="0"/>
              <a:t>Toronto neighborhood data with geographical details</a:t>
            </a:r>
          </a:p>
          <a:p>
            <a:pPr lvl="1"/>
            <a:r>
              <a:rPr lang="en-US" sz="1800" dirty="0"/>
              <a:t>From Wikipedia page at </a:t>
            </a:r>
            <a:r>
              <a:rPr lang="en-US" sz="2000" u="sng" dirty="0">
                <a:solidFill>
                  <a:srgbClr val="296EAA"/>
                </a:solidFill>
                <a:effectLst/>
                <a:latin typeface="Helvetica" panose="020B0604020202020204" pitchFamily="34" charset="0"/>
                <a:ea typeface="DengXian" panose="02010600030101010101" pitchFamily="2" charset="-122"/>
                <a:cs typeface="Times New Roman" panose="02020603050405020304" pitchFamily="18" charset="0"/>
                <a:hlinkClick r:id="rId3"/>
              </a:rPr>
              <a:t>https://en.wikipedia.org/wiki/List_of_postal_codes_of_Canada:_M</a:t>
            </a:r>
            <a:endParaRPr lang="en-US" sz="2000" u="sng" dirty="0">
              <a:solidFill>
                <a:srgbClr val="296EAA"/>
              </a:solidFill>
              <a:effectLst/>
              <a:latin typeface="Helvetica" panose="020B0604020202020204" pitchFamily="34" charset="0"/>
              <a:ea typeface="DengXian" panose="02010600030101010101" pitchFamily="2" charset="-122"/>
              <a:cs typeface="Times New Roman" panose="02020603050405020304" pitchFamily="18" charset="0"/>
            </a:endParaRPr>
          </a:p>
          <a:p>
            <a:pPr lvl="1"/>
            <a:r>
              <a:rPr lang="en-US" sz="1800" dirty="0"/>
              <a:t>At </a:t>
            </a:r>
            <a:r>
              <a:rPr lang="en-US" sz="2000" u="sng" dirty="0">
                <a:solidFill>
                  <a:srgbClr val="296EAA"/>
                </a:solidFill>
                <a:effectLst/>
                <a:latin typeface="Helvetica" panose="020B0604020202020204" pitchFamily="34" charset="0"/>
                <a:ea typeface="DengXian" panose="02010600030101010101" pitchFamily="2" charset="-122"/>
                <a:cs typeface="Times New Roman" panose="02020603050405020304" pitchFamily="18" charset="0"/>
                <a:hlinkClick r:id="rId4"/>
              </a:rPr>
              <a:t>http://cocl.us/Geospatial_data</a:t>
            </a:r>
            <a:r>
              <a:rPr lang="en-US" sz="2000" u="sng" dirty="0">
                <a:solidFill>
                  <a:srgbClr val="296EAA"/>
                </a:solidFill>
                <a:effectLst/>
                <a:latin typeface="Helvetica" panose="020B0604020202020204" pitchFamily="34" charset="0"/>
                <a:ea typeface="DengXian" panose="02010600030101010101" pitchFamily="2" charset="-122"/>
                <a:cs typeface="Times New Roman" panose="02020603050405020304" pitchFamily="18" charset="0"/>
              </a:rPr>
              <a:t> </a:t>
            </a:r>
            <a:r>
              <a:rPr lang="en-US" sz="1800" dirty="0"/>
              <a:t>from this course</a:t>
            </a:r>
          </a:p>
          <a:p>
            <a:r>
              <a:rPr lang="en-US" sz="2000" dirty="0"/>
              <a:t>Foursquare API to extract neighborhood venues details within 500 meters of radius, limit up to 100 retrieves.</a:t>
            </a:r>
          </a:p>
        </p:txBody>
      </p:sp>
    </p:spTree>
    <p:extLst>
      <p:ext uri="{BB962C8B-B14F-4D97-AF65-F5344CB8AC3E}">
        <p14:creationId xmlns:p14="http://schemas.microsoft.com/office/powerpoint/2010/main" val="32700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EBEA-38F8-4C5D-B721-3D46C3EEDB9B}"/>
              </a:ext>
            </a:extLst>
          </p:cNvPr>
          <p:cNvSpPr>
            <a:spLocks noGrp="1"/>
          </p:cNvSpPr>
          <p:nvPr>
            <p:ph type="title"/>
          </p:nvPr>
        </p:nvSpPr>
        <p:spPr/>
        <p:txBody>
          <a:bodyPr/>
          <a:lstStyle/>
          <a:p>
            <a:r>
              <a:rPr lang="en-US" dirty="0"/>
              <a:t>Data Summary</a:t>
            </a:r>
          </a:p>
        </p:txBody>
      </p:sp>
      <p:sp>
        <p:nvSpPr>
          <p:cNvPr id="3" name="Content Placeholder 2">
            <a:extLst>
              <a:ext uri="{FF2B5EF4-FFF2-40B4-BE49-F238E27FC236}">
                <a16:creationId xmlns:a16="http://schemas.microsoft.com/office/drawing/2014/main" id="{A4FB665E-D6E9-4642-BCE0-1FC50A95B197}"/>
              </a:ext>
            </a:extLst>
          </p:cNvPr>
          <p:cNvSpPr>
            <a:spLocks noGrp="1"/>
          </p:cNvSpPr>
          <p:nvPr>
            <p:ph idx="1"/>
          </p:nvPr>
        </p:nvSpPr>
        <p:spPr/>
        <p:txBody>
          <a:bodyPr>
            <a:normAutofit/>
          </a:bodyPr>
          <a:lstStyle/>
          <a:p>
            <a:r>
              <a:rPr lang="en-US" sz="2000" dirty="0"/>
              <a:t>409 neighborhoods </a:t>
            </a:r>
          </a:p>
          <a:p>
            <a:pPr lvl="1"/>
            <a:r>
              <a:rPr lang="en-US" sz="1800" dirty="0"/>
              <a:t>306 in New York City</a:t>
            </a:r>
          </a:p>
          <a:p>
            <a:pPr lvl="1"/>
            <a:r>
              <a:rPr lang="en-US" sz="1800" dirty="0"/>
              <a:t>103 in Toronto</a:t>
            </a:r>
          </a:p>
          <a:p>
            <a:r>
              <a:rPr lang="en-US" sz="2000" dirty="0"/>
              <a:t>458 unique venue categories from </a:t>
            </a:r>
            <a:r>
              <a:rPr lang="en-US" sz="2000" b="1" dirty="0"/>
              <a:t>Foursquare</a:t>
            </a:r>
          </a:p>
          <a:p>
            <a:r>
              <a:rPr lang="en-US" sz="2000" dirty="0"/>
              <a:t>Neighborhood summary measures</a:t>
            </a:r>
          </a:p>
          <a:p>
            <a:pPr lvl="1"/>
            <a:r>
              <a:rPr lang="en-US" sz="1800" dirty="0"/>
              <a:t>Number of venue counts – how busy</a:t>
            </a:r>
          </a:p>
          <a:p>
            <a:pPr lvl="1"/>
            <a:r>
              <a:rPr lang="en-US" sz="1800" dirty="0"/>
              <a:t>Number of unique venue category counts – how diverse/convenient</a:t>
            </a:r>
          </a:p>
          <a:p>
            <a:r>
              <a:rPr lang="en-US" sz="2000" dirty="0"/>
              <a:t>Clustering analysis features</a:t>
            </a:r>
          </a:p>
          <a:p>
            <a:pPr lvl="1"/>
            <a:r>
              <a:rPr lang="en-US" sz="1800" dirty="0"/>
              <a:t>Number of venues in each unique venue category in each neighborhood</a:t>
            </a:r>
          </a:p>
        </p:txBody>
      </p:sp>
    </p:spTree>
    <p:extLst>
      <p:ext uri="{BB962C8B-B14F-4D97-AF65-F5344CB8AC3E}">
        <p14:creationId xmlns:p14="http://schemas.microsoft.com/office/powerpoint/2010/main" val="88338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8591-7A83-4FCD-8F3B-7F5299921D84}"/>
              </a:ext>
            </a:extLst>
          </p:cNvPr>
          <p:cNvSpPr>
            <a:spLocks noGrp="1"/>
          </p:cNvSpPr>
          <p:nvPr>
            <p:ph type="title"/>
          </p:nvPr>
        </p:nvSpPr>
        <p:spPr/>
        <p:txBody>
          <a:bodyPr/>
          <a:lstStyle/>
          <a:p>
            <a:r>
              <a:rPr lang="en-US" dirty="0"/>
              <a:t>Overall, different yet similar…</a:t>
            </a:r>
          </a:p>
        </p:txBody>
      </p:sp>
      <p:pic>
        <p:nvPicPr>
          <p:cNvPr id="6" name="Content Placeholder 5">
            <a:extLst>
              <a:ext uri="{FF2B5EF4-FFF2-40B4-BE49-F238E27FC236}">
                <a16:creationId xmlns:a16="http://schemas.microsoft.com/office/drawing/2014/main" id="{035F6B11-0248-4E3F-9D93-71DBFE3C7B99}"/>
              </a:ext>
            </a:extLst>
          </p:cNvPr>
          <p:cNvPicPr>
            <a:picLocks noGrp="1"/>
          </p:cNvPicPr>
          <p:nvPr>
            <p:ph idx="1"/>
          </p:nvPr>
        </p:nvPicPr>
        <p:blipFill>
          <a:blip r:embed="rId2"/>
          <a:stretch>
            <a:fillRect/>
          </a:stretch>
        </p:blipFill>
        <p:spPr>
          <a:xfrm>
            <a:off x="426721" y="1408828"/>
            <a:ext cx="3640182" cy="2416196"/>
          </a:xfrm>
          <a:prstGeom prst="rect">
            <a:avLst/>
          </a:prstGeom>
        </p:spPr>
      </p:pic>
      <p:pic>
        <p:nvPicPr>
          <p:cNvPr id="9" name="Picture 8">
            <a:extLst>
              <a:ext uri="{FF2B5EF4-FFF2-40B4-BE49-F238E27FC236}">
                <a16:creationId xmlns:a16="http://schemas.microsoft.com/office/drawing/2014/main" id="{0633192E-EC15-40DD-A8A1-DE07BAB78E32}"/>
              </a:ext>
            </a:extLst>
          </p:cNvPr>
          <p:cNvPicPr/>
          <p:nvPr/>
        </p:nvPicPr>
        <p:blipFill>
          <a:blip r:embed="rId3"/>
          <a:stretch>
            <a:fillRect/>
          </a:stretch>
        </p:blipFill>
        <p:spPr>
          <a:xfrm>
            <a:off x="4153989" y="1408828"/>
            <a:ext cx="4191045" cy="2585582"/>
          </a:xfrm>
          <a:prstGeom prst="rect">
            <a:avLst/>
          </a:prstGeom>
        </p:spPr>
      </p:pic>
      <p:sp>
        <p:nvSpPr>
          <p:cNvPr id="10" name="Content Placeholder 2">
            <a:extLst>
              <a:ext uri="{FF2B5EF4-FFF2-40B4-BE49-F238E27FC236}">
                <a16:creationId xmlns:a16="http://schemas.microsoft.com/office/drawing/2014/main" id="{BD081505-B8FC-4165-B0C5-C6FFA79188C1}"/>
              </a:ext>
            </a:extLst>
          </p:cNvPr>
          <p:cNvSpPr txBox="1">
            <a:spLocks/>
          </p:cNvSpPr>
          <p:nvPr/>
        </p:nvSpPr>
        <p:spPr>
          <a:xfrm>
            <a:off x="677334" y="4241074"/>
            <a:ext cx="8266369" cy="21945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dirty="0">
                <a:solidFill>
                  <a:srgbClr val="000000"/>
                </a:solidFill>
                <a:effectLst/>
                <a:latin typeface="Helvetica" panose="020B0604020202020204" pitchFamily="34" charset="0"/>
                <a:ea typeface="DengXian" panose="02010600030101010101" pitchFamily="2" charset="-122"/>
              </a:rPr>
              <a:t>New York City has more neighborhoods than Toronto across the whole spectrum of venue counts or unique venue category counts, no surprise since it has about 3 times more neighborhoods</a:t>
            </a:r>
          </a:p>
          <a:p>
            <a:r>
              <a:rPr lang="en-US" sz="1800" dirty="0">
                <a:solidFill>
                  <a:srgbClr val="000000"/>
                </a:solidFill>
                <a:effectLst/>
                <a:latin typeface="Helvetica" panose="020B0604020202020204" pitchFamily="34" charset="0"/>
                <a:ea typeface="DengXian" panose="02010600030101010101" pitchFamily="2" charset="-122"/>
              </a:rPr>
              <a:t>Similar histogram patterns follow a somewhat lopsided U-shape for both cities</a:t>
            </a:r>
            <a:endParaRPr lang="en-US" dirty="0">
              <a:solidFill>
                <a:srgbClr val="000000"/>
              </a:solidFill>
              <a:latin typeface="Helvetica" panose="020B0604020202020204" pitchFamily="34" charset="0"/>
              <a:ea typeface="DengXian" panose="02010600030101010101" pitchFamily="2" charset="-122"/>
            </a:endParaRPr>
          </a:p>
          <a:p>
            <a:r>
              <a:rPr lang="en-US" sz="1800" dirty="0">
                <a:solidFill>
                  <a:srgbClr val="000000"/>
                </a:solidFill>
                <a:effectLst/>
                <a:latin typeface="Helvetica" panose="020B0604020202020204" pitchFamily="34" charset="0"/>
                <a:ea typeface="DengXian" panose="02010600030101010101" pitchFamily="2" charset="-122"/>
              </a:rPr>
              <a:t>The neighborhoods from the two cities are relatively well mixed across the whole spectrum of these two measures in the scatter plot</a:t>
            </a:r>
            <a:endParaRPr lang="en-US" sz="2000" dirty="0"/>
          </a:p>
        </p:txBody>
      </p:sp>
      <p:pic>
        <p:nvPicPr>
          <p:cNvPr id="13" name="Picture 12">
            <a:extLst>
              <a:ext uri="{FF2B5EF4-FFF2-40B4-BE49-F238E27FC236}">
                <a16:creationId xmlns:a16="http://schemas.microsoft.com/office/drawing/2014/main" id="{DA72EFD5-C518-4B23-B2D7-679D9940B6DA}"/>
              </a:ext>
            </a:extLst>
          </p:cNvPr>
          <p:cNvPicPr/>
          <p:nvPr/>
        </p:nvPicPr>
        <p:blipFill>
          <a:blip r:embed="rId4"/>
          <a:stretch>
            <a:fillRect/>
          </a:stretch>
        </p:blipFill>
        <p:spPr>
          <a:xfrm>
            <a:off x="8432120" y="1408828"/>
            <a:ext cx="3545205" cy="2444750"/>
          </a:xfrm>
          <a:prstGeom prst="rect">
            <a:avLst/>
          </a:prstGeom>
        </p:spPr>
      </p:pic>
    </p:spTree>
    <p:extLst>
      <p:ext uri="{BB962C8B-B14F-4D97-AF65-F5344CB8AC3E}">
        <p14:creationId xmlns:p14="http://schemas.microsoft.com/office/powerpoint/2010/main" val="150014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D287-314E-46FA-B7A6-2B950FEA967C}"/>
              </a:ext>
            </a:extLst>
          </p:cNvPr>
          <p:cNvSpPr>
            <a:spLocks noGrp="1"/>
          </p:cNvSpPr>
          <p:nvPr>
            <p:ph type="title"/>
          </p:nvPr>
        </p:nvSpPr>
        <p:spPr/>
        <p:txBody>
          <a:bodyPr/>
          <a:lstStyle/>
          <a:p>
            <a:r>
              <a:rPr lang="en-US" dirty="0"/>
              <a:t>How many clusters to use for K-means?</a:t>
            </a:r>
          </a:p>
        </p:txBody>
      </p:sp>
      <p:sp>
        <p:nvSpPr>
          <p:cNvPr id="3" name="Content Placeholder 2">
            <a:extLst>
              <a:ext uri="{FF2B5EF4-FFF2-40B4-BE49-F238E27FC236}">
                <a16:creationId xmlns:a16="http://schemas.microsoft.com/office/drawing/2014/main" id="{3FA805D8-4A2D-49CB-92A1-52410FD32A98}"/>
              </a:ext>
            </a:extLst>
          </p:cNvPr>
          <p:cNvSpPr>
            <a:spLocks noGrp="1"/>
          </p:cNvSpPr>
          <p:nvPr>
            <p:ph idx="1"/>
          </p:nvPr>
        </p:nvSpPr>
        <p:spPr>
          <a:xfrm>
            <a:off x="677334" y="3997234"/>
            <a:ext cx="8596668" cy="2044128"/>
          </a:xfrm>
        </p:spPr>
        <p:txBody>
          <a:bodyPr/>
          <a:lstStyle/>
          <a:p>
            <a:r>
              <a:rPr lang="en-US" dirty="0"/>
              <a:t>Elbow-method not clear, could do 3-6</a:t>
            </a:r>
          </a:p>
          <a:p>
            <a:r>
              <a:rPr lang="en-US" dirty="0"/>
              <a:t>Silhouette-method suggests 3</a:t>
            </a:r>
          </a:p>
          <a:p>
            <a:r>
              <a:rPr lang="en-US" dirty="0"/>
              <a:t>Davies-Bouldin Index suggests 4</a:t>
            </a:r>
          </a:p>
          <a:p>
            <a:r>
              <a:rPr lang="en-US" dirty="0"/>
              <a:t>Decide on 4 (3 resulted in very uneven clusters, 5-6 resulted in one very small cluster of 2 neighborhoods)</a:t>
            </a:r>
          </a:p>
        </p:txBody>
      </p:sp>
      <p:pic>
        <p:nvPicPr>
          <p:cNvPr id="6" name="Picture 5">
            <a:extLst>
              <a:ext uri="{FF2B5EF4-FFF2-40B4-BE49-F238E27FC236}">
                <a16:creationId xmlns:a16="http://schemas.microsoft.com/office/drawing/2014/main" id="{22D5020D-A667-4EA0-8D2D-0D3ACD10903D}"/>
              </a:ext>
            </a:extLst>
          </p:cNvPr>
          <p:cNvPicPr/>
          <p:nvPr/>
        </p:nvPicPr>
        <p:blipFill>
          <a:blip r:embed="rId2"/>
          <a:stretch>
            <a:fillRect/>
          </a:stretch>
        </p:blipFill>
        <p:spPr>
          <a:xfrm>
            <a:off x="444137" y="1402080"/>
            <a:ext cx="3378926" cy="2362291"/>
          </a:xfrm>
          <a:prstGeom prst="rect">
            <a:avLst/>
          </a:prstGeom>
        </p:spPr>
      </p:pic>
      <p:pic>
        <p:nvPicPr>
          <p:cNvPr id="9" name="Picture 8">
            <a:extLst>
              <a:ext uri="{FF2B5EF4-FFF2-40B4-BE49-F238E27FC236}">
                <a16:creationId xmlns:a16="http://schemas.microsoft.com/office/drawing/2014/main" id="{943D5F97-36BB-48A7-AAE2-CCE048D9FF8B}"/>
              </a:ext>
            </a:extLst>
          </p:cNvPr>
          <p:cNvPicPr/>
          <p:nvPr/>
        </p:nvPicPr>
        <p:blipFill>
          <a:blip r:embed="rId3"/>
          <a:stretch>
            <a:fillRect/>
          </a:stretch>
        </p:blipFill>
        <p:spPr>
          <a:xfrm>
            <a:off x="4028802" y="1402080"/>
            <a:ext cx="3469277" cy="2340340"/>
          </a:xfrm>
          <a:prstGeom prst="rect">
            <a:avLst/>
          </a:prstGeom>
        </p:spPr>
      </p:pic>
      <p:pic>
        <p:nvPicPr>
          <p:cNvPr id="12" name="Picture 11">
            <a:extLst>
              <a:ext uri="{FF2B5EF4-FFF2-40B4-BE49-F238E27FC236}">
                <a16:creationId xmlns:a16="http://schemas.microsoft.com/office/drawing/2014/main" id="{4B03EAE1-92BA-4906-B504-9E00DBF746EA}"/>
              </a:ext>
            </a:extLst>
          </p:cNvPr>
          <p:cNvPicPr/>
          <p:nvPr/>
        </p:nvPicPr>
        <p:blipFill>
          <a:blip r:embed="rId4"/>
          <a:stretch>
            <a:fillRect/>
          </a:stretch>
        </p:blipFill>
        <p:spPr>
          <a:xfrm>
            <a:off x="7703818" y="1424031"/>
            <a:ext cx="3378926" cy="2205537"/>
          </a:xfrm>
          <a:prstGeom prst="rect">
            <a:avLst/>
          </a:prstGeom>
        </p:spPr>
      </p:pic>
    </p:spTree>
    <p:extLst>
      <p:ext uri="{BB962C8B-B14F-4D97-AF65-F5344CB8AC3E}">
        <p14:creationId xmlns:p14="http://schemas.microsoft.com/office/powerpoint/2010/main" val="110992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AC30-B49D-42FB-89CC-6D3469868611}"/>
              </a:ext>
            </a:extLst>
          </p:cNvPr>
          <p:cNvSpPr>
            <a:spLocks noGrp="1"/>
          </p:cNvSpPr>
          <p:nvPr>
            <p:ph type="title"/>
          </p:nvPr>
        </p:nvSpPr>
        <p:spPr/>
        <p:txBody>
          <a:bodyPr/>
          <a:lstStyle/>
          <a:p>
            <a:r>
              <a:rPr lang="en-US" dirty="0"/>
              <a:t>Meet the Four Clusters</a:t>
            </a:r>
          </a:p>
        </p:txBody>
      </p:sp>
      <p:sp>
        <p:nvSpPr>
          <p:cNvPr id="3" name="Content Placeholder 2">
            <a:extLst>
              <a:ext uri="{FF2B5EF4-FFF2-40B4-BE49-F238E27FC236}">
                <a16:creationId xmlns:a16="http://schemas.microsoft.com/office/drawing/2014/main" id="{AF97C3B8-DC36-4A64-82B0-41FD9F92C0C6}"/>
              </a:ext>
            </a:extLst>
          </p:cNvPr>
          <p:cNvSpPr>
            <a:spLocks noGrp="1"/>
          </p:cNvSpPr>
          <p:nvPr>
            <p:ph idx="1"/>
          </p:nvPr>
        </p:nvSpPr>
        <p:spPr>
          <a:xfrm>
            <a:off x="677334" y="3753394"/>
            <a:ext cx="8596668" cy="2287968"/>
          </a:xfrm>
        </p:spPr>
        <p:txBody>
          <a:bodyPr>
            <a:normAutofit fontScale="92500" lnSpcReduction="10000"/>
          </a:bodyPr>
          <a:lstStyle/>
          <a:p>
            <a:pPr marR="0" lvl="0"/>
            <a:r>
              <a:rPr lang="en-US" sz="1700" dirty="0"/>
              <a:t>Cluster 0: Most with high venue counts (&gt;60) and high unique venue category counts (&gt;40) </a:t>
            </a:r>
          </a:p>
          <a:p>
            <a:pPr marR="0" lvl="0"/>
            <a:r>
              <a:rPr lang="en-US" sz="1700" dirty="0"/>
              <a:t>Cluster 1: Most with medium venue counts (20-60) and medium unique venue category counts (20-40)</a:t>
            </a:r>
          </a:p>
          <a:p>
            <a:pPr marR="0" lvl="0"/>
            <a:r>
              <a:rPr lang="en-US" sz="1700" dirty="0"/>
              <a:t>Cluster 2: Most with low venue counts (&lt;20) and low unique venue category counts (&lt;20)</a:t>
            </a:r>
          </a:p>
          <a:p>
            <a:pPr marR="0" lvl="0"/>
            <a:r>
              <a:rPr lang="en-US" sz="1700" dirty="0"/>
              <a:t>Cluster 3: Most with high venue counts (&gt;60) and high unique venue category counts (&gt;40)</a:t>
            </a:r>
          </a:p>
        </p:txBody>
      </p:sp>
      <p:pic>
        <p:nvPicPr>
          <p:cNvPr id="6" name="Picture 5">
            <a:extLst>
              <a:ext uri="{FF2B5EF4-FFF2-40B4-BE49-F238E27FC236}">
                <a16:creationId xmlns:a16="http://schemas.microsoft.com/office/drawing/2014/main" id="{75FD560A-E27F-48AE-AB8F-06364D0B2127}"/>
              </a:ext>
            </a:extLst>
          </p:cNvPr>
          <p:cNvPicPr/>
          <p:nvPr/>
        </p:nvPicPr>
        <p:blipFill>
          <a:blip r:embed="rId2"/>
          <a:stretch>
            <a:fillRect/>
          </a:stretch>
        </p:blipFill>
        <p:spPr>
          <a:xfrm>
            <a:off x="870676" y="1462631"/>
            <a:ext cx="3187700" cy="2181860"/>
          </a:xfrm>
          <a:prstGeom prst="rect">
            <a:avLst/>
          </a:prstGeom>
        </p:spPr>
      </p:pic>
      <p:pic>
        <p:nvPicPr>
          <p:cNvPr id="9" name="Picture 8">
            <a:extLst>
              <a:ext uri="{FF2B5EF4-FFF2-40B4-BE49-F238E27FC236}">
                <a16:creationId xmlns:a16="http://schemas.microsoft.com/office/drawing/2014/main" id="{135C511B-42A8-47F8-989D-3E643F895789}"/>
              </a:ext>
            </a:extLst>
          </p:cNvPr>
          <p:cNvPicPr/>
          <p:nvPr/>
        </p:nvPicPr>
        <p:blipFill>
          <a:blip r:embed="rId3"/>
          <a:stretch>
            <a:fillRect/>
          </a:stretch>
        </p:blipFill>
        <p:spPr>
          <a:xfrm>
            <a:off x="5071112" y="1454376"/>
            <a:ext cx="3393440" cy="2190115"/>
          </a:xfrm>
          <a:prstGeom prst="rect">
            <a:avLst/>
          </a:prstGeom>
        </p:spPr>
      </p:pic>
      <p:sp>
        <p:nvSpPr>
          <p:cNvPr id="10" name="TextBox 9">
            <a:extLst>
              <a:ext uri="{FF2B5EF4-FFF2-40B4-BE49-F238E27FC236}">
                <a16:creationId xmlns:a16="http://schemas.microsoft.com/office/drawing/2014/main" id="{928121C0-1008-4373-AB7A-2F3BBCC950C6}"/>
              </a:ext>
            </a:extLst>
          </p:cNvPr>
          <p:cNvSpPr txBox="1"/>
          <p:nvPr/>
        </p:nvSpPr>
        <p:spPr>
          <a:xfrm flipH="1">
            <a:off x="677516" y="6237355"/>
            <a:ext cx="9581363" cy="584775"/>
          </a:xfrm>
          <a:prstGeom prst="rect">
            <a:avLst/>
          </a:prstGeom>
          <a:noFill/>
        </p:spPr>
        <p:txBody>
          <a:bodyPr wrap="square" rtlCol="0">
            <a:spAutoFit/>
          </a:bodyPr>
          <a:lstStyle/>
          <a:p>
            <a:r>
              <a:rPr lang="en-US" sz="1600" dirty="0"/>
              <a:t>* Can’t tell what is different between cluster 0 and 3, both being the high venue count/high unique venue category count type using these two measures only.</a:t>
            </a:r>
          </a:p>
        </p:txBody>
      </p:sp>
    </p:spTree>
    <p:extLst>
      <p:ext uri="{BB962C8B-B14F-4D97-AF65-F5344CB8AC3E}">
        <p14:creationId xmlns:p14="http://schemas.microsoft.com/office/powerpoint/2010/main" val="144877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047E-4288-4D38-9E62-77044F96480A}"/>
              </a:ext>
            </a:extLst>
          </p:cNvPr>
          <p:cNvSpPr>
            <a:spLocks noGrp="1"/>
          </p:cNvSpPr>
          <p:nvPr>
            <p:ph type="title"/>
          </p:nvPr>
        </p:nvSpPr>
        <p:spPr/>
        <p:txBody>
          <a:bodyPr/>
          <a:lstStyle/>
          <a:p>
            <a:r>
              <a:rPr lang="en-US" dirty="0"/>
              <a:t>Compare Clusters by City</a:t>
            </a:r>
          </a:p>
        </p:txBody>
      </p:sp>
      <p:sp>
        <p:nvSpPr>
          <p:cNvPr id="3" name="Content Placeholder 2">
            <a:extLst>
              <a:ext uri="{FF2B5EF4-FFF2-40B4-BE49-F238E27FC236}">
                <a16:creationId xmlns:a16="http://schemas.microsoft.com/office/drawing/2014/main" id="{D259E1D2-29C8-4DD5-8810-771079C35841}"/>
              </a:ext>
            </a:extLst>
          </p:cNvPr>
          <p:cNvSpPr>
            <a:spLocks noGrp="1"/>
          </p:cNvSpPr>
          <p:nvPr>
            <p:ph idx="1"/>
          </p:nvPr>
        </p:nvSpPr>
        <p:spPr>
          <a:xfrm>
            <a:off x="677334" y="3942534"/>
            <a:ext cx="8596668" cy="2763066"/>
          </a:xfrm>
        </p:spPr>
        <p:txBody>
          <a:bodyPr>
            <a:normAutofit fontScale="92500" lnSpcReduction="10000"/>
          </a:bodyPr>
          <a:lstStyle/>
          <a:p>
            <a:r>
              <a:rPr lang="en-US" sz="1800" dirty="0">
                <a:solidFill>
                  <a:srgbClr val="000000"/>
                </a:solidFill>
                <a:effectLst/>
                <a:latin typeface="Helvetica" panose="020B0604020202020204" pitchFamily="34" charset="0"/>
                <a:ea typeface="DengXian" panose="02010600030101010101" pitchFamily="2" charset="-122"/>
              </a:rPr>
              <a:t>Chi-squared test based on the table indicates shows difference in the neighborhood cluster distribution between the two cities (p&lt;0.001)</a:t>
            </a:r>
          </a:p>
          <a:p>
            <a:r>
              <a:rPr lang="en-US" sz="1800" dirty="0">
                <a:solidFill>
                  <a:srgbClr val="000000"/>
                </a:solidFill>
                <a:effectLst/>
                <a:latin typeface="Helvetica" panose="020B0604020202020204" pitchFamily="34" charset="0"/>
                <a:ea typeface="DengXian" panose="02010600030101010101" pitchFamily="2" charset="-122"/>
              </a:rPr>
              <a:t>Toronto </a:t>
            </a:r>
          </a:p>
          <a:p>
            <a:pPr lvl="1"/>
            <a:r>
              <a:rPr lang="en-US" dirty="0">
                <a:solidFill>
                  <a:srgbClr val="000000"/>
                </a:solidFill>
                <a:effectLst/>
                <a:latin typeface="Helvetica" panose="020B0604020202020204" pitchFamily="34" charset="0"/>
                <a:ea typeface="DengXian" panose="02010600030101010101" pitchFamily="2" charset="-122"/>
              </a:rPr>
              <a:t>Higher proportion of neighborhoods in cluster 2 (the low venue counts/low unique venue category count cluster) </a:t>
            </a:r>
          </a:p>
          <a:p>
            <a:pPr lvl="1"/>
            <a:r>
              <a:rPr lang="en-US" dirty="0">
                <a:solidFill>
                  <a:srgbClr val="000000"/>
                </a:solidFill>
                <a:effectLst/>
                <a:latin typeface="Helvetica" panose="020B0604020202020204" pitchFamily="34" charset="0"/>
                <a:ea typeface="DengXian" panose="02010600030101010101" pitchFamily="2" charset="-122"/>
              </a:rPr>
              <a:t>Lower proportion of neighborhoods in cluster 1 (the medium venue counts/medium unique venue category counts cluster)</a:t>
            </a:r>
          </a:p>
          <a:p>
            <a:r>
              <a:rPr lang="en-US" dirty="0">
                <a:solidFill>
                  <a:srgbClr val="000000"/>
                </a:solidFill>
                <a:latin typeface="Helvetica" panose="020B0604020202020204" pitchFamily="34" charset="0"/>
                <a:ea typeface="DengXian" panose="02010600030101010101" pitchFamily="2" charset="-122"/>
              </a:rPr>
              <a:t>Cluster 0, almost exclusive to New York City neighborhoods</a:t>
            </a:r>
          </a:p>
          <a:p>
            <a:r>
              <a:rPr lang="en-US" sz="1800" dirty="0">
                <a:solidFill>
                  <a:srgbClr val="000000"/>
                </a:solidFill>
                <a:effectLst/>
                <a:latin typeface="Helvetica" panose="020B0604020202020204" pitchFamily="34" charset="0"/>
                <a:ea typeface="DengXian" panose="02010600030101010101" pitchFamily="2" charset="-122"/>
              </a:rPr>
              <a:t>Both cities have at least one neighborhood in each cluster</a:t>
            </a:r>
            <a:endParaRPr lang="en-US" dirty="0">
              <a:solidFill>
                <a:srgbClr val="000000"/>
              </a:solidFill>
              <a:effectLst/>
              <a:latin typeface="Helvetica" panose="020B0604020202020204" pitchFamily="34" charset="0"/>
              <a:ea typeface="DengXian" panose="02010600030101010101" pitchFamily="2" charset="-122"/>
            </a:endParaRPr>
          </a:p>
        </p:txBody>
      </p:sp>
      <p:pic>
        <p:nvPicPr>
          <p:cNvPr id="6" name="Picture 5">
            <a:extLst>
              <a:ext uri="{FF2B5EF4-FFF2-40B4-BE49-F238E27FC236}">
                <a16:creationId xmlns:a16="http://schemas.microsoft.com/office/drawing/2014/main" id="{60F56F83-E3D4-4DEB-AEAE-9116CD312941}"/>
              </a:ext>
            </a:extLst>
          </p:cNvPr>
          <p:cNvPicPr/>
          <p:nvPr/>
        </p:nvPicPr>
        <p:blipFill>
          <a:blip r:embed="rId2"/>
          <a:stretch>
            <a:fillRect/>
          </a:stretch>
        </p:blipFill>
        <p:spPr>
          <a:xfrm>
            <a:off x="677333" y="1619794"/>
            <a:ext cx="3903375" cy="2322740"/>
          </a:xfrm>
          <a:prstGeom prst="rect">
            <a:avLst/>
          </a:prstGeom>
        </p:spPr>
      </p:pic>
      <p:pic>
        <p:nvPicPr>
          <p:cNvPr id="9" name="Picture 8">
            <a:extLst>
              <a:ext uri="{FF2B5EF4-FFF2-40B4-BE49-F238E27FC236}">
                <a16:creationId xmlns:a16="http://schemas.microsoft.com/office/drawing/2014/main" id="{46A8F170-3344-495A-8098-EE8EA08DA823}"/>
              </a:ext>
            </a:extLst>
          </p:cNvPr>
          <p:cNvPicPr/>
          <p:nvPr/>
        </p:nvPicPr>
        <p:blipFill>
          <a:blip r:embed="rId3"/>
          <a:stretch>
            <a:fillRect/>
          </a:stretch>
        </p:blipFill>
        <p:spPr>
          <a:xfrm>
            <a:off x="5932001" y="1811383"/>
            <a:ext cx="2863656" cy="1686016"/>
          </a:xfrm>
          <a:prstGeom prst="rect">
            <a:avLst/>
          </a:prstGeom>
        </p:spPr>
      </p:pic>
    </p:spTree>
    <p:extLst>
      <p:ext uri="{BB962C8B-B14F-4D97-AF65-F5344CB8AC3E}">
        <p14:creationId xmlns:p14="http://schemas.microsoft.com/office/powerpoint/2010/main" val="214746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AB8A-86A2-4C2A-93D6-05BE510732CE}"/>
              </a:ext>
            </a:extLst>
          </p:cNvPr>
          <p:cNvSpPr>
            <a:spLocks noGrp="1"/>
          </p:cNvSpPr>
          <p:nvPr>
            <p:ph type="title"/>
          </p:nvPr>
        </p:nvSpPr>
        <p:spPr/>
        <p:txBody>
          <a:bodyPr/>
          <a:lstStyle/>
          <a:p>
            <a:r>
              <a:rPr lang="en-US" dirty="0"/>
              <a:t>Map view </a:t>
            </a:r>
          </a:p>
        </p:txBody>
      </p:sp>
      <p:sp>
        <p:nvSpPr>
          <p:cNvPr id="3" name="Content Placeholder 2">
            <a:extLst>
              <a:ext uri="{FF2B5EF4-FFF2-40B4-BE49-F238E27FC236}">
                <a16:creationId xmlns:a16="http://schemas.microsoft.com/office/drawing/2014/main" id="{3DD436B8-749D-43C2-9A1A-8F8A4321A500}"/>
              </a:ext>
            </a:extLst>
          </p:cNvPr>
          <p:cNvSpPr>
            <a:spLocks noGrp="1"/>
          </p:cNvSpPr>
          <p:nvPr>
            <p:ph idx="1"/>
          </p:nvPr>
        </p:nvSpPr>
        <p:spPr>
          <a:xfrm>
            <a:off x="677334" y="5036133"/>
            <a:ext cx="8596668" cy="1713010"/>
          </a:xfrm>
        </p:spPr>
        <p:txBody>
          <a:bodyPr>
            <a:normAutofit lnSpcReduction="10000"/>
          </a:bodyPr>
          <a:lstStyle/>
          <a:p>
            <a:r>
              <a:rPr lang="en-US" dirty="0"/>
              <a:t>New York City, more neighborhoods and more densely packed</a:t>
            </a:r>
          </a:p>
          <a:p>
            <a:r>
              <a:rPr lang="en-US" dirty="0"/>
              <a:t>Similar cluster distribution patterns</a:t>
            </a:r>
          </a:p>
          <a:p>
            <a:pPr lvl="1"/>
            <a:r>
              <a:rPr lang="en-US" dirty="0"/>
              <a:t>High venue count/unique venue category count (Clusters 0 and 3, blue and red) are aggregated around city center (Manhattan for NYC, Downtown Toronto for Toronto)</a:t>
            </a:r>
          </a:p>
          <a:p>
            <a:pPr lvl="1"/>
            <a:r>
              <a:rPr lang="en-US" dirty="0"/>
              <a:t>Others spread out and farther from the center</a:t>
            </a:r>
          </a:p>
        </p:txBody>
      </p:sp>
      <p:pic>
        <p:nvPicPr>
          <p:cNvPr id="6" name="Picture 5">
            <a:extLst>
              <a:ext uri="{FF2B5EF4-FFF2-40B4-BE49-F238E27FC236}">
                <a16:creationId xmlns:a16="http://schemas.microsoft.com/office/drawing/2014/main" id="{79CC557C-BF2C-4133-92C7-50E79E8E16D9}"/>
              </a:ext>
            </a:extLst>
          </p:cNvPr>
          <p:cNvPicPr/>
          <p:nvPr/>
        </p:nvPicPr>
        <p:blipFill>
          <a:blip r:embed="rId2"/>
          <a:stretch>
            <a:fillRect/>
          </a:stretch>
        </p:blipFill>
        <p:spPr>
          <a:xfrm>
            <a:off x="446450" y="1737360"/>
            <a:ext cx="3583305" cy="3261360"/>
          </a:xfrm>
          <a:prstGeom prst="rect">
            <a:avLst/>
          </a:prstGeom>
        </p:spPr>
      </p:pic>
      <p:pic>
        <p:nvPicPr>
          <p:cNvPr id="9" name="Picture 8">
            <a:extLst>
              <a:ext uri="{FF2B5EF4-FFF2-40B4-BE49-F238E27FC236}">
                <a16:creationId xmlns:a16="http://schemas.microsoft.com/office/drawing/2014/main" id="{6370C450-377E-44A2-9153-72818FD90681}"/>
              </a:ext>
            </a:extLst>
          </p:cNvPr>
          <p:cNvPicPr/>
          <p:nvPr/>
        </p:nvPicPr>
        <p:blipFill>
          <a:blip r:embed="rId3"/>
          <a:stretch>
            <a:fillRect/>
          </a:stretch>
        </p:blipFill>
        <p:spPr>
          <a:xfrm>
            <a:off x="4803866" y="1737360"/>
            <a:ext cx="3002280" cy="2566670"/>
          </a:xfrm>
          <a:prstGeom prst="rect">
            <a:avLst/>
          </a:prstGeom>
        </p:spPr>
      </p:pic>
      <p:sp>
        <p:nvSpPr>
          <p:cNvPr id="10" name="TextBox 9">
            <a:extLst>
              <a:ext uri="{FF2B5EF4-FFF2-40B4-BE49-F238E27FC236}">
                <a16:creationId xmlns:a16="http://schemas.microsoft.com/office/drawing/2014/main" id="{95F74F14-A16A-4000-8DC4-C2D63B3BF29B}"/>
              </a:ext>
            </a:extLst>
          </p:cNvPr>
          <p:cNvSpPr txBox="1"/>
          <p:nvPr/>
        </p:nvSpPr>
        <p:spPr>
          <a:xfrm>
            <a:off x="2421814" y="4629388"/>
            <a:ext cx="1607941" cy="369332"/>
          </a:xfrm>
          <a:prstGeom prst="rect">
            <a:avLst/>
          </a:prstGeom>
          <a:noFill/>
        </p:spPr>
        <p:txBody>
          <a:bodyPr wrap="none" rtlCol="0">
            <a:spAutoFit/>
          </a:bodyPr>
          <a:lstStyle/>
          <a:p>
            <a:r>
              <a:rPr lang="en-US" dirty="0"/>
              <a:t>New York City</a:t>
            </a:r>
          </a:p>
        </p:txBody>
      </p:sp>
      <p:sp>
        <p:nvSpPr>
          <p:cNvPr id="12" name="TextBox 11">
            <a:extLst>
              <a:ext uri="{FF2B5EF4-FFF2-40B4-BE49-F238E27FC236}">
                <a16:creationId xmlns:a16="http://schemas.microsoft.com/office/drawing/2014/main" id="{F6337E9A-67C0-4F6F-9559-96B58B45F330}"/>
              </a:ext>
            </a:extLst>
          </p:cNvPr>
          <p:cNvSpPr txBox="1"/>
          <p:nvPr/>
        </p:nvSpPr>
        <p:spPr>
          <a:xfrm>
            <a:off x="6837483" y="3916309"/>
            <a:ext cx="968663" cy="369332"/>
          </a:xfrm>
          <a:prstGeom prst="rect">
            <a:avLst/>
          </a:prstGeom>
          <a:noFill/>
        </p:spPr>
        <p:txBody>
          <a:bodyPr wrap="none" rtlCol="0">
            <a:spAutoFit/>
          </a:bodyPr>
          <a:lstStyle/>
          <a:p>
            <a:r>
              <a:rPr lang="en-US" dirty="0"/>
              <a:t>Toronto</a:t>
            </a:r>
          </a:p>
        </p:txBody>
      </p:sp>
      <p:pic>
        <p:nvPicPr>
          <p:cNvPr id="15" name="Picture 14">
            <a:extLst>
              <a:ext uri="{FF2B5EF4-FFF2-40B4-BE49-F238E27FC236}">
                <a16:creationId xmlns:a16="http://schemas.microsoft.com/office/drawing/2014/main" id="{F4942B51-9B02-4D3E-AA2E-E43F85474448}"/>
              </a:ext>
            </a:extLst>
          </p:cNvPr>
          <p:cNvPicPr/>
          <p:nvPr/>
        </p:nvPicPr>
        <p:blipFill>
          <a:blip r:embed="rId4"/>
          <a:stretch>
            <a:fillRect/>
          </a:stretch>
        </p:blipFill>
        <p:spPr>
          <a:xfrm>
            <a:off x="8196275" y="2160589"/>
            <a:ext cx="1207770" cy="889635"/>
          </a:xfrm>
          <a:prstGeom prst="rect">
            <a:avLst/>
          </a:prstGeom>
        </p:spPr>
      </p:pic>
    </p:spTree>
    <p:extLst>
      <p:ext uri="{BB962C8B-B14F-4D97-AF65-F5344CB8AC3E}">
        <p14:creationId xmlns:p14="http://schemas.microsoft.com/office/powerpoint/2010/main" val="7160641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TotalTime>
  <Words>920</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Helvetica</vt:lpstr>
      <vt:lpstr>Trebuchet MS</vt:lpstr>
      <vt:lpstr>Wingdings 3</vt:lpstr>
      <vt:lpstr>Facet</vt:lpstr>
      <vt:lpstr>Battle of the Neighborhoods New York City vs. Toronto</vt:lpstr>
      <vt:lpstr>Relocating: New York City  Toronto</vt:lpstr>
      <vt:lpstr>Data Sources</vt:lpstr>
      <vt:lpstr>Data Summary</vt:lpstr>
      <vt:lpstr>Overall, different yet similar…</vt:lpstr>
      <vt:lpstr>How many clusters to use for K-means?</vt:lpstr>
      <vt:lpstr>Meet the Four Clusters</vt:lpstr>
      <vt:lpstr>Compare Clusters by City</vt:lpstr>
      <vt:lpstr>Map view </vt:lpstr>
      <vt:lpstr>Recommending target neighborhoods</vt:lpstr>
      <vt:lpstr>Summary</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 New York City vs. Toronto</dc:title>
  <dc:creator>Jie Lian</dc:creator>
  <cp:lastModifiedBy>Jie Lian</cp:lastModifiedBy>
  <cp:revision>15</cp:revision>
  <dcterms:created xsi:type="dcterms:W3CDTF">2020-08-23T22:35:35Z</dcterms:created>
  <dcterms:modified xsi:type="dcterms:W3CDTF">2020-08-24T00:10:37Z</dcterms:modified>
</cp:coreProperties>
</file>