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1A0A4-E7CE-441C-B98F-FDD0BDAE1E35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228A9-6CD2-4181-B494-BF53B986D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96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228A9-6CD2-4181-B494-BF53B986D1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81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5AD9-516C-4D63-AD22-0B37E73182CA}" type="datetime1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50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4182-9999-44AF-A6EC-1CA843BB24E7}" type="datetime1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42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D62C-D12F-4AF1-A2BE-429B45186835}" type="datetime1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11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825D-A56C-476F-ABFB-5CCEF87FA60A}" type="datetime1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55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DEF4-035E-49E1-8542-E94A98787E8E}" type="datetime1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17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D5EF-7D47-4F3E-A151-01F256116D0A}" type="datetime1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77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89EB-561B-4F71-9B15-236FF6A21EF7}" type="datetime1">
              <a:rPr lang="ru-RU" smtClean="0"/>
              <a:t>28.05.2019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05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1242-DCB9-479A-8017-B2805810E7F3}" type="datetime1">
              <a:rPr lang="ru-RU" smtClean="0"/>
              <a:t>28.05.2019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53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7996-4629-4232-8A1E-3E0218BF74C5}" type="datetime1">
              <a:rPr lang="ru-RU" smtClean="0"/>
              <a:t>28.05.2019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89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D120-596B-45B8-85B0-A3BA0899EB29}" type="datetime1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53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D43-8282-4417-A5C6-5FCB155CE8A5}" type="datetime1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62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32D3-B0A7-4D33-8BE0-8FF39B089A4B}" type="datetime1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68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 smtClean="0"/>
              <a:t>Резка металла ручной ножовкой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Производственное </a:t>
            </a:r>
            <a:r>
              <a:rPr lang="ru-RU" smtClean="0"/>
              <a:t>обучение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28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68422"/>
            <a:ext cx="10058400" cy="5504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Резка квадратного металла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10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444111" y="1393598"/>
            <a:ext cx="8146252" cy="1286250"/>
            <a:chOff x="476768" y="4265488"/>
            <a:chExt cx="8146252" cy="1286250"/>
          </a:xfrm>
        </p:grpSpPr>
        <p:sp>
          <p:nvSpPr>
            <p:cNvPr id="6" name="Полилиния 5"/>
            <p:cNvSpPr/>
            <p:nvPr/>
          </p:nvSpPr>
          <p:spPr>
            <a:xfrm>
              <a:off x="476768" y="4265488"/>
              <a:ext cx="2143750" cy="1286250"/>
            </a:xfrm>
            <a:custGeom>
              <a:avLst/>
              <a:gdLst>
                <a:gd name="connsiteX0" fmla="*/ 0 w 2143750"/>
                <a:gd name="connsiteY0" fmla="*/ 128625 h 1286250"/>
                <a:gd name="connsiteX1" fmla="*/ 128625 w 2143750"/>
                <a:gd name="connsiteY1" fmla="*/ 0 h 1286250"/>
                <a:gd name="connsiteX2" fmla="*/ 2015125 w 2143750"/>
                <a:gd name="connsiteY2" fmla="*/ 0 h 1286250"/>
                <a:gd name="connsiteX3" fmla="*/ 2143750 w 2143750"/>
                <a:gd name="connsiteY3" fmla="*/ 128625 h 1286250"/>
                <a:gd name="connsiteX4" fmla="*/ 2143750 w 2143750"/>
                <a:gd name="connsiteY4" fmla="*/ 1157625 h 1286250"/>
                <a:gd name="connsiteX5" fmla="*/ 2015125 w 2143750"/>
                <a:gd name="connsiteY5" fmla="*/ 1286250 h 1286250"/>
                <a:gd name="connsiteX6" fmla="*/ 128625 w 2143750"/>
                <a:gd name="connsiteY6" fmla="*/ 1286250 h 1286250"/>
                <a:gd name="connsiteX7" fmla="*/ 0 w 2143750"/>
                <a:gd name="connsiteY7" fmla="*/ 1157625 h 1286250"/>
                <a:gd name="connsiteX8" fmla="*/ 0 w 2143750"/>
                <a:gd name="connsiteY8" fmla="*/ 128625 h 128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750" h="1286250">
                  <a:moveTo>
                    <a:pt x="0" y="128625"/>
                  </a:moveTo>
                  <a:cubicBezTo>
                    <a:pt x="0" y="57587"/>
                    <a:pt x="57587" y="0"/>
                    <a:pt x="128625" y="0"/>
                  </a:cubicBezTo>
                  <a:lnTo>
                    <a:pt x="2015125" y="0"/>
                  </a:lnTo>
                  <a:cubicBezTo>
                    <a:pt x="2086163" y="0"/>
                    <a:pt x="2143750" y="57587"/>
                    <a:pt x="2143750" y="128625"/>
                  </a:cubicBezTo>
                  <a:lnTo>
                    <a:pt x="2143750" y="1157625"/>
                  </a:lnTo>
                  <a:cubicBezTo>
                    <a:pt x="2143750" y="1228663"/>
                    <a:pt x="2086163" y="1286250"/>
                    <a:pt x="2015125" y="1286250"/>
                  </a:cubicBezTo>
                  <a:lnTo>
                    <a:pt x="128625" y="1286250"/>
                  </a:lnTo>
                  <a:cubicBezTo>
                    <a:pt x="57587" y="1286250"/>
                    <a:pt x="0" y="1228663"/>
                    <a:pt x="0" y="1157625"/>
                  </a:cubicBezTo>
                  <a:lnTo>
                    <a:pt x="0" y="1286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253" tIns="106253" rIns="106253" bIns="10625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Наносят  разметочную риски</a:t>
              </a:r>
              <a:endPara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Полилиния 6"/>
            <p:cNvSpPr/>
            <p:nvPr/>
          </p:nvSpPr>
          <p:spPr>
            <a:xfrm>
              <a:off x="2834894" y="4642788"/>
              <a:ext cx="454475" cy="531650"/>
            </a:xfrm>
            <a:custGeom>
              <a:avLst/>
              <a:gdLst>
                <a:gd name="connsiteX0" fmla="*/ 0 w 454475"/>
                <a:gd name="connsiteY0" fmla="*/ 106330 h 531650"/>
                <a:gd name="connsiteX1" fmla="*/ 227238 w 454475"/>
                <a:gd name="connsiteY1" fmla="*/ 106330 h 531650"/>
                <a:gd name="connsiteX2" fmla="*/ 227238 w 454475"/>
                <a:gd name="connsiteY2" fmla="*/ 0 h 531650"/>
                <a:gd name="connsiteX3" fmla="*/ 454475 w 454475"/>
                <a:gd name="connsiteY3" fmla="*/ 265825 h 531650"/>
                <a:gd name="connsiteX4" fmla="*/ 227238 w 454475"/>
                <a:gd name="connsiteY4" fmla="*/ 531650 h 531650"/>
                <a:gd name="connsiteX5" fmla="*/ 227238 w 454475"/>
                <a:gd name="connsiteY5" fmla="*/ 425320 h 531650"/>
                <a:gd name="connsiteX6" fmla="*/ 0 w 454475"/>
                <a:gd name="connsiteY6" fmla="*/ 425320 h 531650"/>
                <a:gd name="connsiteX7" fmla="*/ 0 w 454475"/>
                <a:gd name="connsiteY7" fmla="*/ 106330 h 53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5" h="531650">
                  <a:moveTo>
                    <a:pt x="0" y="106330"/>
                  </a:moveTo>
                  <a:lnTo>
                    <a:pt x="227238" y="106330"/>
                  </a:lnTo>
                  <a:lnTo>
                    <a:pt x="227238" y="0"/>
                  </a:lnTo>
                  <a:lnTo>
                    <a:pt x="454475" y="265825"/>
                  </a:lnTo>
                  <a:lnTo>
                    <a:pt x="227238" y="531650"/>
                  </a:lnTo>
                  <a:lnTo>
                    <a:pt x="227238" y="425320"/>
                  </a:lnTo>
                  <a:lnTo>
                    <a:pt x="0" y="425320"/>
                  </a:lnTo>
                  <a:lnTo>
                    <a:pt x="0" y="10633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6330" rIns="136342" bIns="1063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200" kern="1200"/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3478019" y="4265488"/>
              <a:ext cx="2143750" cy="1286250"/>
            </a:xfrm>
            <a:custGeom>
              <a:avLst/>
              <a:gdLst>
                <a:gd name="connsiteX0" fmla="*/ 0 w 2143750"/>
                <a:gd name="connsiteY0" fmla="*/ 128625 h 1286250"/>
                <a:gd name="connsiteX1" fmla="*/ 128625 w 2143750"/>
                <a:gd name="connsiteY1" fmla="*/ 0 h 1286250"/>
                <a:gd name="connsiteX2" fmla="*/ 2015125 w 2143750"/>
                <a:gd name="connsiteY2" fmla="*/ 0 h 1286250"/>
                <a:gd name="connsiteX3" fmla="*/ 2143750 w 2143750"/>
                <a:gd name="connsiteY3" fmla="*/ 128625 h 1286250"/>
                <a:gd name="connsiteX4" fmla="*/ 2143750 w 2143750"/>
                <a:gd name="connsiteY4" fmla="*/ 1157625 h 1286250"/>
                <a:gd name="connsiteX5" fmla="*/ 2015125 w 2143750"/>
                <a:gd name="connsiteY5" fmla="*/ 1286250 h 1286250"/>
                <a:gd name="connsiteX6" fmla="*/ 128625 w 2143750"/>
                <a:gd name="connsiteY6" fmla="*/ 1286250 h 1286250"/>
                <a:gd name="connsiteX7" fmla="*/ 0 w 2143750"/>
                <a:gd name="connsiteY7" fmla="*/ 1157625 h 1286250"/>
                <a:gd name="connsiteX8" fmla="*/ 0 w 2143750"/>
                <a:gd name="connsiteY8" fmla="*/ 128625 h 128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750" h="1286250">
                  <a:moveTo>
                    <a:pt x="0" y="128625"/>
                  </a:moveTo>
                  <a:cubicBezTo>
                    <a:pt x="0" y="57587"/>
                    <a:pt x="57587" y="0"/>
                    <a:pt x="128625" y="0"/>
                  </a:cubicBezTo>
                  <a:lnTo>
                    <a:pt x="2015125" y="0"/>
                  </a:lnTo>
                  <a:cubicBezTo>
                    <a:pt x="2086163" y="0"/>
                    <a:pt x="2143750" y="57587"/>
                    <a:pt x="2143750" y="128625"/>
                  </a:cubicBezTo>
                  <a:lnTo>
                    <a:pt x="2143750" y="1157625"/>
                  </a:lnTo>
                  <a:cubicBezTo>
                    <a:pt x="2143750" y="1228663"/>
                    <a:pt x="2086163" y="1286250"/>
                    <a:pt x="2015125" y="1286250"/>
                  </a:cubicBezTo>
                  <a:lnTo>
                    <a:pt x="128625" y="1286250"/>
                  </a:lnTo>
                  <a:cubicBezTo>
                    <a:pt x="57587" y="1286250"/>
                    <a:pt x="0" y="1228663"/>
                    <a:pt x="0" y="1157625"/>
                  </a:cubicBezTo>
                  <a:lnTo>
                    <a:pt x="0" y="1286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253" tIns="106253" rIns="106253" bIns="10625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Заготовку зажимают в слесарных тисках</a:t>
              </a:r>
              <a:endPara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5836144" y="4642788"/>
              <a:ext cx="454475" cy="531650"/>
            </a:xfrm>
            <a:custGeom>
              <a:avLst/>
              <a:gdLst>
                <a:gd name="connsiteX0" fmla="*/ 0 w 454475"/>
                <a:gd name="connsiteY0" fmla="*/ 106330 h 531650"/>
                <a:gd name="connsiteX1" fmla="*/ 227238 w 454475"/>
                <a:gd name="connsiteY1" fmla="*/ 106330 h 531650"/>
                <a:gd name="connsiteX2" fmla="*/ 227238 w 454475"/>
                <a:gd name="connsiteY2" fmla="*/ 0 h 531650"/>
                <a:gd name="connsiteX3" fmla="*/ 454475 w 454475"/>
                <a:gd name="connsiteY3" fmla="*/ 265825 h 531650"/>
                <a:gd name="connsiteX4" fmla="*/ 227238 w 454475"/>
                <a:gd name="connsiteY4" fmla="*/ 531650 h 531650"/>
                <a:gd name="connsiteX5" fmla="*/ 227238 w 454475"/>
                <a:gd name="connsiteY5" fmla="*/ 425320 h 531650"/>
                <a:gd name="connsiteX6" fmla="*/ 0 w 454475"/>
                <a:gd name="connsiteY6" fmla="*/ 425320 h 531650"/>
                <a:gd name="connsiteX7" fmla="*/ 0 w 454475"/>
                <a:gd name="connsiteY7" fmla="*/ 106330 h 53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5" h="531650">
                  <a:moveTo>
                    <a:pt x="0" y="106330"/>
                  </a:moveTo>
                  <a:lnTo>
                    <a:pt x="227238" y="106330"/>
                  </a:lnTo>
                  <a:lnTo>
                    <a:pt x="227238" y="0"/>
                  </a:lnTo>
                  <a:lnTo>
                    <a:pt x="454475" y="265825"/>
                  </a:lnTo>
                  <a:lnTo>
                    <a:pt x="227238" y="531650"/>
                  </a:lnTo>
                  <a:lnTo>
                    <a:pt x="227238" y="425320"/>
                  </a:lnTo>
                  <a:lnTo>
                    <a:pt x="0" y="425320"/>
                  </a:lnTo>
                  <a:lnTo>
                    <a:pt x="0" y="10633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6330" rIns="136342" bIns="1063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200" kern="1200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6479270" y="4265488"/>
              <a:ext cx="2143750" cy="1286250"/>
            </a:xfrm>
            <a:custGeom>
              <a:avLst/>
              <a:gdLst>
                <a:gd name="connsiteX0" fmla="*/ 0 w 2143750"/>
                <a:gd name="connsiteY0" fmla="*/ 128625 h 1286250"/>
                <a:gd name="connsiteX1" fmla="*/ 128625 w 2143750"/>
                <a:gd name="connsiteY1" fmla="*/ 0 h 1286250"/>
                <a:gd name="connsiteX2" fmla="*/ 2015125 w 2143750"/>
                <a:gd name="connsiteY2" fmla="*/ 0 h 1286250"/>
                <a:gd name="connsiteX3" fmla="*/ 2143750 w 2143750"/>
                <a:gd name="connsiteY3" fmla="*/ 128625 h 1286250"/>
                <a:gd name="connsiteX4" fmla="*/ 2143750 w 2143750"/>
                <a:gd name="connsiteY4" fmla="*/ 1157625 h 1286250"/>
                <a:gd name="connsiteX5" fmla="*/ 2015125 w 2143750"/>
                <a:gd name="connsiteY5" fmla="*/ 1286250 h 1286250"/>
                <a:gd name="connsiteX6" fmla="*/ 128625 w 2143750"/>
                <a:gd name="connsiteY6" fmla="*/ 1286250 h 1286250"/>
                <a:gd name="connsiteX7" fmla="*/ 0 w 2143750"/>
                <a:gd name="connsiteY7" fmla="*/ 1157625 h 1286250"/>
                <a:gd name="connsiteX8" fmla="*/ 0 w 2143750"/>
                <a:gd name="connsiteY8" fmla="*/ 128625 h 128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750" h="1286250">
                  <a:moveTo>
                    <a:pt x="0" y="128625"/>
                  </a:moveTo>
                  <a:cubicBezTo>
                    <a:pt x="0" y="57587"/>
                    <a:pt x="57587" y="0"/>
                    <a:pt x="128625" y="0"/>
                  </a:cubicBezTo>
                  <a:lnTo>
                    <a:pt x="2015125" y="0"/>
                  </a:lnTo>
                  <a:cubicBezTo>
                    <a:pt x="2086163" y="0"/>
                    <a:pt x="2143750" y="57587"/>
                    <a:pt x="2143750" y="128625"/>
                  </a:cubicBezTo>
                  <a:lnTo>
                    <a:pt x="2143750" y="1157625"/>
                  </a:lnTo>
                  <a:cubicBezTo>
                    <a:pt x="2143750" y="1228663"/>
                    <a:pt x="2086163" y="1286250"/>
                    <a:pt x="2015125" y="1286250"/>
                  </a:cubicBezTo>
                  <a:lnTo>
                    <a:pt x="128625" y="1286250"/>
                  </a:lnTo>
                  <a:cubicBezTo>
                    <a:pt x="57587" y="1286250"/>
                    <a:pt x="0" y="1228663"/>
                    <a:pt x="0" y="1157625"/>
                  </a:cubicBezTo>
                  <a:lnTo>
                    <a:pt x="0" y="1286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253" tIns="106253" rIns="106253" bIns="10625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Трехгранным напильником делают неглубокий пропил </a:t>
              </a:r>
              <a:endPara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Полилиния 10"/>
          <p:cNvSpPr/>
          <p:nvPr/>
        </p:nvSpPr>
        <p:spPr>
          <a:xfrm>
            <a:off x="8808170" y="1770898"/>
            <a:ext cx="454475" cy="531650"/>
          </a:xfrm>
          <a:custGeom>
            <a:avLst/>
            <a:gdLst>
              <a:gd name="connsiteX0" fmla="*/ 0 w 454475"/>
              <a:gd name="connsiteY0" fmla="*/ 106330 h 531650"/>
              <a:gd name="connsiteX1" fmla="*/ 227238 w 454475"/>
              <a:gd name="connsiteY1" fmla="*/ 106330 h 531650"/>
              <a:gd name="connsiteX2" fmla="*/ 227238 w 454475"/>
              <a:gd name="connsiteY2" fmla="*/ 0 h 531650"/>
              <a:gd name="connsiteX3" fmla="*/ 454475 w 454475"/>
              <a:gd name="connsiteY3" fmla="*/ 265825 h 531650"/>
              <a:gd name="connsiteX4" fmla="*/ 227238 w 454475"/>
              <a:gd name="connsiteY4" fmla="*/ 531650 h 531650"/>
              <a:gd name="connsiteX5" fmla="*/ 227238 w 454475"/>
              <a:gd name="connsiteY5" fmla="*/ 425320 h 531650"/>
              <a:gd name="connsiteX6" fmla="*/ 0 w 454475"/>
              <a:gd name="connsiteY6" fmla="*/ 425320 h 531650"/>
              <a:gd name="connsiteX7" fmla="*/ 0 w 454475"/>
              <a:gd name="connsiteY7" fmla="*/ 106330 h 53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4475" h="531650">
                <a:moveTo>
                  <a:pt x="0" y="106330"/>
                </a:moveTo>
                <a:lnTo>
                  <a:pt x="227238" y="106330"/>
                </a:lnTo>
                <a:lnTo>
                  <a:pt x="227238" y="0"/>
                </a:lnTo>
                <a:lnTo>
                  <a:pt x="454475" y="265825"/>
                </a:lnTo>
                <a:lnTo>
                  <a:pt x="227238" y="531650"/>
                </a:lnTo>
                <a:lnTo>
                  <a:pt x="227238" y="425320"/>
                </a:lnTo>
                <a:lnTo>
                  <a:pt x="0" y="425320"/>
                </a:lnTo>
                <a:lnTo>
                  <a:pt x="0" y="10633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6330" rIns="136342" bIns="10633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2200" kern="1200"/>
          </a:p>
        </p:txBody>
      </p:sp>
      <p:sp>
        <p:nvSpPr>
          <p:cNvPr id="12" name="Полилиния 11"/>
          <p:cNvSpPr/>
          <p:nvPr/>
        </p:nvSpPr>
        <p:spPr>
          <a:xfrm>
            <a:off x="9365348" y="1393598"/>
            <a:ext cx="2143750" cy="1286250"/>
          </a:xfrm>
          <a:custGeom>
            <a:avLst/>
            <a:gdLst>
              <a:gd name="connsiteX0" fmla="*/ 0 w 2143750"/>
              <a:gd name="connsiteY0" fmla="*/ 128625 h 1286250"/>
              <a:gd name="connsiteX1" fmla="*/ 128625 w 2143750"/>
              <a:gd name="connsiteY1" fmla="*/ 0 h 1286250"/>
              <a:gd name="connsiteX2" fmla="*/ 2015125 w 2143750"/>
              <a:gd name="connsiteY2" fmla="*/ 0 h 1286250"/>
              <a:gd name="connsiteX3" fmla="*/ 2143750 w 2143750"/>
              <a:gd name="connsiteY3" fmla="*/ 128625 h 1286250"/>
              <a:gd name="connsiteX4" fmla="*/ 2143750 w 2143750"/>
              <a:gd name="connsiteY4" fmla="*/ 1157625 h 1286250"/>
              <a:gd name="connsiteX5" fmla="*/ 2015125 w 2143750"/>
              <a:gd name="connsiteY5" fmla="*/ 1286250 h 1286250"/>
              <a:gd name="connsiteX6" fmla="*/ 128625 w 2143750"/>
              <a:gd name="connsiteY6" fmla="*/ 1286250 h 1286250"/>
              <a:gd name="connsiteX7" fmla="*/ 0 w 2143750"/>
              <a:gd name="connsiteY7" fmla="*/ 1157625 h 1286250"/>
              <a:gd name="connsiteX8" fmla="*/ 0 w 2143750"/>
              <a:gd name="connsiteY8" fmla="*/ 128625 h 1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3750" h="1286250">
                <a:moveTo>
                  <a:pt x="0" y="128625"/>
                </a:moveTo>
                <a:cubicBezTo>
                  <a:pt x="0" y="57587"/>
                  <a:pt x="57587" y="0"/>
                  <a:pt x="128625" y="0"/>
                </a:cubicBezTo>
                <a:lnTo>
                  <a:pt x="2015125" y="0"/>
                </a:lnTo>
                <a:cubicBezTo>
                  <a:pt x="2086163" y="0"/>
                  <a:pt x="2143750" y="57587"/>
                  <a:pt x="2143750" y="128625"/>
                </a:cubicBezTo>
                <a:lnTo>
                  <a:pt x="2143750" y="1157625"/>
                </a:lnTo>
                <a:cubicBezTo>
                  <a:pt x="2143750" y="1228663"/>
                  <a:pt x="2086163" y="1286250"/>
                  <a:pt x="2015125" y="1286250"/>
                </a:cubicBezTo>
                <a:lnTo>
                  <a:pt x="128625" y="1286250"/>
                </a:lnTo>
                <a:cubicBezTo>
                  <a:pt x="57587" y="1286250"/>
                  <a:pt x="0" y="1228663"/>
                  <a:pt x="0" y="1157625"/>
                </a:cubicBezTo>
                <a:lnTo>
                  <a:pt x="0" y="1286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253" tIns="106253" rIns="106253" bIns="10625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Производят отрезку без отламывания</a:t>
            </a:r>
            <a:endPara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44111" y="2964648"/>
            <a:ext cx="5813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 начале операции ножовку наклоняют в сторону от себя (вперед).По мере врезания наклон постепенно уменьшают до тех пор, пока рез не дойдет до противоположной кромки заготовки. Затем заготовку разрезают при горизонтальном положении ножовки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613" y="2964648"/>
            <a:ext cx="5062485" cy="29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8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16171"/>
            <a:ext cx="10058400" cy="66369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Резка полосового материала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41959" y="1079863"/>
            <a:ext cx="113407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Полосовой материал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рациональнее резать не по широкой, а по узкой стороне. Это, однако, можно сделать при толщине полосы больше расстояния между тремя зубьями полотна.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3857894" y="1633861"/>
            <a:ext cx="7733215" cy="3376436"/>
            <a:chOff x="3857894" y="1633861"/>
            <a:chExt cx="7733215" cy="3376436"/>
          </a:xfrm>
        </p:grpSpPr>
        <p:sp>
          <p:nvSpPr>
            <p:cNvPr id="17" name="Полилиния 16"/>
            <p:cNvSpPr/>
            <p:nvPr/>
          </p:nvSpPr>
          <p:spPr>
            <a:xfrm>
              <a:off x="3857897" y="1633861"/>
              <a:ext cx="7733212" cy="1048796"/>
            </a:xfrm>
            <a:custGeom>
              <a:avLst/>
              <a:gdLst>
                <a:gd name="connsiteX0" fmla="*/ 0 w 10856686"/>
                <a:gd name="connsiteY0" fmla="*/ 104880 h 1048796"/>
                <a:gd name="connsiteX1" fmla="*/ 104880 w 10856686"/>
                <a:gd name="connsiteY1" fmla="*/ 0 h 1048796"/>
                <a:gd name="connsiteX2" fmla="*/ 10751806 w 10856686"/>
                <a:gd name="connsiteY2" fmla="*/ 0 h 1048796"/>
                <a:gd name="connsiteX3" fmla="*/ 10856686 w 10856686"/>
                <a:gd name="connsiteY3" fmla="*/ 104880 h 1048796"/>
                <a:gd name="connsiteX4" fmla="*/ 10856686 w 10856686"/>
                <a:gd name="connsiteY4" fmla="*/ 943916 h 1048796"/>
                <a:gd name="connsiteX5" fmla="*/ 10751806 w 10856686"/>
                <a:gd name="connsiteY5" fmla="*/ 1048796 h 1048796"/>
                <a:gd name="connsiteX6" fmla="*/ 104880 w 10856686"/>
                <a:gd name="connsiteY6" fmla="*/ 1048796 h 1048796"/>
                <a:gd name="connsiteX7" fmla="*/ 0 w 10856686"/>
                <a:gd name="connsiteY7" fmla="*/ 943916 h 1048796"/>
                <a:gd name="connsiteX8" fmla="*/ 0 w 10856686"/>
                <a:gd name="connsiteY8" fmla="*/ 104880 h 104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56686" h="1048796">
                  <a:moveTo>
                    <a:pt x="0" y="104880"/>
                  </a:moveTo>
                  <a:cubicBezTo>
                    <a:pt x="0" y="46956"/>
                    <a:pt x="46956" y="0"/>
                    <a:pt x="104880" y="0"/>
                  </a:cubicBezTo>
                  <a:lnTo>
                    <a:pt x="10751806" y="0"/>
                  </a:lnTo>
                  <a:cubicBezTo>
                    <a:pt x="10809730" y="0"/>
                    <a:pt x="10856686" y="46956"/>
                    <a:pt x="10856686" y="104880"/>
                  </a:cubicBezTo>
                  <a:lnTo>
                    <a:pt x="10856686" y="943916"/>
                  </a:lnTo>
                  <a:cubicBezTo>
                    <a:pt x="10856686" y="1001840"/>
                    <a:pt x="10809730" y="1048796"/>
                    <a:pt x="10751806" y="1048796"/>
                  </a:cubicBezTo>
                  <a:lnTo>
                    <a:pt x="104880" y="1048796"/>
                  </a:lnTo>
                  <a:cubicBezTo>
                    <a:pt x="46956" y="1048796"/>
                    <a:pt x="0" y="1001840"/>
                    <a:pt x="0" y="943916"/>
                  </a:cubicBezTo>
                  <a:lnTo>
                    <a:pt x="0" y="10488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59096" tIns="182880" rIns="182881" bIns="182880" numCol="1" spcCol="1270" anchor="ctr" anchorCtr="0">
              <a:noAutofit/>
            </a:bodyPr>
            <a:lstStyle/>
            <a:p>
              <a:pPr lvl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4800" kern="1200" dirty="0"/>
            </a:p>
          </p:txBody>
        </p:sp>
        <p:sp>
          <p:nvSpPr>
            <p:cNvPr id="19" name="Полилиния 18"/>
            <p:cNvSpPr/>
            <p:nvPr/>
          </p:nvSpPr>
          <p:spPr>
            <a:xfrm>
              <a:off x="3857897" y="2787537"/>
              <a:ext cx="7733212" cy="1048796"/>
            </a:xfrm>
            <a:custGeom>
              <a:avLst/>
              <a:gdLst>
                <a:gd name="connsiteX0" fmla="*/ 0 w 10856686"/>
                <a:gd name="connsiteY0" fmla="*/ 104880 h 1048796"/>
                <a:gd name="connsiteX1" fmla="*/ 104880 w 10856686"/>
                <a:gd name="connsiteY1" fmla="*/ 0 h 1048796"/>
                <a:gd name="connsiteX2" fmla="*/ 10751806 w 10856686"/>
                <a:gd name="connsiteY2" fmla="*/ 0 h 1048796"/>
                <a:gd name="connsiteX3" fmla="*/ 10856686 w 10856686"/>
                <a:gd name="connsiteY3" fmla="*/ 104880 h 1048796"/>
                <a:gd name="connsiteX4" fmla="*/ 10856686 w 10856686"/>
                <a:gd name="connsiteY4" fmla="*/ 943916 h 1048796"/>
                <a:gd name="connsiteX5" fmla="*/ 10751806 w 10856686"/>
                <a:gd name="connsiteY5" fmla="*/ 1048796 h 1048796"/>
                <a:gd name="connsiteX6" fmla="*/ 104880 w 10856686"/>
                <a:gd name="connsiteY6" fmla="*/ 1048796 h 1048796"/>
                <a:gd name="connsiteX7" fmla="*/ 0 w 10856686"/>
                <a:gd name="connsiteY7" fmla="*/ 943916 h 1048796"/>
                <a:gd name="connsiteX8" fmla="*/ 0 w 10856686"/>
                <a:gd name="connsiteY8" fmla="*/ 104880 h 104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56686" h="1048796">
                  <a:moveTo>
                    <a:pt x="0" y="104880"/>
                  </a:moveTo>
                  <a:cubicBezTo>
                    <a:pt x="0" y="46956"/>
                    <a:pt x="46956" y="0"/>
                    <a:pt x="104880" y="0"/>
                  </a:cubicBezTo>
                  <a:lnTo>
                    <a:pt x="10751806" y="0"/>
                  </a:lnTo>
                  <a:cubicBezTo>
                    <a:pt x="10809730" y="0"/>
                    <a:pt x="10856686" y="46956"/>
                    <a:pt x="10856686" y="104880"/>
                  </a:cubicBezTo>
                  <a:lnTo>
                    <a:pt x="10856686" y="943916"/>
                  </a:lnTo>
                  <a:cubicBezTo>
                    <a:pt x="10856686" y="1001840"/>
                    <a:pt x="10809730" y="1048796"/>
                    <a:pt x="10751806" y="1048796"/>
                  </a:cubicBezTo>
                  <a:lnTo>
                    <a:pt x="104880" y="1048796"/>
                  </a:lnTo>
                  <a:cubicBezTo>
                    <a:pt x="46956" y="1048796"/>
                    <a:pt x="0" y="1001840"/>
                    <a:pt x="0" y="943916"/>
                  </a:cubicBezTo>
                  <a:lnTo>
                    <a:pt x="0" y="10488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59096" tIns="182880" rIns="182881" bIns="182880" numCol="1" spcCol="1270" anchor="ctr" anchorCtr="0">
              <a:noAutofit/>
            </a:bodyPr>
            <a:lstStyle/>
            <a:p>
              <a:pPr lvl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4800" kern="1200" dirty="0"/>
            </a:p>
          </p:txBody>
        </p:sp>
        <p:sp>
          <p:nvSpPr>
            <p:cNvPr id="21" name="Полилиния 20"/>
            <p:cNvSpPr/>
            <p:nvPr/>
          </p:nvSpPr>
          <p:spPr>
            <a:xfrm>
              <a:off x="3857894" y="3961501"/>
              <a:ext cx="7733213" cy="1048796"/>
            </a:xfrm>
            <a:custGeom>
              <a:avLst/>
              <a:gdLst>
                <a:gd name="connsiteX0" fmla="*/ 0 w 10856686"/>
                <a:gd name="connsiteY0" fmla="*/ 104880 h 1048796"/>
                <a:gd name="connsiteX1" fmla="*/ 104880 w 10856686"/>
                <a:gd name="connsiteY1" fmla="*/ 0 h 1048796"/>
                <a:gd name="connsiteX2" fmla="*/ 10751806 w 10856686"/>
                <a:gd name="connsiteY2" fmla="*/ 0 h 1048796"/>
                <a:gd name="connsiteX3" fmla="*/ 10856686 w 10856686"/>
                <a:gd name="connsiteY3" fmla="*/ 104880 h 1048796"/>
                <a:gd name="connsiteX4" fmla="*/ 10856686 w 10856686"/>
                <a:gd name="connsiteY4" fmla="*/ 943916 h 1048796"/>
                <a:gd name="connsiteX5" fmla="*/ 10751806 w 10856686"/>
                <a:gd name="connsiteY5" fmla="*/ 1048796 h 1048796"/>
                <a:gd name="connsiteX6" fmla="*/ 104880 w 10856686"/>
                <a:gd name="connsiteY6" fmla="*/ 1048796 h 1048796"/>
                <a:gd name="connsiteX7" fmla="*/ 0 w 10856686"/>
                <a:gd name="connsiteY7" fmla="*/ 943916 h 1048796"/>
                <a:gd name="connsiteX8" fmla="*/ 0 w 10856686"/>
                <a:gd name="connsiteY8" fmla="*/ 104880 h 104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56686" h="1048796">
                  <a:moveTo>
                    <a:pt x="0" y="104880"/>
                  </a:moveTo>
                  <a:cubicBezTo>
                    <a:pt x="0" y="46956"/>
                    <a:pt x="46956" y="0"/>
                    <a:pt x="104880" y="0"/>
                  </a:cubicBezTo>
                  <a:lnTo>
                    <a:pt x="10751806" y="0"/>
                  </a:lnTo>
                  <a:cubicBezTo>
                    <a:pt x="10809730" y="0"/>
                    <a:pt x="10856686" y="46956"/>
                    <a:pt x="10856686" y="104880"/>
                  </a:cubicBezTo>
                  <a:lnTo>
                    <a:pt x="10856686" y="943916"/>
                  </a:lnTo>
                  <a:cubicBezTo>
                    <a:pt x="10856686" y="1001840"/>
                    <a:pt x="10809730" y="1048796"/>
                    <a:pt x="10751806" y="1048796"/>
                  </a:cubicBezTo>
                  <a:lnTo>
                    <a:pt x="104880" y="1048796"/>
                  </a:lnTo>
                  <a:cubicBezTo>
                    <a:pt x="46956" y="1048796"/>
                    <a:pt x="0" y="1001840"/>
                    <a:pt x="0" y="943916"/>
                  </a:cubicBezTo>
                  <a:lnTo>
                    <a:pt x="0" y="10488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59096" tIns="182880" rIns="182881" bIns="182880" numCol="1" spcCol="1270" anchor="ctr" anchorCtr="0">
              <a:noAutofit/>
            </a:bodyPr>
            <a:lstStyle/>
            <a:p>
              <a:pPr lvl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Полилиния 22"/>
          <p:cNvSpPr/>
          <p:nvPr/>
        </p:nvSpPr>
        <p:spPr>
          <a:xfrm>
            <a:off x="3857893" y="5126503"/>
            <a:ext cx="7733213" cy="1048796"/>
          </a:xfrm>
          <a:custGeom>
            <a:avLst/>
            <a:gdLst>
              <a:gd name="connsiteX0" fmla="*/ 0 w 10856686"/>
              <a:gd name="connsiteY0" fmla="*/ 104880 h 1048796"/>
              <a:gd name="connsiteX1" fmla="*/ 104880 w 10856686"/>
              <a:gd name="connsiteY1" fmla="*/ 0 h 1048796"/>
              <a:gd name="connsiteX2" fmla="*/ 10751806 w 10856686"/>
              <a:gd name="connsiteY2" fmla="*/ 0 h 1048796"/>
              <a:gd name="connsiteX3" fmla="*/ 10856686 w 10856686"/>
              <a:gd name="connsiteY3" fmla="*/ 104880 h 1048796"/>
              <a:gd name="connsiteX4" fmla="*/ 10856686 w 10856686"/>
              <a:gd name="connsiteY4" fmla="*/ 943916 h 1048796"/>
              <a:gd name="connsiteX5" fmla="*/ 10751806 w 10856686"/>
              <a:gd name="connsiteY5" fmla="*/ 1048796 h 1048796"/>
              <a:gd name="connsiteX6" fmla="*/ 104880 w 10856686"/>
              <a:gd name="connsiteY6" fmla="*/ 1048796 h 1048796"/>
              <a:gd name="connsiteX7" fmla="*/ 0 w 10856686"/>
              <a:gd name="connsiteY7" fmla="*/ 943916 h 1048796"/>
              <a:gd name="connsiteX8" fmla="*/ 0 w 10856686"/>
              <a:gd name="connsiteY8" fmla="*/ 104880 h 104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6686" h="1048796">
                <a:moveTo>
                  <a:pt x="0" y="104880"/>
                </a:moveTo>
                <a:cubicBezTo>
                  <a:pt x="0" y="46956"/>
                  <a:pt x="46956" y="0"/>
                  <a:pt x="104880" y="0"/>
                </a:cubicBezTo>
                <a:lnTo>
                  <a:pt x="10751806" y="0"/>
                </a:lnTo>
                <a:cubicBezTo>
                  <a:pt x="10809730" y="0"/>
                  <a:pt x="10856686" y="46956"/>
                  <a:pt x="10856686" y="104880"/>
                </a:cubicBezTo>
                <a:lnTo>
                  <a:pt x="10856686" y="943916"/>
                </a:lnTo>
                <a:cubicBezTo>
                  <a:pt x="10856686" y="1001840"/>
                  <a:pt x="10809730" y="1048796"/>
                  <a:pt x="10751806" y="1048796"/>
                </a:cubicBezTo>
                <a:lnTo>
                  <a:pt x="104880" y="1048796"/>
                </a:lnTo>
                <a:cubicBezTo>
                  <a:pt x="46956" y="1048796"/>
                  <a:pt x="0" y="1001840"/>
                  <a:pt x="0" y="943916"/>
                </a:cubicBezTo>
                <a:lnTo>
                  <a:pt x="0" y="10488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59096" tIns="182880" rIns="182881" bIns="182880" numCol="1" spcCol="1270" anchor="ctr" anchorCtr="0">
            <a:noAutofit/>
          </a:bodyPr>
          <a:lstStyle/>
          <a:p>
            <a:pPr lvl="0" algn="l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4800" kern="1200" dirty="0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25" y="1575154"/>
            <a:ext cx="2821985" cy="1166211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3975815" y="1713208"/>
            <a:ext cx="7497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Резание ножовкой с поворотом полотна осуществляют при длинных (высоких) или глубоких резах, когда не удается довести рез до конца из-за того, что рамка ножовки упирается в торец заготовки и мешает дальнейшему пропиливанию</a:t>
            </a:r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25" y="2843446"/>
            <a:ext cx="2821985" cy="1054995"/>
          </a:xfrm>
          <a:prstGeom prst="rect">
            <a:avLst/>
          </a:prstGeom>
        </p:spPr>
      </p:pic>
      <p:sp>
        <p:nvSpPr>
          <p:cNvPr id="29" name="Прямоугольник 28"/>
          <p:cNvSpPr/>
          <p:nvPr/>
        </p:nvSpPr>
        <p:spPr>
          <a:xfrm>
            <a:off x="3975816" y="2784625"/>
            <a:ext cx="7497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Полотно повернуто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90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°</a:t>
            </a:r>
          </a:p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полотно переставляют в боковые прорези головок рамки. При таком положении ножовки работают осторожно, так как при перекосе рамки ножовочное полотно может сломаться. </a:t>
            </a: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3" b="8794"/>
          <a:stretch/>
        </p:blipFill>
        <p:spPr>
          <a:xfrm>
            <a:off x="844324" y="4000522"/>
            <a:ext cx="2821985" cy="989488"/>
          </a:xfrm>
          <a:prstGeom prst="rect">
            <a:avLst/>
          </a:prstGeom>
        </p:spPr>
      </p:pic>
      <p:sp>
        <p:nvSpPr>
          <p:cNvPr id="32" name="Прямоугольник 31"/>
          <p:cNvSpPr/>
          <p:nvPr/>
        </p:nvSpPr>
        <p:spPr>
          <a:xfrm>
            <a:off x="3975815" y="4178964"/>
            <a:ext cx="7497371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Резание деталей с замкнутым контуром. Осуществляется также при повернутом на 90 градусов полотне</a:t>
            </a: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24" y="5104633"/>
            <a:ext cx="2821985" cy="117446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975816" y="5464175"/>
            <a:ext cx="749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очень глубоких резах левую руку переставляют, берясь за верх рамки </a:t>
            </a:r>
          </a:p>
        </p:txBody>
      </p:sp>
    </p:spTree>
    <p:extLst>
      <p:ext uri="{BB962C8B-B14F-4D97-AF65-F5344CB8AC3E}">
        <p14:creationId xmlns:p14="http://schemas.microsoft.com/office/powerpoint/2010/main" val="318449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2629" y="424881"/>
            <a:ext cx="10058400" cy="6114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Резка листового материала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Быховская, БНТУ, Минск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1" y="1036321"/>
            <a:ext cx="3213768" cy="15762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640359" y="1362781"/>
            <a:ext cx="8107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Резка тонкого листового и профильного металла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Заготовки, детали из тонкого листового материала зажимают между деревянными брусками по одной или по несколько штук и разрезают вместе с брусками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1" y="2732893"/>
            <a:ext cx="2220815" cy="194321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760618" y="3096562"/>
            <a:ext cx="89872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Резка по криволинейным контурам.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Чтобы вырезать в металле (листе) фасонное окно (отверстие), просверливают или вырубают отверстие диаметром, равным ширине полотна ножовки или пилы лобзика. Пропустив через это отверстие полотно, закрепляют его в рамке и режут по заданному направлению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1" y="4805294"/>
            <a:ext cx="3031539" cy="151913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489960" y="48406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Шлицы крупных размеров прорезают обыкновенными ножовками с одним или двумя (в зависимости от ширины шлицев) соединенными вместе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полотнами.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Тонкие профили разрезают в плоских деревянных брусках 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1"/>
          <a:stretch/>
        </p:blipFill>
        <p:spPr>
          <a:xfrm>
            <a:off x="9377900" y="4905292"/>
            <a:ext cx="2555020" cy="10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0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4217" y="355211"/>
            <a:ext cx="10058400" cy="707235"/>
          </a:xfrm>
        </p:spPr>
        <p:txBody>
          <a:bodyPr>
            <a:normAutofit/>
          </a:bodyPr>
          <a:lstStyle/>
          <a:p>
            <a:r>
              <a:rPr lang="ru-RU" dirty="0" smtClean="0"/>
              <a:t>Устройство ручной ножовки</a:t>
            </a:r>
            <a:endParaRPr lang="ru-RU" dirty="0"/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Быховская, БНТУ, Минск</a:t>
            </a:r>
            <a:endParaRPr lang="ru-RU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9" y="2081349"/>
            <a:ext cx="5486777" cy="270836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64399" y="1062446"/>
            <a:ext cx="115140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Ручная ножовка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- инструмент, предназначенный для разрезания толстых листов полосового, круглого и профильного металла, а также для прорезания шлицев, пазов, обрезки и вырезки заготовок по контуру и других работ.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4399" y="4969642"/>
            <a:ext cx="548677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– гайка-барашек, 2 – рамка (станок), 3 – подвижная головка, </a:t>
            </a:r>
          </a:p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– ножовочное полотно, 5 – неподвижная головка, 6 – хвостовик с ручкой, 7 – штифты, 8 – прорези</a:t>
            </a:r>
            <a:endParaRPr lang="ru-RU" i="1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13417" y="1985776"/>
            <a:ext cx="57563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Ножовочное полотно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представляет собой тонкую и узкую стальную пластину с двумя отверстиями или штифтами и с зубьями на одном из ребер. 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17" y="3028108"/>
            <a:ext cx="5129349" cy="2185994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096000" y="5338575"/>
            <a:ext cx="57650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 зависимости от назначения ножовочные полотна разделяются на ручные и машинные. Полотно вставляют в рамку зубьями вперед.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92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16172"/>
            <a:ext cx="10058400" cy="733360"/>
          </a:xfrm>
        </p:spPr>
        <p:txBody>
          <a:bodyPr>
            <a:normAutofit/>
          </a:bodyPr>
          <a:lstStyle/>
          <a:p>
            <a:r>
              <a:rPr lang="ru-RU" dirty="0" smtClean="0"/>
              <a:t>Виды ножовок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Быховская, БНТУ, Минск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60" b="38921"/>
          <a:stretch/>
        </p:blipFill>
        <p:spPr>
          <a:xfrm>
            <a:off x="455023" y="1149532"/>
            <a:ext cx="4456611" cy="1052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911634" y="1088572"/>
            <a:ext cx="6923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Простейший станок с деревянной горизонтальной ручкой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древнюю и неудобную конструкцию. Горизонтальное расположение ручки заставляет выворачивать руку вперед, что приводит к быстрому утомлению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62" b="20881"/>
          <a:stretch/>
        </p:blipFill>
        <p:spPr>
          <a:xfrm>
            <a:off x="455023" y="2367228"/>
            <a:ext cx="3307080" cy="124395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023425" y="2263101"/>
            <a:ext cx="78115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Ножовка с закрытой ручкой</a:t>
            </a:r>
          </a:p>
          <a:p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сегодняшний день являются наиболее распространенными. Они могут различаться по деталям конструкции, но их рабочие свойства приблизительно одинаковы. Такой станок обладает довольно хорошими эргономическими свойствами.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3" y="3716775"/>
            <a:ext cx="3568402" cy="142279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023425" y="3716776"/>
            <a:ext cx="78115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Эргономические конструкции станков</a:t>
            </a:r>
          </a:p>
          <a:p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на основе станка с закрытой ручкой несколькими европейскими фирмами. Они существенно дороже и не столь многофункциональны 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интенсивном использовании они вполне оправдывают свою высокую стоимость.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8" t="35616" r="7829"/>
          <a:stretch/>
        </p:blipFill>
        <p:spPr>
          <a:xfrm>
            <a:off x="455023" y="5194104"/>
            <a:ext cx="2778034" cy="1328126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3233057" y="5403110"/>
            <a:ext cx="8601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Станки с односторонним креплением полотна</a:t>
            </a:r>
          </a:p>
          <a:p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Такие станки предназначены для работы в труднодоступных местах.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95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63920"/>
            <a:ext cx="10058400" cy="6462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Элементы ножовочного полотна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28"/>
          <a:stretch/>
        </p:blipFill>
        <p:spPr>
          <a:xfrm>
            <a:off x="387255" y="1322374"/>
            <a:ext cx="3962953" cy="302320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373880" y="1322374"/>
            <a:ext cx="74523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зуб ножовочного полотна имеет форму клина (резца). На зубе, как и на резце, различают задний угол α, угол заострения β, передний угол γ и угол резания δ.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89714" y="2079680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ctr">
              <a:lnSpc>
                <a:spcPts val="18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+ β + γ = 90°;</a:t>
            </a:r>
          </a:p>
          <a:p>
            <a:pPr indent="450215" algn="ctr">
              <a:lnSpc>
                <a:spcPts val="18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+ β = δ.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73880" y="2652864"/>
            <a:ext cx="75590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При резке металла большой ширины получаются пропилы значительной длины, в которых каждый зуб полотна снимает стружку, имеющую вид запятой. Эта стружка должна размещаться в стружечном пространстве до тех пор, пока острие зуба не выйдет из пропила (рис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а). Величина стружечного пространства зависит от величины заднего угла α, переднего угла γ и шага S зуба (рис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в).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87255" y="4534160"/>
            <a:ext cx="398662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 – зубья ножовки, передний угол зубьев: б – положительный, в – равный 0, г – отрицательный,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шаг</a:t>
            </a:r>
            <a:endParaRPr lang="ru-RU" i="1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373880" y="4445018"/>
            <a:ext cx="74523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резания металлов различной твердости углы заострения зубьев ножовочного полотна делаются: передний γ = 0 – 12°, задний α = 35 – 40°, заострения β = 43 – 60°.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373880" y="5229848"/>
            <a:ext cx="7452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Для разрезания более твердых материалов применяют полотна, у которых угол заострения зубьев больше, для разрезания мягких материалов угол заострения меньше.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77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90046"/>
            <a:ext cx="10058400" cy="6375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Разводка зубьев полотна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Быховская, БНТУ, Минск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41959" y="1106214"/>
            <a:ext cx="114016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Для резки металлов пользуются преимущественно ножовочными полотнами с шагом 1,3 – 1,6 мм, при котором на длине 25 мм насчитывается 17 –20 зубьев. Чем толще разрезаемая заготовка, тем крупнее должны быть зубья, и наоборот, чем тоньше заготовка, тем мельче должны быть зубья ножовочного полотна.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1958" y="2108146"/>
            <a:ext cx="6751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При резании ручной ножовкой в работе должно участвовать (одновременно резать металл) не менее 2-3 зубьев. Чтобы избежать заедания (защемления) ножовочного полотна в металле, зубья разводят.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43" y="2108146"/>
            <a:ext cx="4484913" cy="278791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358743" y="5028741"/>
            <a:ext cx="44849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ts val="1800"/>
              </a:lnSpc>
              <a:spcAft>
                <a:spcPts val="0"/>
              </a:spcAft>
            </a:pPr>
            <a:r>
              <a:rPr lang="ru-RU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Схема разводки полотна</a:t>
            </a:r>
          </a:p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 </a:t>
            </a:r>
            <a:r>
              <a:rPr lang="ru-RU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по полотну, б – по зубу; h – толщина полотна, К – ширина резания</a:t>
            </a:r>
            <a:endParaRPr lang="ru-RU" i="1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41960" y="3383778"/>
            <a:ext cx="67513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 предотвращает заклинивание полотна в разрезе и значительно облегчает работу. В зависимости от величины шага S разводку делают по полотну и по зубу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41960" y="4216874"/>
            <a:ext cx="6751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Ножовочные полотна с шагом зубьев 0,8 мм (допускается также для шага 1 мм) должны иметь разводку зубьев по полотну (волнистой) (рис.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а)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41958" y="5140204"/>
            <a:ext cx="6751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Полотно с шагом зубьев свыше 0,8 мм разводят по зубу (рис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б) (гофрированный развод). При этом разводе при малом шаге зубьев 2-3 зуба отводят вправо и 2-3 влево.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42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98754"/>
            <a:ext cx="10058400" cy="6027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Установка ножовочного полотна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41959" y="1192572"/>
            <a:ext cx="1106206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Ножовочное полотно выбирают,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сообразуясь с твердостью, формой и размерами разрезаемого металла.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1959" y="1515737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ts val="18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длинных пропилах берут ножовочные полотна с крупным шагом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зубьев;</a:t>
            </a:r>
          </a:p>
          <a:p>
            <a:pPr marL="285750" indent="-285750" algn="just">
              <a:lnSpc>
                <a:spcPts val="18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коротких - с мелким шагом зубьев. 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" y="2537148"/>
            <a:ext cx="4286262" cy="268799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41959" y="5373992"/>
            <a:ext cx="374415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ts val="1800"/>
              </a:lnSpc>
              <a:spcAft>
                <a:spcPts val="0"/>
              </a:spcAft>
            </a:pPr>
            <a:r>
              <a:rPr lang="ru-RU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ножовочного </a:t>
            </a:r>
            <a:r>
              <a:rPr lang="ru-RU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полотна</a:t>
            </a:r>
          </a:p>
          <a:p>
            <a:pPr indent="450215" algn="ctr">
              <a:lnSpc>
                <a:spcPts val="1800"/>
              </a:lnSpc>
              <a:spcAft>
                <a:spcPts val="0"/>
              </a:spcAft>
            </a:pPr>
            <a:r>
              <a:rPr lang="ru-RU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 – правильно, б – неправильно</a:t>
            </a:r>
            <a:endParaRPr lang="ru-RU" i="1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15839" y="2449417"/>
            <a:ext cx="7001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Ножовочное полотно устанавливают в прорези головки так, чтобы зубья были направлены от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ручки, а не к ручке.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15840" y="3095748"/>
            <a:ext cx="7001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При этом сначала вставляют конец полотна в неподвижную головку и фиксируют положение закладкой штифта, затем вставляют второй конец полотна в прорезь подвижного штыря и закрепляют его штифтом.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815838" y="4296077"/>
            <a:ext cx="7001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При этом сначала вставляют конец полотна в неподвижную головку и фиксируют положение закладкой штифта, затем вставляют второй конец полотна в прорезь подвижного штыря и закрепляют его штифтом.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06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9875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Положение рабочего при работе с ножовкой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Быховская, БНТУ, Минск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901439" y="1737450"/>
            <a:ext cx="79770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При резке металла ручной ножовкой становятся перед тисками прямо, свободно и устойчиво, вполоборота по отношению к губкам тисков или оси обрабатываемого предмета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" r="7970"/>
          <a:stretch/>
        </p:blipFill>
        <p:spPr>
          <a:xfrm>
            <a:off x="313509" y="1737450"/>
            <a:ext cx="3509554" cy="28765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610175" y="2993635"/>
            <a:ext cx="5268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Левую ногу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несколько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выставляют вперед, примерно по линии разрезаемого предмета, и на нее опирают корпус. Правая нога должна быть повернута по отношению к левой на угол 60 - 70°.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07" y="2763938"/>
            <a:ext cx="2639068" cy="18561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" y="4774488"/>
            <a:ext cx="4019550" cy="15240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441370" y="4723283"/>
            <a:ext cx="74371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Поза рабочего считается правильной, если правая рука с ножовкой, установленной на губки тисков (в исходное положение), согнутая в локте, образует прямой угол (90°) между плечевой и локтевой частями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руки.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Ручку обхватывают четырьмя пальцами, большой палец накладывают сверху вдоль ручки. </a:t>
            </a:r>
          </a:p>
        </p:txBody>
      </p:sp>
    </p:spTree>
    <p:extLst>
      <p:ext uri="{BB962C8B-B14F-4D97-AF65-F5344CB8AC3E}">
        <p14:creationId xmlns:p14="http://schemas.microsoft.com/office/powerpoint/2010/main" val="400434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508" y="407462"/>
            <a:ext cx="10058400" cy="698526"/>
          </a:xfrm>
        </p:spPr>
        <p:txBody>
          <a:bodyPr>
            <a:normAutofit/>
          </a:bodyPr>
          <a:lstStyle/>
          <a:p>
            <a:r>
              <a:rPr lang="ru-RU" dirty="0"/>
              <a:t>Правила при работе с ножовкой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8</a:t>
            </a:fld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754868" y="1182977"/>
            <a:ext cx="9808630" cy="2387747"/>
            <a:chOff x="991447" y="1182977"/>
            <a:chExt cx="7117080" cy="2387747"/>
          </a:xfrm>
        </p:grpSpPr>
        <p:sp>
          <p:nvSpPr>
            <p:cNvPr id="21" name="Полилиния 20"/>
            <p:cNvSpPr/>
            <p:nvPr/>
          </p:nvSpPr>
          <p:spPr>
            <a:xfrm>
              <a:off x="991447" y="1182977"/>
              <a:ext cx="7117080" cy="678960"/>
            </a:xfrm>
            <a:custGeom>
              <a:avLst/>
              <a:gdLst>
                <a:gd name="connsiteX0" fmla="*/ 0 w 7117080"/>
                <a:gd name="connsiteY0" fmla="*/ 113162 h 678960"/>
                <a:gd name="connsiteX1" fmla="*/ 113162 w 7117080"/>
                <a:gd name="connsiteY1" fmla="*/ 0 h 678960"/>
                <a:gd name="connsiteX2" fmla="*/ 7003918 w 7117080"/>
                <a:gd name="connsiteY2" fmla="*/ 0 h 678960"/>
                <a:gd name="connsiteX3" fmla="*/ 7117080 w 7117080"/>
                <a:gd name="connsiteY3" fmla="*/ 113162 h 678960"/>
                <a:gd name="connsiteX4" fmla="*/ 7117080 w 7117080"/>
                <a:gd name="connsiteY4" fmla="*/ 565798 h 678960"/>
                <a:gd name="connsiteX5" fmla="*/ 7003918 w 7117080"/>
                <a:gd name="connsiteY5" fmla="*/ 678960 h 678960"/>
                <a:gd name="connsiteX6" fmla="*/ 113162 w 7117080"/>
                <a:gd name="connsiteY6" fmla="*/ 678960 h 678960"/>
                <a:gd name="connsiteX7" fmla="*/ 0 w 7117080"/>
                <a:gd name="connsiteY7" fmla="*/ 565798 h 678960"/>
                <a:gd name="connsiteX8" fmla="*/ 0 w 7117080"/>
                <a:gd name="connsiteY8" fmla="*/ 113162 h 67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17080" h="678960">
                  <a:moveTo>
                    <a:pt x="0" y="113162"/>
                  </a:moveTo>
                  <a:cubicBezTo>
                    <a:pt x="0" y="50664"/>
                    <a:pt x="50664" y="0"/>
                    <a:pt x="113162" y="0"/>
                  </a:cubicBezTo>
                  <a:lnTo>
                    <a:pt x="7003918" y="0"/>
                  </a:lnTo>
                  <a:cubicBezTo>
                    <a:pt x="7066416" y="0"/>
                    <a:pt x="7117080" y="50664"/>
                    <a:pt x="7117080" y="113162"/>
                  </a:cubicBezTo>
                  <a:lnTo>
                    <a:pt x="7117080" y="565798"/>
                  </a:lnTo>
                  <a:cubicBezTo>
                    <a:pt x="7117080" y="628296"/>
                    <a:pt x="7066416" y="678960"/>
                    <a:pt x="7003918" y="678960"/>
                  </a:cubicBezTo>
                  <a:lnTo>
                    <a:pt x="113162" y="678960"/>
                  </a:lnTo>
                  <a:cubicBezTo>
                    <a:pt x="50664" y="678960"/>
                    <a:pt x="0" y="628296"/>
                    <a:pt x="0" y="565798"/>
                  </a:cubicBezTo>
                  <a:lnTo>
                    <a:pt x="0" y="1131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153" tIns="33144" rIns="302153" bIns="33144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короткие заготовки режут по наиболее широкой стороне</a:t>
              </a:r>
              <a:endPara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991447" y="1992976"/>
              <a:ext cx="7117080" cy="678960"/>
            </a:xfrm>
            <a:custGeom>
              <a:avLst/>
              <a:gdLst>
                <a:gd name="connsiteX0" fmla="*/ 0 w 7117080"/>
                <a:gd name="connsiteY0" fmla="*/ 113162 h 678960"/>
                <a:gd name="connsiteX1" fmla="*/ 113162 w 7117080"/>
                <a:gd name="connsiteY1" fmla="*/ 0 h 678960"/>
                <a:gd name="connsiteX2" fmla="*/ 7003918 w 7117080"/>
                <a:gd name="connsiteY2" fmla="*/ 0 h 678960"/>
                <a:gd name="connsiteX3" fmla="*/ 7117080 w 7117080"/>
                <a:gd name="connsiteY3" fmla="*/ 113162 h 678960"/>
                <a:gd name="connsiteX4" fmla="*/ 7117080 w 7117080"/>
                <a:gd name="connsiteY4" fmla="*/ 565798 h 678960"/>
                <a:gd name="connsiteX5" fmla="*/ 7003918 w 7117080"/>
                <a:gd name="connsiteY5" fmla="*/ 678960 h 678960"/>
                <a:gd name="connsiteX6" fmla="*/ 113162 w 7117080"/>
                <a:gd name="connsiteY6" fmla="*/ 678960 h 678960"/>
                <a:gd name="connsiteX7" fmla="*/ 0 w 7117080"/>
                <a:gd name="connsiteY7" fmla="*/ 565798 h 678960"/>
                <a:gd name="connsiteX8" fmla="*/ 0 w 7117080"/>
                <a:gd name="connsiteY8" fmla="*/ 113162 h 67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17080" h="678960">
                  <a:moveTo>
                    <a:pt x="0" y="113162"/>
                  </a:moveTo>
                  <a:cubicBezTo>
                    <a:pt x="0" y="50664"/>
                    <a:pt x="50664" y="0"/>
                    <a:pt x="113162" y="0"/>
                  </a:cubicBezTo>
                  <a:lnTo>
                    <a:pt x="7003918" y="0"/>
                  </a:lnTo>
                  <a:cubicBezTo>
                    <a:pt x="7066416" y="0"/>
                    <a:pt x="7117080" y="50664"/>
                    <a:pt x="7117080" y="113162"/>
                  </a:cubicBezTo>
                  <a:lnTo>
                    <a:pt x="7117080" y="565798"/>
                  </a:lnTo>
                  <a:cubicBezTo>
                    <a:pt x="7117080" y="628296"/>
                    <a:pt x="7066416" y="678960"/>
                    <a:pt x="7003918" y="678960"/>
                  </a:cubicBezTo>
                  <a:lnTo>
                    <a:pt x="113162" y="678960"/>
                  </a:lnTo>
                  <a:cubicBezTo>
                    <a:pt x="50664" y="678960"/>
                    <a:pt x="0" y="628296"/>
                    <a:pt x="0" y="565798"/>
                  </a:cubicBezTo>
                  <a:lnTo>
                    <a:pt x="0" y="1131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153" tIns="33144" rIns="302153" bIns="33144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 работе должно участвовать все ножовочное полотно</a:t>
              </a:r>
              <a:endPara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991447" y="2891764"/>
              <a:ext cx="7117080" cy="678960"/>
            </a:xfrm>
            <a:custGeom>
              <a:avLst/>
              <a:gdLst>
                <a:gd name="connsiteX0" fmla="*/ 0 w 7117080"/>
                <a:gd name="connsiteY0" fmla="*/ 113162 h 678960"/>
                <a:gd name="connsiteX1" fmla="*/ 113162 w 7117080"/>
                <a:gd name="connsiteY1" fmla="*/ 0 h 678960"/>
                <a:gd name="connsiteX2" fmla="*/ 7003918 w 7117080"/>
                <a:gd name="connsiteY2" fmla="*/ 0 h 678960"/>
                <a:gd name="connsiteX3" fmla="*/ 7117080 w 7117080"/>
                <a:gd name="connsiteY3" fmla="*/ 113162 h 678960"/>
                <a:gd name="connsiteX4" fmla="*/ 7117080 w 7117080"/>
                <a:gd name="connsiteY4" fmla="*/ 565798 h 678960"/>
                <a:gd name="connsiteX5" fmla="*/ 7003918 w 7117080"/>
                <a:gd name="connsiteY5" fmla="*/ 678960 h 678960"/>
                <a:gd name="connsiteX6" fmla="*/ 113162 w 7117080"/>
                <a:gd name="connsiteY6" fmla="*/ 678960 h 678960"/>
                <a:gd name="connsiteX7" fmla="*/ 0 w 7117080"/>
                <a:gd name="connsiteY7" fmla="*/ 565798 h 678960"/>
                <a:gd name="connsiteX8" fmla="*/ 0 w 7117080"/>
                <a:gd name="connsiteY8" fmla="*/ 113162 h 67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17080" h="678960">
                  <a:moveTo>
                    <a:pt x="0" y="113162"/>
                  </a:moveTo>
                  <a:cubicBezTo>
                    <a:pt x="0" y="50664"/>
                    <a:pt x="50664" y="0"/>
                    <a:pt x="113162" y="0"/>
                  </a:cubicBezTo>
                  <a:lnTo>
                    <a:pt x="7003918" y="0"/>
                  </a:lnTo>
                  <a:cubicBezTo>
                    <a:pt x="7066416" y="0"/>
                    <a:pt x="7117080" y="50664"/>
                    <a:pt x="7117080" y="113162"/>
                  </a:cubicBezTo>
                  <a:lnTo>
                    <a:pt x="7117080" y="565798"/>
                  </a:lnTo>
                  <a:cubicBezTo>
                    <a:pt x="7117080" y="628296"/>
                    <a:pt x="7066416" y="678960"/>
                    <a:pt x="7003918" y="678960"/>
                  </a:cubicBezTo>
                  <a:lnTo>
                    <a:pt x="113162" y="678960"/>
                  </a:lnTo>
                  <a:cubicBezTo>
                    <a:pt x="50664" y="678960"/>
                    <a:pt x="0" y="628296"/>
                    <a:pt x="0" y="565798"/>
                  </a:cubicBezTo>
                  <a:lnTo>
                    <a:pt x="0" y="1131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153" tIns="33144" rIns="302153" bIns="33144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работают ножовкой не спеша, плавно, без рывков, делая не более 30-60 двойных ходов в минуту. </a:t>
              </a:r>
              <a:endPara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754868" y="3713563"/>
            <a:ext cx="9808630" cy="678960"/>
            <a:chOff x="508362" y="2139792"/>
            <a:chExt cx="7117080" cy="678960"/>
          </a:xfrm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508362" y="2139792"/>
              <a:ext cx="7117080" cy="678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Скругленный прямоугольник 5"/>
            <p:cNvSpPr/>
            <p:nvPr/>
          </p:nvSpPr>
          <p:spPr>
            <a:xfrm>
              <a:off x="541506" y="2172936"/>
              <a:ext cx="705079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9009" tIns="0" rIns="269009" bIns="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300" kern="120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754868" y="4535362"/>
            <a:ext cx="9808630" cy="678960"/>
            <a:chOff x="508362" y="2139792"/>
            <a:chExt cx="7117080" cy="678960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508362" y="2139792"/>
              <a:ext cx="7117080" cy="678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Скругленный прямоугольник 5"/>
            <p:cNvSpPr/>
            <p:nvPr/>
          </p:nvSpPr>
          <p:spPr>
            <a:xfrm>
              <a:off x="541506" y="2172936"/>
              <a:ext cx="705079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9009" tIns="0" rIns="269009" bIns="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300" kern="1200"/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1005723" y="3855097"/>
            <a:ext cx="7083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перед окончанием распила ослабляют нажим на ножовку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754868" y="5357161"/>
            <a:ext cx="9808630" cy="678960"/>
            <a:chOff x="508362" y="2139792"/>
            <a:chExt cx="7117080" cy="678960"/>
          </a:xfrm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508362" y="2139792"/>
              <a:ext cx="7117080" cy="678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Скругленный прямоугольник 5"/>
            <p:cNvSpPr/>
            <p:nvPr/>
          </p:nvSpPr>
          <p:spPr>
            <a:xfrm>
              <a:off x="541506" y="2172936"/>
              <a:ext cx="705079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9009" tIns="0" rIns="269009" bIns="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300" kern="1200"/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005723" y="4535362"/>
            <a:ext cx="9557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при резке не давать полотну нагреваться. Для уменьшения трения полотна о стенки в пропиле детали периодически смазывают полотно минеральным маслом или графитовой смазкой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05723" y="5341317"/>
            <a:ext cx="9557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 случае поломки или выкрашивания хотя бы одного зуба работу немедленно прекращают, удаляют из при пила остатки сломанного зуба, полотно заменяют новым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38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42296"/>
            <a:ext cx="10058400" cy="6027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Резка круглого металла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76768" y="1172501"/>
            <a:ext cx="11332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Круглый металл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небольших сечений режут ручными ножовками, а заготовки больших диаметров - на отрезных станках, приводных ножовках, дисковых пилах и других станках. </a:t>
            </a:r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470237" y="2003198"/>
            <a:ext cx="8146252" cy="1286250"/>
            <a:chOff x="476768" y="4265488"/>
            <a:chExt cx="8146252" cy="1286250"/>
          </a:xfrm>
        </p:grpSpPr>
        <p:sp>
          <p:nvSpPr>
            <p:cNvPr id="9" name="Полилиния 8"/>
            <p:cNvSpPr/>
            <p:nvPr/>
          </p:nvSpPr>
          <p:spPr>
            <a:xfrm>
              <a:off x="476768" y="4265488"/>
              <a:ext cx="2143750" cy="1286250"/>
            </a:xfrm>
            <a:custGeom>
              <a:avLst/>
              <a:gdLst>
                <a:gd name="connsiteX0" fmla="*/ 0 w 2143750"/>
                <a:gd name="connsiteY0" fmla="*/ 128625 h 1286250"/>
                <a:gd name="connsiteX1" fmla="*/ 128625 w 2143750"/>
                <a:gd name="connsiteY1" fmla="*/ 0 h 1286250"/>
                <a:gd name="connsiteX2" fmla="*/ 2015125 w 2143750"/>
                <a:gd name="connsiteY2" fmla="*/ 0 h 1286250"/>
                <a:gd name="connsiteX3" fmla="*/ 2143750 w 2143750"/>
                <a:gd name="connsiteY3" fmla="*/ 128625 h 1286250"/>
                <a:gd name="connsiteX4" fmla="*/ 2143750 w 2143750"/>
                <a:gd name="connsiteY4" fmla="*/ 1157625 h 1286250"/>
                <a:gd name="connsiteX5" fmla="*/ 2015125 w 2143750"/>
                <a:gd name="connsiteY5" fmla="*/ 1286250 h 1286250"/>
                <a:gd name="connsiteX6" fmla="*/ 128625 w 2143750"/>
                <a:gd name="connsiteY6" fmla="*/ 1286250 h 1286250"/>
                <a:gd name="connsiteX7" fmla="*/ 0 w 2143750"/>
                <a:gd name="connsiteY7" fmla="*/ 1157625 h 1286250"/>
                <a:gd name="connsiteX8" fmla="*/ 0 w 2143750"/>
                <a:gd name="connsiteY8" fmla="*/ 128625 h 128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750" h="1286250">
                  <a:moveTo>
                    <a:pt x="0" y="128625"/>
                  </a:moveTo>
                  <a:cubicBezTo>
                    <a:pt x="0" y="57587"/>
                    <a:pt x="57587" y="0"/>
                    <a:pt x="128625" y="0"/>
                  </a:cubicBezTo>
                  <a:lnTo>
                    <a:pt x="2015125" y="0"/>
                  </a:lnTo>
                  <a:cubicBezTo>
                    <a:pt x="2086163" y="0"/>
                    <a:pt x="2143750" y="57587"/>
                    <a:pt x="2143750" y="128625"/>
                  </a:cubicBezTo>
                  <a:lnTo>
                    <a:pt x="2143750" y="1157625"/>
                  </a:lnTo>
                  <a:cubicBezTo>
                    <a:pt x="2143750" y="1228663"/>
                    <a:pt x="2086163" y="1286250"/>
                    <a:pt x="2015125" y="1286250"/>
                  </a:cubicBezTo>
                  <a:lnTo>
                    <a:pt x="128625" y="1286250"/>
                  </a:lnTo>
                  <a:cubicBezTo>
                    <a:pt x="57587" y="1286250"/>
                    <a:pt x="0" y="1228663"/>
                    <a:pt x="0" y="1157625"/>
                  </a:cubicBezTo>
                  <a:lnTo>
                    <a:pt x="0" y="1286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253" tIns="106253" rIns="106253" bIns="10625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Наносят  разметочную риски</a:t>
              </a:r>
              <a:endPara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2834894" y="4642788"/>
              <a:ext cx="454475" cy="531650"/>
            </a:xfrm>
            <a:custGeom>
              <a:avLst/>
              <a:gdLst>
                <a:gd name="connsiteX0" fmla="*/ 0 w 454475"/>
                <a:gd name="connsiteY0" fmla="*/ 106330 h 531650"/>
                <a:gd name="connsiteX1" fmla="*/ 227238 w 454475"/>
                <a:gd name="connsiteY1" fmla="*/ 106330 h 531650"/>
                <a:gd name="connsiteX2" fmla="*/ 227238 w 454475"/>
                <a:gd name="connsiteY2" fmla="*/ 0 h 531650"/>
                <a:gd name="connsiteX3" fmla="*/ 454475 w 454475"/>
                <a:gd name="connsiteY3" fmla="*/ 265825 h 531650"/>
                <a:gd name="connsiteX4" fmla="*/ 227238 w 454475"/>
                <a:gd name="connsiteY4" fmla="*/ 531650 h 531650"/>
                <a:gd name="connsiteX5" fmla="*/ 227238 w 454475"/>
                <a:gd name="connsiteY5" fmla="*/ 425320 h 531650"/>
                <a:gd name="connsiteX6" fmla="*/ 0 w 454475"/>
                <a:gd name="connsiteY6" fmla="*/ 425320 h 531650"/>
                <a:gd name="connsiteX7" fmla="*/ 0 w 454475"/>
                <a:gd name="connsiteY7" fmla="*/ 106330 h 53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5" h="531650">
                  <a:moveTo>
                    <a:pt x="0" y="106330"/>
                  </a:moveTo>
                  <a:lnTo>
                    <a:pt x="227238" y="106330"/>
                  </a:lnTo>
                  <a:lnTo>
                    <a:pt x="227238" y="0"/>
                  </a:lnTo>
                  <a:lnTo>
                    <a:pt x="454475" y="265825"/>
                  </a:lnTo>
                  <a:lnTo>
                    <a:pt x="227238" y="531650"/>
                  </a:lnTo>
                  <a:lnTo>
                    <a:pt x="227238" y="425320"/>
                  </a:lnTo>
                  <a:lnTo>
                    <a:pt x="0" y="425320"/>
                  </a:lnTo>
                  <a:lnTo>
                    <a:pt x="0" y="10633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6330" rIns="136342" bIns="1063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200" kern="1200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3478019" y="4265488"/>
              <a:ext cx="2143750" cy="1286250"/>
            </a:xfrm>
            <a:custGeom>
              <a:avLst/>
              <a:gdLst>
                <a:gd name="connsiteX0" fmla="*/ 0 w 2143750"/>
                <a:gd name="connsiteY0" fmla="*/ 128625 h 1286250"/>
                <a:gd name="connsiteX1" fmla="*/ 128625 w 2143750"/>
                <a:gd name="connsiteY1" fmla="*/ 0 h 1286250"/>
                <a:gd name="connsiteX2" fmla="*/ 2015125 w 2143750"/>
                <a:gd name="connsiteY2" fmla="*/ 0 h 1286250"/>
                <a:gd name="connsiteX3" fmla="*/ 2143750 w 2143750"/>
                <a:gd name="connsiteY3" fmla="*/ 128625 h 1286250"/>
                <a:gd name="connsiteX4" fmla="*/ 2143750 w 2143750"/>
                <a:gd name="connsiteY4" fmla="*/ 1157625 h 1286250"/>
                <a:gd name="connsiteX5" fmla="*/ 2015125 w 2143750"/>
                <a:gd name="connsiteY5" fmla="*/ 1286250 h 1286250"/>
                <a:gd name="connsiteX6" fmla="*/ 128625 w 2143750"/>
                <a:gd name="connsiteY6" fmla="*/ 1286250 h 1286250"/>
                <a:gd name="connsiteX7" fmla="*/ 0 w 2143750"/>
                <a:gd name="connsiteY7" fmla="*/ 1157625 h 1286250"/>
                <a:gd name="connsiteX8" fmla="*/ 0 w 2143750"/>
                <a:gd name="connsiteY8" fmla="*/ 128625 h 128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750" h="1286250">
                  <a:moveTo>
                    <a:pt x="0" y="128625"/>
                  </a:moveTo>
                  <a:cubicBezTo>
                    <a:pt x="0" y="57587"/>
                    <a:pt x="57587" y="0"/>
                    <a:pt x="128625" y="0"/>
                  </a:cubicBezTo>
                  <a:lnTo>
                    <a:pt x="2015125" y="0"/>
                  </a:lnTo>
                  <a:cubicBezTo>
                    <a:pt x="2086163" y="0"/>
                    <a:pt x="2143750" y="57587"/>
                    <a:pt x="2143750" y="128625"/>
                  </a:cubicBezTo>
                  <a:lnTo>
                    <a:pt x="2143750" y="1157625"/>
                  </a:lnTo>
                  <a:cubicBezTo>
                    <a:pt x="2143750" y="1228663"/>
                    <a:pt x="2086163" y="1286250"/>
                    <a:pt x="2015125" y="1286250"/>
                  </a:cubicBezTo>
                  <a:lnTo>
                    <a:pt x="128625" y="1286250"/>
                  </a:lnTo>
                  <a:cubicBezTo>
                    <a:pt x="57587" y="1286250"/>
                    <a:pt x="0" y="1228663"/>
                    <a:pt x="0" y="1157625"/>
                  </a:cubicBezTo>
                  <a:lnTo>
                    <a:pt x="0" y="1286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253" tIns="106253" rIns="106253" bIns="10625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Заготовку зажимают в слесарных тисках</a:t>
              </a:r>
              <a:endPara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5836144" y="4642788"/>
              <a:ext cx="454475" cy="531650"/>
            </a:xfrm>
            <a:custGeom>
              <a:avLst/>
              <a:gdLst>
                <a:gd name="connsiteX0" fmla="*/ 0 w 454475"/>
                <a:gd name="connsiteY0" fmla="*/ 106330 h 531650"/>
                <a:gd name="connsiteX1" fmla="*/ 227238 w 454475"/>
                <a:gd name="connsiteY1" fmla="*/ 106330 h 531650"/>
                <a:gd name="connsiteX2" fmla="*/ 227238 w 454475"/>
                <a:gd name="connsiteY2" fmla="*/ 0 h 531650"/>
                <a:gd name="connsiteX3" fmla="*/ 454475 w 454475"/>
                <a:gd name="connsiteY3" fmla="*/ 265825 h 531650"/>
                <a:gd name="connsiteX4" fmla="*/ 227238 w 454475"/>
                <a:gd name="connsiteY4" fmla="*/ 531650 h 531650"/>
                <a:gd name="connsiteX5" fmla="*/ 227238 w 454475"/>
                <a:gd name="connsiteY5" fmla="*/ 425320 h 531650"/>
                <a:gd name="connsiteX6" fmla="*/ 0 w 454475"/>
                <a:gd name="connsiteY6" fmla="*/ 425320 h 531650"/>
                <a:gd name="connsiteX7" fmla="*/ 0 w 454475"/>
                <a:gd name="connsiteY7" fmla="*/ 106330 h 53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5" h="531650">
                  <a:moveTo>
                    <a:pt x="0" y="106330"/>
                  </a:moveTo>
                  <a:lnTo>
                    <a:pt x="227238" y="106330"/>
                  </a:lnTo>
                  <a:lnTo>
                    <a:pt x="227238" y="0"/>
                  </a:lnTo>
                  <a:lnTo>
                    <a:pt x="454475" y="265825"/>
                  </a:lnTo>
                  <a:lnTo>
                    <a:pt x="227238" y="531650"/>
                  </a:lnTo>
                  <a:lnTo>
                    <a:pt x="227238" y="425320"/>
                  </a:lnTo>
                  <a:lnTo>
                    <a:pt x="0" y="425320"/>
                  </a:lnTo>
                  <a:lnTo>
                    <a:pt x="0" y="10633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6330" rIns="136342" bIns="1063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200" kern="1200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6479270" y="4265488"/>
              <a:ext cx="2143750" cy="1286250"/>
            </a:xfrm>
            <a:custGeom>
              <a:avLst/>
              <a:gdLst>
                <a:gd name="connsiteX0" fmla="*/ 0 w 2143750"/>
                <a:gd name="connsiteY0" fmla="*/ 128625 h 1286250"/>
                <a:gd name="connsiteX1" fmla="*/ 128625 w 2143750"/>
                <a:gd name="connsiteY1" fmla="*/ 0 h 1286250"/>
                <a:gd name="connsiteX2" fmla="*/ 2015125 w 2143750"/>
                <a:gd name="connsiteY2" fmla="*/ 0 h 1286250"/>
                <a:gd name="connsiteX3" fmla="*/ 2143750 w 2143750"/>
                <a:gd name="connsiteY3" fmla="*/ 128625 h 1286250"/>
                <a:gd name="connsiteX4" fmla="*/ 2143750 w 2143750"/>
                <a:gd name="connsiteY4" fmla="*/ 1157625 h 1286250"/>
                <a:gd name="connsiteX5" fmla="*/ 2015125 w 2143750"/>
                <a:gd name="connsiteY5" fmla="*/ 1286250 h 1286250"/>
                <a:gd name="connsiteX6" fmla="*/ 128625 w 2143750"/>
                <a:gd name="connsiteY6" fmla="*/ 1286250 h 1286250"/>
                <a:gd name="connsiteX7" fmla="*/ 0 w 2143750"/>
                <a:gd name="connsiteY7" fmla="*/ 1157625 h 1286250"/>
                <a:gd name="connsiteX8" fmla="*/ 0 w 2143750"/>
                <a:gd name="connsiteY8" fmla="*/ 128625 h 128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750" h="1286250">
                  <a:moveTo>
                    <a:pt x="0" y="128625"/>
                  </a:moveTo>
                  <a:cubicBezTo>
                    <a:pt x="0" y="57587"/>
                    <a:pt x="57587" y="0"/>
                    <a:pt x="128625" y="0"/>
                  </a:cubicBezTo>
                  <a:lnTo>
                    <a:pt x="2015125" y="0"/>
                  </a:lnTo>
                  <a:cubicBezTo>
                    <a:pt x="2086163" y="0"/>
                    <a:pt x="2143750" y="57587"/>
                    <a:pt x="2143750" y="128625"/>
                  </a:cubicBezTo>
                  <a:lnTo>
                    <a:pt x="2143750" y="1157625"/>
                  </a:lnTo>
                  <a:cubicBezTo>
                    <a:pt x="2143750" y="1228663"/>
                    <a:pt x="2086163" y="1286250"/>
                    <a:pt x="2015125" y="1286250"/>
                  </a:cubicBezTo>
                  <a:lnTo>
                    <a:pt x="128625" y="1286250"/>
                  </a:lnTo>
                  <a:cubicBezTo>
                    <a:pt x="57587" y="1286250"/>
                    <a:pt x="0" y="1228663"/>
                    <a:pt x="0" y="1157625"/>
                  </a:cubicBezTo>
                  <a:lnTo>
                    <a:pt x="0" y="1286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253" tIns="106253" rIns="106253" bIns="10625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Трехгранным напильником делают неглубокий пропил </a:t>
              </a:r>
              <a:endPara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Полилиния 13"/>
          <p:cNvSpPr/>
          <p:nvPr/>
        </p:nvSpPr>
        <p:spPr>
          <a:xfrm>
            <a:off x="8834296" y="2380498"/>
            <a:ext cx="454475" cy="531650"/>
          </a:xfrm>
          <a:custGeom>
            <a:avLst/>
            <a:gdLst>
              <a:gd name="connsiteX0" fmla="*/ 0 w 454475"/>
              <a:gd name="connsiteY0" fmla="*/ 106330 h 531650"/>
              <a:gd name="connsiteX1" fmla="*/ 227238 w 454475"/>
              <a:gd name="connsiteY1" fmla="*/ 106330 h 531650"/>
              <a:gd name="connsiteX2" fmla="*/ 227238 w 454475"/>
              <a:gd name="connsiteY2" fmla="*/ 0 h 531650"/>
              <a:gd name="connsiteX3" fmla="*/ 454475 w 454475"/>
              <a:gd name="connsiteY3" fmla="*/ 265825 h 531650"/>
              <a:gd name="connsiteX4" fmla="*/ 227238 w 454475"/>
              <a:gd name="connsiteY4" fmla="*/ 531650 h 531650"/>
              <a:gd name="connsiteX5" fmla="*/ 227238 w 454475"/>
              <a:gd name="connsiteY5" fmla="*/ 425320 h 531650"/>
              <a:gd name="connsiteX6" fmla="*/ 0 w 454475"/>
              <a:gd name="connsiteY6" fmla="*/ 425320 h 531650"/>
              <a:gd name="connsiteX7" fmla="*/ 0 w 454475"/>
              <a:gd name="connsiteY7" fmla="*/ 106330 h 53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4475" h="531650">
                <a:moveTo>
                  <a:pt x="0" y="106330"/>
                </a:moveTo>
                <a:lnTo>
                  <a:pt x="227238" y="106330"/>
                </a:lnTo>
                <a:lnTo>
                  <a:pt x="227238" y="0"/>
                </a:lnTo>
                <a:lnTo>
                  <a:pt x="454475" y="265825"/>
                </a:lnTo>
                <a:lnTo>
                  <a:pt x="227238" y="531650"/>
                </a:lnTo>
                <a:lnTo>
                  <a:pt x="227238" y="425320"/>
                </a:lnTo>
                <a:lnTo>
                  <a:pt x="0" y="425320"/>
                </a:lnTo>
                <a:lnTo>
                  <a:pt x="0" y="10633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6330" rIns="136342" bIns="10633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2200" kern="1200"/>
          </a:p>
        </p:txBody>
      </p:sp>
      <p:sp>
        <p:nvSpPr>
          <p:cNvPr id="16" name="Полилиния 15"/>
          <p:cNvSpPr/>
          <p:nvPr/>
        </p:nvSpPr>
        <p:spPr>
          <a:xfrm>
            <a:off x="9391474" y="2003198"/>
            <a:ext cx="2143750" cy="1286250"/>
          </a:xfrm>
          <a:custGeom>
            <a:avLst/>
            <a:gdLst>
              <a:gd name="connsiteX0" fmla="*/ 0 w 2143750"/>
              <a:gd name="connsiteY0" fmla="*/ 128625 h 1286250"/>
              <a:gd name="connsiteX1" fmla="*/ 128625 w 2143750"/>
              <a:gd name="connsiteY1" fmla="*/ 0 h 1286250"/>
              <a:gd name="connsiteX2" fmla="*/ 2015125 w 2143750"/>
              <a:gd name="connsiteY2" fmla="*/ 0 h 1286250"/>
              <a:gd name="connsiteX3" fmla="*/ 2143750 w 2143750"/>
              <a:gd name="connsiteY3" fmla="*/ 128625 h 1286250"/>
              <a:gd name="connsiteX4" fmla="*/ 2143750 w 2143750"/>
              <a:gd name="connsiteY4" fmla="*/ 1157625 h 1286250"/>
              <a:gd name="connsiteX5" fmla="*/ 2015125 w 2143750"/>
              <a:gd name="connsiteY5" fmla="*/ 1286250 h 1286250"/>
              <a:gd name="connsiteX6" fmla="*/ 128625 w 2143750"/>
              <a:gd name="connsiteY6" fmla="*/ 1286250 h 1286250"/>
              <a:gd name="connsiteX7" fmla="*/ 0 w 2143750"/>
              <a:gd name="connsiteY7" fmla="*/ 1157625 h 1286250"/>
              <a:gd name="connsiteX8" fmla="*/ 0 w 2143750"/>
              <a:gd name="connsiteY8" fmla="*/ 128625 h 1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3750" h="1286250">
                <a:moveTo>
                  <a:pt x="0" y="128625"/>
                </a:moveTo>
                <a:cubicBezTo>
                  <a:pt x="0" y="57587"/>
                  <a:pt x="57587" y="0"/>
                  <a:pt x="128625" y="0"/>
                </a:cubicBezTo>
                <a:lnTo>
                  <a:pt x="2015125" y="0"/>
                </a:lnTo>
                <a:cubicBezTo>
                  <a:pt x="2086163" y="0"/>
                  <a:pt x="2143750" y="57587"/>
                  <a:pt x="2143750" y="128625"/>
                </a:cubicBezTo>
                <a:lnTo>
                  <a:pt x="2143750" y="1157625"/>
                </a:lnTo>
                <a:cubicBezTo>
                  <a:pt x="2143750" y="1228663"/>
                  <a:pt x="2086163" y="1286250"/>
                  <a:pt x="2015125" y="1286250"/>
                </a:cubicBezTo>
                <a:lnTo>
                  <a:pt x="128625" y="1286250"/>
                </a:lnTo>
                <a:cubicBezTo>
                  <a:pt x="57587" y="1286250"/>
                  <a:pt x="0" y="1228663"/>
                  <a:pt x="0" y="1157625"/>
                </a:cubicBezTo>
                <a:lnTo>
                  <a:pt x="0" y="1286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253" tIns="106253" rIns="106253" bIns="10625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Производят отрезку без отламывания</a:t>
            </a:r>
            <a:endPara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37" y="3694544"/>
            <a:ext cx="4046296" cy="2208031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4702628" y="3786880"/>
            <a:ext cx="68325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Для правильного начала реза на неразмеченной заготовке у места реза ставят ногтем большой палец левой руки и полотно ножовки примыкают вплотную к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ногтю,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ножовку держат только правой рукой.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1753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1387</Words>
  <Application>Microsoft Office PowerPoint</Application>
  <PresentationFormat>Широкоэкранный</PresentationFormat>
  <Paragraphs>105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Резка металла ручной ножовкой</vt:lpstr>
      <vt:lpstr>Устройство ручной ножовки</vt:lpstr>
      <vt:lpstr>Виды ножовок</vt:lpstr>
      <vt:lpstr>Элементы ножовочного полотна</vt:lpstr>
      <vt:lpstr>Разводка зубьев полотна</vt:lpstr>
      <vt:lpstr>Установка ножовочного полотна</vt:lpstr>
      <vt:lpstr>Положение рабочего при работе с ножовкой</vt:lpstr>
      <vt:lpstr>Правила при работе с ножовкой</vt:lpstr>
      <vt:lpstr>Резка круглого металла</vt:lpstr>
      <vt:lpstr>Резка квадратного металла</vt:lpstr>
      <vt:lpstr>Резка полосового материала</vt:lpstr>
      <vt:lpstr>Резка листового материала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Vincent Veiner</dc:creator>
  <cp:lastModifiedBy>Vincent Veiner</cp:lastModifiedBy>
  <cp:revision>24</cp:revision>
  <dcterms:created xsi:type="dcterms:W3CDTF">2019-04-03T21:42:04Z</dcterms:created>
  <dcterms:modified xsi:type="dcterms:W3CDTF">2019-05-28T15:30:31Z</dcterms:modified>
</cp:coreProperties>
</file>