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0" r:id="rId5"/>
    <p:sldId id="261" r:id="rId6"/>
    <p:sldId id="262" r:id="rId7"/>
    <p:sldId id="263" r:id="rId8"/>
    <p:sldId id="264" r:id="rId9"/>
    <p:sldId id="258" r:id="rId10"/>
    <p:sldId id="268" r:id="rId11"/>
    <p:sldId id="267" r:id="rId12"/>
    <p:sldId id="265" r:id="rId13"/>
    <p:sldId id="266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27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AA2812-D6FF-4D01-B709-CC8A666913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8C7BCC9-666E-4381-9397-6B1CA12825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39BF856-D32C-405E-93FD-87BB9641F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510E5-1ECE-456B-9A12-80B2EEFDC8CF}" type="datetimeFigureOut">
              <a:rPr lang="en-US" smtClean="0"/>
              <a:t>12/23/2023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45047E1-CA08-4A0D-AE6B-5511A74F7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5435E8F-167F-4125-94C7-C3F0707EA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07B24-54FB-45A5-90CD-0C1DAC7F79F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037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81F8AD-8232-4627-B579-2609778B1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5A6153B-76A1-4556-A903-F0542EE625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AF64ABF-5F59-497A-B995-E0BF679D3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510E5-1ECE-456B-9A12-80B2EEFDC8CF}" type="datetimeFigureOut">
              <a:rPr lang="en-US" smtClean="0"/>
              <a:t>12/23/2023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2B980FE-F957-4CC9-8B68-588B73610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4827127-6DA0-436B-99C4-DDEFDB08D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07B24-54FB-45A5-90CD-0C1DAC7F79F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583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FBCF24F-0EDF-4268-A7FF-1B32B1262A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121CA0E-BD5E-4032-B6BF-A0197296C8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F114832-BC93-4496-9C11-00C00F777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510E5-1ECE-456B-9A12-80B2EEFDC8CF}" type="datetimeFigureOut">
              <a:rPr lang="en-US" smtClean="0"/>
              <a:t>12/23/2023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6096E4C-6B46-4B4E-9E9C-6C0F9D819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2120699-E500-489B-BA6F-A106CFB68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07B24-54FB-45A5-90CD-0C1DAC7F79F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959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797CA1-A32B-48F9-8AED-6C5A1E2E1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DD9D359-38BC-4CFE-A28C-DAFEFDA833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F4A5558-9452-46DB-840E-2528CC00D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510E5-1ECE-456B-9A12-80B2EEFDC8CF}" type="datetimeFigureOut">
              <a:rPr lang="en-US" smtClean="0"/>
              <a:t>12/23/2023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CE724DF-9BDE-47C3-B44C-5832796C2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8CE84F7-EEEC-4908-87B0-0F55951F2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07B24-54FB-45A5-90CD-0C1DAC7F79F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535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1AE1EF-9029-4458-B93A-8284D8099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3C17A61-FB18-4580-BF51-B85E18D94B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F3D54E9-B2D1-4F84-9515-F70DFAC27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510E5-1ECE-456B-9A12-80B2EEFDC8CF}" type="datetimeFigureOut">
              <a:rPr lang="en-US" smtClean="0"/>
              <a:t>12/23/2023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473F919-999F-43F7-A1DD-E4648C5ED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176B3E4-7F8C-401B-9538-FB4A6525E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07B24-54FB-45A5-90CD-0C1DAC7F79F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465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A335F5-D10A-4FC0-B7D3-6C70E2683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EF2AB79-D43E-43AA-B8D7-F0246F90EF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7FEDC40-3460-4599-B477-332D8DA852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617688E-1823-4E94-9C6F-7EBA5A398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510E5-1ECE-456B-9A12-80B2EEFDC8CF}" type="datetimeFigureOut">
              <a:rPr lang="en-US" smtClean="0"/>
              <a:t>12/23/2023</a:t>
            </a:fld>
            <a:endParaRPr lang="en-US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F561A1D-1F11-48D4-808B-3CD4E5C3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68CE856-BD49-4492-B48B-4EDE35CA7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07B24-54FB-45A5-90CD-0C1DAC7F79F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360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D3DEE5-5104-4449-B96B-F9B67C50C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04B62F6-0E25-43BA-A4E5-0AABF07359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ABFEA0B-9F9F-457C-9220-D3723EDF6D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9C5906C-1B6E-457C-A596-C7C384B7ED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3453107-7947-425B-892A-143392188A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D8237706-84D9-43D3-BA4D-56A6F033B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510E5-1ECE-456B-9A12-80B2EEFDC8CF}" type="datetimeFigureOut">
              <a:rPr lang="en-US" smtClean="0"/>
              <a:t>12/23/2023</a:t>
            </a:fld>
            <a:endParaRPr lang="en-US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538A082-A69F-4F58-A1ED-DA88149F1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CE3FFC1-A8ED-4FC3-BB62-00ADFFF56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07B24-54FB-45A5-90CD-0C1DAC7F79F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36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6BF686-674B-4EDF-A50F-E2BDE6EAC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F78AAAF-82E4-426B-A9D6-329E53DB9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510E5-1ECE-456B-9A12-80B2EEFDC8CF}" type="datetimeFigureOut">
              <a:rPr lang="en-US" smtClean="0"/>
              <a:t>12/23/2023</a:t>
            </a:fld>
            <a:endParaRPr lang="en-US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EA7CF9B-7401-41A7-9DAB-216056900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D0BFB7F-BB5E-443D-B38B-A438D79B3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07B24-54FB-45A5-90CD-0C1DAC7F79F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291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3D42AF1-EFEB-401C-8CB7-FC39E7D39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510E5-1ECE-456B-9A12-80B2EEFDC8CF}" type="datetimeFigureOut">
              <a:rPr lang="en-US" smtClean="0"/>
              <a:t>12/23/2023</a:t>
            </a:fld>
            <a:endParaRPr lang="en-US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C5128F8-EF7A-4563-A942-2E20ADB47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1D2D29F-5329-4DB3-9C97-709D45AA7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07B24-54FB-45A5-90CD-0C1DAC7F79F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525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0DD330-D708-4016-B6F1-500539B22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B7C9F5C-8959-41F3-BFB7-200A5920BC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B51EA61-58D4-4570-BFA7-E1EE056F42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E92F599-F105-456F-800A-BB75CFB80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510E5-1ECE-456B-9A12-80B2EEFDC8CF}" type="datetimeFigureOut">
              <a:rPr lang="en-US" smtClean="0"/>
              <a:t>12/23/2023</a:t>
            </a:fld>
            <a:endParaRPr lang="en-US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B7EA385-FF6F-45EB-8FF6-A3B67EE48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5091100-7575-4403-B54C-048DE4875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07B24-54FB-45A5-90CD-0C1DAC7F79F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973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2D21EF-C7B7-4CC8-B576-E0701B30B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424568C-425E-45A2-9F29-07E31CAA89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70503CC-830C-45A9-8C4C-89E42764EF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384CD50-7F43-4087-ACDF-F4C074A60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510E5-1ECE-456B-9A12-80B2EEFDC8CF}" type="datetimeFigureOut">
              <a:rPr lang="en-US" smtClean="0"/>
              <a:t>12/23/2023</a:t>
            </a:fld>
            <a:endParaRPr lang="en-US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8335345-B3F6-4104-81AF-E1B7FF052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527FF98-8CDA-4A12-95F3-5042FFF01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07B24-54FB-45A5-90CD-0C1DAC7F79F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802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C6F17B-E780-49E4-A883-7F0E93BA9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6B10E11-8700-4257-8A33-F09CD6A52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3850CD5-08F1-4D0A-A99A-736C7D3944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510E5-1ECE-456B-9A12-80B2EEFDC8CF}" type="datetimeFigureOut">
              <a:rPr lang="en-US" smtClean="0"/>
              <a:t>12/23/2023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CF74103-7D14-429A-9CAA-5BE60C6711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6E0879C-7953-46B1-8ACF-AFBF67A78B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207B24-54FB-45A5-90CD-0C1DAC7F79F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857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7469FD-572A-4879-A1C2-5335AED718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621437"/>
            <a:ext cx="9144000" cy="953195"/>
          </a:xfrm>
        </p:spPr>
        <p:txBody>
          <a:bodyPr>
            <a:noAutofit/>
          </a:bodyPr>
          <a:lstStyle/>
          <a:p>
            <a:r>
              <a:rPr lang="ru-RU" b="1" dirty="0">
                <a:solidFill>
                  <a:srgbClr val="0070C0"/>
                </a:solidFill>
              </a:rPr>
              <a:t>Терминал Охранника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DEEF979E-2A7A-4334-B077-01E2A9D65486}"/>
              </a:ext>
            </a:extLst>
          </p:cNvPr>
          <p:cNvSpPr txBox="1">
            <a:spLocks/>
          </p:cNvSpPr>
          <p:nvPr/>
        </p:nvSpPr>
        <p:spPr>
          <a:xfrm>
            <a:off x="3065755" y="2251792"/>
            <a:ext cx="6060489" cy="398477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 студент 2023-ФГиИБ-ИСиТ-2б</a:t>
            </a:r>
          </a:p>
          <a:p>
            <a:r>
              <a:rPr lang="ru-RU" sz="4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Тихомиров Иван Константинович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561B14FD-E7B0-436F-A691-DCD9F605F0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17197" y="1269506"/>
            <a:ext cx="5357600" cy="2388094"/>
          </a:xfrm>
        </p:spPr>
        <p:txBody>
          <a:bodyPr>
            <a:noAutofit/>
          </a:bodyPr>
          <a:lstStyle/>
          <a:p>
            <a:pPr algn="ctr"/>
            <a:br>
              <a:rPr lang="ru-RU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5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Зачётное задание</a:t>
            </a:r>
          </a:p>
        </p:txBody>
      </p:sp>
    </p:spTree>
    <p:extLst>
      <p:ext uri="{BB962C8B-B14F-4D97-AF65-F5344CB8AC3E}">
        <p14:creationId xmlns:p14="http://schemas.microsoft.com/office/powerpoint/2010/main" val="36354534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A8374B-3626-401E-989C-CF71A2FF0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088" y="-121436"/>
            <a:ext cx="10515600" cy="1325563"/>
          </a:xfrm>
        </p:spPr>
        <p:txBody>
          <a:bodyPr/>
          <a:lstStyle/>
          <a:p>
            <a:pPr algn="ctr"/>
            <a:r>
              <a:rPr lang="ru-RU" b="1" dirty="0">
                <a:solidFill>
                  <a:srgbClr val="0070C0"/>
                </a:solidFill>
              </a:rPr>
              <a:t>Проверка функции </a:t>
            </a:r>
            <a:r>
              <a:rPr lang="en-US" b="1" dirty="0">
                <a:solidFill>
                  <a:srgbClr val="0070C0"/>
                </a:solidFill>
              </a:rPr>
              <a:t>“</a:t>
            </a:r>
            <a:r>
              <a:rPr lang="ru-RU" b="1" dirty="0">
                <a:solidFill>
                  <a:srgbClr val="0070C0"/>
                </a:solidFill>
              </a:rPr>
              <a:t>Наличие машины</a:t>
            </a:r>
            <a:r>
              <a:rPr lang="en-US" b="1" dirty="0">
                <a:solidFill>
                  <a:srgbClr val="0070C0"/>
                </a:solidFill>
              </a:rPr>
              <a:t>”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C9365714-6466-4AA0-9B10-BD41F6A021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4184" y="1095209"/>
            <a:ext cx="2829699" cy="4406246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F68B581-636F-4FA8-809A-9A1C78F02B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6511" y="1109844"/>
            <a:ext cx="2829699" cy="4391611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CCE9E4C-CF84-4654-9C03-FC31386BD7F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4660" y="5687736"/>
            <a:ext cx="541851" cy="1044999"/>
          </a:xfrm>
          <a:prstGeom prst="rect">
            <a:avLst/>
          </a:prstGeom>
        </p:spPr>
      </p:pic>
      <p:sp>
        <p:nvSpPr>
          <p:cNvPr id="10" name="Объект 2">
            <a:extLst>
              <a:ext uri="{FF2B5EF4-FFF2-40B4-BE49-F238E27FC236}">
                <a16:creationId xmlns:a16="http://schemas.microsoft.com/office/drawing/2014/main" id="{FB961698-9CE0-467D-9101-5748CE5C793D}"/>
              </a:ext>
            </a:extLst>
          </p:cNvPr>
          <p:cNvSpPr txBox="1">
            <a:spLocks/>
          </p:cNvSpPr>
          <p:nvPr/>
        </p:nvSpPr>
        <p:spPr>
          <a:xfrm>
            <a:off x="175790" y="1109844"/>
            <a:ext cx="5197384" cy="5015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b="1" dirty="0">
                <a:solidFill>
                  <a:srgbClr val="0070C0"/>
                </a:solidFill>
              </a:rPr>
              <a:t>Запускаем приложение и нажимаем на поле </a:t>
            </a:r>
            <a:r>
              <a:rPr lang="en-US" b="1" dirty="0">
                <a:solidFill>
                  <a:srgbClr val="0070C0"/>
                </a:solidFill>
              </a:rPr>
              <a:t>“</a:t>
            </a:r>
            <a:r>
              <a:rPr lang="ru-RU" b="1" dirty="0">
                <a:solidFill>
                  <a:srgbClr val="0070C0"/>
                </a:solidFill>
              </a:rPr>
              <a:t>Наличие машины</a:t>
            </a:r>
            <a:r>
              <a:rPr lang="en-US" b="1" dirty="0">
                <a:solidFill>
                  <a:srgbClr val="0070C0"/>
                </a:solidFill>
              </a:rPr>
              <a:t>”, </a:t>
            </a:r>
            <a:r>
              <a:rPr lang="ru-RU" b="1" dirty="0">
                <a:solidFill>
                  <a:srgbClr val="0070C0"/>
                </a:solidFill>
              </a:rPr>
              <a:t>в строке появляется значение 1</a:t>
            </a:r>
            <a:r>
              <a:rPr lang="en-US" b="1" dirty="0">
                <a:solidFill>
                  <a:srgbClr val="0070C0"/>
                </a:solidFill>
              </a:rPr>
              <a:t>,</a:t>
            </a:r>
            <a:r>
              <a:rPr lang="ru-RU" b="1" dirty="0">
                <a:solidFill>
                  <a:srgbClr val="0070C0"/>
                </a:solidFill>
              </a:rPr>
              <a:t> означающее наличие машины</a:t>
            </a:r>
            <a:r>
              <a:rPr lang="en-US" b="1" dirty="0">
                <a:solidFill>
                  <a:srgbClr val="0070C0"/>
                </a:solidFill>
              </a:rPr>
              <a:t>,</a:t>
            </a:r>
            <a:r>
              <a:rPr lang="ru-RU" b="1" dirty="0">
                <a:solidFill>
                  <a:srgbClr val="0070C0"/>
                </a:solidFill>
              </a:rPr>
              <a:t> по умолчанию стоит 0</a:t>
            </a:r>
            <a:r>
              <a:rPr lang="en-US" b="1" dirty="0">
                <a:solidFill>
                  <a:srgbClr val="0070C0"/>
                </a:solidFill>
              </a:rPr>
              <a:t> – </a:t>
            </a:r>
            <a:r>
              <a:rPr lang="ru-RU" b="1" dirty="0">
                <a:solidFill>
                  <a:srgbClr val="0070C0"/>
                </a:solidFill>
              </a:rPr>
              <a:t>отсутствие машины</a:t>
            </a:r>
            <a:r>
              <a:rPr lang="en-US" b="1" dirty="0">
                <a:solidFill>
                  <a:srgbClr val="0070C0"/>
                </a:solidFill>
              </a:rPr>
              <a:t>.</a:t>
            </a:r>
            <a:endParaRPr lang="ru-RU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49471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EBAAE4-EB5B-4BE7-9D5B-3663C491A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>
                <a:solidFill>
                  <a:srgbClr val="0070C0"/>
                </a:solidFill>
              </a:rPr>
              <a:t>Проверка наличия данных сотрудника и отсутствия данных постороннего лица</a:t>
            </a:r>
            <a:endParaRPr lang="en-US" b="1" dirty="0">
              <a:solidFill>
                <a:srgbClr val="0070C0"/>
              </a:solidFill>
            </a:endParaRP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0B75AA17-740E-49BC-B05F-30D0B15379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1986" y="1942679"/>
            <a:ext cx="2155403" cy="3302385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133F077-7624-40E1-B9CB-28D5BCFAA0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4151" y="6201202"/>
            <a:ext cx="4823039" cy="300546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9F80DF1-7B53-4077-B5B0-7554D43A27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87" y="6172340"/>
            <a:ext cx="3995404" cy="329408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75494ABB-59F9-4710-95E2-8BC72633B28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367" y="1942679"/>
            <a:ext cx="2155404" cy="3345125"/>
          </a:xfrm>
          <a:prstGeom prst="rect">
            <a:avLst/>
          </a:prstGeom>
        </p:spPr>
      </p:pic>
      <p:sp>
        <p:nvSpPr>
          <p:cNvPr id="12" name="Объект 2">
            <a:extLst>
              <a:ext uri="{FF2B5EF4-FFF2-40B4-BE49-F238E27FC236}">
                <a16:creationId xmlns:a16="http://schemas.microsoft.com/office/drawing/2014/main" id="{D53C1468-D0CF-4F13-BC4F-F7E57EC910F3}"/>
              </a:ext>
            </a:extLst>
          </p:cNvPr>
          <p:cNvSpPr txBox="1">
            <a:spLocks/>
          </p:cNvSpPr>
          <p:nvPr/>
        </p:nvSpPr>
        <p:spPr>
          <a:xfrm>
            <a:off x="2743200" y="1942679"/>
            <a:ext cx="6390357" cy="41225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ru-RU" b="1" dirty="0">
                <a:solidFill>
                  <a:srgbClr val="0070C0"/>
                </a:solidFill>
              </a:rPr>
              <a:t>Запускаем приложение</a:t>
            </a:r>
            <a:r>
              <a:rPr lang="en-US" b="1" dirty="0">
                <a:solidFill>
                  <a:srgbClr val="0070C0"/>
                </a:solidFill>
              </a:rPr>
              <a:t>,</a:t>
            </a:r>
            <a:r>
              <a:rPr lang="ru-RU" b="1" dirty="0">
                <a:solidFill>
                  <a:srgbClr val="0070C0"/>
                </a:solidFill>
              </a:rPr>
              <a:t> вводим данные сотрудника и проверяем.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ru-RU" b="1" dirty="0">
                <a:solidFill>
                  <a:srgbClr val="0070C0"/>
                </a:solidFill>
              </a:rPr>
              <a:t>Должно написать</a:t>
            </a:r>
            <a:r>
              <a:rPr lang="en-US" b="1" dirty="0">
                <a:solidFill>
                  <a:srgbClr val="0070C0"/>
                </a:solidFill>
              </a:rPr>
              <a:t>,</a:t>
            </a:r>
            <a:r>
              <a:rPr lang="ru-RU" b="1" dirty="0">
                <a:solidFill>
                  <a:srgbClr val="0070C0"/>
                </a:solidFill>
              </a:rPr>
              <a:t> что сотрудник вошёл.</a:t>
            </a:r>
          </a:p>
          <a:p>
            <a:pPr marL="514350" indent="-514350">
              <a:buFont typeface="+mj-lt"/>
              <a:buAutoNum type="arabicPeriod"/>
            </a:pPr>
            <a:r>
              <a:rPr lang="ru-RU" b="1" dirty="0">
                <a:solidFill>
                  <a:srgbClr val="0070C0"/>
                </a:solidFill>
              </a:rPr>
              <a:t>Далее вводим данные постороннего человека и нажимаем </a:t>
            </a:r>
            <a:r>
              <a:rPr lang="en-US" b="1" dirty="0">
                <a:solidFill>
                  <a:srgbClr val="0070C0"/>
                </a:solidFill>
              </a:rPr>
              <a:t>“</a:t>
            </a:r>
            <a:r>
              <a:rPr lang="ru-RU" b="1" dirty="0">
                <a:solidFill>
                  <a:srgbClr val="0070C0"/>
                </a:solidFill>
              </a:rPr>
              <a:t>Вход</a:t>
            </a:r>
            <a:r>
              <a:rPr lang="en-US" b="1" dirty="0">
                <a:solidFill>
                  <a:srgbClr val="0070C0"/>
                </a:solidFill>
              </a:rPr>
              <a:t>”</a:t>
            </a:r>
            <a:r>
              <a:rPr lang="ru-RU" b="1" dirty="0">
                <a:solidFill>
                  <a:srgbClr val="0070C0"/>
                </a:solidFill>
              </a:rPr>
              <a:t>. При проверке данных выяснилось</a:t>
            </a:r>
            <a:r>
              <a:rPr lang="en-US" b="1" dirty="0">
                <a:solidFill>
                  <a:srgbClr val="0070C0"/>
                </a:solidFill>
              </a:rPr>
              <a:t>,</a:t>
            </a:r>
            <a:r>
              <a:rPr lang="ru-RU" b="1" dirty="0">
                <a:solidFill>
                  <a:srgbClr val="0070C0"/>
                </a:solidFill>
              </a:rPr>
              <a:t> что такой почты нет</a:t>
            </a:r>
            <a:r>
              <a:rPr lang="en-US" b="1" dirty="0">
                <a:solidFill>
                  <a:srgbClr val="0070C0"/>
                </a:solidFill>
              </a:rPr>
              <a:t>,</a:t>
            </a:r>
            <a:r>
              <a:rPr lang="ru-RU" b="1" dirty="0">
                <a:solidFill>
                  <a:srgbClr val="0070C0"/>
                </a:solidFill>
              </a:rPr>
              <a:t> написало </a:t>
            </a:r>
            <a:r>
              <a:rPr lang="en-US" b="1" dirty="0">
                <a:solidFill>
                  <a:srgbClr val="0070C0"/>
                </a:solidFill>
              </a:rPr>
              <a:t>“</a:t>
            </a:r>
            <a:r>
              <a:rPr lang="ru-RU" b="1" dirty="0">
                <a:solidFill>
                  <a:srgbClr val="0070C0"/>
                </a:solidFill>
              </a:rPr>
              <a:t>Такой почты нет в базе данных</a:t>
            </a:r>
            <a:r>
              <a:rPr lang="en-US" b="1" dirty="0">
                <a:solidFill>
                  <a:srgbClr val="0070C0"/>
                </a:solidFill>
              </a:rPr>
              <a:t>”</a:t>
            </a:r>
            <a:r>
              <a:rPr lang="ru-RU" b="1" dirty="0">
                <a:solidFill>
                  <a:srgbClr val="0070C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181793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5DDC73-8B49-4A25-86CA-4A4E5A6B2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31618"/>
            <a:ext cx="10515600" cy="1325563"/>
          </a:xfrm>
        </p:spPr>
        <p:txBody>
          <a:bodyPr/>
          <a:lstStyle/>
          <a:p>
            <a:pPr algn="ctr"/>
            <a:r>
              <a:rPr lang="ru-RU" b="1" dirty="0">
                <a:solidFill>
                  <a:srgbClr val="0070C0"/>
                </a:solidFill>
              </a:rPr>
              <a:t>Выдача временных пропусков гостям</a:t>
            </a:r>
            <a:endParaRPr lang="en-US" b="1" dirty="0">
              <a:solidFill>
                <a:srgbClr val="0070C0"/>
              </a:solidFill>
            </a:endParaRP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3803A770-FC90-49C9-897E-FC857758BB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5455" y="6000650"/>
            <a:ext cx="4836363" cy="833856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D446417-9FE7-4311-81D9-9D8672E9F6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5541" y="808622"/>
            <a:ext cx="2646277" cy="5030733"/>
          </a:xfrm>
          <a:prstGeom prst="rect">
            <a:avLst/>
          </a:prstGeom>
        </p:spPr>
      </p:pic>
      <p:sp>
        <p:nvSpPr>
          <p:cNvPr id="8" name="Объект 2">
            <a:extLst>
              <a:ext uri="{FF2B5EF4-FFF2-40B4-BE49-F238E27FC236}">
                <a16:creationId xmlns:a16="http://schemas.microsoft.com/office/drawing/2014/main" id="{7B5D8B98-5149-48AD-B80A-A369A1026009}"/>
              </a:ext>
            </a:extLst>
          </p:cNvPr>
          <p:cNvSpPr txBox="1">
            <a:spLocks/>
          </p:cNvSpPr>
          <p:nvPr/>
        </p:nvSpPr>
        <p:spPr>
          <a:xfrm>
            <a:off x="419968" y="900814"/>
            <a:ext cx="8595573" cy="24231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3000" b="1" dirty="0">
                <a:solidFill>
                  <a:srgbClr val="0070C0"/>
                </a:solidFill>
              </a:rPr>
              <a:t>Перед тем</a:t>
            </a:r>
            <a:r>
              <a:rPr lang="en-US" sz="3000" b="1" dirty="0">
                <a:solidFill>
                  <a:srgbClr val="0070C0"/>
                </a:solidFill>
              </a:rPr>
              <a:t>, </a:t>
            </a:r>
            <a:r>
              <a:rPr lang="ru-RU" sz="3000" b="1" dirty="0">
                <a:solidFill>
                  <a:srgbClr val="0070C0"/>
                </a:solidFill>
              </a:rPr>
              <a:t>как попасть внутрь предприятия</a:t>
            </a:r>
            <a:r>
              <a:rPr lang="en-US" sz="3000" b="1" dirty="0">
                <a:solidFill>
                  <a:srgbClr val="0070C0"/>
                </a:solidFill>
              </a:rPr>
              <a:t>, </a:t>
            </a:r>
            <a:r>
              <a:rPr lang="ru-RU" sz="3000" b="1" dirty="0">
                <a:solidFill>
                  <a:srgbClr val="0070C0"/>
                </a:solidFill>
              </a:rPr>
              <a:t>гостю выдаётся временный пропуск</a:t>
            </a:r>
            <a:r>
              <a:rPr lang="en-US" sz="3000" b="1" dirty="0">
                <a:solidFill>
                  <a:srgbClr val="0070C0"/>
                </a:solidFill>
              </a:rPr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ru-RU" b="1" dirty="0">
                <a:solidFill>
                  <a:srgbClr val="0070C0"/>
                </a:solidFill>
              </a:rPr>
              <a:t>Запускаем приложение</a:t>
            </a:r>
            <a:r>
              <a:rPr lang="en-US" b="1" dirty="0">
                <a:solidFill>
                  <a:srgbClr val="0070C0"/>
                </a:solidFill>
              </a:rPr>
              <a:t>, </a:t>
            </a:r>
            <a:r>
              <a:rPr lang="ru-RU" b="1" dirty="0">
                <a:solidFill>
                  <a:srgbClr val="0070C0"/>
                </a:solidFill>
              </a:rPr>
              <a:t>нажимаем на функцию </a:t>
            </a:r>
            <a:r>
              <a:rPr lang="en-US" b="1" dirty="0">
                <a:solidFill>
                  <a:srgbClr val="0070C0"/>
                </a:solidFill>
              </a:rPr>
              <a:t>“</a:t>
            </a:r>
            <a:r>
              <a:rPr lang="ru-RU" b="1" dirty="0">
                <a:solidFill>
                  <a:srgbClr val="0070C0"/>
                </a:solidFill>
              </a:rPr>
              <a:t>Добавить временный пропуск</a:t>
            </a:r>
            <a:r>
              <a:rPr lang="en-US" b="1" dirty="0">
                <a:solidFill>
                  <a:srgbClr val="0070C0"/>
                </a:solidFill>
              </a:rPr>
              <a:t>”</a:t>
            </a:r>
            <a:endParaRPr lang="ru-RU" b="1" dirty="0">
              <a:solidFill>
                <a:srgbClr val="0070C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b="1" dirty="0">
                <a:solidFill>
                  <a:srgbClr val="0070C0"/>
                </a:solidFill>
              </a:rPr>
              <a:t>Вводим данные гостя</a:t>
            </a:r>
            <a:r>
              <a:rPr lang="en-US" b="1" dirty="0">
                <a:solidFill>
                  <a:srgbClr val="0070C0"/>
                </a:solidFill>
              </a:rPr>
              <a:t>, </a:t>
            </a:r>
            <a:r>
              <a:rPr lang="ru-RU" b="1" dirty="0">
                <a:solidFill>
                  <a:srgbClr val="0070C0"/>
                </a:solidFill>
              </a:rPr>
              <a:t>которые сохраняются временно в базе данных для гостей</a:t>
            </a:r>
          </a:p>
          <a:p>
            <a:pPr marL="514350" indent="-514350">
              <a:buFont typeface="+mj-lt"/>
              <a:buAutoNum type="arabicPeriod"/>
            </a:pPr>
            <a:r>
              <a:rPr lang="ru-RU" b="1" dirty="0">
                <a:solidFill>
                  <a:srgbClr val="0070C0"/>
                </a:solidFill>
              </a:rPr>
              <a:t>Выдаём пропуск</a:t>
            </a:r>
          </a:p>
          <a:p>
            <a:pPr marL="514350" indent="-514350">
              <a:buFont typeface="+mj-lt"/>
              <a:buAutoNum type="arabicPeriod"/>
            </a:pPr>
            <a:r>
              <a:rPr lang="ru-RU" b="1" dirty="0">
                <a:solidFill>
                  <a:srgbClr val="0070C0"/>
                </a:solidFill>
              </a:rPr>
              <a:t>Если гостю надо выйти</a:t>
            </a:r>
            <a:r>
              <a:rPr lang="en-US" b="1" dirty="0">
                <a:solidFill>
                  <a:srgbClr val="0070C0"/>
                </a:solidFill>
              </a:rPr>
              <a:t>,</a:t>
            </a:r>
            <a:r>
              <a:rPr lang="ru-RU" b="1" dirty="0">
                <a:solidFill>
                  <a:srgbClr val="0070C0"/>
                </a:solidFill>
              </a:rPr>
              <a:t> вводим временно сохранённые данные для выхода</a:t>
            </a:r>
          </a:p>
          <a:p>
            <a:pPr marL="514350" indent="-514350">
              <a:buFont typeface="+mj-lt"/>
              <a:buAutoNum type="arabicPeriod"/>
            </a:pPr>
            <a:r>
              <a:rPr lang="ru-RU" b="1" dirty="0">
                <a:solidFill>
                  <a:srgbClr val="0070C0"/>
                </a:solidFill>
              </a:rPr>
              <a:t>Если гость превысил время посещения</a:t>
            </a:r>
            <a:r>
              <a:rPr lang="en-US" b="1" dirty="0">
                <a:solidFill>
                  <a:srgbClr val="0070C0"/>
                </a:solidFill>
              </a:rPr>
              <a:t>,</a:t>
            </a:r>
            <a:r>
              <a:rPr lang="ru-RU" b="1" dirty="0">
                <a:solidFill>
                  <a:srgbClr val="0070C0"/>
                </a:solidFill>
              </a:rPr>
              <a:t>  то ему пишется </a:t>
            </a:r>
            <a:r>
              <a:rPr lang="en-US" b="1" dirty="0">
                <a:solidFill>
                  <a:srgbClr val="0070C0"/>
                </a:solidFill>
              </a:rPr>
              <a:t>‘</a:t>
            </a:r>
            <a:r>
              <a:rPr lang="ru-RU" b="1" dirty="0">
                <a:solidFill>
                  <a:srgbClr val="0070C0"/>
                </a:solidFill>
              </a:rPr>
              <a:t>ОБРАТИТЕСЬ К НАЧАЛЬНИКУ ОХРАНЫ</a:t>
            </a:r>
            <a:r>
              <a:rPr lang="en-US" b="1" dirty="0">
                <a:solidFill>
                  <a:srgbClr val="0070C0"/>
                </a:solidFill>
              </a:rPr>
              <a:t>’</a:t>
            </a:r>
            <a:r>
              <a:rPr lang="ru-RU" b="1" dirty="0">
                <a:solidFill>
                  <a:srgbClr val="0070C0"/>
                </a:solidFill>
              </a:rPr>
              <a:t> 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FFDB4B60-17D6-4293-B431-BF69A2B3559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913" y="5872303"/>
            <a:ext cx="5699464" cy="538830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968F1D89-3482-4815-8D97-359AD559CE6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44" y="6486680"/>
            <a:ext cx="6359821" cy="347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7104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228628-5501-4106-909F-E5C7EB6AA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>
                <a:solidFill>
                  <a:srgbClr val="0070C0"/>
                </a:solidFill>
              </a:rPr>
              <a:t>Проверка ограниченности парковочных мест для гостей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8469E61-6E89-4B80-AC1D-626CDDDE6A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3000" b="1" dirty="0">
                <a:solidFill>
                  <a:srgbClr val="0070C0"/>
                </a:solidFill>
              </a:rPr>
              <a:t>Парковочных мест для гостей всего пять</a:t>
            </a:r>
            <a:r>
              <a:rPr lang="en-US" sz="3000" b="1" dirty="0">
                <a:solidFill>
                  <a:srgbClr val="0070C0"/>
                </a:solidFill>
              </a:rPr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ru-RU" b="1" dirty="0">
                <a:solidFill>
                  <a:srgbClr val="0070C0"/>
                </a:solidFill>
              </a:rPr>
              <a:t>Запускаем приложение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ru-RU" b="1" dirty="0">
                <a:solidFill>
                  <a:srgbClr val="0070C0"/>
                </a:solidFill>
              </a:rPr>
              <a:t>и создаём шесть временных пропусков с наличием машины</a:t>
            </a:r>
          </a:p>
          <a:p>
            <a:pPr marL="514350" indent="-514350">
              <a:buFont typeface="+mj-lt"/>
              <a:buAutoNum type="arabicPeriod"/>
            </a:pPr>
            <a:r>
              <a:rPr lang="ru-RU" b="1" dirty="0">
                <a:solidFill>
                  <a:srgbClr val="0070C0"/>
                </a:solidFill>
              </a:rPr>
              <a:t>Сделав это</a:t>
            </a:r>
            <a:r>
              <a:rPr lang="en-US" b="1" dirty="0">
                <a:solidFill>
                  <a:srgbClr val="0070C0"/>
                </a:solidFill>
              </a:rPr>
              <a:t>, </a:t>
            </a:r>
            <a:r>
              <a:rPr lang="ru-RU" b="1" dirty="0">
                <a:solidFill>
                  <a:srgbClr val="0070C0"/>
                </a:solidFill>
              </a:rPr>
              <a:t>гостю под номером 6 вылезет сообщение </a:t>
            </a:r>
            <a:r>
              <a:rPr lang="en-US" b="1" dirty="0">
                <a:solidFill>
                  <a:srgbClr val="0070C0"/>
                </a:solidFill>
              </a:rPr>
              <a:t>‘</a:t>
            </a:r>
            <a:r>
              <a:rPr lang="ru-RU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Парковочных мест нет! Приезжайте позже!</a:t>
            </a:r>
            <a:r>
              <a:rPr lang="en-US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’</a:t>
            </a:r>
            <a:endParaRPr lang="ru-RU" b="1" dirty="0">
              <a:solidFill>
                <a:srgbClr val="0070C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28EC104-BDE6-40B2-89DB-570A114273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3032" y="4554143"/>
            <a:ext cx="3593218" cy="1829675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DFA9564-DB08-4A7E-B504-F7F8F59745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2516" y="1304685"/>
            <a:ext cx="2141689" cy="4088679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926506CD-BBF9-4411-A3D2-C1A72A5B35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690" y="4602365"/>
            <a:ext cx="5105360" cy="1733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0459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6922E1D4-72A3-4AE0-9FE5-FD8D020584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>
                <a:solidFill>
                  <a:srgbClr val="0070C0"/>
                </a:solidFill>
              </a:rPr>
              <a:t>К коду можно прикрепить изображение, наименование компании и отдел, в котором работает сотрудник.</a:t>
            </a:r>
          </a:p>
          <a:p>
            <a:r>
              <a:rPr lang="ru-RU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Также возможно рассмотреть добавление опций для сканирования отпечатков пальцев, распознавания лица или использования FaceID.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99126721-CCAE-41A1-8CB0-CD170DC9C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Внедрение новых функций</a:t>
            </a:r>
          </a:p>
        </p:txBody>
      </p:sp>
    </p:spTree>
    <p:extLst>
      <p:ext uri="{BB962C8B-B14F-4D97-AF65-F5344CB8AC3E}">
        <p14:creationId xmlns:p14="http://schemas.microsoft.com/office/powerpoint/2010/main" val="33733407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6F9FC1-65D7-400A-AF6B-955C01C6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3180"/>
            <a:ext cx="10515600" cy="1325563"/>
          </a:xfrm>
        </p:spPr>
        <p:txBody>
          <a:bodyPr/>
          <a:lstStyle/>
          <a:p>
            <a:pPr algn="ctr"/>
            <a:r>
              <a:rPr lang="ru-RU" b="1" dirty="0">
                <a:solidFill>
                  <a:srgbClr val="0070C0"/>
                </a:solidFill>
              </a:rPr>
              <a:t>Тест Кейсы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99C62B0-7C0D-4ED0-979A-E0A3F3F536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3000" b="1" dirty="0">
                <a:solidFill>
                  <a:srgbClr val="0070C0"/>
                </a:solidFill>
              </a:rPr>
              <a:t>Тест Кейс </a:t>
            </a:r>
            <a:r>
              <a:rPr lang="en-US" sz="3000" b="1" dirty="0">
                <a:solidFill>
                  <a:srgbClr val="0070C0"/>
                </a:solidFill>
              </a:rPr>
              <a:t>“</a:t>
            </a:r>
            <a:r>
              <a:rPr lang="ru-RU" sz="3000" b="1" dirty="0">
                <a:solidFill>
                  <a:srgbClr val="0070C0"/>
                </a:solidFill>
              </a:rPr>
              <a:t>Проверка входа и выхода сотрудника</a:t>
            </a:r>
            <a:r>
              <a:rPr lang="en-US" sz="3000" b="1" dirty="0">
                <a:solidFill>
                  <a:srgbClr val="0070C0"/>
                </a:solidFill>
              </a:rPr>
              <a:t>”:</a:t>
            </a:r>
          </a:p>
          <a:p>
            <a:pPr marL="342900" marR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ru-RU" b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Войти в приложение в качестве охранника.</a:t>
            </a:r>
            <a:endParaRPr lang="en-US" b="1" dirty="0">
              <a:solidFill>
                <a:srgbClr val="0070C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ru-RU" b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Ввести почту</a:t>
            </a:r>
            <a:r>
              <a:rPr lang="en-US" b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b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имя</a:t>
            </a:r>
            <a:r>
              <a:rPr lang="en-US" b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b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фамилию</a:t>
            </a:r>
            <a:r>
              <a:rPr lang="en-US" b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b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отчество и номер телефона сотрудника.</a:t>
            </a:r>
            <a:endParaRPr lang="en-US" b="1" dirty="0">
              <a:solidFill>
                <a:srgbClr val="0070C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ru-RU" b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Нажать кнопку "Вход".</a:t>
            </a:r>
            <a:endParaRPr lang="en-US" b="1" dirty="0">
              <a:solidFill>
                <a:srgbClr val="0070C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Bef>
                <a:spcPts val="0"/>
              </a:spcBef>
            </a:pPr>
            <a:r>
              <a:rPr lang="ru-RU" sz="3000" b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Ожидаемый результат:</a:t>
            </a:r>
          </a:p>
          <a:p>
            <a:pPr marL="0" indent="0" algn="just">
              <a:lnSpc>
                <a:spcPct val="107000"/>
              </a:lnSpc>
              <a:spcBef>
                <a:spcPts val="0"/>
              </a:spcBef>
              <a:buNone/>
            </a:pPr>
            <a:r>
              <a:rPr lang="ru-RU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b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Данные о проходе сотрудника сохранились в базе данных с указанием времени входа.</a:t>
            </a:r>
            <a:endParaRPr lang="en-US" b="1" dirty="0">
              <a:solidFill>
                <a:srgbClr val="0070C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Bef>
                <a:spcPts val="0"/>
              </a:spcBef>
            </a:pPr>
            <a:endParaRPr lang="en-US" b="1" dirty="0">
              <a:solidFill>
                <a:srgbClr val="0070C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sz="2800" b="1" dirty="0">
              <a:solidFill>
                <a:srgbClr val="0070C0"/>
              </a:solidFill>
            </a:endParaRPr>
          </a:p>
          <a:p>
            <a:pPr marL="514350" indent="-514350">
              <a:buFont typeface="+mj-lt"/>
              <a:buAutoNum type="arabicParenR"/>
            </a:pP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86890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AE3E0413-902A-4083-89CA-8B26769C48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6560"/>
            <a:ext cx="10515600" cy="6065241"/>
          </a:xfrm>
        </p:spPr>
        <p:txBody>
          <a:bodyPr/>
          <a:lstStyle/>
          <a:p>
            <a:r>
              <a:rPr lang="ru-RU" sz="3000" b="1" dirty="0">
                <a:solidFill>
                  <a:srgbClr val="0070C0"/>
                </a:solidFill>
              </a:rPr>
              <a:t>Тест Кейс </a:t>
            </a:r>
            <a:r>
              <a:rPr lang="en-US" sz="3000" b="1" dirty="0">
                <a:solidFill>
                  <a:srgbClr val="0070C0"/>
                </a:solidFill>
              </a:rPr>
              <a:t>“</a:t>
            </a:r>
            <a:r>
              <a:rPr lang="ru-RU" sz="3000" b="1" dirty="0">
                <a:solidFill>
                  <a:srgbClr val="0070C0"/>
                </a:solidFill>
              </a:rPr>
              <a:t>Наличие машины</a:t>
            </a:r>
            <a:r>
              <a:rPr lang="en-US" sz="3000" b="1" dirty="0">
                <a:solidFill>
                  <a:srgbClr val="0070C0"/>
                </a:solidFill>
              </a:rPr>
              <a:t>”</a:t>
            </a:r>
          </a:p>
          <a:p>
            <a:pPr marL="514350" indent="-514350">
              <a:buFont typeface="+mj-lt"/>
              <a:buAutoNum type="arabicPeriod"/>
            </a:pPr>
            <a:r>
              <a:rPr lang="ru-RU" b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Войти в приложение в качестве охранника.</a:t>
            </a:r>
            <a:endParaRPr lang="en-US" b="1" dirty="0">
              <a:solidFill>
                <a:srgbClr val="0070C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b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Нажать на поле </a:t>
            </a:r>
            <a:r>
              <a:rPr lang="en-US" b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ru-RU" b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Наличие машины</a:t>
            </a:r>
            <a:r>
              <a:rPr lang="en-US" b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ru-RU" b="1" dirty="0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b="1" dirty="0">
              <a:solidFill>
                <a:srgbClr val="0070C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3000" b="1" dirty="0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Ожидаемый результат</a:t>
            </a:r>
            <a:r>
              <a:rPr lang="en-US" sz="3000" b="1" dirty="0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b="1" dirty="0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 строке вывелась 1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b="1" dirty="0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означающая наличие машины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b="1" dirty="0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и сохранилась в данных.</a:t>
            </a:r>
            <a:endParaRPr lang="en-US" b="1" dirty="0">
              <a:solidFill>
                <a:srgbClr val="0070C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solidFill>
                <a:srgbClr val="0070C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b="1" dirty="0">
              <a:solidFill>
                <a:srgbClr val="0070C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52006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AE3E0413-902A-4083-89CA-8B26769C48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2051"/>
            <a:ext cx="10515600" cy="4351338"/>
          </a:xfrm>
        </p:spPr>
        <p:txBody>
          <a:bodyPr/>
          <a:lstStyle/>
          <a:p>
            <a:r>
              <a:rPr lang="ru-RU" sz="3000" b="1" dirty="0">
                <a:solidFill>
                  <a:srgbClr val="0070C0"/>
                </a:solidFill>
              </a:rPr>
              <a:t>Тест Кейс </a:t>
            </a:r>
            <a:r>
              <a:rPr lang="en-US" sz="3000" b="1" dirty="0">
                <a:solidFill>
                  <a:srgbClr val="0070C0"/>
                </a:solidFill>
              </a:rPr>
              <a:t>“</a:t>
            </a:r>
            <a:r>
              <a:rPr lang="ru-RU" sz="3000" b="1" dirty="0">
                <a:solidFill>
                  <a:srgbClr val="0070C0"/>
                </a:solidFill>
              </a:rPr>
              <a:t>Проверка отсутствия некорректных данных или данных постороннего лица</a:t>
            </a:r>
            <a:r>
              <a:rPr lang="en-US" sz="3000" b="1" dirty="0">
                <a:solidFill>
                  <a:srgbClr val="0070C0"/>
                </a:solidFill>
              </a:rPr>
              <a:t>”</a:t>
            </a:r>
            <a:endParaRPr lang="ru-RU" sz="3000" b="1" dirty="0">
              <a:solidFill>
                <a:srgbClr val="0070C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b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Войти в приложение в качестве охранника.</a:t>
            </a:r>
          </a:p>
          <a:p>
            <a:pPr marL="514350" indent="-514350">
              <a:buFont typeface="+mj-lt"/>
              <a:buAutoNum type="arabicPeriod"/>
            </a:pPr>
            <a:r>
              <a:rPr lang="ru-RU" b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Ввести некорректные или посторонние почту</a:t>
            </a:r>
            <a:r>
              <a:rPr lang="en-US" b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b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имя</a:t>
            </a:r>
            <a:r>
              <a:rPr lang="en-US" b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b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фамилию</a:t>
            </a:r>
            <a:r>
              <a:rPr lang="en-US" b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b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отчество и номер телефона.</a:t>
            </a:r>
          </a:p>
          <a:p>
            <a:pPr marL="514350" indent="-514350">
              <a:buFont typeface="+mj-lt"/>
              <a:buAutoNum type="arabicPeriod"/>
            </a:pPr>
            <a:r>
              <a:rPr lang="ru-RU" b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Нажать кнопку "Вход".</a:t>
            </a:r>
          </a:p>
          <a:p>
            <a:r>
              <a:rPr lang="ru-RU" sz="3000" b="1" dirty="0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Ожидаемый результат</a:t>
            </a:r>
            <a:r>
              <a:rPr lang="en-US" sz="3000" b="1" dirty="0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3000" b="1" dirty="0">
              <a:solidFill>
                <a:srgbClr val="0070C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3000" b="1" dirty="0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b="1" dirty="0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 строке вывелось сообщение об отсутствии данных этого сотрудника.</a:t>
            </a:r>
            <a:endParaRPr lang="en-US" b="1" dirty="0">
              <a:solidFill>
                <a:srgbClr val="0070C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b="1" dirty="0">
              <a:solidFill>
                <a:srgbClr val="0070C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ru-RU" b="1" dirty="0">
              <a:solidFill>
                <a:srgbClr val="0070C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b="1" dirty="0">
              <a:solidFill>
                <a:srgbClr val="0070C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ru-RU" b="1" dirty="0">
              <a:solidFill>
                <a:srgbClr val="0070C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b="1" dirty="0">
              <a:solidFill>
                <a:srgbClr val="0070C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73550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AE3E0413-902A-4083-89CA-8B26769C48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7552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ru-RU" sz="3000" b="1" dirty="0">
                <a:solidFill>
                  <a:srgbClr val="0070C0"/>
                </a:solidFill>
              </a:rPr>
              <a:t>Тест Кейс </a:t>
            </a:r>
            <a:r>
              <a:rPr lang="en-US" sz="3000" b="1" dirty="0">
                <a:solidFill>
                  <a:srgbClr val="0070C0"/>
                </a:solidFill>
              </a:rPr>
              <a:t>“</a:t>
            </a:r>
            <a:r>
              <a:rPr lang="ru-RU" sz="3000" b="1" dirty="0">
                <a:solidFill>
                  <a:srgbClr val="0070C0"/>
                </a:solidFill>
              </a:rPr>
              <a:t>Выдача временных пропусков гостям</a:t>
            </a:r>
            <a:r>
              <a:rPr lang="en-US" sz="3000" b="1" dirty="0">
                <a:solidFill>
                  <a:srgbClr val="0070C0"/>
                </a:solidFill>
              </a:rPr>
              <a:t>”</a:t>
            </a:r>
            <a:endParaRPr lang="ru-RU" sz="3000" b="1" dirty="0">
              <a:solidFill>
                <a:srgbClr val="0070C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b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Войти в приложение в качестве охранника.</a:t>
            </a:r>
          </a:p>
          <a:p>
            <a:pPr marL="514350" indent="-514350">
              <a:buFont typeface="+mj-lt"/>
              <a:buAutoNum type="arabicPeriod"/>
            </a:pPr>
            <a:r>
              <a:rPr lang="ru-RU" b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Нажать на кнопку </a:t>
            </a:r>
            <a:r>
              <a:rPr lang="en-US" b="1" dirty="0">
                <a:solidFill>
                  <a:srgbClr val="0070C0"/>
                </a:solidFill>
              </a:rPr>
              <a:t>“</a:t>
            </a:r>
            <a:r>
              <a:rPr lang="ru-RU" b="1" dirty="0">
                <a:solidFill>
                  <a:srgbClr val="0070C0"/>
                </a:solidFill>
              </a:rPr>
              <a:t>Добавить временный пропуск</a:t>
            </a:r>
            <a:r>
              <a:rPr lang="en-US" b="1" dirty="0">
                <a:solidFill>
                  <a:srgbClr val="0070C0"/>
                </a:solidFill>
              </a:rPr>
              <a:t>”</a:t>
            </a:r>
            <a:r>
              <a:rPr lang="ru-RU" b="1" dirty="0">
                <a:solidFill>
                  <a:srgbClr val="0070C0"/>
                </a:solidFill>
              </a:rPr>
              <a:t>.</a:t>
            </a:r>
            <a:endParaRPr lang="ru-RU" b="1" dirty="0">
              <a:solidFill>
                <a:srgbClr val="0070C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b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Ввести фамилию</a:t>
            </a:r>
            <a:r>
              <a:rPr lang="en-US" b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b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имя</a:t>
            </a:r>
            <a:r>
              <a:rPr lang="en-US" b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b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отчество</a:t>
            </a:r>
            <a:r>
              <a:rPr lang="en-US" b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b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дату рождения</a:t>
            </a:r>
            <a:r>
              <a:rPr lang="en-US" b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b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цель визита</a:t>
            </a:r>
            <a:r>
              <a:rPr lang="en-US" b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b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номер телефона</a:t>
            </a:r>
            <a:r>
              <a:rPr lang="en-US" b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b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контактную почту.</a:t>
            </a:r>
          </a:p>
          <a:p>
            <a:pPr marL="514350" indent="-514350">
              <a:buFont typeface="+mj-lt"/>
              <a:buAutoNum type="arabicPeriod"/>
            </a:pPr>
            <a:r>
              <a:rPr lang="ru-RU" b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Нажать кнопку "Выдать временный пропуск".</a:t>
            </a:r>
          </a:p>
          <a:p>
            <a:r>
              <a:rPr lang="ru-RU" sz="3000" b="1" dirty="0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Ожидаемый результат</a:t>
            </a:r>
            <a:r>
              <a:rPr lang="en-US" sz="3000" b="1" dirty="0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3000" b="1" dirty="0">
              <a:solidFill>
                <a:srgbClr val="0070C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spcBef>
                <a:spcPts val="0"/>
              </a:spcBef>
              <a:buNone/>
            </a:pPr>
            <a:r>
              <a:rPr lang="ru-RU" sz="3000" b="1" dirty="0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b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Данные о выдаче временного пропуска гостю сохранились в базе данных на определённое время.</a:t>
            </a:r>
            <a:endParaRPr lang="en-US" b="1" dirty="0">
              <a:solidFill>
                <a:srgbClr val="0070C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6773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AE3E0413-902A-4083-89CA-8B26769C48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0440"/>
            <a:ext cx="10515600" cy="4351338"/>
          </a:xfrm>
        </p:spPr>
        <p:txBody>
          <a:bodyPr>
            <a:normAutofit fontScale="25000" lnSpcReduction="20000"/>
          </a:bodyPr>
          <a:lstStyle/>
          <a:p>
            <a:r>
              <a:rPr lang="ru-RU" sz="12000" b="1" dirty="0">
                <a:solidFill>
                  <a:srgbClr val="0070C0"/>
                </a:solidFill>
              </a:rPr>
              <a:t>Тест Кейс </a:t>
            </a:r>
            <a:r>
              <a:rPr lang="en-US" sz="12000" b="1" dirty="0">
                <a:solidFill>
                  <a:srgbClr val="0070C0"/>
                </a:solidFill>
              </a:rPr>
              <a:t>“</a:t>
            </a:r>
            <a:r>
              <a:rPr lang="ru-RU" sz="12000" b="1" dirty="0">
                <a:solidFill>
                  <a:srgbClr val="0070C0"/>
                </a:solidFill>
              </a:rPr>
              <a:t>Проверка ограниченности парковочных мест для гостей</a:t>
            </a:r>
            <a:r>
              <a:rPr lang="en-US" sz="12000" b="1" dirty="0">
                <a:solidFill>
                  <a:srgbClr val="0070C0"/>
                </a:solidFill>
              </a:rPr>
              <a:t>”</a:t>
            </a:r>
            <a:endParaRPr lang="ru-RU" sz="12000" b="1" dirty="0">
              <a:solidFill>
                <a:srgbClr val="0070C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sz="11200" b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Войти в приложение в качестве охранника.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11200" b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Нажать на кнопку </a:t>
            </a:r>
            <a:r>
              <a:rPr lang="en-US" sz="11200" b="1" dirty="0">
                <a:solidFill>
                  <a:srgbClr val="0070C0"/>
                </a:solidFill>
              </a:rPr>
              <a:t>“</a:t>
            </a:r>
            <a:r>
              <a:rPr lang="ru-RU" sz="11200" b="1" dirty="0">
                <a:solidFill>
                  <a:srgbClr val="0070C0"/>
                </a:solidFill>
              </a:rPr>
              <a:t>Добавить временный пропуск</a:t>
            </a:r>
            <a:r>
              <a:rPr lang="en-US" sz="11200" b="1" dirty="0">
                <a:solidFill>
                  <a:srgbClr val="0070C0"/>
                </a:solidFill>
              </a:rPr>
              <a:t>”</a:t>
            </a:r>
            <a:r>
              <a:rPr lang="ru-RU" sz="11200" b="1" dirty="0">
                <a:solidFill>
                  <a:srgbClr val="0070C0"/>
                </a:solidFill>
              </a:rPr>
              <a:t>.</a:t>
            </a:r>
            <a:endParaRPr lang="ru-RU" sz="11200" b="1" dirty="0">
              <a:solidFill>
                <a:srgbClr val="0070C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sz="11200" b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Ввести фамилию</a:t>
            </a:r>
            <a:r>
              <a:rPr lang="en-US" sz="11200" b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1200" b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имя</a:t>
            </a:r>
            <a:r>
              <a:rPr lang="en-US" sz="11200" b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sz="11200" b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отчество</a:t>
            </a:r>
            <a:r>
              <a:rPr lang="en-US" sz="11200" b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sz="11200" b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дату рождения</a:t>
            </a:r>
            <a:r>
              <a:rPr lang="en-US" sz="11200" b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sz="11200" b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цель визита</a:t>
            </a:r>
            <a:r>
              <a:rPr lang="en-US" sz="11200" b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sz="11200" b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номер телефона</a:t>
            </a:r>
            <a:r>
              <a:rPr lang="en-US" sz="11200" b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1200" b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контактную почту.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11200" b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Нажать на поле </a:t>
            </a:r>
            <a:r>
              <a:rPr lang="en-US" sz="11200" b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ru-RU" sz="11200" b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Наличие машины</a:t>
            </a:r>
            <a:r>
              <a:rPr lang="en-US" sz="11200" b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ru-RU" sz="11200" b="1" dirty="0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11200" b="1" dirty="0">
              <a:solidFill>
                <a:srgbClr val="0070C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sz="11200" b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Нажать кнопку "Выдать временный пропуск".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11200" b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Повторяем 3</a:t>
            </a:r>
            <a:r>
              <a:rPr lang="en-US" sz="11200" b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4</a:t>
            </a:r>
            <a:r>
              <a:rPr lang="en-US" sz="11200" b="1" dirty="0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sz="11200" b="1" dirty="0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5 пункты 6 раз</a:t>
            </a:r>
            <a:r>
              <a:rPr lang="en-US" sz="11200" b="1" dirty="0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sz="11200" b="1" dirty="0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создавая временные пропуска гостей с наличием машины</a:t>
            </a:r>
            <a:endParaRPr lang="ru-RU" sz="11200" b="1" dirty="0">
              <a:solidFill>
                <a:srgbClr val="0070C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2000" b="1" dirty="0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Ожидаемый результат</a:t>
            </a:r>
            <a:r>
              <a:rPr lang="en-US" sz="12000" b="1" dirty="0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12000" b="1" dirty="0">
              <a:solidFill>
                <a:srgbClr val="0070C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spcBef>
                <a:spcPts val="0"/>
              </a:spcBef>
              <a:buNone/>
            </a:pPr>
            <a:r>
              <a:rPr lang="ru-RU" sz="11200" b="1" dirty="0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В строке на создание шестого временного пропуска с наличием машины вывелось сообщение об отсутствии парковочных мест.</a:t>
            </a:r>
            <a:endParaRPr lang="en-US" sz="11200" b="1" dirty="0">
              <a:solidFill>
                <a:srgbClr val="0070C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750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F558F2-5F9F-429A-A9FE-B7D1CEB06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>
                <a:solidFill>
                  <a:srgbClr val="0070C0"/>
                </a:solidFill>
              </a:rPr>
              <a:t>Что такое  терминал охранника?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A335480-7228-41F7-BF2D-82B829A2FC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599" cy="4351338"/>
          </a:xfrm>
        </p:spPr>
        <p:txBody>
          <a:bodyPr/>
          <a:lstStyle/>
          <a:p>
            <a:pPr marL="0" indent="0">
              <a:buNone/>
            </a:pPr>
            <a:r>
              <a:rPr lang="ru-RU" sz="3200" b="1" dirty="0">
                <a:solidFill>
                  <a:srgbClr val="0070C0"/>
                </a:solidFill>
              </a:rPr>
              <a:t>Терминал охранника представляет собой инструмент, разработанный для улучшения и автоматизации систем безопасности на рабочем месте или в других объектах. Он обеспечивает возможность взаимодействия охранников с системой безопасности, эффективный контроль доступа и регистрацию событий.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2515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D19578-3094-4911-A859-C4E4B85C4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62713"/>
            <a:ext cx="10515600" cy="1325563"/>
          </a:xfrm>
        </p:spPr>
        <p:txBody>
          <a:bodyPr/>
          <a:lstStyle/>
          <a:p>
            <a:pPr algn="ctr"/>
            <a:r>
              <a:rPr lang="ru-RU" b="1" dirty="0">
                <a:solidFill>
                  <a:srgbClr val="0070C0"/>
                </a:solidFill>
              </a:rPr>
              <a:t>Итог и Заключение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E3E0413-902A-4083-89CA-8B26769C48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417" y="461394"/>
            <a:ext cx="10515600" cy="5402510"/>
          </a:xfrm>
        </p:spPr>
        <p:txBody>
          <a:bodyPr>
            <a:noAutofit/>
          </a:bodyPr>
          <a:lstStyle/>
          <a:p>
            <a:endParaRPr lang="ru-RU" dirty="0"/>
          </a:p>
          <a:p>
            <a:r>
              <a:rPr lang="ru-RU" b="1" dirty="0">
                <a:solidFill>
                  <a:srgbClr val="0070C0"/>
                </a:solidFill>
              </a:rPr>
              <a:t>Итог</a:t>
            </a:r>
            <a:r>
              <a:rPr lang="en-US" b="1" dirty="0">
                <a:solidFill>
                  <a:srgbClr val="0070C0"/>
                </a:solidFill>
              </a:rPr>
              <a:t>:</a:t>
            </a:r>
          </a:p>
          <a:p>
            <a:pPr marL="0" indent="0">
              <a:buNone/>
            </a:pPr>
            <a:r>
              <a:rPr lang="ru-RU" b="1" dirty="0">
                <a:solidFill>
                  <a:srgbClr val="0070C0"/>
                </a:solidFill>
              </a:rPr>
              <a:t>Это приложение является важным инструментом для наблюдения, контроля и обеспечения безопасности в различных организациях. Возможно, функционал программы можно расширить, однако уже на данном этапе она представляет значительную ценность. Такие программы обеспечивают улучшенный уровень безопасности и контроля, особенно в компаниях, где регулирование доступа к различным зонам имеет важное значение для безопасности и эффективной работы.</a:t>
            </a:r>
          </a:p>
          <a:p>
            <a:r>
              <a:rPr lang="ru-RU" b="1" dirty="0">
                <a:solidFill>
                  <a:srgbClr val="0070C0"/>
                </a:solidFill>
              </a:rPr>
              <a:t>Заключение</a:t>
            </a:r>
            <a:r>
              <a:rPr lang="en-US" b="1" dirty="0">
                <a:solidFill>
                  <a:srgbClr val="0070C0"/>
                </a:solidFill>
              </a:rPr>
              <a:t>:</a:t>
            </a:r>
          </a:p>
          <a:p>
            <a:pPr marL="0" indent="0">
              <a:buNone/>
            </a:pPr>
            <a:r>
              <a:rPr lang="ru-RU" b="1" dirty="0">
                <a:solidFill>
                  <a:srgbClr val="0070C0"/>
                </a:solidFill>
              </a:rPr>
              <a:t>В процессе работы я разработал программу, которая значительно облегчит задачи сотрудникам безопасности предприятия. На данный момент код можно использовать, но в будущем я хотел бы его улучшить. Цель проекта достигнута.</a:t>
            </a: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93580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73B91C-EC9D-430D-A730-E679E30FB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310" y="31479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8000" b="1" dirty="0">
                <a:solidFill>
                  <a:srgbClr val="0070C0"/>
                </a:solidFill>
              </a:rPr>
              <a:t>Спасибо за Внимание!</a:t>
            </a:r>
            <a:endParaRPr lang="en-US" sz="8000" b="1" dirty="0">
              <a:solidFill>
                <a:srgbClr val="0070C0"/>
              </a:solidFill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FE9C251-7A20-48B2-AD89-41FB0EDC1D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7421" y="2093767"/>
            <a:ext cx="7917157" cy="4449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33D71916-8E12-4047-A8C7-70C32E231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6909" y="2533476"/>
            <a:ext cx="9030402" cy="416506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4000" b="1" dirty="0">
                <a:solidFill>
                  <a:schemeClr val="bg1"/>
                </a:solidFill>
              </a:rPr>
              <a:t>Спасибо за Внимание!</a:t>
            </a:r>
            <a:endParaRPr lang="en-US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9469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7469FD-572A-4879-A1C2-5335AED718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57143"/>
            <a:ext cx="9144000" cy="535944"/>
          </a:xfrm>
        </p:spPr>
        <p:txBody>
          <a:bodyPr>
            <a:noAutofit/>
          </a:bodyPr>
          <a:lstStyle/>
          <a:p>
            <a:r>
              <a:rPr lang="ru-RU" sz="4400" b="1" dirty="0">
                <a:solidFill>
                  <a:srgbClr val="0070C0"/>
                </a:solidFill>
              </a:rPr>
              <a:t>Цели и задачи</a:t>
            </a:r>
            <a:r>
              <a:rPr lang="en-US" sz="4400" b="1" dirty="0">
                <a:solidFill>
                  <a:srgbClr val="0070C0"/>
                </a:solidFill>
              </a:rPr>
              <a:t>: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70A0586-ABDC-49E2-B076-28BEF4B056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4099" y="1161533"/>
            <a:ext cx="11123802" cy="5465769"/>
          </a:xfrm>
        </p:spPr>
        <p:txBody>
          <a:bodyPr>
            <a:no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ru-RU" sz="2800" b="1" dirty="0">
                <a:solidFill>
                  <a:srgbClr val="0070C0"/>
                </a:solidFill>
              </a:rPr>
              <a:t>Улучшение безопасности: Разработка приложения направлена на обеспечение более высокого уровня безопасности на объектах. Это включает в себя контроль доступа, мониторинг посетителей, ограничение от несанкционированного доступа.</a:t>
            </a:r>
            <a:endParaRPr lang="en-US" sz="2800" b="1" dirty="0">
              <a:solidFill>
                <a:srgbClr val="0070C0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ru-RU" sz="2800" b="1" dirty="0">
                <a:solidFill>
                  <a:srgbClr val="0070C0"/>
                </a:solidFill>
              </a:rPr>
              <a:t>Повышение эффективности: Приложение должно помочь упростить и автоматизировать процессы связанные с контролем доступа, обеспечивая более быстрый и эффективный доступ к информации о посетителях и сотрудниках.</a:t>
            </a:r>
            <a:endParaRPr lang="en-US" sz="2800" b="1" dirty="0">
              <a:solidFill>
                <a:srgbClr val="0070C0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ru-RU" sz="2800" b="1" dirty="0">
                <a:solidFill>
                  <a:srgbClr val="0070C0"/>
                </a:solidFill>
              </a:rPr>
              <a:t>Удобство использования: Основной задачей при разработке приложения является создание удобного и простого в использовании интерфейса, который будет доступен для широкого круга пользователей и управляющих.</a:t>
            </a:r>
            <a:endParaRPr lang="en-US" sz="28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8172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AB1284-9C26-43EB-BDDB-CC6ABCC9D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>
                <a:solidFill>
                  <a:srgbClr val="0070C0"/>
                </a:solidFill>
              </a:rPr>
              <a:t>Актуальность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A63F705-B687-4891-AAEB-D082BC410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b="1" dirty="0">
                <a:solidFill>
                  <a:srgbClr val="0070C0"/>
                </a:solidFill>
              </a:rPr>
              <a:t>Эта программа подойдёт для разных организаций и предприятий</a:t>
            </a:r>
            <a:r>
              <a:rPr lang="en-US" sz="3200" b="1" dirty="0">
                <a:solidFill>
                  <a:srgbClr val="0070C0"/>
                </a:solidFill>
              </a:rPr>
              <a:t>,</a:t>
            </a:r>
            <a:r>
              <a:rPr lang="ru-RU" sz="3200" b="1" dirty="0">
                <a:solidFill>
                  <a:srgbClr val="0070C0"/>
                </a:solidFill>
              </a:rPr>
              <a:t> чтобы следить за посещаемостью и добросовестным исполнением обязанностей</a:t>
            </a:r>
            <a:r>
              <a:rPr lang="en-US" sz="3200" b="1" dirty="0">
                <a:solidFill>
                  <a:srgbClr val="0070C0"/>
                </a:solidFill>
              </a:rPr>
              <a:t> </a:t>
            </a:r>
            <a:r>
              <a:rPr lang="ru-RU" sz="3200" b="1" dirty="0">
                <a:solidFill>
                  <a:srgbClr val="0070C0"/>
                </a:solidFill>
              </a:rPr>
              <a:t>огромного количества сотрудников и обеспечением их безопасности</a:t>
            </a:r>
            <a:r>
              <a:rPr lang="ru-RU" sz="3200" dirty="0">
                <a:solidFill>
                  <a:srgbClr val="0070C0"/>
                </a:solidFill>
              </a:rPr>
              <a:t>. </a:t>
            </a:r>
            <a:endParaRPr lang="en-US" sz="3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5305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AB1284-9C26-43EB-BDDB-CC6ABCC9D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>
                <a:solidFill>
                  <a:srgbClr val="0070C0"/>
                </a:solidFill>
              </a:rPr>
              <a:t>Преимущества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207E3D77-B431-4992-9438-C06FAA01A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Контроль доступа людей</a:t>
            </a:r>
          </a:p>
          <a:p>
            <a:r>
              <a:rPr lang="ru-RU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Идентификация сотрудников для определения личности </a:t>
            </a:r>
          </a:p>
          <a:p>
            <a:r>
              <a:rPr lang="ru-RU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Улучшение безопасности на предприятиях и в организациях</a:t>
            </a:r>
          </a:p>
          <a:p>
            <a:pPr marL="0" indent="0">
              <a:buNone/>
            </a:pP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418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21E14A-7E25-4889-985E-E73EE568D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ru-RU" b="1" dirty="0">
                <a:solidFill>
                  <a:srgbClr val="0070C0"/>
                </a:solidFill>
              </a:rPr>
              <a:t>Функционал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FFEC5AA-61A3-4CC2-9C13-531C8E22BC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3066"/>
            <a:ext cx="8632971" cy="4351338"/>
          </a:xfrm>
        </p:spPr>
        <p:txBody>
          <a:bodyPr/>
          <a:lstStyle/>
          <a:p>
            <a:r>
              <a:rPr lang="ru-RU" b="1" dirty="0">
                <a:solidFill>
                  <a:srgbClr val="0070C0"/>
                </a:solidFill>
              </a:rPr>
              <a:t>В приложении есть возможность пропуска только тех сотрудников</a:t>
            </a:r>
            <a:r>
              <a:rPr lang="en-US" b="1" dirty="0">
                <a:solidFill>
                  <a:srgbClr val="0070C0"/>
                </a:solidFill>
              </a:rPr>
              <a:t>,</a:t>
            </a:r>
            <a:r>
              <a:rPr lang="ru-RU" b="1" dirty="0">
                <a:solidFill>
                  <a:srgbClr val="0070C0"/>
                </a:solidFill>
              </a:rPr>
              <a:t> которые занесены в базу данных</a:t>
            </a:r>
            <a:endParaRPr lang="en-US" b="1" dirty="0">
              <a:solidFill>
                <a:srgbClr val="0070C0"/>
              </a:solidFill>
            </a:endParaRPr>
          </a:p>
          <a:p>
            <a:r>
              <a:rPr lang="ru-RU" b="1" dirty="0">
                <a:solidFill>
                  <a:srgbClr val="0070C0"/>
                </a:solidFill>
              </a:rPr>
              <a:t>Также есть возможность создания временных пропусков для гостей</a:t>
            </a:r>
          </a:p>
          <a:p>
            <a:r>
              <a:rPr lang="ru-RU" b="1" dirty="0">
                <a:solidFill>
                  <a:srgbClr val="0070C0"/>
                </a:solidFill>
              </a:rPr>
              <a:t>Учитывается время посещения сотрудников и гостей</a:t>
            </a:r>
          </a:p>
          <a:p>
            <a:endParaRPr lang="en-US" b="1" dirty="0">
              <a:solidFill>
                <a:srgbClr val="0070C0"/>
              </a:solidFill>
            </a:endParaRPr>
          </a:p>
          <a:p>
            <a:r>
              <a:rPr lang="ru-RU" b="1" dirty="0">
                <a:solidFill>
                  <a:srgbClr val="0070C0"/>
                </a:solidFill>
              </a:rPr>
              <a:t> </a:t>
            </a:r>
            <a:endParaRPr lang="en-US" b="1" dirty="0">
              <a:solidFill>
                <a:srgbClr val="0070C0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2ECE61D-02CA-4DFA-BABC-65DB6AA420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494" y="3963001"/>
            <a:ext cx="1835244" cy="2673487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6ABCEE4-6994-4911-BDEE-81AD8E5836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1171" y="1223596"/>
            <a:ext cx="2471682" cy="4749162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2D120B3-0CE8-40EA-BC46-501CF64E8EC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1798" y="3963001"/>
            <a:ext cx="5788403" cy="2705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833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31075E-5BAF-4B3B-95AC-56762A384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>
                <a:solidFill>
                  <a:srgbClr val="0070C0"/>
                </a:solidFill>
              </a:rPr>
              <a:t>Архитектура приложения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600564C7-D27D-4BC6-AF7E-66549311F0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PyQt6 - это инструмент, который позволяет разработчикам использовать язык программирования Python для создания графических пользовательских интерфейсов и приложений</a:t>
            </a:r>
          </a:p>
          <a:p>
            <a:r>
              <a:rPr lang="ru-RU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SQLite - это система управления базами данных, которая не требует отдельного сервера. </a:t>
            </a:r>
          </a:p>
          <a:p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43059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40149C80-2454-43A9-842A-5910E3B1AF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960" y="1338248"/>
            <a:ext cx="5256274" cy="3630114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A6B9AE6-E6BA-4811-B9B1-B7C460D059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8952" y="3670136"/>
            <a:ext cx="5886753" cy="3187864"/>
          </a:xfrm>
          <a:prstGeom prst="rect">
            <a:avLst/>
          </a:prstGeom>
        </p:spPr>
      </p:pic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1706EF45-3D54-4AA6-B383-D7FD4013D662}"/>
              </a:ext>
            </a:extLst>
          </p:cNvPr>
          <p:cNvSpPr txBox="1">
            <a:spLocks/>
          </p:cNvSpPr>
          <p:nvPr/>
        </p:nvSpPr>
        <p:spPr>
          <a:xfrm>
            <a:off x="2116834" y="125835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 и код приложения</a:t>
            </a:r>
          </a:p>
        </p:txBody>
      </p:sp>
    </p:spTree>
    <p:extLst>
      <p:ext uri="{BB962C8B-B14F-4D97-AF65-F5344CB8AC3E}">
        <p14:creationId xmlns:p14="http://schemas.microsoft.com/office/powerpoint/2010/main" val="22329810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70A0586-ABDC-49E2-B076-28BEF4B056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96828" y="1770078"/>
            <a:ext cx="5698922" cy="3288483"/>
          </a:xfrm>
        </p:spPr>
        <p:txBody>
          <a:bodyPr>
            <a:no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ru-RU" sz="2800" b="1" dirty="0">
                <a:solidFill>
                  <a:srgbClr val="0070C0"/>
                </a:solidFill>
              </a:rPr>
              <a:t>Запускаем приложение и вводим данные сотрудника</a:t>
            </a:r>
          </a:p>
          <a:p>
            <a:pPr marL="457200" indent="-457200" algn="l">
              <a:buFont typeface="+mj-lt"/>
              <a:buAutoNum type="arabicPeriod"/>
            </a:pPr>
            <a:r>
              <a:rPr lang="ru-RU" sz="2800" b="1" dirty="0">
                <a:solidFill>
                  <a:srgbClr val="0070C0"/>
                </a:solidFill>
              </a:rPr>
              <a:t>Осуществляем вход и</a:t>
            </a:r>
            <a:r>
              <a:rPr lang="en-US" sz="2800" b="1" dirty="0">
                <a:solidFill>
                  <a:srgbClr val="0070C0"/>
                </a:solidFill>
              </a:rPr>
              <a:t>/</a:t>
            </a:r>
            <a:r>
              <a:rPr lang="ru-RU" sz="2800" b="1" dirty="0">
                <a:solidFill>
                  <a:srgbClr val="0070C0"/>
                </a:solidFill>
              </a:rPr>
              <a:t>или выход</a:t>
            </a:r>
          </a:p>
          <a:p>
            <a:pPr marL="457200" indent="-457200" algn="l">
              <a:buFont typeface="+mj-lt"/>
              <a:buAutoNum type="arabicPeriod"/>
            </a:pPr>
            <a:r>
              <a:rPr lang="ru-RU" sz="2800" b="1" dirty="0">
                <a:solidFill>
                  <a:srgbClr val="0070C0"/>
                </a:solidFill>
              </a:rPr>
              <a:t>Мы получаем уведомления о входе и выходе с фиксацией времени в базе данных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9" name="Заголовок 8">
            <a:extLst>
              <a:ext uri="{FF2B5EF4-FFF2-40B4-BE49-F238E27FC236}">
                <a16:creationId xmlns:a16="http://schemas.microsoft.com/office/drawing/2014/main" id="{027E736E-BD53-4D7A-9B5E-0C99B08D97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78839"/>
            <a:ext cx="9144000" cy="716429"/>
          </a:xfrm>
        </p:spPr>
        <p:txBody>
          <a:bodyPr>
            <a:normAutofit/>
          </a:bodyPr>
          <a:lstStyle/>
          <a:p>
            <a:r>
              <a:rPr lang="ru-RU" sz="4400" b="1" dirty="0">
                <a:solidFill>
                  <a:srgbClr val="0070C0"/>
                </a:solidFill>
              </a:rPr>
              <a:t>Проверка входа и выхода сотрудника</a:t>
            </a:r>
            <a:endParaRPr lang="en-US" sz="4400" b="1" dirty="0">
              <a:solidFill>
                <a:srgbClr val="0070C0"/>
              </a:solidFill>
            </a:endParaRP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21C4FB51-09C9-40FB-9A8C-3202E84D10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7133" y="1516319"/>
            <a:ext cx="2890867" cy="4321168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95663E20-D733-472B-A73C-9D253B80D8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683" y="4955310"/>
            <a:ext cx="6121707" cy="789898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5E8A3B11-1C82-4E0D-B899-FA058ED42C8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5611" y="6210143"/>
            <a:ext cx="9309557" cy="455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32706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2604</TotalTime>
  <Words>939</Words>
  <Application>Microsoft Office PowerPoint</Application>
  <PresentationFormat>Широкоэкранный</PresentationFormat>
  <Paragraphs>96</Paragraphs>
  <Slides>21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Consolas</vt:lpstr>
      <vt:lpstr>Times New Roman</vt:lpstr>
      <vt:lpstr>Тема Office</vt:lpstr>
      <vt:lpstr>Терминал Охранника</vt:lpstr>
      <vt:lpstr>Что такое  терминал охранника?</vt:lpstr>
      <vt:lpstr>Цели и задачи:</vt:lpstr>
      <vt:lpstr>Актуальность</vt:lpstr>
      <vt:lpstr>Преимущества</vt:lpstr>
      <vt:lpstr>Функционал</vt:lpstr>
      <vt:lpstr>Архитектура приложения</vt:lpstr>
      <vt:lpstr>Презентация PowerPoint</vt:lpstr>
      <vt:lpstr>Проверка входа и выхода сотрудника</vt:lpstr>
      <vt:lpstr>Проверка функции “Наличие машины”</vt:lpstr>
      <vt:lpstr>Проверка наличия данных сотрудника и отсутствия данных постороннего лица</vt:lpstr>
      <vt:lpstr>Выдача временных пропусков гостям</vt:lpstr>
      <vt:lpstr>Проверка ограниченности парковочных мест для гостей</vt:lpstr>
      <vt:lpstr>Внедрение новых функций</vt:lpstr>
      <vt:lpstr>Тест Кейсы</vt:lpstr>
      <vt:lpstr>Презентация PowerPoint</vt:lpstr>
      <vt:lpstr>Презентация PowerPoint</vt:lpstr>
      <vt:lpstr>Презентация PowerPoint</vt:lpstr>
      <vt:lpstr>Презентация PowerPoint</vt:lpstr>
      <vt:lpstr>Итог и Заключение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Терминал Охранника</dc:title>
  <dc:creator>Administrator</dc:creator>
  <cp:lastModifiedBy>Administrator</cp:lastModifiedBy>
  <cp:revision>77</cp:revision>
  <dcterms:created xsi:type="dcterms:W3CDTF">2023-12-23T06:50:24Z</dcterms:created>
  <dcterms:modified xsi:type="dcterms:W3CDTF">2023-12-25T02:14:34Z</dcterms:modified>
</cp:coreProperties>
</file>