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Trave &amp; Leisure</c:v>
                </c:pt>
                <c:pt idx="1">
                  <c:v>Gardening &amp; Outdoors</c:v>
                </c:pt>
                <c:pt idx="2">
                  <c:v>Office supplies</c:v>
                </c:pt>
                <c:pt idx="3">
                  <c:v>Jewelry &amp; Accessories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1.32</c:v>
                </c:pt>
                <c:pt idx="1">
                  <c:v>1.1399999999999999</c:v>
                </c:pt>
                <c:pt idx="2">
                  <c:v>1.1299999999999999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1-4FA4-A994-4798D1E32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Trave &amp; Leisure</c:v>
                </c:pt>
                <c:pt idx="1">
                  <c:v>Gardening &amp; Outdoors</c:v>
                </c:pt>
                <c:pt idx="2">
                  <c:v>Office supplies</c:v>
                </c:pt>
                <c:pt idx="3">
                  <c:v>Jewelry &amp; Accessories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0EE1-4FA4-A994-4798D1E321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Trave &amp; Leisure</c:v>
                </c:pt>
                <c:pt idx="1">
                  <c:v>Gardening &amp; Outdoors</c:v>
                </c:pt>
                <c:pt idx="2">
                  <c:v>Office supplies</c:v>
                </c:pt>
                <c:pt idx="3">
                  <c:v>Jewelry &amp; Accessories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0EE1-4FA4-A994-4798D1E32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6351231"/>
        <c:axId val="686350751"/>
      </c:barChart>
      <c:catAx>
        <c:axId val="686351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350751"/>
        <c:crosses val="autoZero"/>
        <c:auto val="1"/>
        <c:lblAlgn val="ctr"/>
        <c:lblOffset val="100"/>
        <c:noMultiLvlLbl val="0"/>
      </c:catAx>
      <c:valAx>
        <c:axId val="686350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351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None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76192.92</c:v>
                </c:pt>
                <c:pt idx="1">
                  <c:v>67852.320000000007</c:v>
                </c:pt>
                <c:pt idx="2">
                  <c:v>66108.02</c:v>
                </c:pt>
                <c:pt idx="3">
                  <c:v>64910.62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C1-44B8-980C-CEA77E97CD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None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C1-44B8-980C-CEA77E97CD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High</c:v>
                </c:pt>
                <c:pt idx="1">
                  <c:v>Low</c:v>
                </c:pt>
                <c:pt idx="2">
                  <c:v>Medium</c:v>
                </c:pt>
                <c:pt idx="3">
                  <c:v>None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CC1-44B8-980C-CEA77E97C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5849183"/>
        <c:axId val="675849663"/>
      </c:lineChart>
      <c:catAx>
        <c:axId val="67584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849663"/>
        <c:crosses val="autoZero"/>
        <c:auto val="1"/>
        <c:lblAlgn val="ctr"/>
        <c:lblOffset val="100"/>
        <c:noMultiLvlLbl val="0"/>
      </c:catAx>
      <c:valAx>
        <c:axId val="67584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84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65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2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0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0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8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7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70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3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14095-6606-4FC4-BA64-1A4AE2C6DA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BCF048-61C0-4FCF-83EF-324A622CEC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27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08-BF90-35FA-E414-AC044A92C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1C406-90AA-D155-1594-C81432E2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8270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A49AD-6255-C168-6DE8-98407A1E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024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7C81-9BAB-3862-821A-0A686688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below 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4D46-6573-83B5-2ADF-E95F90766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spent more on the product.</a:t>
            </a:r>
          </a:p>
          <a:p>
            <a:r>
              <a:rPr lang="en-US" dirty="0"/>
              <a:t>They patronized more.</a:t>
            </a:r>
          </a:p>
          <a:p>
            <a:r>
              <a:rPr lang="en-US" dirty="0"/>
              <a:t>The number of high-income earners is 275.</a:t>
            </a:r>
          </a:p>
          <a:p>
            <a:r>
              <a:rPr lang="en-US" dirty="0"/>
              <a:t>The number of middle- income earners is 255.</a:t>
            </a:r>
          </a:p>
        </p:txBody>
      </p:sp>
    </p:spTree>
    <p:extLst>
      <p:ext uri="{BB962C8B-B14F-4D97-AF65-F5344CB8AC3E}">
        <p14:creationId xmlns:p14="http://schemas.microsoft.com/office/powerpoint/2010/main" val="157633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8E97-3607-FFE4-8CBC-69EEAD6D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group above or equal to 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D93B-7278-6830-7A1B-83D3F086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spent less on the product.</a:t>
            </a:r>
          </a:p>
          <a:p>
            <a:r>
              <a:rPr lang="en-US" dirty="0"/>
              <a:t>They patronized less.</a:t>
            </a:r>
          </a:p>
          <a:p>
            <a:r>
              <a:rPr lang="en-US" dirty="0"/>
              <a:t>The number of high-income earners is 240.</a:t>
            </a:r>
          </a:p>
          <a:p>
            <a:r>
              <a:rPr lang="en-US" dirty="0"/>
              <a:t>The number of middle-income earners is 230.</a:t>
            </a:r>
          </a:p>
        </p:txBody>
      </p:sp>
    </p:spTree>
    <p:extLst>
      <p:ext uri="{BB962C8B-B14F-4D97-AF65-F5344CB8AC3E}">
        <p14:creationId xmlns:p14="http://schemas.microsoft.com/office/powerpoint/2010/main" val="139498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810DD-42F1-F47A-66F1-F460A3D6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77AB3E-8E24-54A6-C706-42CAF93011E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18160" y="2991803"/>
            <a:ext cx="3275013" cy="2247900"/>
          </a:xfrm>
        </p:spPr>
        <p:txBody>
          <a:bodyPr/>
          <a:lstStyle/>
          <a:p>
            <a:r>
              <a:rPr lang="en-US" dirty="0"/>
              <a:t>648 out of 1000 customers returned goods.</a:t>
            </a:r>
          </a:p>
          <a:p>
            <a:r>
              <a:rPr lang="en-US" dirty="0"/>
              <a:t>Travel and Leisure had the highest return rate.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E47FDC2-22AE-DF63-6B4B-E97760612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4529560"/>
              </p:ext>
            </p:extLst>
          </p:nvPr>
        </p:nvGraphicFramePr>
        <p:xfrm>
          <a:off x="5043714" y="2082800"/>
          <a:ext cx="6011140" cy="371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2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080C6-E4C8-1BDE-6614-B6694396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discount effect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9CE50-677E-27F1-0AAB-2BBDFB7C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discount very sensitive people spent more than the somewhat sensitive and the not sensitive people. </a:t>
            </a:r>
          </a:p>
          <a:p>
            <a:r>
              <a:rPr lang="en-US" dirty="0"/>
              <a:t>The  discount not sensitive people spent the least. Those that did not use the discount had a higher return rate than those that used the discount. </a:t>
            </a:r>
          </a:p>
          <a:p>
            <a:r>
              <a:rPr lang="en-US" dirty="0"/>
              <a:t>190 out of 515 high income earners are discount sensitive, 165 are not sensitive and 160 are somewhat sensitive.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C7B9-98C5-3259-C747-A2FE657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AB4E-8869-C4AD-BE72-638189B23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Those that purchased books and animal feed preferred the standard shipping.</a:t>
            </a:r>
          </a:p>
          <a:p>
            <a:r>
              <a:rPr lang="en-US" dirty="0"/>
              <a:t> Those that purchased office supplies and gardening &amp; outdoors preferred express shipping. </a:t>
            </a:r>
          </a:p>
          <a:p>
            <a:r>
              <a:rPr lang="en-US" dirty="0"/>
              <a:t>The peak shipping days are Tuesdays, Sundays and Thursdays.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7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1117-79F5-9D2A-24FD-9D05B5F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80A7-16FE-A8A7-20AB-56445ECA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influence affects the Purchase amount. </a:t>
            </a:r>
          </a:p>
          <a:p>
            <a:r>
              <a:rPr lang="en-US" dirty="0"/>
              <a:t>Those with high social media influence purchased higher. </a:t>
            </a:r>
          </a:p>
          <a:p>
            <a:r>
              <a:rPr lang="en-US" dirty="0"/>
              <a:t>Social media influence does not affect product rating.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FD83FF-1889-1D63-FD51-A3884662A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222494"/>
              </p:ext>
            </p:extLst>
          </p:nvPr>
        </p:nvGraphicFramePr>
        <p:xfrm>
          <a:off x="7772400" y="2174240"/>
          <a:ext cx="4104640" cy="345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996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65FA-925B-A385-C62B-99B0737B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AADF-EB86-F685-6447-A192255B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Customers' satisfaction have no effect on brand loyalty.</a:t>
            </a:r>
          </a:p>
          <a:p>
            <a:r>
              <a:rPr lang="en-US" dirty="0"/>
              <a:t>Social media influence does not affect product rating. </a:t>
            </a:r>
          </a:p>
          <a:p>
            <a:r>
              <a:rPr lang="en-US" dirty="0"/>
              <a:t> Product rating has no effect on return rate.</a:t>
            </a:r>
          </a:p>
          <a:p>
            <a:r>
              <a:rPr lang="en-US" dirty="0"/>
              <a:t>Customer satisfaction has no effect on return rate.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1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0114-9FED-4E78-4D07-7FFA5D6E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3ED7-4ADD-DAC9-493B-EB15E83A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attention should be placed on the age group less than 36 years. </a:t>
            </a:r>
          </a:p>
          <a:p>
            <a:r>
              <a:rPr lang="en-US" dirty="0"/>
              <a:t> Discounts should be given to increase purchase.</a:t>
            </a:r>
          </a:p>
          <a:p>
            <a:r>
              <a:rPr lang="en-US" dirty="0"/>
              <a:t> Social media can be used to attract customers, since there a significant increase in purchase for those influenced by social media.</a:t>
            </a:r>
          </a:p>
        </p:txBody>
      </p:sp>
    </p:spTree>
    <p:extLst>
      <p:ext uri="{BB962C8B-B14F-4D97-AF65-F5344CB8AC3E}">
        <p14:creationId xmlns:p14="http://schemas.microsoft.com/office/powerpoint/2010/main" val="19652167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99</TotalTime>
  <Words>320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E-commerce</vt:lpstr>
      <vt:lpstr>Age group below 36</vt:lpstr>
      <vt:lpstr>Age group above or equal to 36</vt:lpstr>
      <vt:lpstr>Return rate</vt:lpstr>
      <vt:lpstr>The discount effect</vt:lpstr>
      <vt:lpstr>Shipping</vt:lpstr>
      <vt:lpstr>Social media effect</vt:lpstr>
      <vt:lpstr>No effect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HomePC</dc:creator>
  <cp:lastModifiedBy>HomePC</cp:lastModifiedBy>
  <cp:revision>4</cp:revision>
  <dcterms:created xsi:type="dcterms:W3CDTF">2025-04-01T12:07:34Z</dcterms:created>
  <dcterms:modified xsi:type="dcterms:W3CDTF">2025-04-01T13:55:42Z</dcterms:modified>
</cp:coreProperties>
</file>