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6" r:id="rId10"/>
    <p:sldId id="263" r:id="rId11"/>
    <p:sldId id="270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4"/>
    <p:restoredTop sz="95028"/>
  </p:normalViewPr>
  <p:slideViewPr>
    <p:cSldViewPr snapToGrid="0">
      <p:cViewPr varScale="1">
        <p:scale>
          <a:sx n="93" d="100"/>
          <a:sy n="93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1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88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9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63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03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1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3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9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9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1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5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B573D-7688-8185-9610-125860263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086" y="3262745"/>
            <a:ext cx="8915399" cy="2262781"/>
          </a:xfrm>
        </p:spPr>
        <p:txBody>
          <a:bodyPr/>
          <a:lstStyle/>
          <a:p>
            <a:pPr algn="ctr"/>
            <a:r>
              <a:rPr lang="es-ES_tradnl" b="1" dirty="0"/>
              <a:t>FUNCIONES TRASCENDENTES</a:t>
            </a:r>
          </a:p>
        </p:txBody>
      </p:sp>
    </p:spTree>
    <p:extLst>
      <p:ext uri="{BB962C8B-B14F-4D97-AF65-F5344CB8AC3E}">
        <p14:creationId xmlns:p14="http://schemas.microsoft.com/office/powerpoint/2010/main" val="273922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8C2DF-7D93-5394-8FF1-7C9AA0E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CARACTERÍSTICAS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FA6A0A-4CB4-4247-5BE4-B5A0B998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273" y="1958411"/>
            <a:ext cx="4429908" cy="34682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4">
                <a:extLst>
                  <a:ext uri="{FF2B5EF4-FFF2-40B4-BE49-F238E27FC236}">
                    <a16:creationId xmlns:a16="http://schemas.microsoft.com/office/drawing/2014/main" id="{9D03537B-BC51-54B4-2474-F923E36627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1998" y="2032000"/>
                <a:ext cx="4616759" cy="33210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_tradnl" sz="2400" dirty="0"/>
                  <a:t>Dominio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endParaRPr lang="es-ES_tradnl" sz="2400" dirty="0"/>
              </a:p>
              <a:p>
                <a:r>
                  <a:rPr lang="es-ES_tradnl" sz="2400" dirty="0"/>
                  <a:t>Rango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s-ES_tradnl" sz="2400" dirty="0"/>
              </a:p>
              <a:p>
                <a:r>
                  <a:rPr lang="es-ES_tradnl" sz="2400" dirty="0"/>
                  <a:t>Punto de corte con el eje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_tradnl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s-ES_tradnl" sz="2400" dirty="0"/>
              </a:p>
              <a:p>
                <a:r>
                  <a:rPr lang="es-ES_tradnl" sz="2400" dirty="0"/>
                  <a:t>Creciente</a:t>
                </a:r>
              </a:p>
              <a:p>
                <a:r>
                  <a:rPr lang="es-ES_tradnl" sz="2400" dirty="0"/>
                  <a:t>Asíntota vertical 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sz="2400" dirty="0"/>
              </a:p>
              <a:p>
                <a:r>
                  <a:rPr lang="es-ES_tradnl" sz="2400" dirty="0"/>
                  <a:t>Es continua</a:t>
                </a:r>
              </a:p>
            </p:txBody>
          </p:sp>
        </mc:Choice>
        <mc:Fallback>
          <p:sp>
            <p:nvSpPr>
              <p:cNvPr id="6" name="Marcador de contenido 4">
                <a:extLst>
                  <a:ext uri="{FF2B5EF4-FFF2-40B4-BE49-F238E27FC236}">
                    <a16:creationId xmlns:a16="http://schemas.microsoft.com/office/drawing/2014/main" id="{9D03537B-BC51-54B4-2474-F923E366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98" y="2032000"/>
                <a:ext cx="4616759" cy="3321078"/>
              </a:xfrm>
              <a:prstGeom prst="rect">
                <a:avLst/>
              </a:prstGeom>
              <a:blipFill>
                <a:blip r:embed="rId3"/>
                <a:stretch>
                  <a:fillRect l="-1923" t="-1141" b="-304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60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8BF1C-32A4-3747-0C9C-3CB8BD47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FUNCIÓN LOGARITMO NATURAL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02B91C-B609-5D85-D61F-03AC03166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768" y="2783609"/>
                <a:ext cx="3435927" cy="2382982"/>
              </a:xfrm>
            </p:spPr>
            <p:txBody>
              <a:bodyPr/>
              <a:lstStyle/>
              <a:p>
                <a:r>
                  <a:rPr lang="es-ES_tradnl" sz="2800" dirty="0"/>
                  <a:t>La característica fundamental es que la base del logaritmo es el número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s-ES_tradnl" sz="2800" dirty="0"/>
              </a:p>
              <a:p>
                <a:endParaRPr lang="es-ES_tradn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02B91C-B609-5D85-D61F-03AC03166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768" y="2783609"/>
                <a:ext cx="3435927" cy="2382982"/>
              </a:xfrm>
              <a:blipFill>
                <a:blip r:embed="rId2"/>
                <a:stretch>
                  <a:fillRect l="-3309" t="-2646" r="-5882" b="-52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12EAC1F-4DCC-5418-0157-8E2EBDFE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036618"/>
            <a:ext cx="3683000" cy="3683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379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38448-A603-7DE2-6AB4-2CA9812F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127" y="624988"/>
            <a:ext cx="10584873" cy="1280890"/>
          </a:xfrm>
        </p:spPr>
        <p:txBody>
          <a:bodyPr>
            <a:normAutofit/>
          </a:bodyPr>
          <a:lstStyle/>
          <a:p>
            <a:r>
              <a:rPr lang="es-ES_tradnl" sz="3200" dirty="0"/>
              <a:t>FUNCIÓN EXPONENCIAL Vs FUNCIÓN LOGARÍTMICA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860C70C-7A59-21A4-A5EF-F9109B1BD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2041" y="2743199"/>
                <a:ext cx="5163486" cy="2064327"/>
              </a:xfrm>
            </p:spPr>
            <p:txBody>
              <a:bodyPr>
                <a:noAutofit/>
              </a:bodyPr>
              <a:lstStyle/>
              <a:p>
                <a:r>
                  <a:rPr lang="es-ES_tradnl" sz="2400" dirty="0"/>
                  <a:t>Tiene función inversa.</a:t>
                </a:r>
              </a:p>
              <a:p>
                <a:r>
                  <a:rPr lang="es-ES_tradnl" sz="2400" dirty="0"/>
                  <a:t>Reflexión de la gráfica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ES_tradnl" sz="2400" dirty="0"/>
                  <a:t> alrededor de la recta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_tradnl" sz="2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860C70C-7A59-21A4-A5EF-F9109B1BD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041" y="2743199"/>
                <a:ext cx="5163486" cy="2064327"/>
              </a:xfrm>
              <a:blipFill>
                <a:blip r:embed="rId2"/>
                <a:stretch>
                  <a:fillRect l="-1720" t="-245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9CC1F310-1752-A540-EE11-2EED7AFFB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40" y="1905878"/>
            <a:ext cx="3517900" cy="3505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942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441F9-4F48-F637-44B4-FF50D7A6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PROPIEDADES DE LOS LOGARÍTMOS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57CC18-9F1E-D10C-EF6A-ECBCB028C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6998133" cy="377762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_tradnl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_tradnl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</m:oMath>
                </a14:m>
                <a:endParaRPr lang="es-ES_tradnl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_tradnl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_tradnl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s-ES_tradnl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sSub>
                      <m:sSub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_tradnl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_tradnl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_tradnl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endParaRPr lang="es-E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_tradnl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_tradnl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_tradnl" sz="2400" dirty="0"/>
                  <a:t> si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s-ES_tradnl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ES_tradn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_tradnl" sz="24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_tradnl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ES_tradn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_tradnl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ES_tradn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_tradnl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s-ES_tradnl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s-ES_tradnl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s-ES_tradnl" sz="2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57CC18-9F1E-D10C-EF6A-ECBCB028C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6998133" cy="3777622"/>
              </a:xfrm>
              <a:blipFill>
                <a:blip r:embed="rId2"/>
                <a:stretch>
                  <a:fillRect l="-1268" t="-1342" b="-40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4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16284FB-9C58-F248-7375-3C3B9424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SOLUCIÓN DE ECUACIONES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3141BA9-884A-EC53-AB82-4E45029A37AE}"/>
                  </a:ext>
                </a:extLst>
              </p:cNvPr>
              <p:cNvSpPr txBox="1"/>
              <p:nvPr/>
            </p:nvSpPr>
            <p:spPr>
              <a:xfrm>
                <a:off x="4142509" y="1482436"/>
                <a:ext cx="5347854" cy="562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s-ES_tradnl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ES_tradn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_tradnl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s-ES_tradn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func>
                      </m:e>
                    </m:func>
                  </m:oMath>
                </a14:m>
                <a:endParaRPr lang="es-ES_tradnl" sz="2400" dirty="0"/>
              </a:p>
              <a:p>
                <a:pPr>
                  <a:lnSpc>
                    <a:spcPct val="150000"/>
                  </a:lnSpc>
                </a:pPr>
                <a:r>
                  <a:rPr lang="es-ES_tradnl" sz="2400" dirty="0"/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_tradnl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func>
                  </m:oMath>
                </a14:m>
                <a:endParaRPr lang="es-ES_tradnl" sz="2400" dirty="0"/>
              </a:p>
              <a:p>
                <a:pPr>
                  <a:lnSpc>
                    <a:spcPct val="150000"/>
                  </a:lnSpc>
                </a:pPr>
                <a:r>
                  <a:rPr lang="es-ES_tradnl" sz="2400" dirty="0"/>
                  <a:t>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ES_tradn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_tradnl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s-E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s-ES_tradn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ES_tradnl" sz="2400" dirty="0"/>
              </a:p>
              <a:p>
                <a:pPr>
                  <a:lnSpc>
                    <a:spcPct val="150000"/>
                  </a:lnSpc>
                </a:pPr>
                <a:r>
                  <a:rPr lang="es-ES" sz="2400" dirty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ES" sz="2400" b="0" dirty="0"/>
              </a:p>
              <a:p>
                <a:pPr>
                  <a:lnSpc>
                    <a:spcPct val="150000"/>
                  </a:lnSpc>
                </a:pPr>
                <a:r>
                  <a:rPr lang="es-ES_tradnl" sz="2400" dirty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+11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+14=27</m:t>
                    </m:r>
                  </m:oMath>
                </a14:m>
                <a:endParaRPr lang="es-ES" sz="2400" b="0" dirty="0"/>
              </a:p>
              <a:p>
                <a:pPr>
                  <a:lnSpc>
                    <a:spcPct val="150000"/>
                  </a:lnSpc>
                </a:pPr>
                <a:r>
                  <a:rPr lang="es-ES_tradnl" sz="2400" dirty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+11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−13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sz="2400" b="0" dirty="0"/>
              </a:p>
              <a:p>
                <a:pPr>
                  <a:lnSpc>
                    <a:spcPct val="150000"/>
                  </a:lnSpc>
                </a:pPr>
                <a:r>
                  <a:rPr lang="es-ES" sz="2400" b="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+13</m:t>
                        </m:r>
                      </m:e>
                    </m:d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400" b="0" dirty="0"/>
              </a:p>
              <a:p>
                <a:pPr>
                  <a:lnSpc>
                    <a:spcPct val="150000"/>
                  </a:lnSpc>
                </a:pPr>
                <a:r>
                  <a:rPr lang="es-ES" sz="2400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2400" b="0" dirty="0"/>
                  <a:t> 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400" b="0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3141BA9-884A-EC53-AB82-4E45029A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09" y="1482436"/>
                <a:ext cx="5347854" cy="5622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08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69C3D-3C33-DD01-53F6-255D5833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BIBLIOGRAFÍA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3ED151-BC0B-A93D-DBC2-62A6C31A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sz="2400" dirty="0"/>
              <a:t>Stewart, J. L. </a:t>
            </a:r>
            <a:r>
              <a:rPr lang="es-CO" sz="2400" dirty="0" err="1"/>
              <a:t>Redlin</a:t>
            </a:r>
            <a:r>
              <a:rPr lang="es-CO" sz="2400" dirty="0"/>
              <a:t> y S. Watson (2012). </a:t>
            </a:r>
            <a:r>
              <a:rPr lang="es-CO" sz="2400" dirty="0" err="1"/>
              <a:t>Precálculo</a:t>
            </a:r>
            <a:r>
              <a:rPr lang="es-CO" sz="2400" dirty="0"/>
              <a:t>. </a:t>
            </a:r>
            <a:r>
              <a:rPr lang="es-CO" sz="2400" dirty="0" err="1"/>
              <a:t>Matemáticas</a:t>
            </a:r>
            <a:r>
              <a:rPr lang="es-CO" sz="2400" dirty="0"/>
              <a:t> para el </a:t>
            </a:r>
            <a:r>
              <a:rPr lang="es-CO" sz="2400" dirty="0" err="1"/>
              <a:t>cálculo</a:t>
            </a:r>
            <a:r>
              <a:rPr lang="es-CO" sz="2400" dirty="0"/>
              <a:t>. Sexta </a:t>
            </a:r>
            <a:r>
              <a:rPr lang="es-CO" sz="2400" dirty="0" err="1"/>
              <a:t>edición</a:t>
            </a:r>
            <a:r>
              <a:rPr lang="es-CO" sz="2400" dirty="0"/>
              <a:t>. Cengage </a:t>
            </a:r>
            <a:r>
              <a:rPr lang="es-CO" sz="2400" dirty="0" err="1"/>
              <a:t>learning</a:t>
            </a:r>
            <a:r>
              <a:rPr lang="es-CO" sz="2400" dirty="0"/>
              <a:t> editores, </a:t>
            </a:r>
            <a:r>
              <a:rPr lang="es-CO" sz="2400" dirty="0" err="1"/>
              <a:t>s.a</a:t>
            </a:r>
            <a:r>
              <a:rPr lang="es-CO" sz="2400" dirty="0"/>
              <a:t>: </a:t>
            </a:r>
            <a:r>
              <a:rPr lang="es-CO" sz="2400" dirty="0" err="1"/>
              <a:t>México</a:t>
            </a:r>
            <a:r>
              <a:rPr lang="es-CO" sz="2400" dirty="0"/>
              <a:t>. </a:t>
            </a:r>
          </a:p>
          <a:p>
            <a:pPr marL="0" indent="0" algn="just">
              <a:buNone/>
            </a:pPr>
            <a:endParaRPr lang="es-CO" sz="2400" dirty="0"/>
          </a:p>
          <a:p>
            <a:pPr algn="just"/>
            <a:r>
              <a:rPr lang="es-CO" sz="2400" dirty="0"/>
              <a:t>Larson, R. (2012). Precálculo. OCTAVA edición. Cengage </a:t>
            </a:r>
            <a:r>
              <a:rPr lang="es-CO" sz="2400" dirty="0" err="1"/>
              <a:t>Learning</a:t>
            </a:r>
            <a:r>
              <a:rPr lang="es-CO" sz="2400" dirty="0"/>
              <a:t>, editores, </a:t>
            </a:r>
            <a:r>
              <a:rPr lang="es-CO" sz="2400" dirty="0" err="1"/>
              <a:t>s.a</a:t>
            </a:r>
            <a:r>
              <a:rPr lang="es-CO" sz="2400" dirty="0"/>
              <a:t>: </a:t>
            </a:r>
            <a:r>
              <a:rPr lang="es-CO" sz="2400" dirty="0" err="1"/>
              <a:t>México</a:t>
            </a:r>
            <a:r>
              <a:rPr lang="es-CO" sz="2400" dirty="0"/>
              <a:t>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81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AE4A13-057E-8F8B-6D0E-88C3F8D7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35841"/>
            <a:ext cx="8915399" cy="1468800"/>
          </a:xfrm>
        </p:spPr>
        <p:txBody>
          <a:bodyPr/>
          <a:lstStyle/>
          <a:p>
            <a:r>
              <a:rPr lang="es-ES_tradnl" b="1" dirty="0"/>
              <a:t>FUNCIÓN EXPONENCIAL </a:t>
            </a:r>
          </a:p>
        </p:txBody>
      </p:sp>
    </p:spTree>
    <p:extLst>
      <p:ext uri="{BB962C8B-B14F-4D97-AF65-F5344CB8AC3E}">
        <p14:creationId xmlns:p14="http://schemas.microsoft.com/office/powerpoint/2010/main" val="14728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8A742D-6016-DEA9-6031-DCF1C5FE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DEFINICIÓN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FA09AB8-95AE-2E75-6D30-8BFC7456404B}"/>
                  </a:ext>
                </a:extLst>
              </p:cNvPr>
              <p:cNvSpPr txBox="1"/>
              <p:nvPr/>
            </p:nvSpPr>
            <p:spPr>
              <a:xfrm>
                <a:off x="6622475" y="2116256"/>
                <a:ext cx="440574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_tradnl" sz="3200" dirty="0"/>
                  <a:t>La función definida por: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ES_tradnl" sz="3200" dirty="0">
                    <a:solidFill>
                      <a:schemeClr val="accent1"/>
                    </a:solidFill>
                  </a:rPr>
                  <a:t> </a:t>
                </a:r>
                <a:r>
                  <a:rPr lang="es-ES_tradnl" sz="3200" dirty="0"/>
                  <a:t>con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sz="3200" dirty="0"/>
                  <a:t> y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s-ES_tradnl" sz="3200" dirty="0"/>
                  <a:t> es una función exponencial con base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_tradnl" sz="3200" dirty="0"/>
                  <a:t> y exponente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sz="3200" b="0" dirty="0"/>
              </a:p>
              <a:p>
                <a:pPr algn="just"/>
                <a:endParaRPr lang="es-ES_tradnl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FA09AB8-95AE-2E75-6D30-8BFC7456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75" y="2116256"/>
                <a:ext cx="4405744" cy="3323987"/>
              </a:xfrm>
              <a:prstGeom prst="rect">
                <a:avLst/>
              </a:prstGeom>
              <a:blipFill>
                <a:blip r:embed="rId2"/>
                <a:stretch>
                  <a:fillRect l="-3448" t="-2281" r="-603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D5DE314F-A0B5-B1C8-FDCB-0C51CD0C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80" y="1555750"/>
            <a:ext cx="4345120" cy="46781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726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B3F79-EE94-FEAB-B7B1-02484771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CARACTERÍSTICAS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40B6B474-7F11-B231-41CA-1BF45B039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0296" y="2207299"/>
                <a:ext cx="4616759" cy="3321078"/>
              </a:xfrm>
            </p:spPr>
            <p:txBody>
              <a:bodyPr>
                <a:noAutofit/>
              </a:bodyPr>
              <a:lstStyle/>
              <a:p>
                <a:r>
                  <a:rPr lang="es-ES_tradnl" sz="2400" dirty="0"/>
                  <a:t>Dominio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</m:oMath>
                </a14:m>
                <a:endParaRPr lang="es-ES_tradnl" sz="2400" dirty="0"/>
              </a:p>
              <a:p>
                <a:r>
                  <a:rPr lang="es-ES_tradnl" sz="2400" dirty="0"/>
                  <a:t>Rango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s-ES_tradnl" sz="2400" dirty="0"/>
              </a:p>
              <a:p>
                <a:r>
                  <a:rPr lang="es-ES_tradnl" sz="2400" dirty="0"/>
                  <a:t>Punto de corte con el eje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s-ES_tradnl" sz="2400" dirty="0"/>
              </a:p>
              <a:p>
                <a:r>
                  <a:rPr lang="es-ES_tradnl" sz="2400" dirty="0"/>
                  <a:t>Creciente</a:t>
                </a:r>
              </a:p>
              <a:p>
                <a:r>
                  <a:rPr lang="es-ES_tradnl" sz="2400" dirty="0"/>
                  <a:t>Asíntota horizontal 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sz="2400" dirty="0"/>
              </a:p>
              <a:p>
                <a:r>
                  <a:rPr lang="es-ES_tradnl" sz="2400" dirty="0"/>
                  <a:t>Es continua</a:t>
                </a:r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40B6B474-7F11-B231-41CA-1BF45B039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0296" y="2207299"/>
                <a:ext cx="4616759" cy="3321078"/>
              </a:xfrm>
              <a:blipFill>
                <a:blip r:embed="rId2"/>
                <a:stretch>
                  <a:fillRect l="-1923" t="-1521" b="-304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ECB4FF49-2F5F-D980-F8B9-BDF526BEE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51" r="56242"/>
          <a:stretch/>
        </p:blipFill>
        <p:spPr>
          <a:xfrm>
            <a:off x="7048768" y="1905000"/>
            <a:ext cx="4234485" cy="36250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318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9360B4-C494-CE0D-716D-FAFE0216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PROPIEDADES DE LOS EXPONENTES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E69C7630-4FFA-8D0F-49F3-B598B7C47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557" y="1745672"/>
                <a:ext cx="4379624" cy="377762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_tradnl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s-E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s-ES_tradnl" sz="3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_tradnl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E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s-ES" sz="3600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s-E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s-ES_tradnl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_tradnl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_tradnl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_tradnl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s-ES_tradnl" sz="3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ES_tradnl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ES_tradnl" sz="3600" dirty="0"/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es-ES_tradnl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E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p>
                          <m:sSupPr>
                            <m:ctrlPr>
                              <a:rPr lang="es-ES_tradnl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rad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</m:oMath>
                </a14:m>
                <a:endParaRPr lang="es-ES_tradnl" sz="3600" dirty="0"/>
              </a:p>
            </p:txBody>
          </p:sp>
        </mc:Choice>
        <mc:Fallback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E69C7630-4FFA-8D0F-49F3-B598B7C47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557" y="1745672"/>
                <a:ext cx="4379624" cy="3777622"/>
              </a:xfrm>
              <a:blipFill>
                <a:blip r:embed="rId2"/>
                <a:stretch>
                  <a:fillRect l="-3757" t="-1678" b="-255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9DD9E7-7915-F0A8-84C5-D5B07FD771D1}"/>
                  </a:ext>
                </a:extLst>
              </p:cNvPr>
              <p:cNvSpPr txBox="1"/>
              <p:nvPr/>
            </p:nvSpPr>
            <p:spPr>
              <a:xfrm>
                <a:off x="7348249" y="2424546"/>
                <a:ext cx="4156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2400" dirty="0">
                    <a:solidFill>
                      <a:schemeClr val="accent1"/>
                    </a:solidFill>
                  </a:rPr>
                  <a:t>PROPIEDAD BIUNÍVOCA</a:t>
                </a:r>
                <a:endParaRPr lang="es-ES" sz="2400" b="0" dirty="0">
                  <a:solidFill>
                    <a:schemeClr val="accent1"/>
                  </a:solidFill>
                </a:endParaRPr>
              </a:p>
              <a:p>
                <a:endParaRPr lang="es-ES" sz="2400" dirty="0"/>
              </a:p>
              <a:p>
                <a:r>
                  <a:rPr lang="es-ES" sz="2400" b="0" dirty="0"/>
                  <a:t>Para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sz="2400" dirty="0"/>
                  <a:t> y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es-E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2400" dirty="0"/>
                  <a:t> si y solo si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ES_tradnl" sz="24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9DD9E7-7915-F0A8-84C5-D5B07FD7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49" y="2424546"/>
                <a:ext cx="4156363" cy="1569660"/>
              </a:xfrm>
              <a:prstGeom prst="rect">
                <a:avLst/>
              </a:prstGeom>
              <a:blipFill>
                <a:blip r:embed="rId3"/>
                <a:stretch>
                  <a:fillRect l="-2134" t="-3226" r="-2439" b="-80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8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EDAD5-B020-E7C9-0CBF-B1F051C9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SOLUCIÓN ECUACIÓN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35531C-EA79-EF07-C9E9-02BD3E869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2800206" cy="3777622"/>
              </a:xfrm>
            </p:spPr>
            <p:txBody>
              <a:bodyPr/>
              <a:lstStyle/>
              <a:p>
                <a:r>
                  <a:rPr lang="es-ES_tradnl" sz="2400" b="1" dirty="0"/>
                  <a:t>Método 1</a:t>
                </a:r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s-ES" sz="2400" b="0" dirty="0"/>
              </a:p>
              <a:p>
                <a:pPr marL="0" indent="0">
                  <a:buNone/>
                </a:pPr>
                <a:r>
                  <a:rPr lang="es-ES_tradnl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E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+1=4</m:t>
                    </m:r>
                  </m:oMath>
                </a14:m>
                <a:endParaRPr lang="es-ES" sz="2400" b="0" dirty="0"/>
              </a:p>
              <a:p>
                <a:pPr marL="0" indent="0">
                  <a:buNone/>
                </a:pPr>
                <a:r>
                  <a:rPr lang="es-ES" sz="2400" b="0" dirty="0"/>
                  <a:t>       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2400" b="0" dirty="0"/>
              </a:p>
              <a:p>
                <a:pPr marL="0" indent="0">
                  <a:buNone/>
                </a:pPr>
                <a:r>
                  <a:rPr lang="es-ES" sz="2400" b="0" dirty="0"/>
                  <a:t>       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400" b="0" dirty="0"/>
              </a:p>
              <a:p>
                <a:pPr marL="0" indent="0">
                  <a:buNone/>
                </a:pPr>
                <a:endParaRPr lang="es-ES" b="0" dirty="0"/>
              </a:p>
              <a:p>
                <a:pPr marL="0" indent="0">
                  <a:buNone/>
                </a:pPr>
                <a:endParaRPr lang="es-ES" b="0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35531C-EA79-EF07-C9E9-02BD3E869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2800206" cy="3777622"/>
              </a:xfrm>
              <a:blipFill>
                <a:blip r:embed="rId2"/>
                <a:stretch>
                  <a:fillRect l="-3167" t="-134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8F70DE3-32BB-01CC-D153-9320BE956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3174" y="2098963"/>
                <a:ext cx="3908571" cy="45235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_tradnl" sz="2400" b="1" dirty="0"/>
                  <a:t>Método 2</a:t>
                </a:r>
              </a:p>
              <a:p>
                <a:pPr marL="0" indent="0">
                  <a:buFont typeface="Wingdings 3" charset="2"/>
                  <a:buNone/>
                </a:pPr>
                <a:endParaRPr lang="es-ES_tradnl" dirty="0"/>
              </a:p>
              <a:p>
                <a:pPr marL="0" indent="0">
                  <a:buFont typeface="Wingdings 3" charset="2"/>
                  <a:buNone/>
                </a:pPr>
                <a:r>
                  <a:rPr lang="es-ES_tradnl" sz="2400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ES" sz="240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s-E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</m:oMath>
                  </m:oMathPara>
                </a14:m>
                <a:endParaRPr lang="es-E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r>
                  <a:rPr lang="es-ES" sz="2400" dirty="0"/>
                  <a:t>     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+1=</m:t>
                    </m:r>
                    <m:func>
                      <m:func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func>
                  </m:oMath>
                </a14:m>
                <a:endParaRPr lang="es-ES" sz="2400" dirty="0"/>
              </a:p>
              <a:p>
                <a:pPr marL="0" indent="0">
                  <a:buFont typeface="Wingdings 3" charset="2"/>
                  <a:buNone/>
                </a:pPr>
                <a:r>
                  <a:rPr lang="es-ES" sz="2400" dirty="0"/>
                  <a:t>              </a:t>
                </a:r>
                <a14:m>
                  <m:oMath xmlns:m="http://schemas.openxmlformats.org/officeDocument/2006/math"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func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2400" dirty="0"/>
              </a:p>
              <a:p>
                <a:pPr marL="0" indent="0">
                  <a:buFont typeface="Wingdings 3" charset="2"/>
                  <a:buNone/>
                </a:pPr>
                <a:r>
                  <a:rPr lang="es-ES" sz="2400" dirty="0"/>
                  <a:t>              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400" dirty="0"/>
              </a:p>
              <a:p>
                <a:pPr marL="0" indent="0">
                  <a:buFont typeface="Wingdings 3" charset="2"/>
                  <a:buNone/>
                </a:pPr>
                <a:endParaRPr lang="es-ES" sz="2400" dirty="0"/>
              </a:p>
              <a:p>
                <a:pPr marL="0" indent="0">
                  <a:buFont typeface="Wingdings 3" charset="2"/>
                  <a:buNone/>
                </a:pPr>
                <a:endParaRPr lang="es-ES" sz="2400" dirty="0"/>
              </a:p>
              <a:p>
                <a:pPr marL="0" indent="0">
                  <a:buFont typeface="Wingdings 3" charset="2"/>
                  <a:buNone/>
                </a:pPr>
                <a:endParaRPr lang="es-ES" dirty="0"/>
              </a:p>
              <a:p>
                <a:pPr marL="0" indent="0">
                  <a:buFont typeface="Wingdings 3" charset="2"/>
                  <a:buNone/>
                </a:pPr>
                <a:endParaRPr lang="es-ES" dirty="0"/>
              </a:p>
              <a:p>
                <a:pPr marL="0" indent="0">
                  <a:buFont typeface="Wingdings 3" charset="2"/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8F70DE3-32BB-01CC-D153-9320BE95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174" y="2098963"/>
                <a:ext cx="3908571" cy="4523509"/>
              </a:xfrm>
              <a:prstGeom prst="rect">
                <a:avLst/>
              </a:prstGeom>
              <a:blipFill>
                <a:blip r:embed="rId3"/>
                <a:stretch>
                  <a:fillRect l="-2589" t="-112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71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F7D16-153C-E947-9E7F-BA5B361B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FUNCIÓN EXPONENCIAL NATURAL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ED27099-41D7-9A51-9AC7-7F12F19A6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768" y="3124200"/>
                <a:ext cx="4587443" cy="1690255"/>
              </a:xfrm>
            </p:spPr>
            <p:txBody>
              <a:bodyPr>
                <a:noAutofit/>
              </a:bodyPr>
              <a:lstStyle/>
              <a:p>
                <a:r>
                  <a:rPr lang="es-ES_tradnl" sz="2800" dirty="0"/>
                  <a:t>La característica fundamental es que su base es el número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s-ES_tradnl" sz="2800" dirty="0"/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ED27099-41D7-9A51-9AC7-7F12F19A6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768" y="3124200"/>
                <a:ext cx="4587443" cy="1690255"/>
              </a:xfrm>
              <a:blipFill>
                <a:blip r:embed="rId2"/>
                <a:stretch>
                  <a:fillRect l="-2479" t="-4478" r="-247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F4CE8036-467C-5B05-D58F-114A650C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91" y="1711036"/>
            <a:ext cx="4587442" cy="40777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139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00AAD3-6D0A-6228-6CEA-B3E8471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58" y="2280423"/>
            <a:ext cx="8915399" cy="1468800"/>
          </a:xfrm>
        </p:spPr>
        <p:txBody>
          <a:bodyPr/>
          <a:lstStyle/>
          <a:p>
            <a:r>
              <a:rPr lang="es-ES_tradnl" b="1" dirty="0"/>
              <a:t>FUNCIÓN LOGARÍTMICA</a:t>
            </a:r>
          </a:p>
        </p:txBody>
      </p:sp>
    </p:spTree>
    <p:extLst>
      <p:ext uri="{BB962C8B-B14F-4D97-AF65-F5344CB8AC3E}">
        <p14:creationId xmlns:p14="http://schemas.microsoft.com/office/powerpoint/2010/main" val="251585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AD85E5-D3EA-A298-D28C-94356D58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DEFINICIÓN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F68F62B-2557-626A-A391-464301F51D9C}"/>
                  </a:ext>
                </a:extLst>
              </p:cNvPr>
              <p:cNvSpPr txBox="1"/>
              <p:nvPr/>
            </p:nvSpPr>
            <p:spPr>
              <a:xfrm>
                <a:off x="6234544" y="1905001"/>
                <a:ext cx="544483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3200" dirty="0"/>
                  <a:t>Es una función logarítmica con base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3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32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s-ES_tradnl" sz="3200" dirty="0"/>
                  <a:t>, si para toda 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sz="3200" dirty="0"/>
                  <a:t> y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≠1,</m:t>
                    </m:r>
                  </m:oMath>
                </a14:m>
                <a:r>
                  <a:rPr lang="es-ES_tradnl" sz="3200" dirty="0"/>
                  <a:t>  </a:t>
                </a:r>
                <a14:m>
                  <m:oMath xmlns:m="http://schemas.openxmlformats.org/officeDocument/2006/math">
                    <m:r>
                      <a:rPr lang="es-E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sz="3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32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3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s-ES_tradnl" sz="3200" dirty="0"/>
                  <a:t> si y sólo si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s-ES_tradnl" sz="3200" dirty="0"/>
                  <a:t> la función dada por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F68F62B-2557-626A-A391-464301F51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4" y="1905001"/>
                <a:ext cx="5444837" cy="3046988"/>
              </a:xfrm>
              <a:prstGeom prst="rect">
                <a:avLst/>
              </a:prstGeom>
              <a:blipFill>
                <a:blip r:embed="rId2"/>
                <a:stretch>
                  <a:fillRect l="-2797" t="-2500" r="-3963" b="-54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2D3C7F2D-077E-AE2A-E09A-D648359E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23" y="1791278"/>
            <a:ext cx="3787486" cy="38395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129979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{173E00D8-484E-8349-A87E-46C0470F81AE}tf10001069</Template>
  <TotalTime>173</TotalTime>
  <Words>411</Words>
  <Application>Microsoft Macintosh PowerPoint</Application>
  <PresentationFormat>Panorámica</PresentationFormat>
  <Paragraphs>78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Espiral</vt:lpstr>
      <vt:lpstr>FUNCIONES TRASCENDENTES</vt:lpstr>
      <vt:lpstr>FUNCIÓN EXPONENCIAL </vt:lpstr>
      <vt:lpstr>DEFINICIÓN</vt:lpstr>
      <vt:lpstr>CARACTERÍSTICAS</vt:lpstr>
      <vt:lpstr>PROPIEDADES DE LOS EXPONENTES</vt:lpstr>
      <vt:lpstr>SOLUCIÓN ECUACIÓN</vt:lpstr>
      <vt:lpstr>FUNCIÓN EXPONENCIAL NATURAL</vt:lpstr>
      <vt:lpstr>FUNCIÓN LOGARÍTMICA</vt:lpstr>
      <vt:lpstr>DEFINICIÓN</vt:lpstr>
      <vt:lpstr>CARACTERÍSTICAS</vt:lpstr>
      <vt:lpstr>FUNCIÓN LOGARITMO NATURAL </vt:lpstr>
      <vt:lpstr>FUNCIÓN EXPONENCIAL Vs FUNCIÓN LOGARÍTMICA </vt:lpstr>
      <vt:lpstr>PROPIEDADES DE LOS LOGARÍTMOS</vt:lpstr>
      <vt:lpstr>SOLUCIÓN DE ECUACIONES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TRASCENDENTES</dc:title>
  <dc:creator>Lyda Magnolia Soto Urrea</dc:creator>
  <cp:lastModifiedBy>Lyda Magnolia Soto Urrea</cp:lastModifiedBy>
  <cp:revision>2</cp:revision>
  <dcterms:created xsi:type="dcterms:W3CDTF">2022-08-22T14:14:24Z</dcterms:created>
  <dcterms:modified xsi:type="dcterms:W3CDTF">2022-08-22T17:07:49Z</dcterms:modified>
</cp:coreProperties>
</file>