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2" r:id="rId2"/>
    <p:sldId id="256" r:id="rId3"/>
    <p:sldId id="358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277" r:id="rId14"/>
    <p:sldId id="289" r:id="rId15"/>
    <p:sldId id="343" r:id="rId16"/>
    <p:sldId id="344" r:id="rId17"/>
    <p:sldId id="345" r:id="rId18"/>
    <p:sldId id="346" r:id="rId19"/>
    <p:sldId id="339" r:id="rId20"/>
    <p:sldId id="337" r:id="rId21"/>
    <p:sldId id="347" r:id="rId22"/>
    <p:sldId id="348" r:id="rId23"/>
    <p:sldId id="349" r:id="rId24"/>
    <p:sldId id="350" r:id="rId25"/>
    <p:sldId id="352" r:id="rId26"/>
    <p:sldId id="351" r:id="rId27"/>
    <p:sldId id="353" r:id="rId28"/>
    <p:sldId id="354" r:id="rId29"/>
    <p:sldId id="355" r:id="rId30"/>
    <p:sldId id="356" r:id="rId31"/>
    <p:sldId id="357" r:id="rId32"/>
    <p:sldId id="287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30"/>
    <a:srgbClr val="FFFFFF"/>
    <a:srgbClr val="5B87E5"/>
    <a:srgbClr val="37D1DC"/>
    <a:srgbClr val="DE2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 autoAdjust="0"/>
    <p:restoredTop sz="84793" autoAdjust="0"/>
  </p:normalViewPr>
  <p:slideViewPr>
    <p:cSldViewPr showGuides="1">
      <p:cViewPr varScale="1">
        <p:scale>
          <a:sx n="55" d="100"/>
          <a:sy n="55" d="100"/>
        </p:scale>
        <p:origin x="13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592A-0297-4BE3-A95E-858ADB1A3BC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45190-C92B-4638-974F-2FE6EA0F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1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9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D</a:t>
            </a:r>
            <a:r>
              <a:rPr lang="en-US" altLang="zh-CN" sz="500" b="0" i="0" u="none" strike="noStrike" baseline="0" dirty="0">
                <a:solidFill>
                  <a:srgbClr val="000000"/>
                </a:solidFill>
                <a:latin typeface="Charis SIL"/>
              </a:rPr>
              <a:t>ATA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S</a:t>
            </a:r>
            <a:r>
              <a:rPr lang="en-US" altLang="zh-CN" sz="500" b="0" i="0" u="none" strike="noStrike" baseline="0" dirty="0">
                <a:solidFill>
                  <a:srgbClr val="000000"/>
                </a:solidFill>
                <a:latin typeface="Charis SIL"/>
              </a:rPr>
              <a:t>CIENCE 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Charis SIL"/>
              </a:rPr>
              <a:t>scientist (Bio), </a:t>
            </a:r>
            <a:r>
              <a:rPr lang="en-US" altLang="zh-CN" sz="1200" b="0" i="1" u="none" strike="noStrike" baseline="0" dirty="0" err="1">
                <a:solidFill>
                  <a:srgbClr val="000000"/>
                </a:solidFill>
                <a:latin typeface="Charis SIL"/>
              </a:rPr>
              <a:t>Jupyter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Charis SIL"/>
              </a:rPr>
              <a:t> Notebook (total), </a:t>
            </a:r>
            <a:r>
              <a:rPr lang="en-US" altLang="zh-CN" sz="1200" b="0" i="1" u="none" strike="noStrike" baseline="0" dirty="0" err="1">
                <a:solidFill>
                  <a:srgbClr val="000000"/>
                </a:solidFill>
                <a:latin typeface="Charis SIL"/>
              </a:rPr>
              <a:t>Jupyter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Charis SIL"/>
              </a:rPr>
              <a:t> Notebook (rate), data (Bio), R (total)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, and 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Charis SIL"/>
              </a:rPr>
              <a:t>R (rate)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. </a:t>
            </a:r>
            <a:r>
              <a:rPr lang="en-US" altLang="zh-CN" sz="1200" b="0" i="1" u="none" strike="noStrike" baseline="0" dirty="0" err="1">
                <a:solidFill>
                  <a:srgbClr val="000000"/>
                </a:solidFill>
                <a:latin typeface="Charis SIL"/>
              </a:rPr>
              <a:t>devops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Charis SIL"/>
              </a:rPr>
              <a:t> (Bio)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for D</a:t>
            </a:r>
            <a:r>
              <a:rPr lang="en-US" altLang="zh-CN" sz="500" b="0" i="0" u="none" strike="noStrike" baseline="0" dirty="0">
                <a:solidFill>
                  <a:srgbClr val="000000"/>
                </a:solidFill>
                <a:latin typeface="Charis SIL"/>
              </a:rPr>
              <a:t>EV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O</a:t>
            </a:r>
            <a:r>
              <a:rPr lang="en-US" altLang="zh-CN" sz="500" b="0" i="0" u="none" strike="noStrike" baseline="0" dirty="0">
                <a:solidFill>
                  <a:srgbClr val="000000"/>
                </a:solidFill>
                <a:latin typeface="Charis SIL"/>
              </a:rPr>
              <a:t>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Charis SIL"/>
              </a:rPr>
              <a:t>mobile (Bio)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for M</a:t>
            </a:r>
            <a:r>
              <a:rPr lang="en-US" altLang="zh-CN" sz="500" b="0" i="0" u="none" strike="noStrike" baseline="0" dirty="0">
                <a:solidFill>
                  <a:srgbClr val="000000"/>
                </a:solidFill>
                <a:latin typeface="Charis SIL"/>
              </a:rPr>
              <a:t>OBILE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Charis SIL"/>
              </a:rPr>
              <a:t>JavaScript (author)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for F</a:t>
            </a:r>
            <a:r>
              <a:rPr lang="en-US" altLang="zh-CN" sz="500" b="0" i="0" u="none" strike="noStrike" baseline="0" dirty="0">
                <a:solidFill>
                  <a:srgbClr val="000000"/>
                </a:solidFill>
                <a:latin typeface="Charis SIL"/>
              </a:rPr>
              <a:t>RONTEND</a:t>
            </a:r>
            <a:endParaRPr lang="en-US" altLang="zh-CN" sz="12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BA</a:t>
            </a:r>
            <a:r>
              <a:rPr lang="en-US" altLang="zh-CN" sz="500" b="0" i="0" u="none" strike="noStrike" baseline="0" dirty="0">
                <a:solidFill>
                  <a:srgbClr val="000000"/>
                </a:solidFill>
                <a:latin typeface="Charis SIL"/>
              </a:rPr>
              <a:t>CKEND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: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Charis SIL"/>
              </a:rPr>
              <a:t>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haris SIL"/>
              </a:rPr>
              <a:t>none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5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7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6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68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3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5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6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(privacy)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0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语言：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the same language, but covering different domains, e.g.,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C (author)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and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C (rate), CSS (author)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and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CSS (rate)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etc. </a:t>
            </a: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依赖：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more diverse, including specific (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ionic-native-</a:t>
            </a:r>
            <a:r>
              <a:rPr lang="en-US" altLang="zh-CN" sz="1800" b="0" i="1" u="none" strike="noStrike" baseline="0" dirty="0" err="1">
                <a:solidFill>
                  <a:srgbClr val="000000"/>
                </a:solidFill>
                <a:latin typeface="Charis SIL"/>
              </a:rPr>
              <a:t>statusbar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a specific plugin for ionic framework) and general (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unicorn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an http webserver) purpose libraries. </a:t>
            </a:r>
          </a:p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Perason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&gt;=0.7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3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9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09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45190-C92B-4638-974F-2FE6EA0FD7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7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4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5D386DB-FE88-4ABB-91D5-90DDE5DA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42" y="391900"/>
            <a:ext cx="4464001" cy="49475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组合 27">
            <a:extLst>
              <a:ext uri="{FF2B5EF4-FFF2-40B4-BE49-F238E27FC236}">
                <a16:creationId xmlns:a16="http://schemas.microsoft.com/office/drawing/2014/main" id="{3384D276-4C97-466F-A93E-E0BC8D051DB4}"/>
              </a:ext>
            </a:extLst>
          </p:cNvPr>
          <p:cNvGrpSpPr/>
          <p:nvPr userDrawn="1"/>
        </p:nvGrpSpPr>
        <p:grpSpPr>
          <a:xfrm>
            <a:off x="876622" y="365759"/>
            <a:ext cx="934836" cy="547035"/>
            <a:chOff x="681733" y="299449"/>
            <a:chExt cx="1084923" cy="634861"/>
          </a:xfrm>
        </p:grpSpPr>
        <p:sp>
          <p:nvSpPr>
            <p:cNvPr id="4" name="圆角矩形 25">
              <a:extLst>
                <a:ext uri="{FF2B5EF4-FFF2-40B4-BE49-F238E27FC236}">
                  <a16:creationId xmlns:a16="http://schemas.microsoft.com/office/drawing/2014/main" id="{942976A9-E800-45C7-93BB-5E67E7DC6D14}"/>
                </a:ext>
              </a:extLst>
            </p:cNvPr>
            <p:cNvSpPr/>
            <p:nvPr/>
          </p:nvSpPr>
          <p:spPr>
            <a:xfrm rot="2700000">
              <a:off x="681733" y="299449"/>
              <a:ext cx="634861" cy="634861"/>
            </a:xfrm>
            <a:prstGeom prst="roundRect">
              <a:avLst/>
            </a:prstGeom>
            <a:gradFill flip="none" rotWithShape="1">
              <a:gsLst>
                <a:gs pos="0">
                  <a:srgbClr val="FF5130">
                    <a:alpha val="90000"/>
                  </a:srgbClr>
                </a:gs>
                <a:gs pos="100000">
                  <a:srgbClr val="DE257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26">
              <a:extLst>
                <a:ext uri="{FF2B5EF4-FFF2-40B4-BE49-F238E27FC236}">
                  <a16:creationId xmlns:a16="http://schemas.microsoft.com/office/drawing/2014/main" id="{834DF21C-D5C9-431E-86DF-AA20DD67EEF3}"/>
                </a:ext>
              </a:extLst>
            </p:cNvPr>
            <p:cNvSpPr/>
            <p:nvPr/>
          </p:nvSpPr>
          <p:spPr>
            <a:xfrm rot="2700000">
              <a:off x="1131795" y="299449"/>
              <a:ext cx="634861" cy="634861"/>
            </a:xfrm>
            <a:prstGeom prst="roundRect">
              <a:avLst/>
            </a:prstGeom>
            <a:gradFill flip="none" rotWithShape="1">
              <a:gsLst>
                <a:gs pos="0">
                  <a:srgbClr val="37D1DC">
                    <a:alpha val="90000"/>
                  </a:srgbClr>
                </a:gs>
                <a:gs pos="100000">
                  <a:srgbClr val="5B87E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667E28AA-8259-4FF4-93C7-0F37D9B86B80}"/>
              </a:ext>
            </a:extLst>
          </p:cNvPr>
          <p:cNvCxnSpPr/>
          <p:nvPr userDrawn="1"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E64940-786C-4746-9007-9972DF2347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416" y="1547010"/>
            <a:ext cx="11026014" cy="4616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algn="l" defTabSz="914400" rtl="0" eaLnBrk="1" latinLnBrk="0" hangingPunct="1"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rtl="0" eaLnBrk="1" latinLnBrk="0" hangingPunct="1">
              <a:lnSpc>
                <a:spcPct val="150000"/>
              </a:lnSpc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"/>
            <a:ext cx="12192000" cy="5687568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43833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4383314"/>
            <a:ext cx="12192001" cy="247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" y="0"/>
            <a:ext cx="12181720" cy="60198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4383314"/>
            <a:ext cx="12192001" cy="247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43833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434676" y="2444072"/>
            <a:ext cx="1811444" cy="1811444"/>
          </a:xfrm>
          <a:custGeom>
            <a:avLst/>
            <a:gdLst>
              <a:gd name="connsiteX0" fmla="*/ 971493 w 1942986"/>
              <a:gd name="connsiteY0" fmla="*/ 0 h 1942986"/>
              <a:gd name="connsiteX1" fmla="*/ 1942986 w 1942986"/>
              <a:gd name="connsiteY1" fmla="*/ 971493 h 1942986"/>
              <a:gd name="connsiteX2" fmla="*/ 971493 w 1942986"/>
              <a:gd name="connsiteY2" fmla="*/ 1942986 h 1942986"/>
              <a:gd name="connsiteX3" fmla="*/ 0 w 1942986"/>
              <a:gd name="connsiteY3" fmla="*/ 971493 h 1942986"/>
              <a:gd name="connsiteX4" fmla="*/ 971493 w 1942986"/>
              <a:gd name="connsiteY4" fmla="*/ 0 h 194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986" h="1942986">
                <a:moveTo>
                  <a:pt x="971493" y="0"/>
                </a:moveTo>
                <a:cubicBezTo>
                  <a:pt x="1508034" y="0"/>
                  <a:pt x="1942986" y="434952"/>
                  <a:pt x="1942986" y="971493"/>
                </a:cubicBezTo>
                <a:cubicBezTo>
                  <a:pt x="1942986" y="1508034"/>
                  <a:pt x="1508034" y="1942986"/>
                  <a:pt x="971493" y="1942986"/>
                </a:cubicBezTo>
                <a:cubicBezTo>
                  <a:pt x="434952" y="1942986"/>
                  <a:pt x="0" y="1508034"/>
                  <a:pt x="0" y="971493"/>
                </a:cubicBezTo>
                <a:cubicBezTo>
                  <a:pt x="0" y="434952"/>
                  <a:pt x="434952" y="0"/>
                  <a:pt x="9714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944142" y="2444072"/>
            <a:ext cx="1811444" cy="1811444"/>
          </a:xfrm>
          <a:custGeom>
            <a:avLst/>
            <a:gdLst>
              <a:gd name="connsiteX0" fmla="*/ 971493 w 1942986"/>
              <a:gd name="connsiteY0" fmla="*/ 0 h 1942986"/>
              <a:gd name="connsiteX1" fmla="*/ 1942986 w 1942986"/>
              <a:gd name="connsiteY1" fmla="*/ 971493 h 1942986"/>
              <a:gd name="connsiteX2" fmla="*/ 971493 w 1942986"/>
              <a:gd name="connsiteY2" fmla="*/ 1942986 h 1942986"/>
              <a:gd name="connsiteX3" fmla="*/ 0 w 1942986"/>
              <a:gd name="connsiteY3" fmla="*/ 971493 h 1942986"/>
              <a:gd name="connsiteX4" fmla="*/ 971493 w 1942986"/>
              <a:gd name="connsiteY4" fmla="*/ 0 h 194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986" h="1942986">
                <a:moveTo>
                  <a:pt x="971493" y="0"/>
                </a:moveTo>
                <a:cubicBezTo>
                  <a:pt x="1508034" y="0"/>
                  <a:pt x="1942986" y="434952"/>
                  <a:pt x="1942986" y="971493"/>
                </a:cubicBezTo>
                <a:cubicBezTo>
                  <a:pt x="1942986" y="1508034"/>
                  <a:pt x="1508034" y="1942986"/>
                  <a:pt x="971493" y="1942986"/>
                </a:cubicBezTo>
                <a:cubicBezTo>
                  <a:pt x="434952" y="1942986"/>
                  <a:pt x="0" y="1508034"/>
                  <a:pt x="0" y="971493"/>
                </a:cubicBezTo>
                <a:cubicBezTo>
                  <a:pt x="0" y="434952"/>
                  <a:pt x="434952" y="0"/>
                  <a:pt x="9714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448254" y="2444072"/>
            <a:ext cx="1811444" cy="1811444"/>
          </a:xfrm>
          <a:custGeom>
            <a:avLst/>
            <a:gdLst>
              <a:gd name="connsiteX0" fmla="*/ 971493 w 1942986"/>
              <a:gd name="connsiteY0" fmla="*/ 0 h 1942986"/>
              <a:gd name="connsiteX1" fmla="*/ 1942986 w 1942986"/>
              <a:gd name="connsiteY1" fmla="*/ 971493 h 1942986"/>
              <a:gd name="connsiteX2" fmla="*/ 971493 w 1942986"/>
              <a:gd name="connsiteY2" fmla="*/ 1942986 h 1942986"/>
              <a:gd name="connsiteX3" fmla="*/ 0 w 1942986"/>
              <a:gd name="connsiteY3" fmla="*/ 971493 h 1942986"/>
              <a:gd name="connsiteX4" fmla="*/ 971493 w 1942986"/>
              <a:gd name="connsiteY4" fmla="*/ 0 h 194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986" h="1942986">
                <a:moveTo>
                  <a:pt x="971493" y="0"/>
                </a:moveTo>
                <a:cubicBezTo>
                  <a:pt x="1508034" y="0"/>
                  <a:pt x="1942986" y="434952"/>
                  <a:pt x="1942986" y="971493"/>
                </a:cubicBezTo>
                <a:cubicBezTo>
                  <a:pt x="1942986" y="1508034"/>
                  <a:pt x="1508034" y="1942986"/>
                  <a:pt x="971493" y="1942986"/>
                </a:cubicBezTo>
                <a:cubicBezTo>
                  <a:pt x="434952" y="1942986"/>
                  <a:pt x="0" y="1508034"/>
                  <a:pt x="0" y="971493"/>
                </a:cubicBezTo>
                <a:cubicBezTo>
                  <a:pt x="0" y="434952"/>
                  <a:pt x="434952" y="0"/>
                  <a:pt x="9714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945880" y="2444072"/>
            <a:ext cx="1811444" cy="1811444"/>
          </a:xfrm>
          <a:custGeom>
            <a:avLst/>
            <a:gdLst>
              <a:gd name="connsiteX0" fmla="*/ 971493 w 1942986"/>
              <a:gd name="connsiteY0" fmla="*/ 0 h 1942986"/>
              <a:gd name="connsiteX1" fmla="*/ 1942986 w 1942986"/>
              <a:gd name="connsiteY1" fmla="*/ 971493 h 1942986"/>
              <a:gd name="connsiteX2" fmla="*/ 971493 w 1942986"/>
              <a:gd name="connsiteY2" fmla="*/ 1942986 h 1942986"/>
              <a:gd name="connsiteX3" fmla="*/ 0 w 1942986"/>
              <a:gd name="connsiteY3" fmla="*/ 971493 h 1942986"/>
              <a:gd name="connsiteX4" fmla="*/ 971493 w 1942986"/>
              <a:gd name="connsiteY4" fmla="*/ 0 h 194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986" h="1942986">
                <a:moveTo>
                  <a:pt x="971493" y="0"/>
                </a:moveTo>
                <a:cubicBezTo>
                  <a:pt x="1508034" y="0"/>
                  <a:pt x="1942986" y="434952"/>
                  <a:pt x="1942986" y="971493"/>
                </a:cubicBezTo>
                <a:cubicBezTo>
                  <a:pt x="1942986" y="1508034"/>
                  <a:pt x="1508034" y="1942986"/>
                  <a:pt x="971493" y="1942986"/>
                </a:cubicBezTo>
                <a:cubicBezTo>
                  <a:pt x="434952" y="1942986"/>
                  <a:pt x="0" y="1508034"/>
                  <a:pt x="0" y="971493"/>
                </a:cubicBezTo>
                <a:cubicBezTo>
                  <a:pt x="0" y="434952"/>
                  <a:pt x="434952" y="0"/>
                  <a:pt x="9714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" y="0"/>
            <a:ext cx="12181720" cy="60198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4383314"/>
            <a:ext cx="12192001" cy="247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43833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669"/>
            <a:ext cx="12192002" cy="680466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3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BCE2F27-1948-4AAF-B7D2-B7B4F23C2784}"/>
              </a:ext>
            </a:extLst>
          </p:cNvPr>
          <p:cNvSpPr/>
          <p:nvPr/>
        </p:nvSpPr>
        <p:spPr>
          <a:xfrm>
            <a:off x="1734692" y="752863"/>
            <a:ext cx="8722617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gradFill>
                  <a:gsLst>
                    <a:gs pos="0">
                      <a:srgbClr val="FF5130"/>
                    </a:gs>
                    <a:gs pos="100000">
                      <a:srgbClr val="DE2575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Mining the Technical Roles of GitHub Users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68034" y="1874937"/>
            <a:ext cx="9434286" cy="2634183"/>
          </a:xfrm>
          <a:prstGeom prst="rect">
            <a:avLst/>
          </a:prstGeom>
          <a:noFill/>
        </p:spPr>
        <p:txBody>
          <a:bodyPr wrap="square" numCol="1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600" dirty="0" err="1">
                <a:latin typeface="微软雅黑"/>
              </a:rPr>
              <a:t>Jo˜ao</a:t>
            </a:r>
            <a:r>
              <a:rPr lang="en-US" altLang="zh-CN" sz="1600" dirty="0">
                <a:latin typeface="微软雅黑"/>
              </a:rPr>
              <a:t> Eduardo </a:t>
            </a:r>
            <a:r>
              <a:rPr lang="en-US" altLang="zh-CN" sz="1600" dirty="0" err="1">
                <a:latin typeface="微软雅黑"/>
              </a:rPr>
              <a:t>Montandon</a:t>
            </a:r>
            <a:endParaRPr lang="en-US" altLang="zh-CN" sz="1600" dirty="0">
              <a:latin typeface="微软雅黑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1600" dirty="0">
                <a:latin typeface="微软雅黑"/>
              </a:rPr>
              <a:t>Technical College (COLTEC), Federal University of Minas Gerais, Belo Horizonte, Brazil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1600" dirty="0">
                <a:latin typeface="微软雅黑"/>
              </a:rPr>
              <a:t>Marco Tulio Valente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1600" dirty="0">
                <a:latin typeface="微软雅黑"/>
              </a:rPr>
              <a:t>b Department of Computer Science, Federal University of Minas Gerais, Belo Horizonte, Brazil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1600" dirty="0">
                <a:latin typeface="微软雅黑"/>
              </a:rPr>
              <a:t>Luciana L. Silva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1600" dirty="0">
                <a:latin typeface="微软雅黑"/>
              </a:rPr>
              <a:t>c Department of Computer Science, Federal Institute of Minas Gerais, </a:t>
            </a:r>
            <a:r>
              <a:rPr lang="en-US" altLang="zh-CN" sz="1600" dirty="0" err="1">
                <a:latin typeface="微软雅黑"/>
              </a:rPr>
              <a:t>Ouro</a:t>
            </a:r>
            <a:r>
              <a:rPr lang="en-US" altLang="zh-CN" sz="1600" dirty="0">
                <a:latin typeface="微软雅黑"/>
              </a:rPr>
              <a:t> Branco, Brazil</a:t>
            </a:r>
          </a:p>
          <a:p>
            <a:pPr algn="ctr">
              <a:lnSpc>
                <a:spcPct val="150000"/>
              </a:lnSpc>
              <a:defRPr/>
            </a:pPr>
            <a:endParaRPr lang="en-US" altLang="zh-CN" sz="1600" dirty="0">
              <a:latin typeface="微软雅黑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5075892"/>
            <a:ext cx="12191999" cy="234438"/>
            <a:chOff x="0" y="5906210"/>
            <a:chExt cx="12191999" cy="23443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5895682" y="5906210"/>
              <a:ext cx="400635" cy="234438"/>
              <a:chOff x="681733" y="299449"/>
              <a:chExt cx="1084923" cy="634861"/>
            </a:xfrm>
          </p:grpSpPr>
          <p:sp>
            <p:nvSpPr>
              <p:cNvPr id="16" name="圆角矩形 15"/>
              <p:cNvSpPr/>
              <p:nvPr/>
            </p:nvSpPr>
            <p:spPr>
              <a:xfrm rot="2700000">
                <a:off x="681733" y="299449"/>
                <a:ext cx="634861" cy="6348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5130">
                      <a:alpha val="90000"/>
                    </a:srgbClr>
                  </a:gs>
                  <a:gs pos="100000">
                    <a:srgbClr val="DE2575">
                      <a:alpha val="9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2700000">
                <a:off x="1131795" y="299449"/>
                <a:ext cx="634861" cy="6348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37D1DC">
                      <a:alpha val="90000"/>
                    </a:srgbClr>
                  </a:gs>
                  <a:gs pos="100000">
                    <a:srgbClr val="5B87E5">
                      <a:alpha val="9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20336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888E98A-24A4-4DEA-A91E-074C51CC92A5}"/>
              </a:ext>
            </a:extLst>
          </p:cNvPr>
          <p:cNvSpPr txBox="1"/>
          <p:nvPr/>
        </p:nvSpPr>
        <p:spPr>
          <a:xfrm>
            <a:off x="3044372" y="5795972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Information and Software Technology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75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75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5078-A60C-4FA6-AFDD-DEB69C21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3CD4-2E4E-4F48-8882-11F41ED107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通过机器学习方法，提取他们的角色，可以看到：</a:t>
            </a:r>
            <a:endParaRPr lang="en-US" altLang="zh-CN" dirty="0"/>
          </a:p>
          <a:p>
            <a:r>
              <a:rPr lang="zh-CN" altLang="en-US" dirty="0"/>
              <a:t>最佳模型：</a:t>
            </a:r>
            <a:r>
              <a:rPr lang="en-US" altLang="zh-CN" dirty="0"/>
              <a:t>precision=0.75 </a:t>
            </a:r>
            <a:r>
              <a:rPr lang="en-US" altLang="zh-CN" dirty="0" err="1"/>
              <a:t>auc</a:t>
            </a:r>
            <a:r>
              <a:rPr lang="en-US" altLang="zh-CN" dirty="0"/>
              <a:t>=0.7 recall=0.49 f1=0.59</a:t>
            </a:r>
          </a:p>
          <a:p>
            <a:pPr lvl="1"/>
            <a:r>
              <a:rPr lang="zh-CN" altLang="en-US" dirty="0"/>
              <a:t>后两项很低，但是这个模型中准确度模型显然更为重要，即正确分类了符合需求的应试者，相比于辨认他们的需求</a:t>
            </a:r>
          </a:p>
          <a:p>
            <a:r>
              <a:rPr lang="zh-CN" altLang="en-US" dirty="0"/>
              <a:t>准确率：数据（</a:t>
            </a:r>
            <a:r>
              <a:rPr lang="en-US" altLang="zh-CN" dirty="0"/>
              <a:t>0.86</a:t>
            </a:r>
            <a:r>
              <a:rPr lang="zh-CN" altLang="en-US" dirty="0"/>
              <a:t>）和前端（</a:t>
            </a:r>
            <a:r>
              <a:rPr lang="en-US" altLang="zh-CN" dirty="0"/>
              <a:t>0.77</a:t>
            </a:r>
            <a:r>
              <a:rPr lang="zh-CN" altLang="en-US" dirty="0"/>
              <a:t>）最好，后端（</a:t>
            </a:r>
            <a:r>
              <a:rPr lang="en-US" altLang="zh-CN" dirty="0"/>
              <a:t>0.62</a:t>
            </a:r>
            <a:r>
              <a:rPr lang="zh-CN" altLang="en-US" dirty="0"/>
              <a:t>）最差。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78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EFCE-67B9-4CC5-9FAE-30100B9F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数据解释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CD06-9E28-4B20-877A-F6AE71EC74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15480" y="5661248"/>
            <a:ext cx="8352928" cy="494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&lt;1</a:t>
            </a:r>
            <a:r>
              <a:rPr lang="zh-CN" altLang="en-US" dirty="0"/>
              <a:t>，准确率更重要；</a:t>
            </a:r>
            <a:r>
              <a:rPr lang="en-US" altLang="zh-CN" dirty="0"/>
              <a:t>&gt;1</a:t>
            </a:r>
            <a:r>
              <a:rPr lang="zh-CN" altLang="en-US" dirty="0"/>
              <a:t>召回率更重要；</a:t>
            </a:r>
            <a:r>
              <a:rPr lang="en-US" altLang="zh-CN" dirty="0"/>
              <a:t>=1</a:t>
            </a:r>
            <a:r>
              <a:rPr lang="zh-CN" altLang="en-US" dirty="0"/>
              <a:t>，同样重要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2E062-FE85-4982-9159-F17B15D76A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7692" y="1979814"/>
            <a:ext cx="7599388" cy="18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46A2D-82CC-4DFC-988A-FCDDD8CB00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0929" y="4653136"/>
            <a:ext cx="4595071" cy="7730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76D8BA-3803-4B31-AF16-E0333CD5D435}"/>
              </a:ext>
            </a:extLst>
          </p:cNvPr>
          <p:cNvSpPr txBox="1">
            <a:spLocks/>
          </p:cNvSpPr>
          <p:nvPr/>
        </p:nvSpPr>
        <p:spPr>
          <a:xfrm>
            <a:off x="1063228" y="4040509"/>
            <a:ext cx="8352928" cy="494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F</a:t>
            </a:r>
            <a:r>
              <a:rPr lang="zh-CN" altLang="en-US" dirty="0"/>
              <a:t>值：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129090-2376-4737-AA31-5A9C6DCCE483}"/>
              </a:ext>
            </a:extLst>
          </p:cNvPr>
          <p:cNvSpPr txBox="1">
            <a:spLocks/>
          </p:cNvSpPr>
          <p:nvPr/>
        </p:nvSpPr>
        <p:spPr>
          <a:xfrm>
            <a:off x="1063228" y="1320309"/>
            <a:ext cx="8352928" cy="494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混淆矩阵：</a:t>
            </a:r>
          </a:p>
        </p:txBody>
      </p:sp>
    </p:spTree>
    <p:extLst>
      <p:ext uri="{BB962C8B-B14F-4D97-AF65-F5344CB8AC3E}">
        <p14:creationId xmlns:p14="http://schemas.microsoft.com/office/powerpoint/2010/main" val="363027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B291-B58F-4605-A801-3543E8B1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4824-3ED3-434A-883D-9E9D3010A0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数据的前</a:t>
            </a:r>
            <a:r>
              <a:rPr lang="en-US" altLang="zh-CN" dirty="0"/>
              <a:t>10</a:t>
            </a:r>
            <a:r>
              <a:rPr lang="zh-CN" altLang="en-US" dirty="0"/>
              <a:t>相关特性有</a:t>
            </a:r>
            <a:r>
              <a:rPr lang="en-US" altLang="zh-CN" dirty="0"/>
              <a:t>33.2%</a:t>
            </a:r>
            <a:r>
              <a:rPr lang="zh-CN" altLang="en-US" dirty="0"/>
              <a:t>的代表性（与其它特征不同）。后端仅</a:t>
            </a:r>
            <a:r>
              <a:rPr lang="en-US" altLang="zh-CN" dirty="0"/>
              <a:t>6.8%</a:t>
            </a:r>
            <a:r>
              <a:rPr lang="zh-CN" altLang="en-US" dirty="0"/>
              <a:t>。程序语言与所有角色都相关。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训练</a:t>
            </a:r>
            <a:r>
              <a:rPr lang="en-US" altLang="zh-CN" dirty="0"/>
              <a:t>120</a:t>
            </a:r>
            <a:r>
              <a:rPr lang="zh-CN" altLang="en-US" dirty="0"/>
              <a:t>个分类器，观察改进，</a:t>
            </a:r>
            <a:r>
              <a:rPr lang="en-US" altLang="zh-CN" dirty="0"/>
              <a:t>recall+0.05</a:t>
            </a:r>
            <a:r>
              <a:rPr lang="zh-CN" altLang="en-US" dirty="0"/>
              <a:t>，</a:t>
            </a:r>
            <a:r>
              <a:rPr lang="en-US" altLang="zh-CN" dirty="0"/>
              <a:t>precision-0.05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全栈的分类器效果很好，</a:t>
            </a:r>
            <a:r>
              <a:rPr lang="en-US" altLang="zh-CN" dirty="0"/>
              <a:t>precision=0.99</a:t>
            </a:r>
            <a:r>
              <a:rPr lang="zh-CN" altLang="en-US" dirty="0"/>
              <a:t>，</a:t>
            </a:r>
            <a:r>
              <a:rPr lang="en-US" altLang="zh-CN" dirty="0"/>
              <a:t>recall=0.71</a:t>
            </a:r>
            <a:r>
              <a:rPr lang="zh-CN" altLang="en-US" dirty="0"/>
              <a:t>；基于这一分类继续分前后端，有更好的准确率（</a:t>
            </a:r>
            <a:r>
              <a:rPr lang="en-US" altLang="zh-CN" dirty="0"/>
              <a:t>0.87front &amp; 0.86end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13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62289" y="905156"/>
            <a:ext cx="3114000" cy="3114000"/>
            <a:chOff x="4613089" y="790856"/>
            <a:chExt cx="3114000" cy="3114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3089" y="790856"/>
              <a:ext cx="3112826" cy="3112826"/>
            </a:xfrm>
            <a:prstGeom prst="ellipse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613089" y="790856"/>
              <a:ext cx="3114000" cy="3114000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40000"/>
                  </a:srgbClr>
                </a:gs>
                <a:gs pos="100000">
                  <a:srgbClr val="5B87E5">
                    <a:alpha val="4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33984" y="2228182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CE2F27-1948-4AAF-B7D2-B7B4F23C2784}"/>
              </a:ext>
            </a:extLst>
          </p:cNvPr>
          <p:cNvSpPr/>
          <p:nvPr/>
        </p:nvSpPr>
        <p:spPr>
          <a:xfrm>
            <a:off x="4112015" y="4397319"/>
            <a:ext cx="4013374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gradFill>
                  <a:gsLst>
                    <a:gs pos="0">
                      <a:srgbClr val="DE2575"/>
                    </a:gs>
                    <a:gs pos="100000">
                      <a:srgbClr val="FF5130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Data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55672" y="1908158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2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E3EB1709-6D20-4440-8800-976CC5E9712E}"/>
              </a:ext>
            </a:extLst>
          </p:cNvPr>
          <p:cNvSpPr/>
          <p:nvPr/>
        </p:nvSpPr>
        <p:spPr>
          <a:xfrm>
            <a:off x="1165063" y="1628800"/>
            <a:ext cx="10346463" cy="4206240"/>
          </a:xfrm>
          <a:prstGeom prst="rect">
            <a:avLst/>
          </a:prstGeom>
        </p:spPr>
        <p:txBody>
          <a:bodyPr wrap="square" numCol="2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程序语言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通过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项目列表，提取</a:t>
            </a:r>
            <a:r>
              <a:rPr lang="en-US" altLang="zh-CN" sz="2000" dirty="0"/>
              <a:t>commit</a:t>
            </a:r>
            <a:r>
              <a:rPr lang="zh-CN" altLang="en-US" sz="2000" dirty="0"/>
              <a:t>和</a:t>
            </a:r>
            <a:r>
              <a:rPr lang="en-US" altLang="zh-CN" sz="2000" dirty="0"/>
              <a:t>language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标准：总</a:t>
            </a:r>
            <a:r>
              <a:rPr lang="en-US" altLang="zh-CN" sz="2000" dirty="0"/>
              <a:t>commit</a:t>
            </a:r>
            <a:r>
              <a:rPr lang="zh-CN" altLang="en-US" sz="2000" dirty="0"/>
              <a:t>数量 该开发者的</a:t>
            </a:r>
            <a:r>
              <a:rPr lang="en-US" altLang="zh-CN" sz="2000" dirty="0"/>
              <a:t>commit</a:t>
            </a:r>
            <a:r>
              <a:rPr lang="zh-CN" altLang="en-US" sz="2000" dirty="0"/>
              <a:t>数量 两者比率（以语言为分类）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个人简介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例如：我开发</a:t>
            </a:r>
            <a:r>
              <a:rPr lang="en-US" altLang="zh-CN" sz="2000" dirty="0"/>
              <a:t>iOS</a:t>
            </a:r>
            <a:r>
              <a:rPr lang="zh-CN" altLang="en-US" sz="2000" dirty="0"/>
              <a:t>系统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项目名称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可能有关键词：</a:t>
            </a:r>
            <a:r>
              <a:rPr lang="en-US" altLang="zh-CN" sz="2000" dirty="0"/>
              <a:t>Docker-example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项目话题（</a:t>
            </a:r>
            <a:r>
              <a:rPr lang="en-US" altLang="zh-CN" sz="2000" dirty="0"/>
              <a:t>Topic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例如：</a:t>
            </a:r>
            <a:r>
              <a:rPr lang="en-US" altLang="zh-CN" sz="2000" dirty="0"/>
              <a:t>ionic</a:t>
            </a:r>
            <a:r>
              <a:rPr lang="zh-CN" altLang="en-US" sz="2000" dirty="0"/>
              <a:t>、</a:t>
            </a:r>
            <a:r>
              <a:rPr lang="en-US" altLang="zh-CN" sz="2000" dirty="0"/>
              <a:t>webpack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项目描述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例如：</a:t>
            </a:r>
            <a:r>
              <a:rPr lang="en-US" altLang="zh-CN" sz="2000" dirty="0"/>
              <a:t>A React.js contact manager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项目第三方依赖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例如：</a:t>
            </a:r>
            <a:r>
              <a:rPr lang="en-US" altLang="zh-CN" sz="2000" dirty="0" err="1"/>
              <a:t>GraphQL</a:t>
            </a:r>
            <a:r>
              <a:rPr lang="zh-CN" altLang="en-US" sz="2000" dirty="0"/>
              <a:t>（有</a:t>
            </a:r>
            <a:r>
              <a:rPr lang="en-US" altLang="zh-CN" sz="2000" dirty="0"/>
              <a:t>17556</a:t>
            </a:r>
            <a:r>
              <a:rPr lang="zh-CN" altLang="en-US" sz="2000" dirty="0"/>
              <a:t>个依赖，但我们只提取了前</a:t>
            </a:r>
            <a:r>
              <a:rPr lang="en-US" altLang="zh-CN" sz="2000" dirty="0"/>
              <a:t>100</a:t>
            </a:r>
            <a:r>
              <a:rPr lang="zh-CN" altLang="en-US" sz="2000" dirty="0"/>
              <a:t>个，覆盖了</a:t>
            </a:r>
            <a:r>
              <a:rPr lang="en-US" altLang="zh-CN" sz="2000" dirty="0"/>
              <a:t>81%</a:t>
            </a:r>
            <a:r>
              <a:rPr lang="zh-CN" altLang="en-US" sz="2000" dirty="0"/>
              <a:t>的项目）</a:t>
            </a:r>
            <a:endParaRPr lang="en-US" altLang="zh-CN" sz="20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876622" y="365759"/>
            <a:ext cx="934836" cy="547035"/>
            <a:chOff x="681733" y="299449"/>
            <a:chExt cx="1084923" cy="634861"/>
          </a:xfrm>
        </p:grpSpPr>
        <p:sp>
          <p:nvSpPr>
            <p:cNvPr id="26" name="圆角矩形 25"/>
            <p:cNvSpPr/>
            <p:nvPr/>
          </p:nvSpPr>
          <p:spPr>
            <a:xfrm rot="2700000">
              <a:off x="681733" y="299449"/>
              <a:ext cx="634861" cy="634861"/>
            </a:xfrm>
            <a:prstGeom prst="roundRect">
              <a:avLst/>
            </a:prstGeom>
            <a:gradFill flip="none" rotWithShape="1">
              <a:gsLst>
                <a:gs pos="0">
                  <a:srgbClr val="FF5130">
                    <a:alpha val="90000"/>
                  </a:srgbClr>
                </a:gs>
                <a:gs pos="100000">
                  <a:srgbClr val="DE257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1131795" y="299449"/>
              <a:ext cx="634861" cy="634861"/>
            </a:xfrm>
            <a:prstGeom prst="roundRect">
              <a:avLst/>
            </a:prstGeom>
            <a:gradFill flip="none" rotWithShape="1">
              <a:gsLst>
                <a:gs pos="0">
                  <a:srgbClr val="37D1DC">
                    <a:alpha val="90000"/>
                  </a:srgbClr>
                </a:gs>
                <a:gs pos="100000">
                  <a:srgbClr val="5B87E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0" y="639276"/>
            <a:ext cx="69877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BCE2F27-1948-4AAF-B7D2-B7B4F23C2784}"/>
              </a:ext>
            </a:extLst>
          </p:cNvPr>
          <p:cNvSpPr/>
          <p:nvPr/>
        </p:nvSpPr>
        <p:spPr>
          <a:xfrm>
            <a:off x="1980342" y="369102"/>
            <a:ext cx="6914276" cy="4947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rPr>
              <a:t>数据获取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9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8F86-052C-4684-8BD4-D410C85A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7A98-7FC9-49A8-869E-1E03229B61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协方差分析</a:t>
            </a:r>
            <a:endParaRPr lang="en-US" altLang="zh-CN" dirty="0"/>
          </a:p>
          <a:p>
            <a:r>
              <a:rPr lang="en-US" altLang="zh-CN" dirty="0"/>
              <a:t>477</a:t>
            </a:r>
            <a:r>
              <a:rPr lang="zh-CN" altLang="en-US" dirty="0"/>
              <a:t>个语言和</a:t>
            </a:r>
            <a:r>
              <a:rPr lang="en-US" altLang="zh-CN" dirty="0"/>
              <a:t>1000</a:t>
            </a:r>
            <a:r>
              <a:rPr lang="zh-CN" altLang="en-US" dirty="0"/>
              <a:t>个项目依赖</a:t>
            </a:r>
            <a:endParaRPr lang="en-US" altLang="zh-CN" dirty="0"/>
          </a:p>
          <a:p>
            <a:r>
              <a:rPr lang="en-US" altLang="zh-CN" dirty="0" err="1"/>
              <a:t>pd.corr</a:t>
            </a:r>
            <a:r>
              <a:rPr lang="en-US" altLang="zh-CN" dirty="0"/>
              <a:t>()&gt;0.7 =&gt; </a:t>
            </a:r>
            <a:r>
              <a:rPr lang="zh-CN" altLang="en-US" dirty="0"/>
              <a:t>去掉较高</a:t>
            </a:r>
            <a:r>
              <a:rPr lang="en-US" altLang="zh-CN" dirty="0" err="1"/>
              <a:t>cor</a:t>
            </a:r>
            <a:r>
              <a:rPr lang="zh-CN" altLang="en-US" dirty="0"/>
              <a:t>的</a:t>
            </a:r>
            <a:r>
              <a:rPr lang="en-US" altLang="zh-CN" dirty="0"/>
              <a:t>260</a:t>
            </a:r>
            <a:r>
              <a:rPr lang="zh-CN" altLang="en-US" dirty="0"/>
              <a:t>个语言和</a:t>
            </a:r>
            <a:r>
              <a:rPr lang="en-US" altLang="zh-CN" dirty="0"/>
              <a:t>202</a:t>
            </a:r>
            <a:r>
              <a:rPr lang="zh-CN" altLang="en-US" dirty="0"/>
              <a:t>个依赖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词袋模型（文本</a:t>
            </a:r>
            <a:r>
              <a:rPr lang="en-US" altLang="zh-CN" dirty="0"/>
              <a:t>-&gt;</a:t>
            </a:r>
            <a:r>
              <a:rPr lang="zh-CN" altLang="en-US" dirty="0"/>
              <a:t>特征）</a:t>
            </a:r>
            <a:endParaRPr lang="en-US" altLang="zh-CN" dirty="0"/>
          </a:p>
          <a:p>
            <a:r>
              <a:rPr lang="zh-CN" altLang="en-US" dirty="0"/>
              <a:t>手工去除</a:t>
            </a:r>
            <a:r>
              <a:rPr lang="en-US" altLang="zh-CN" dirty="0"/>
              <a:t>&lt;…&gt;</a:t>
            </a:r>
            <a:r>
              <a:rPr lang="zh-CN" altLang="en-US" dirty="0"/>
              <a:t>、标点、数字</a:t>
            </a:r>
            <a:endParaRPr lang="en-US" altLang="zh-CN" dirty="0"/>
          </a:p>
          <a:p>
            <a:r>
              <a:rPr lang="en-US" altLang="zh-CN" dirty="0" err="1"/>
              <a:t>sklearn.text</a:t>
            </a:r>
            <a:r>
              <a:rPr lang="zh-CN" altLang="en-US" dirty="0"/>
              <a:t>移除</a:t>
            </a:r>
            <a:r>
              <a:rPr lang="en-US" altLang="zh-CN" dirty="0"/>
              <a:t>stop words(his, and…)</a:t>
            </a:r>
          </a:p>
          <a:p>
            <a:r>
              <a:rPr lang="en-US" altLang="zh-CN" dirty="0" err="1"/>
              <a:t>sklearnTfidfVectorizer</a:t>
            </a:r>
            <a:r>
              <a:rPr lang="zh-CN" altLang="en-US" dirty="0"/>
              <a:t>生成特征</a:t>
            </a:r>
            <a:endParaRPr lang="en-US" altLang="zh-CN" dirty="0"/>
          </a:p>
          <a:p>
            <a:r>
              <a:rPr lang="zh-CN" altLang="en-US" dirty="0"/>
              <a:t>随机森林：随机选择文档，</a:t>
            </a:r>
            <a:r>
              <a:rPr lang="en-US" altLang="zh-CN" dirty="0"/>
              <a:t>100</a:t>
            </a:r>
            <a:r>
              <a:rPr lang="zh-CN" altLang="en-US" dirty="0"/>
              <a:t>个不同的词袋配置</a:t>
            </a:r>
            <a:endParaRPr lang="en-US" altLang="zh-CN" dirty="0"/>
          </a:p>
          <a:p>
            <a:r>
              <a:rPr lang="zh-CN" altLang="en-US" dirty="0"/>
              <a:t>去除不在以下频率的特征：</a:t>
            </a:r>
            <a:r>
              <a:rPr lang="en-US" altLang="zh-CN" dirty="0"/>
              <a:t>[0.04,0.15] for Projects’ Descriptions, [0.03, 0.25] for Projects’ Names, [0.01, 0.25] for Projects’ Topics, and [0.01, 0.20] for Short Bio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70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4BCA-B62D-486E-9494-39114726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筛选结果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E03B-FFAA-4CEE-9C5D-E6B49F4D0B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1471 features</a:t>
            </a:r>
          </a:p>
          <a:p>
            <a:r>
              <a:rPr lang="en-US" altLang="zh-CN" dirty="0"/>
              <a:t>798 from Projects’ Dependencies category</a:t>
            </a:r>
          </a:p>
          <a:p>
            <a:r>
              <a:rPr lang="en-US" altLang="zh-CN" dirty="0"/>
              <a:t>217 from Programming Languages</a:t>
            </a:r>
          </a:p>
          <a:p>
            <a:r>
              <a:rPr lang="en-US" altLang="zh-CN" dirty="0"/>
              <a:t>169 from Projects’ Descriptions</a:t>
            </a:r>
          </a:p>
          <a:p>
            <a:r>
              <a:rPr lang="en-US" altLang="zh-CN" dirty="0"/>
              <a:t>155 from Projects’ Names</a:t>
            </a:r>
          </a:p>
          <a:p>
            <a:r>
              <a:rPr lang="en-US" altLang="zh-CN" dirty="0"/>
              <a:t>69 from Short Bio</a:t>
            </a:r>
          </a:p>
          <a:p>
            <a:r>
              <a:rPr lang="en-US" altLang="zh-CN" dirty="0"/>
              <a:t>63 from Projects’ Topics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88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7A48-7ED8-4D81-AC5B-179EBF5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标签值的转换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785D-24C0-424D-B08E-81819A5A53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注意到标签可以是重合的，即</a:t>
            </a:r>
            <a:r>
              <a:rPr lang="en-US" altLang="zh-CN" dirty="0"/>
              <a:t>y=(frontend and data)</a:t>
            </a:r>
            <a:r>
              <a:rPr lang="zh-CN" altLang="en-US" dirty="0"/>
              <a:t>是合法标签。（通常分类问题仅有一个分类）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转换方法：</a:t>
            </a:r>
            <a:endParaRPr lang="en-US" altLang="zh-CN" dirty="0"/>
          </a:p>
          <a:p>
            <a:r>
              <a:rPr lang="en-US" altLang="zh-CN" dirty="0"/>
              <a:t>BR</a:t>
            </a:r>
            <a:r>
              <a:rPr lang="zh-CN" altLang="en-US" dirty="0"/>
              <a:t>：对每个属性回答是或否，分成</a:t>
            </a:r>
            <a:r>
              <a:rPr lang="en-US" altLang="zh-CN" dirty="0"/>
              <a:t>5</a:t>
            </a:r>
            <a:r>
              <a:rPr lang="zh-CN" altLang="en-US" dirty="0"/>
              <a:t>张表进行分析</a:t>
            </a:r>
            <a:endParaRPr lang="en-US" altLang="zh-CN" dirty="0"/>
          </a:p>
          <a:p>
            <a:pPr lvl="1"/>
            <a:r>
              <a:rPr lang="zh-CN" altLang="en-US" dirty="0"/>
              <a:t>好处：支持独立或合并（所有模型上的加权平均）显示结果</a:t>
            </a:r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：将</a:t>
            </a:r>
            <a:r>
              <a:rPr lang="en-US" altLang="zh-CN" dirty="0"/>
              <a:t>y</a:t>
            </a:r>
            <a:r>
              <a:rPr lang="zh-CN" altLang="en-US" dirty="0"/>
              <a:t>逐行转化为特征放入</a:t>
            </a:r>
            <a:r>
              <a:rPr lang="en-US" altLang="zh-CN" dirty="0"/>
              <a:t>x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好处：解决了</a:t>
            </a:r>
            <a:r>
              <a:rPr lang="en-US" altLang="zh-CN" dirty="0"/>
              <a:t>BR</a:t>
            </a:r>
            <a:r>
              <a:rPr lang="zh-CN" altLang="en-US" dirty="0"/>
              <a:t>的标签独立问题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97786-1BEE-4312-BB9F-2EF09C46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71" y="4221089"/>
            <a:ext cx="7290829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C732-EC7C-4215-9C80-676B805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01C4-C972-44EA-B428-BE441A7E78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随机森林</a:t>
            </a:r>
            <a:endParaRPr lang="en-US" altLang="zh-CN" dirty="0"/>
          </a:p>
          <a:p>
            <a:r>
              <a:rPr lang="zh-CN" altLang="en-US" dirty="0"/>
              <a:t>对噪声和异常值的健壮性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Naive Bayes</a:t>
            </a:r>
          </a:p>
          <a:p>
            <a:r>
              <a:rPr lang="zh-CN" altLang="en-US" dirty="0"/>
              <a:t>对文本信息的处理较好，例如垃圾邮件过滤和新闻分类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分类效果</a:t>
            </a:r>
            <a:endParaRPr lang="en-US" altLang="zh-CN" dirty="0"/>
          </a:p>
          <a:p>
            <a:r>
              <a:rPr lang="zh-CN" altLang="en-US" dirty="0"/>
              <a:t>均采用</a:t>
            </a:r>
            <a:r>
              <a:rPr lang="en-US" altLang="zh-CN" dirty="0"/>
              <a:t>10</a:t>
            </a:r>
            <a:r>
              <a:rPr lang="zh-CN" altLang="en-US" dirty="0"/>
              <a:t>折交叉验证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结论描述变量</a:t>
            </a:r>
            <a:endParaRPr lang="en-US" altLang="zh-CN" dirty="0"/>
          </a:p>
          <a:p>
            <a:r>
              <a:rPr lang="en-US" altLang="zh-CN" dirty="0"/>
              <a:t>Precision</a:t>
            </a:r>
            <a:r>
              <a:rPr lang="zh-CN" altLang="en-US" dirty="0"/>
              <a:t>、</a:t>
            </a:r>
            <a:r>
              <a:rPr lang="en-US" altLang="zh-CN" dirty="0"/>
              <a:t>Recall</a:t>
            </a:r>
            <a:r>
              <a:rPr lang="zh-CN" altLang="en-US" dirty="0"/>
              <a:t>、</a:t>
            </a:r>
            <a:r>
              <a:rPr lang="en-US" altLang="zh-CN" dirty="0"/>
              <a:t>F1</a:t>
            </a:r>
            <a:r>
              <a:rPr lang="zh-CN" altLang="en-US" dirty="0"/>
              <a:t>、</a:t>
            </a:r>
            <a:r>
              <a:rPr lang="en-US" altLang="zh-CN" dirty="0"/>
              <a:t>AUC</a:t>
            </a:r>
            <a:r>
              <a:rPr lang="zh-CN" altLang="en-US" dirty="0"/>
              <a:t>、</a:t>
            </a:r>
            <a:r>
              <a:rPr lang="en-US" altLang="zh-CN" dirty="0"/>
              <a:t>Jaccard Coefficient</a:t>
            </a:r>
            <a:r>
              <a:rPr lang="zh-CN" altLang="en-US" dirty="0"/>
              <a:t>（正确预测了所有标签的概率）、</a:t>
            </a:r>
            <a:r>
              <a:rPr lang="en-US" altLang="zh-CN" dirty="0"/>
              <a:t>Hamming Loss</a:t>
            </a:r>
            <a:r>
              <a:rPr lang="zh-CN" altLang="en-US" dirty="0"/>
              <a:t>（平均预测错了多少个标签）</a:t>
            </a:r>
          </a:p>
        </p:txBody>
      </p:sp>
    </p:spTree>
    <p:extLst>
      <p:ext uri="{BB962C8B-B14F-4D97-AF65-F5344CB8AC3E}">
        <p14:creationId xmlns:p14="http://schemas.microsoft.com/office/powerpoint/2010/main" val="144166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62289" y="905156"/>
            <a:ext cx="3114000" cy="3114000"/>
            <a:chOff x="4613089" y="790856"/>
            <a:chExt cx="3114000" cy="3114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3089" y="790856"/>
              <a:ext cx="3112826" cy="3112826"/>
            </a:xfrm>
            <a:prstGeom prst="ellipse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613089" y="790856"/>
              <a:ext cx="3114000" cy="3114000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40000"/>
                  </a:srgbClr>
                </a:gs>
                <a:gs pos="100000">
                  <a:srgbClr val="5B87E5">
                    <a:alpha val="4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33984" y="2228182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CE2F27-1948-4AAF-B7D2-B7B4F23C2784}"/>
              </a:ext>
            </a:extLst>
          </p:cNvPr>
          <p:cNvSpPr/>
          <p:nvPr/>
        </p:nvSpPr>
        <p:spPr>
          <a:xfrm>
            <a:off x="4112015" y="4397319"/>
            <a:ext cx="4013374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gradFill>
                  <a:gsLst>
                    <a:gs pos="0">
                      <a:srgbClr val="DE2575"/>
                    </a:gs>
                    <a:gs pos="100000">
                      <a:srgbClr val="FF5130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Results</a:t>
            </a:r>
            <a:endParaRPr lang="zh-CN" altLang="en-US" sz="3600" dirty="0">
              <a:gradFill>
                <a:gsLst>
                  <a:gs pos="0">
                    <a:srgbClr val="DE2575"/>
                  </a:gs>
                  <a:gs pos="100000">
                    <a:srgbClr val="FF5130"/>
                  </a:gs>
                </a:gsLst>
                <a:lin ang="2700000" scaled="1"/>
              </a:gra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55672" y="1908158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03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6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865455" y="4958518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</a:rPr>
              <a:t>Overview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25372" y="4987751"/>
            <a:ext cx="192515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Data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39558" y="4958517"/>
            <a:ext cx="154798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Results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888328" y="4958518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Discussion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743615" y="2283605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00000">
                      <a:srgbClr val="FF5130"/>
                    </a:gs>
                    <a:gs pos="0">
                      <a:srgbClr val="DE2575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00000">
                    <a:srgbClr val="FF5130"/>
                  </a:gs>
                  <a:gs pos="0">
                    <a:srgbClr val="DE2575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629272" y="3052717"/>
            <a:ext cx="933456" cy="0"/>
          </a:xfrm>
          <a:prstGeom prst="line">
            <a:avLst/>
          </a:prstGeom>
          <a:ln w="28575" cap="rnd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占位符 38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656"/>
            <a:ext cx="12191999" cy="2498891"/>
          </a:xfrm>
          <a:custGeom>
            <a:avLst/>
            <a:gdLst>
              <a:gd name="connsiteX0" fmla="*/ 0 w 12191999"/>
              <a:gd name="connsiteY0" fmla="*/ 0 h 2516203"/>
              <a:gd name="connsiteX1" fmla="*/ 12191999 w 12191999"/>
              <a:gd name="connsiteY1" fmla="*/ 0 h 2516203"/>
              <a:gd name="connsiteX2" fmla="*/ 12191999 w 12191999"/>
              <a:gd name="connsiteY2" fmla="*/ 2141775 h 2516203"/>
              <a:gd name="connsiteX3" fmla="*/ 12044135 w 12191999"/>
              <a:gd name="connsiteY3" fmla="*/ 2237536 h 2516203"/>
              <a:gd name="connsiteX4" fmla="*/ 10145486 w 12191999"/>
              <a:gd name="connsiteY4" fmla="*/ 2487771 h 2516203"/>
              <a:gd name="connsiteX5" fmla="*/ 5834744 w 12191999"/>
              <a:gd name="connsiteY5" fmla="*/ 1559793 h 2516203"/>
              <a:gd name="connsiteX6" fmla="*/ 1756229 w 12191999"/>
              <a:gd name="connsiteY6" fmla="*/ 2448282 h 2516203"/>
              <a:gd name="connsiteX7" fmla="*/ 0 w 12191999"/>
              <a:gd name="connsiteY7" fmla="*/ 2290329 h 251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516203">
                <a:moveTo>
                  <a:pt x="0" y="0"/>
                </a:moveTo>
                <a:lnTo>
                  <a:pt x="12191999" y="0"/>
                </a:lnTo>
                <a:lnTo>
                  <a:pt x="12191999" y="2141775"/>
                </a:lnTo>
                <a:lnTo>
                  <a:pt x="12044135" y="2237536"/>
                </a:lnTo>
                <a:cubicBezTo>
                  <a:pt x="11642763" y="2465815"/>
                  <a:pt x="11074703" y="2571272"/>
                  <a:pt x="10145486" y="2487771"/>
                </a:cubicBezTo>
                <a:cubicBezTo>
                  <a:pt x="9083524" y="2392341"/>
                  <a:pt x="7232952" y="1566375"/>
                  <a:pt x="5834744" y="1559793"/>
                </a:cubicBezTo>
                <a:cubicBezTo>
                  <a:pt x="4436536" y="1553212"/>
                  <a:pt x="2728686" y="2326526"/>
                  <a:pt x="1756229" y="2448282"/>
                </a:cubicBezTo>
                <a:cubicBezTo>
                  <a:pt x="783772" y="2570038"/>
                  <a:pt x="379790" y="2323235"/>
                  <a:pt x="0" y="2290329"/>
                </a:cubicBezTo>
                <a:close/>
              </a:path>
            </a:pathLst>
          </a:custGeom>
        </p:spPr>
      </p:pic>
      <p:grpSp>
        <p:nvGrpSpPr>
          <p:cNvPr id="51" name="组合 50"/>
          <p:cNvGrpSpPr/>
          <p:nvPr/>
        </p:nvGrpSpPr>
        <p:grpSpPr>
          <a:xfrm>
            <a:off x="2012506" y="3677132"/>
            <a:ext cx="1028700" cy="1028700"/>
            <a:chOff x="2012506" y="3677132"/>
            <a:chExt cx="1028700" cy="1028700"/>
          </a:xfrm>
        </p:grpSpPr>
        <p:sp>
          <p:nvSpPr>
            <p:cNvPr id="3" name="椭圆 2"/>
            <p:cNvSpPr/>
            <p:nvPr/>
          </p:nvSpPr>
          <p:spPr>
            <a:xfrm>
              <a:off x="2012506" y="3677132"/>
              <a:ext cx="1028700" cy="1028700"/>
            </a:xfrm>
            <a:prstGeom prst="ellipse">
              <a:avLst/>
            </a:prstGeom>
            <a:gradFill flip="none" rotWithShape="1">
              <a:gsLst>
                <a:gs pos="0">
                  <a:srgbClr val="FF5130">
                    <a:alpha val="90000"/>
                  </a:srgbClr>
                </a:gs>
                <a:gs pos="100000">
                  <a:srgbClr val="DE257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0"/>
            <p:cNvSpPr/>
            <p:nvPr/>
          </p:nvSpPr>
          <p:spPr>
            <a:xfrm>
              <a:off x="2294425" y="4001175"/>
              <a:ext cx="464862" cy="380614"/>
            </a:xfrm>
            <a:custGeom>
              <a:avLst/>
              <a:gdLst>
                <a:gd name="connsiteX0" fmla="*/ 91730 w 337366"/>
                <a:gd name="connsiteY0" fmla="*/ 20637 h 276225"/>
                <a:gd name="connsiteX1" fmla="*/ 20798 w 337366"/>
                <a:gd name="connsiteY1" fmla="*/ 90594 h 276225"/>
                <a:gd name="connsiteX2" fmla="*/ 36560 w 337366"/>
                <a:gd name="connsiteY2" fmla="*/ 144712 h 276225"/>
                <a:gd name="connsiteX3" fmla="*/ 103552 w 337366"/>
                <a:gd name="connsiteY3" fmla="*/ 212029 h 276225"/>
                <a:gd name="connsiteX4" fmla="*/ 167916 w 337366"/>
                <a:gd name="connsiteY4" fmla="*/ 255587 h 276225"/>
                <a:gd name="connsiteX5" fmla="*/ 232280 w 337366"/>
                <a:gd name="connsiteY5" fmla="*/ 212029 h 276225"/>
                <a:gd name="connsiteX6" fmla="*/ 299271 w 337366"/>
                <a:gd name="connsiteY6" fmla="*/ 144712 h 276225"/>
                <a:gd name="connsiteX7" fmla="*/ 315034 w 337366"/>
                <a:gd name="connsiteY7" fmla="*/ 90594 h 276225"/>
                <a:gd name="connsiteX8" fmla="*/ 244102 w 337366"/>
                <a:gd name="connsiteY8" fmla="*/ 20637 h 276225"/>
                <a:gd name="connsiteX9" fmla="*/ 184992 w 337366"/>
                <a:gd name="connsiteY9" fmla="*/ 56276 h 276225"/>
                <a:gd name="connsiteX10" fmla="*/ 167916 w 337366"/>
                <a:gd name="connsiteY10" fmla="*/ 68155 h 276225"/>
                <a:gd name="connsiteX11" fmla="*/ 152153 w 337366"/>
                <a:gd name="connsiteY11" fmla="*/ 56276 h 276225"/>
                <a:gd name="connsiteX12" fmla="*/ 91730 w 337366"/>
                <a:gd name="connsiteY12" fmla="*/ 20637 h 276225"/>
                <a:gd name="connsiteX13" fmla="*/ 92337 w 337366"/>
                <a:gd name="connsiteY13" fmla="*/ 0 h 276225"/>
                <a:gd name="connsiteX14" fmla="*/ 167393 w 337366"/>
                <a:gd name="connsiteY14" fmla="*/ 43407 h 276225"/>
                <a:gd name="connsiteX15" fmla="*/ 168710 w 337366"/>
                <a:gd name="connsiteY15" fmla="*/ 44722 h 276225"/>
                <a:gd name="connsiteX16" fmla="*/ 171343 w 337366"/>
                <a:gd name="connsiteY16" fmla="*/ 42092 h 276225"/>
                <a:gd name="connsiteX17" fmla="*/ 245082 w 337366"/>
                <a:gd name="connsiteY17" fmla="*/ 0 h 276225"/>
                <a:gd name="connsiteX18" fmla="*/ 308287 w 337366"/>
                <a:gd name="connsiteY18" fmla="*/ 26307 h 276225"/>
                <a:gd name="connsiteX19" fmla="*/ 337255 w 337366"/>
                <a:gd name="connsiteY19" fmla="*/ 89445 h 276225"/>
                <a:gd name="connsiteX20" fmla="*/ 317504 w 337366"/>
                <a:gd name="connsiteY20" fmla="*/ 155212 h 276225"/>
                <a:gd name="connsiteX21" fmla="*/ 245082 w 337366"/>
                <a:gd name="connsiteY21" fmla="*/ 228872 h 276225"/>
                <a:gd name="connsiteX22" fmla="*/ 168710 w 337366"/>
                <a:gd name="connsiteY22" fmla="*/ 276225 h 276225"/>
                <a:gd name="connsiteX23" fmla="*/ 92337 w 337366"/>
                <a:gd name="connsiteY23" fmla="*/ 228872 h 276225"/>
                <a:gd name="connsiteX24" fmla="*/ 19915 w 337366"/>
                <a:gd name="connsiteY24" fmla="*/ 155212 h 276225"/>
                <a:gd name="connsiteX25" fmla="*/ 164 w 337366"/>
                <a:gd name="connsiteY25" fmla="*/ 89445 h 276225"/>
                <a:gd name="connsiteX26" fmla="*/ 29133 w 337366"/>
                <a:gd name="connsiteY26" fmla="*/ 26307 h 276225"/>
                <a:gd name="connsiteX27" fmla="*/ 92337 w 337366"/>
                <a:gd name="connsiteY27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7366" h="276225">
                  <a:moveTo>
                    <a:pt x="91730" y="20637"/>
                  </a:moveTo>
                  <a:cubicBezTo>
                    <a:pt x="53637" y="20637"/>
                    <a:pt x="22111" y="52316"/>
                    <a:pt x="20798" y="90594"/>
                  </a:cubicBezTo>
                  <a:cubicBezTo>
                    <a:pt x="19484" y="109073"/>
                    <a:pt x="24738" y="126233"/>
                    <a:pt x="36560" y="144712"/>
                  </a:cubicBezTo>
                  <a:cubicBezTo>
                    <a:pt x="45755" y="159231"/>
                    <a:pt x="73340" y="186950"/>
                    <a:pt x="103552" y="212029"/>
                  </a:cubicBezTo>
                  <a:cubicBezTo>
                    <a:pt x="141645" y="243708"/>
                    <a:pt x="162662" y="255587"/>
                    <a:pt x="167916" y="255587"/>
                  </a:cubicBezTo>
                  <a:cubicBezTo>
                    <a:pt x="173170" y="255587"/>
                    <a:pt x="195500" y="243708"/>
                    <a:pt x="232280" y="212029"/>
                  </a:cubicBezTo>
                  <a:cubicBezTo>
                    <a:pt x="262492" y="186950"/>
                    <a:pt x="290076" y="159231"/>
                    <a:pt x="299271" y="144712"/>
                  </a:cubicBezTo>
                  <a:cubicBezTo>
                    <a:pt x="312407" y="126233"/>
                    <a:pt x="316347" y="109073"/>
                    <a:pt x="315034" y="90594"/>
                  </a:cubicBezTo>
                  <a:cubicBezTo>
                    <a:pt x="313720" y="52316"/>
                    <a:pt x="282195" y="20637"/>
                    <a:pt x="244102" y="20637"/>
                  </a:cubicBezTo>
                  <a:cubicBezTo>
                    <a:pt x="217831" y="20637"/>
                    <a:pt x="198127" y="43076"/>
                    <a:pt x="184992" y="56276"/>
                  </a:cubicBezTo>
                  <a:cubicBezTo>
                    <a:pt x="178424" y="64195"/>
                    <a:pt x="174484" y="68155"/>
                    <a:pt x="167916" y="68155"/>
                  </a:cubicBezTo>
                  <a:cubicBezTo>
                    <a:pt x="161348" y="68155"/>
                    <a:pt x="158721" y="64195"/>
                    <a:pt x="152153" y="56276"/>
                  </a:cubicBezTo>
                  <a:cubicBezTo>
                    <a:pt x="140331" y="44396"/>
                    <a:pt x="119314" y="20637"/>
                    <a:pt x="91730" y="20637"/>
                  </a:cubicBezTo>
                  <a:close/>
                  <a:moveTo>
                    <a:pt x="92337" y="0"/>
                  </a:moveTo>
                  <a:cubicBezTo>
                    <a:pt x="129207" y="0"/>
                    <a:pt x="155542" y="28938"/>
                    <a:pt x="167393" y="43407"/>
                  </a:cubicBezTo>
                  <a:cubicBezTo>
                    <a:pt x="168710" y="43407"/>
                    <a:pt x="168710" y="44722"/>
                    <a:pt x="168710" y="44722"/>
                  </a:cubicBezTo>
                  <a:cubicBezTo>
                    <a:pt x="170027" y="44722"/>
                    <a:pt x="170027" y="43407"/>
                    <a:pt x="171343" y="42092"/>
                  </a:cubicBezTo>
                  <a:cubicBezTo>
                    <a:pt x="184511" y="27623"/>
                    <a:pt x="209529" y="0"/>
                    <a:pt x="245082" y="0"/>
                  </a:cubicBezTo>
                  <a:cubicBezTo>
                    <a:pt x="268784" y="0"/>
                    <a:pt x="291169" y="9207"/>
                    <a:pt x="308287" y="26307"/>
                  </a:cubicBezTo>
                  <a:cubicBezTo>
                    <a:pt x="325405" y="43407"/>
                    <a:pt x="335939" y="65768"/>
                    <a:pt x="337255" y="89445"/>
                  </a:cubicBezTo>
                  <a:cubicBezTo>
                    <a:pt x="338572" y="119698"/>
                    <a:pt x="328038" y="140743"/>
                    <a:pt x="317504" y="155212"/>
                  </a:cubicBezTo>
                  <a:cubicBezTo>
                    <a:pt x="304336" y="176258"/>
                    <a:pt x="270101" y="207827"/>
                    <a:pt x="245082" y="228872"/>
                  </a:cubicBezTo>
                  <a:cubicBezTo>
                    <a:pt x="218747" y="249918"/>
                    <a:pt x="184511" y="276225"/>
                    <a:pt x="168710" y="276225"/>
                  </a:cubicBezTo>
                  <a:cubicBezTo>
                    <a:pt x="152909" y="276225"/>
                    <a:pt x="118673" y="249918"/>
                    <a:pt x="92337" y="228872"/>
                  </a:cubicBezTo>
                  <a:cubicBezTo>
                    <a:pt x="67319" y="207827"/>
                    <a:pt x="33083" y="176258"/>
                    <a:pt x="19915" y="155212"/>
                  </a:cubicBezTo>
                  <a:cubicBezTo>
                    <a:pt x="5431" y="134167"/>
                    <a:pt x="-1153" y="113121"/>
                    <a:pt x="164" y="89445"/>
                  </a:cubicBezTo>
                  <a:cubicBezTo>
                    <a:pt x="1480" y="65768"/>
                    <a:pt x="12014" y="43407"/>
                    <a:pt x="29133" y="26307"/>
                  </a:cubicBezTo>
                  <a:cubicBezTo>
                    <a:pt x="46251" y="9207"/>
                    <a:pt x="68636" y="0"/>
                    <a:pt x="92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91935" y="3677132"/>
            <a:ext cx="1028700" cy="1028700"/>
            <a:chOff x="4391935" y="3677132"/>
            <a:chExt cx="1028700" cy="1028700"/>
          </a:xfrm>
        </p:grpSpPr>
        <p:sp>
          <p:nvSpPr>
            <p:cNvPr id="4" name="椭圆 3"/>
            <p:cNvSpPr/>
            <p:nvPr/>
          </p:nvSpPr>
          <p:spPr>
            <a:xfrm>
              <a:off x="4391935" y="3677132"/>
              <a:ext cx="1028700" cy="1028700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90000"/>
                  </a:srgbClr>
                </a:gs>
                <a:gs pos="100000">
                  <a:srgbClr val="5B87E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1"/>
            <p:cNvSpPr/>
            <p:nvPr/>
          </p:nvSpPr>
          <p:spPr>
            <a:xfrm>
              <a:off x="4736054" y="3959051"/>
              <a:ext cx="340461" cy="464862"/>
            </a:xfrm>
            <a:custGeom>
              <a:avLst/>
              <a:gdLst>
                <a:gd name="T0" fmla="*/ 186 w 188"/>
                <a:gd name="T1" fmla="*/ 107 h 257"/>
                <a:gd name="T2" fmla="*/ 179 w 188"/>
                <a:gd name="T3" fmla="*/ 102 h 257"/>
                <a:gd name="T4" fmla="*/ 112 w 188"/>
                <a:gd name="T5" fmla="*/ 102 h 257"/>
                <a:gd name="T6" fmla="*/ 144 w 188"/>
                <a:gd name="T7" fmla="*/ 12 h 257"/>
                <a:gd name="T8" fmla="*/ 141 w 188"/>
                <a:gd name="T9" fmla="*/ 2 h 257"/>
                <a:gd name="T10" fmla="*/ 131 w 188"/>
                <a:gd name="T11" fmla="*/ 4 h 257"/>
                <a:gd name="T12" fmla="*/ 3 w 188"/>
                <a:gd name="T13" fmla="*/ 142 h 257"/>
                <a:gd name="T14" fmla="*/ 2 w 188"/>
                <a:gd name="T15" fmla="*/ 151 h 257"/>
                <a:gd name="T16" fmla="*/ 9 w 188"/>
                <a:gd name="T17" fmla="*/ 156 h 257"/>
                <a:gd name="T18" fmla="*/ 52 w 188"/>
                <a:gd name="T19" fmla="*/ 156 h 257"/>
                <a:gd name="T20" fmla="*/ 61 w 188"/>
                <a:gd name="T21" fmla="*/ 148 h 257"/>
                <a:gd name="T22" fmla="*/ 52 w 188"/>
                <a:gd name="T23" fmla="*/ 140 h 257"/>
                <a:gd name="T24" fmla="*/ 27 w 188"/>
                <a:gd name="T25" fmla="*/ 140 h 257"/>
                <a:gd name="T26" fmla="*/ 116 w 188"/>
                <a:gd name="T27" fmla="*/ 44 h 257"/>
                <a:gd name="T28" fmla="*/ 93 w 188"/>
                <a:gd name="T29" fmla="*/ 108 h 257"/>
                <a:gd name="T30" fmla="*/ 94 w 188"/>
                <a:gd name="T31" fmla="*/ 115 h 257"/>
                <a:gd name="T32" fmla="*/ 101 w 188"/>
                <a:gd name="T33" fmla="*/ 118 h 257"/>
                <a:gd name="T34" fmla="*/ 161 w 188"/>
                <a:gd name="T35" fmla="*/ 118 h 257"/>
                <a:gd name="T36" fmla="*/ 72 w 188"/>
                <a:gd name="T37" fmla="*/ 214 h 257"/>
                <a:gd name="T38" fmla="*/ 95 w 188"/>
                <a:gd name="T39" fmla="*/ 150 h 257"/>
                <a:gd name="T40" fmla="*/ 94 w 188"/>
                <a:gd name="T41" fmla="*/ 143 h 257"/>
                <a:gd name="T42" fmla="*/ 87 w 188"/>
                <a:gd name="T43" fmla="*/ 140 h 257"/>
                <a:gd name="T44" fmla="*/ 87 w 188"/>
                <a:gd name="T45" fmla="*/ 140 h 257"/>
                <a:gd name="T46" fmla="*/ 80 w 188"/>
                <a:gd name="T47" fmla="*/ 146 h 257"/>
                <a:gd name="T48" fmla="*/ 44 w 188"/>
                <a:gd name="T49" fmla="*/ 246 h 257"/>
                <a:gd name="T50" fmla="*/ 47 w 188"/>
                <a:gd name="T51" fmla="*/ 256 h 257"/>
                <a:gd name="T52" fmla="*/ 51 w 188"/>
                <a:gd name="T53" fmla="*/ 257 h 257"/>
                <a:gd name="T54" fmla="*/ 57 w 188"/>
                <a:gd name="T55" fmla="*/ 254 h 257"/>
                <a:gd name="T56" fmla="*/ 185 w 188"/>
                <a:gd name="T57" fmla="*/ 116 h 257"/>
                <a:gd name="T58" fmla="*/ 186 w 188"/>
                <a:gd name="T59" fmla="*/ 10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257">
                  <a:moveTo>
                    <a:pt x="186" y="107"/>
                  </a:moveTo>
                  <a:cubicBezTo>
                    <a:pt x="185" y="104"/>
                    <a:pt x="182" y="102"/>
                    <a:pt x="179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6" y="8"/>
                    <a:pt x="144" y="4"/>
                    <a:pt x="141" y="2"/>
                  </a:cubicBezTo>
                  <a:cubicBezTo>
                    <a:pt x="138" y="0"/>
                    <a:pt x="133" y="1"/>
                    <a:pt x="131" y="4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1" y="145"/>
                    <a:pt x="0" y="148"/>
                    <a:pt x="2" y="151"/>
                  </a:cubicBezTo>
                  <a:cubicBezTo>
                    <a:pt x="3" y="154"/>
                    <a:pt x="6" y="156"/>
                    <a:pt x="9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7" y="156"/>
                    <a:pt x="61" y="152"/>
                    <a:pt x="61" y="148"/>
                  </a:cubicBezTo>
                  <a:cubicBezTo>
                    <a:pt x="61" y="143"/>
                    <a:pt x="57" y="140"/>
                    <a:pt x="52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2" y="110"/>
                    <a:pt x="93" y="113"/>
                    <a:pt x="94" y="115"/>
                  </a:cubicBezTo>
                  <a:cubicBezTo>
                    <a:pt x="96" y="117"/>
                    <a:pt x="98" y="118"/>
                    <a:pt x="101" y="118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6" y="148"/>
                    <a:pt x="95" y="145"/>
                    <a:pt x="94" y="143"/>
                  </a:cubicBezTo>
                  <a:cubicBezTo>
                    <a:pt x="92" y="141"/>
                    <a:pt x="90" y="140"/>
                    <a:pt x="87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4" y="140"/>
                    <a:pt x="80" y="142"/>
                    <a:pt x="80" y="14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4" y="254"/>
                    <a:pt x="47" y="256"/>
                  </a:cubicBezTo>
                  <a:cubicBezTo>
                    <a:pt x="48" y="257"/>
                    <a:pt x="50" y="257"/>
                    <a:pt x="51" y="257"/>
                  </a:cubicBezTo>
                  <a:cubicBezTo>
                    <a:pt x="53" y="257"/>
                    <a:pt x="56" y="256"/>
                    <a:pt x="57" y="254"/>
                  </a:cubicBezTo>
                  <a:cubicBezTo>
                    <a:pt x="185" y="116"/>
                    <a:pt x="185" y="116"/>
                    <a:pt x="185" y="116"/>
                  </a:cubicBezTo>
                  <a:cubicBezTo>
                    <a:pt x="187" y="113"/>
                    <a:pt x="188" y="110"/>
                    <a:pt x="186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771364" y="3677132"/>
            <a:ext cx="1028700" cy="1028700"/>
            <a:chOff x="6771364" y="3677132"/>
            <a:chExt cx="1028700" cy="1028700"/>
          </a:xfrm>
        </p:grpSpPr>
        <p:sp>
          <p:nvSpPr>
            <p:cNvPr id="5" name="椭圆 4"/>
            <p:cNvSpPr/>
            <p:nvPr/>
          </p:nvSpPr>
          <p:spPr>
            <a:xfrm>
              <a:off x="6771364" y="3677132"/>
              <a:ext cx="1028700" cy="1028700"/>
            </a:xfrm>
            <a:prstGeom prst="ellipse">
              <a:avLst/>
            </a:prstGeom>
            <a:gradFill flip="none" rotWithShape="1">
              <a:gsLst>
                <a:gs pos="0">
                  <a:srgbClr val="FF5130">
                    <a:alpha val="90000"/>
                  </a:srgbClr>
                </a:gs>
                <a:gs pos="100000">
                  <a:srgbClr val="DE257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2"/>
            <p:cNvSpPr/>
            <p:nvPr/>
          </p:nvSpPr>
          <p:spPr>
            <a:xfrm>
              <a:off x="7053283" y="3960143"/>
              <a:ext cx="464862" cy="462679"/>
            </a:xfrm>
            <a:custGeom>
              <a:avLst/>
              <a:gdLst>
                <a:gd name="connsiteX0" fmla="*/ 250088 w 338138"/>
                <a:gd name="connsiteY0" fmla="*/ 252413 h 336550"/>
                <a:gd name="connsiteX1" fmla="*/ 217488 w 338138"/>
                <a:gd name="connsiteY1" fmla="*/ 307976 h 336550"/>
                <a:gd name="connsiteX2" fmla="*/ 290513 w 338138"/>
                <a:gd name="connsiteY2" fmla="*/ 252413 h 336550"/>
                <a:gd name="connsiteX3" fmla="*/ 250088 w 338138"/>
                <a:gd name="connsiteY3" fmla="*/ 252413 h 336550"/>
                <a:gd name="connsiteX4" fmla="*/ 179388 w 338138"/>
                <a:gd name="connsiteY4" fmla="*/ 252413 h 336550"/>
                <a:gd name="connsiteX5" fmla="*/ 179388 w 338138"/>
                <a:gd name="connsiteY5" fmla="*/ 312738 h 336550"/>
                <a:gd name="connsiteX6" fmla="*/ 184679 w 338138"/>
                <a:gd name="connsiteY6" fmla="*/ 308804 h 336550"/>
                <a:gd name="connsiteX7" fmla="*/ 208492 w 338138"/>
                <a:gd name="connsiteY7" fmla="*/ 283887 h 336550"/>
                <a:gd name="connsiteX8" fmla="*/ 227013 w 338138"/>
                <a:gd name="connsiteY8" fmla="*/ 252413 h 336550"/>
                <a:gd name="connsiteX9" fmla="*/ 179388 w 338138"/>
                <a:gd name="connsiteY9" fmla="*/ 252413 h 336550"/>
                <a:gd name="connsiteX10" fmla="*/ 112713 w 338138"/>
                <a:gd name="connsiteY10" fmla="*/ 252413 h 336550"/>
                <a:gd name="connsiteX11" fmla="*/ 158751 w 338138"/>
                <a:gd name="connsiteY11" fmla="*/ 312738 h 336550"/>
                <a:gd name="connsiteX12" fmla="*/ 158751 w 338138"/>
                <a:gd name="connsiteY12" fmla="*/ 252413 h 336550"/>
                <a:gd name="connsiteX13" fmla="*/ 112713 w 338138"/>
                <a:gd name="connsiteY13" fmla="*/ 252413 h 336550"/>
                <a:gd name="connsiteX14" fmla="*/ 47625 w 338138"/>
                <a:gd name="connsiteY14" fmla="*/ 252413 h 336550"/>
                <a:gd name="connsiteX15" fmla="*/ 122238 w 338138"/>
                <a:gd name="connsiteY15" fmla="*/ 307976 h 336550"/>
                <a:gd name="connsiteX16" fmla="*/ 88928 w 338138"/>
                <a:gd name="connsiteY16" fmla="*/ 252413 h 336550"/>
                <a:gd name="connsiteX17" fmla="*/ 47625 w 338138"/>
                <a:gd name="connsiteY17" fmla="*/ 252413 h 336550"/>
                <a:gd name="connsiteX18" fmla="*/ 263664 w 338138"/>
                <a:gd name="connsiteY18" fmla="*/ 179388 h 336550"/>
                <a:gd name="connsiteX19" fmla="*/ 255588 w 338138"/>
                <a:gd name="connsiteY19" fmla="*/ 231776 h 336550"/>
                <a:gd name="connsiteX20" fmla="*/ 302696 w 338138"/>
                <a:gd name="connsiteY20" fmla="*/ 231776 h 336550"/>
                <a:gd name="connsiteX21" fmla="*/ 317501 w 338138"/>
                <a:gd name="connsiteY21" fmla="*/ 179388 h 336550"/>
                <a:gd name="connsiteX22" fmla="*/ 263664 w 338138"/>
                <a:gd name="connsiteY22" fmla="*/ 179388 h 336550"/>
                <a:gd name="connsiteX23" fmla="*/ 179388 w 338138"/>
                <a:gd name="connsiteY23" fmla="*/ 179388 h 336550"/>
                <a:gd name="connsiteX24" fmla="*/ 179388 w 338138"/>
                <a:gd name="connsiteY24" fmla="*/ 231776 h 336550"/>
                <a:gd name="connsiteX25" fmla="*/ 233627 w 338138"/>
                <a:gd name="connsiteY25" fmla="*/ 231776 h 336550"/>
                <a:gd name="connsiteX26" fmla="*/ 242888 w 338138"/>
                <a:gd name="connsiteY26" fmla="*/ 179388 h 336550"/>
                <a:gd name="connsiteX27" fmla="*/ 179388 w 338138"/>
                <a:gd name="connsiteY27" fmla="*/ 179388 h 336550"/>
                <a:gd name="connsiteX28" fmla="*/ 95250 w 338138"/>
                <a:gd name="connsiteY28" fmla="*/ 179388 h 336550"/>
                <a:gd name="connsiteX29" fmla="*/ 104510 w 338138"/>
                <a:gd name="connsiteY29" fmla="*/ 231776 h 336550"/>
                <a:gd name="connsiteX30" fmla="*/ 158750 w 338138"/>
                <a:gd name="connsiteY30" fmla="*/ 231776 h 336550"/>
                <a:gd name="connsiteX31" fmla="*/ 158750 w 338138"/>
                <a:gd name="connsiteY31" fmla="*/ 179388 h 336550"/>
                <a:gd name="connsiteX32" fmla="*/ 95250 w 338138"/>
                <a:gd name="connsiteY32" fmla="*/ 179388 h 336550"/>
                <a:gd name="connsiteX33" fmla="*/ 22225 w 338138"/>
                <a:gd name="connsiteY33" fmla="*/ 179388 h 336550"/>
                <a:gd name="connsiteX34" fmla="*/ 36650 w 338138"/>
                <a:gd name="connsiteY34" fmla="*/ 231776 h 336550"/>
                <a:gd name="connsiteX35" fmla="*/ 82550 w 338138"/>
                <a:gd name="connsiteY35" fmla="*/ 231776 h 336550"/>
                <a:gd name="connsiteX36" fmla="*/ 74681 w 338138"/>
                <a:gd name="connsiteY36" fmla="*/ 179388 h 336550"/>
                <a:gd name="connsiteX37" fmla="*/ 22225 w 338138"/>
                <a:gd name="connsiteY37" fmla="*/ 179388 h 336550"/>
                <a:gd name="connsiteX38" fmla="*/ 255588 w 338138"/>
                <a:gd name="connsiteY38" fmla="*/ 104775 h 336550"/>
                <a:gd name="connsiteX39" fmla="*/ 263664 w 338138"/>
                <a:gd name="connsiteY39" fmla="*/ 158750 h 336550"/>
                <a:gd name="connsiteX40" fmla="*/ 317501 w 338138"/>
                <a:gd name="connsiteY40" fmla="*/ 158750 h 336550"/>
                <a:gd name="connsiteX41" fmla="*/ 302696 w 338138"/>
                <a:gd name="connsiteY41" fmla="*/ 104775 h 336550"/>
                <a:gd name="connsiteX42" fmla="*/ 255588 w 338138"/>
                <a:gd name="connsiteY42" fmla="*/ 104775 h 336550"/>
                <a:gd name="connsiteX43" fmla="*/ 179388 w 338138"/>
                <a:gd name="connsiteY43" fmla="*/ 104775 h 336550"/>
                <a:gd name="connsiteX44" fmla="*/ 179388 w 338138"/>
                <a:gd name="connsiteY44" fmla="*/ 158750 h 336550"/>
                <a:gd name="connsiteX45" fmla="*/ 242888 w 338138"/>
                <a:gd name="connsiteY45" fmla="*/ 158750 h 336550"/>
                <a:gd name="connsiteX46" fmla="*/ 233627 w 338138"/>
                <a:gd name="connsiteY46" fmla="*/ 104775 h 336550"/>
                <a:gd name="connsiteX47" fmla="*/ 179388 w 338138"/>
                <a:gd name="connsiteY47" fmla="*/ 104775 h 336550"/>
                <a:gd name="connsiteX48" fmla="*/ 104510 w 338138"/>
                <a:gd name="connsiteY48" fmla="*/ 104775 h 336550"/>
                <a:gd name="connsiteX49" fmla="*/ 95250 w 338138"/>
                <a:gd name="connsiteY49" fmla="*/ 158750 h 336550"/>
                <a:gd name="connsiteX50" fmla="*/ 158750 w 338138"/>
                <a:gd name="connsiteY50" fmla="*/ 158750 h 336550"/>
                <a:gd name="connsiteX51" fmla="*/ 158750 w 338138"/>
                <a:gd name="connsiteY51" fmla="*/ 104775 h 336550"/>
                <a:gd name="connsiteX52" fmla="*/ 104510 w 338138"/>
                <a:gd name="connsiteY52" fmla="*/ 104775 h 336550"/>
                <a:gd name="connsiteX53" fmla="*/ 36650 w 338138"/>
                <a:gd name="connsiteY53" fmla="*/ 104775 h 336550"/>
                <a:gd name="connsiteX54" fmla="*/ 22225 w 338138"/>
                <a:gd name="connsiteY54" fmla="*/ 158750 h 336550"/>
                <a:gd name="connsiteX55" fmla="*/ 74681 w 338138"/>
                <a:gd name="connsiteY55" fmla="*/ 158750 h 336550"/>
                <a:gd name="connsiteX56" fmla="*/ 82550 w 338138"/>
                <a:gd name="connsiteY56" fmla="*/ 104775 h 336550"/>
                <a:gd name="connsiteX57" fmla="*/ 36650 w 338138"/>
                <a:gd name="connsiteY57" fmla="*/ 104775 h 336550"/>
                <a:gd name="connsiteX58" fmla="*/ 217488 w 338138"/>
                <a:gd name="connsiteY58" fmla="*/ 28575 h 336550"/>
                <a:gd name="connsiteX59" fmla="*/ 250088 w 338138"/>
                <a:gd name="connsiteY59" fmla="*/ 84138 h 336550"/>
                <a:gd name="connsiteX60" fmla="*/ 290513 w 338138"/>
                <a:gd name="connsiteY60" fmla="*/ 84138 h 336550"/>
                <a:gd name="connsiteX61" fmla="*/ 217488 w 338138"/>
                <a:gd name="connsiteY61" fmla="*/ 28575 h 336550"/>
                <a:gd name="connsiteX62" fmla="*/ 122238 w 338138"/>
                <a:gd name="connsiteY62" fmla="*/ 28575 h 336550"/>
                <a:gd name="connsiteX63" fmla="*/ 47625 w 338138"/>
                <a:gd name="connsiteY63" fmla="*/ 84138 h 336550"/>
                <a:gd name="connsiteX64" fmla="*/ 88928 w 338138"/>
                <a:gd name="connsiteY64" fmla="*/ 84138 h 336550"/>
                <a:gd name="connsiteX65" fmla="*/ 122238 w 338138"/>
                <a:gd name="connsiteY65" fmla="*/ 28575 h 336550"/>
                <a:gd name="connsiteX66" fmla="*/ 179388 w 338138"/>
                <a:gd name="connsiteY66" fmla="*/ 23813 h 336550"/>
                <a:gd name="connsiteX67" fmla="*/ 179388 w 338138"/>
                <a:gd name="connsiteY67" fmla="*/ 84138 h 336550"/>
                <a:gd name="connsiteX68" fmla="*/ 225426 w 338138"/>
                <a:gd name="connsiteY68" fmla="*/ 84138 h 336550"/>
                <a:gd name="connsiteX69" fmla="*/ 179388 w 338138"/>
                <a:gd name="connsiteY69" fmla="*/ 23813 h 336550"/>
                <a:gd name="connsiteX70" fmla="*/ 158750 w 338138"/>
                <a:gd name="connsiteY70" fmla="*/ 23813 h 336550"/>
                <a:gd name="connsiteX71" fmla="*/ 153458 w 338138"/>
                <a:gd name="connsiteY71" fmla="*/ 27747 h 336550"/>
                <a:gd name="connsiteX72" fmla="*/ 129646 w 338138"/>
                <a:gd name="connsiteY72" fmla="*/ 52664 h 336550"/>
                <a:gd name="connsiteX73" fmla="*/ 111125 w 338138"/>
                <a:gd name="connsiteY73" fmla="*/ 84138 h 336550"/>
                <a:gd name="connsiteX74" fmla="*/ 158750 w 338138"/>
                <a:gd name="connsiteY74" fmla="*/ 84138 h 336550"/>
                <a:gd name="connsiteX75" fmla="*/ 169069 w 338138"/>
                <a:gd name="connsiteY75" fmla="*/ 0 h 336550"/>
                <a:gd name="connsiteX76" fmla="*/ 338138 w 338138"/>
                <a:gd name="connsiteY76" fmla="*/ 168275 h 336550"/>
                <a:gd name="connsiteX77" fmla="*/ 169069 w 338138"/>
                <a:gd name="connsiteY77" fmla="*/ 336550 h 336550"/>
                <a:gd name="connsiteX78" fmla="*/ 0 w 338138"/>
                <a:gd name="connsiteY78" fmla="*/ 168275 h 336550"/>
                <a:gd name="connsiteX79" fmla="*/ 169069 w 338138"/>
                <a:gd name="connsiteY7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38138" h="336550">
                  <a:moveTo>
                    <a:pt x="250088" y="252413"/>
                  </a:moveTo>
                  <a:cubicBezTo>
                    <a:pt x="240960" y="276226"/>
                    <a:pt x="227920" y="294747"/>
                    <a:pt x="217488" y="307976"/>
                  </a:cubicBezTo>
                  <a:cubicBezTo>
                    <a:pt x="247480" y="297393"/>
                    <a:pt x="272257" y="277549"/>
                    <a:pt x="290513" y="252413"/>
                  </a:cubicBezTo>
                  <a:cubicBezTo>
                    <a:pt x="290513" y="252413"/>
                    <a:pt x="290513" y="252413"/>
                    <a:pt x="250088" y="252413"/>
                  </a:cubicBezTo>
                  <a:close/>
                  <a:moveTo>
                    <a:pt x="179388" y="252413"/>
                  </a:moveTo>
                  <a:cubicBezTo>
                    <a:pt x="179388" y="252413"/>
                    <a:pt x="179388" y="252413"/>
                    <a:pt x="179388" y="312738"/>
                  </a:cubicBezTo>
                  <a:cubicBezTo>
                    <a:pt x="180711" y="312738"/>
                    <a:pt x="182034" y="311427"/>
                    <a:pt x="184679" y="308804"/>
                  </a:cubicBezTo>
                  <a:cubicBezTo>
                    <a:pt x="189971" y="303558"/>
                    <a:pt x="199232" y="295690"/>
                    <a:pt x="208492" y="283887"/>
                  </a:cubicBezTo>
                  <a:cubicBezTo>
                    <a:pt x="213784" y="276019"/>
                    <a:pt x="220398" y="265527"/>
                    <a:pt x="227013" y="252413"/>
                  </a:cubicBezTo>
                  <a:cubicBezTo>
                    <a:pt x="227013" y="252413"/>
                    <a:pt x="227013" y="252413"/>
                    <a:pt x="179388" y="252413"/>
                  </a:cubicBezTo>
                  <a:close/>
                  <a:moveTo>
                    <a:pt x="112713" y="252413"/>
                  </a:moveTo>
                  <a:cubicBezTo>
                    <a:pt x="127182" y="286510"/>
                    <a:pt x="148228" y="306181"/>
                    <a:pt x="158751" y="312738"/>
                  </a:cubicBezTo>
                  <a:lnTo>
                    <a:pt x="158751" y="252413"/>
                  </a:lnTo>
                  <a:cubicBezTo>
                    <a:pt x="158751" y="252413"/>
                    <a:pt x="158751" y="252413"/>
                    <a:pt x="112713" y="252413"/>
                  </a:cubicBezTo>
                  <a:close/>
                  <a:moveTo>
                    <a:pt x="47625" y="252413"/>
                  </a:moveTo>
                  <a:cubicBezTo>
                    <a:pt x="66278" y="277549"/>
                    <a:pt x="91593" y="297393"/>
                    <a:pt x="122238" y="307976"/>
                  </a:cubicBezTo>
                  <a:cubicBezTo>
                    <a:pt x="111579" y="294747"/>
                    <a:pt x="98255" y="276226"/>
                    <a:pt x="88928" y="252413"/>
                  </a:cubicBezTo>
                  <a:cubicBezTo>
                    <a:pt x="88928" y="252413"/>
                    <a:pt x="88928" y="252413"/>
                    <a:pt x="47625" y="252413"/>
                  </a:cubicBezTo>
                  <a:close/>
                  <a:moveTo>
                    <a:pt x="263664" y="179388"/>
                  </a:moveTo>
                  <a:cubicBezTo>
                    <a:pt x="262318" y="199034"/>
                    <a:pt x="259626" y="216060"/>
                    <a:pt x="255588" y="231776"/>
                  </a:cubicBezTo>
                  <a:cubicBezTo>
                    <a:pt x="255588" y="231776"/>
                    <a:pt x="255588" y="231776"/>
                    <a:pt x="302696" y="231776"/>
                  </a:cubicBezTo>
                  <a:cubicBezTo>
                    <a:pt x="310772" y="216060"/>
                    <a:pt x="316155" y="197724"/>
                    <a:pt x="317501" y="179388"/>
                  </a:cubicBezTo>
                  <a:cubicBezTo>
                    <a:pt x="317501" y="179388"/>
                    <a:pt x="317501" y="179388"/>
                    <a:pt x="263664" y="179388"/>
                  </a:cubicBezTo>
                  <a:close/>
                  <a:moveTo>
                    <a:pt x="179388" y="179388"/>
                  </a:moveTo>
                  <a:lnTo>
                    <a:pt x="179388" y="231776"/>
                  </a:lnTo>
                  <a:cubicBezTo>
                    <a:pt x="179388" y="231776"/>
                    <a:pt x="179388" y="231776"/>
                    <a:pt x="233627" y="231776"/>
                  </a:cubicBezTo>
                  <a:cubicBezTo>
                    <a:pt x="238919" y="216060"/>
                    <a:pt x="241565" y="199034"/>
                    <a:pt x="242888" y="179388"/>
                  </a:cubicBezTo>
                  <a:cubicBezTo>
                    <a:pt x="242888" y="179388"/>
                    <a:pt x="242888" y="179388"/>
                    <a:pt x="179388" y="179388"/>
                  </a:cubicBezTo>
                  <a:close/>
                  <a:moveTo>
                    <a:pt x="95250" y="179388"/>
                  </a:moveTo>
                  <a:cubicBezTo>
                    <a:pt x="96573" y="199034"/>
                    <a:pt x="99219" y="216060"/>
                    <a:pt x="104510" y="231776"/>
                  </a:cubicBezTo>
                  <a:cubicBezTo>
                    <a:pt x="104510" y="231776"/>
                    <a:pt x="104510" y="231776"/>
                    <a:pt x="158750" y="231776"/>
                  </a:cubicBezTo>
                  <a:lnTo>
                    <a:pt x="158750" y="179388"/>
                  </a:lnTo>
                  <a:cubicBezTo>
                    <a:pt x="158750" y="179388"/>
                    <a:pt x="158750" y="179388"/>
                    <a:pt x="95250" y="179388"/>
                  </a:cubicBezTo>
                  <a:close/>
                  <a:moveTo>
                    <a:pt x="22225" y="179388"/>
                  </a:moveTo>
                  <a:cubicBezTo>
                    <a:pt x="23536" y="197724"/>
                    <a:pt x="28782" y="216060"/>
                    <a:pt x="36650" y="231776"/>
                  </a:cubicBezTo>
                  <a:cubicBezTo>
                    <a:pt x="36650" y="231776"/>
                    <a:pt x="36650" y="231776"/>
                    <a:pt x="82550" y="231776"/>
                  </a:cubicBezTo>
                  <a:cubicBezTo>
                    <a:pt x="78616" y="216060"/>
                    <a:pt x="75993" y="199034"/>
                    <a:pt x="74681" y="179388"/>
                  </a:cubicBezTo>
                  <a:cubicBezTo>
                    <a:pt x="74681" y="179388"/>
                    <a:pt x="74681" y="179388"/>
                    <a:pt x="22225" y="179388"/>
                  </a:cubicBezTo>
                  <a:close/>
                  <a:moveTo>
                    <a:pt x="255588" y="104775"/>
                  </a:moveTo>
                  <a:cubicBezTo>
                    <a:pt x="259626" y="120967"/>
                    <a:pt x="262318" y="138509"/>
                    <a:pt x="263664" y="158750"/>
                  </a:cubicBezTo>
                  <a:cubicBezTo>
                    <a:pt x="263664" y="158750"/>
                    <a:pt x="263664" y="158750"/>
                    <a:pt x="317501" y="158750"/>
                  </a:cubicBezTo>
                  <a:cubicBezTo>
                    <a:pt x="316155" y="139859"/>
                    <a:pt x="310772" y="120967"/>
                    <a:pt x="302696" y="104775"/>
                  </a:cubicBezTo>
                  <a:cubicBezTo>
                    <a:pt x="302696" y="104775"/>
                    <a:pt x="302696" y="104775"/>
                    <a:pt x="255588" y="104775"/>
                  </a:cubicBezTo>
                  <a:close/>
                  <a:moveTo>
                    <a:pt x="179388" y="104775"/>
                  </a:moveTo>
                  <a:lnTo>
                    <a:pt x="179388" y="158750"/>
                  </a:lnTo>
                  <a:cubicBezTo>
                    <a:pt x="179388" y="158750"/>
                    <a:pt x="179388" y="158750"/>
                    <a:pt x="242888" y="158750"/>
                  </a:cubicBezTo>
                  <a:cubicBezTo>
                    <a:pt x="241565" y="138509"/>
                    <a:pt x="238919" y="119618"/>
                    <a:pt x="233627" y="104775"/>
                  </a:cubicBezTo>
                  <a:cubicBezTo>
                    <a:pt x="233627" y="104775"/>
                    <a:pt x="233627" y="104775"/>
                    <a:pt x="179388" y="104775"/>
                  </a:cubicBezTo>
                  <a:close/>
                  <a:moveTo>
                    <a:pt x="104510" y="104775"/>
                  </a:moveTo>
                  <a:cubicBezTo>
                    <a:pt x="99219" y="119618"/>
                    <a:pt x="96573" y="138509"/>
                    <a:pt x="95250" y="158750"/>
                  </a:cubicBezTo>
                  <a:cubicBezTo>
                    <a:pt x="95250" y="158750"/>
                    <a:pt x="95250" y="158750"/>
                    <a:pt x="158750" y="158750"/>
                  </a:cubicBezTo>
                  <a:lnTo>
                    <a:pt x="158750" y="104775"/>
                  </a:lnTo>
                  <a:cubicBezTo>
                    <a:pt x="158750" y="104775"/>
                    <a:pt x="158750" y="104775"/>
                    <a:pt x="104510" y="104775"/>
                  </a:cubicBezTo>
                  <a:close/>
                  <a:moveTo>
                    <a:pt x="36650" y="104775"/>
                  </a:moveTo>
                  <a:cubicBezTo>
                    <a:pt x="28782" y="120967"/>
                    <a:pt x="23536" y="139859"/>
                    <a:pt x="22225" y="158750"/>
                  </a:cubicBezTo>
                  <a:cubicBezTo>
                    <a:pt x="22225" y="158750"/>
                    <a:pt x="22225" y="158750"/>
                    <a:pt x="74681" y="158750"/>
                  </a:cubicBezTo>
                  <a:cubicBezTo>
                    <a:pt x="75993" y="138509"/>
                    <a:pt x="78616" y="120967"/>
                    <a:pt x="82550" y="104775"/>
                  </a:cubicBezTo>
                  <a:cubicBezTo>
                    <a:pt x="82550" y="104775"/>
                    <a:pt x="82550" y="104775"/>
                    <a:pt x="36650" y="104775"/>
                  </a:cubicBezTo>
                  <a:close/>
                  <a:moveTo>
                    <a:pt x="217488" y="28575"/>
                  </a:moveTo>
                  <a:cubicBezTo>
                    <a:pt x="227920" y="41804"/>
                    <a:pt x="240960" y="60325"/>
                    <a:pt x="250088" y="84138"/>
                  </a:cubicBezTo>
                  <a:cubicBezTo>
                    <a:pt x="250088" y="84138"/>
                    <a:pt x="250088" y="84138"/>
                    <a:pt x="290513" y="84138"/>
                  </a:cubicBezTo>
                  <a:cubicBezTo>
                    <a:pt x="272257" y="59002"/>
                    <a:pt x="247480" y="39158"/>
                    <a:pt x="217488" y="28575"/>
                  </a:cubicBezTo>
                  <a:close/>
                  <a:moveTo>
                    <a:pt x="122238" y="28575"/>
                  </a:moveTo>
                  <a:cubicBezTo>
                    <a:pt x="91593" y="39158"/>
                    <a:pt x="66278" y="59002"/>
                    <a:pt x="47625" y="84138"/>
                  </a:cubicBezTo>
                  <a:cubicBezTo>
                    <a:pt x="47625" y="84138"/>
                    <a:pt x="47625" y="84138"/>
                    <a:pt x="88928" y="84138"/>
                  </a:cubicBezTo>
                  <a:cubicBezTo>
                    <a:pt x="98255" y="60325"/>
                    <a:pt x="111579" y="41804"/>
                    <a:pt x="122238" y="28575"/>
                  </a:cubicBezTo>
                  <a:close/>
                  <a:moveTo>
                    <a:pt x="179388" y="23813"/>
                  </a:moveTo>
                  <a:cubicBezTo>
                    <a:pt x="179388" y="23813"/>
                    <a:pt x="179388" y="23813"/>
                    <a:pt x="179388" y="84138"/>
                  </a:cubicBezTo>
                  <a:lnTo>
                    <a:pt x="225426" y="84138"/>
                  </a:lnTo>
                  <a:cubicBezTo>
                    <a:pt x="210957" y="50041"/>
                    <a:pt x="189911" y="30370"/>
                    <a:pt x="179388" y="23813"/>
                  </a:cubicBezTo>
                  <a:close/>
                  <a:moveTo>
                    <a:pt x="158750" y="23813"/>
                  </a:moveTo>
                  <a:cubicBezTo>
                    <a:pt x="157427" y="23813"/>
                    <a:pt x="156104" y="25124"/>
                    <a:pt x="153458" y="27747"/>
                  </a:cubicBezTo>
                  <a:cubicBezTo>
                    <a:pt x="148166" y="32993"/>
                    <a:pt x="138906" y="40861"/>
                    <a:pt x="129646" y="52664"/>
                  </a:cubicBezTo>
                  <a:cubicBezTo>
                    <a:pt x="124354" y="60532"/>
                    <a:pt x="117739" y="71024"/>
                    <a:pt x="111125" y="84138"/>
                  </a:cubicBezTo>
                  <a:cubicBezTo>
                    <a:pt x="111125" y="84138"/>
                    <a:pt x="111125" y="84138"/>
                    <a:pt x="158750" y="84138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50794" y="3677132"/>
            <a:ext cx="1028700" cy="1028700"/>
            <a:chOff x="9150794" y="3677132"/>
            <a:chExt cx="1028700" cy="1028700"/>
          </a:xfrm>
        </p:grpSpPr>
        <p:sp>
          <p:nvSpPr>
            <p:cNvPr id="6" name="椭圆 5"/>
            <p:cNvSpPr/>
            <p:nvPr/>
          </p:nvSpPr>
          <p:spPr>
            <a:xfrm>
              <a:off x="9150794" y="3677132"/>
              <a:ext cx="1028700" cy="1028700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90000"/>
                  </a:srgbClr>
                </a:gs>
                <a:gs pos="100000">
                  <a:srgbClr val="5B87E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3"/>
            <p:cNvSpPr/>
            <p:nvPr/>
          </p:nvSpPr>
          <p:spPr>
            <a:xfrm>
              <a:off x="9432713" y="3971502"/>
              <a:ext cx="464862" cy="439961"/>
            </a:xfrm>
            <a:custGeom>
              <a:avLst/>
              <a:gdLst>
                <a:gd name="connsiteX0" fmla="*/ 169830 w 339659"/>
                <a:gd name="connsiteY0" fmla="*/ 41275 h 321465"/>
                <a:gd name="connsiteX1" fmla="*/ 136894 w 339659"/>
                <a:gd name="connsiteY1" fmla="*/ 120050 h 321465"/>
                <a:gd name="connsiteX2" fmla="*/ 126354 w 339659"/>
                <a:gd name="connsiteY2" fmla="*/ 126614 h 321465"/>
                <a:gd name="connsiteX3" fmla="*/ 42036 w 339659"/>
                <a:gd name="connsiteY3" fmla="*/ 133179 h 321465"/>
                <a:gd name="connsiteX4" fmla="*/ 106592 w 339659"/>
                <a:gd name="connsiteY4" fmla="*/ 189634 h 321465"/>
                <a:gd name="connsiteX5" fmla="*/ 110544 w 339659"/>
                <a:gd name="connsiteY5" fmla="*/ 201450 h 321465"/>
                <a:gd name="connsiteX6" fmla="*/ 90782 w 339659"/>
                <a:gd name="connsiteY6" fmla="*/ 284163 h 321465"/>
                <a:gd name="connsiteX7" fmla="*/ 163243 w 339659"/>
                <a:gd name="connsiteY7" fmla="*/ 239524 h 321465"/>
                <a:gd name="connsiteX8" fmla="*/ 169830 w 339659"/>
                <a:gd name="connsiteY8" fmla="*/ 238211 h 321465"/>
                <a:gd name="connsiteX9" fmla="*/ 176417 w 339659"/>
                <a:gd name="connsiteY9" fmla="*/ 239524 h 321465"/>
                <a:gd name="connsiteX10" fmla="*/ 248878 w 339659"/>
                <a:gd name="connsiteY10" fmla="*/ 284163 h 321465"/>
                <a:gd name="connsiteX11" fmla="*/ 229116 w 339659"/>
                <a:gd name="connsiteY11" fmla="*/ 201450 h 321465"/>
                <a:gd name="connsiteX12" fmla="*/ 233068 w 339659"/>
                <a:gd name="connsiteY12" fmla="*/ 189634 h 321465"/>
                <a:gd name="connsiteX13" fmla="*/ 297624 w 339659"/>
                <a:gd name="connsiteY13" fmla="*/ 133179 h 321465"/>
                <a:gd name="connsiteX14" fmla="*/ 213306 w 339659"/>
                <a:gd name="connsiteY14" fmla="*/ 126614 h 321465"/>
                <a:gd name="connsiteX15" fmla="*/ 202767 w 339659"/>
                <a:gd name="connsiteY15" fmla="*/ 120050 h 321465"/>
                <a:gd name="connsiteX16" fmla="*/ 169830 w 339659"/>
                <a:gd name="connsiteY16" fmla="*/ 41275 h 321465"/>
                <a:gd name="connsiteX17" fmla="*/ 169830 w 339659"/>
                <a:gd name="connsiteY17" fmla="*/ 0 h 321465"/>
                <a:gd name="connsiteX18" fmla="*/ 180413 w 339659"/>
                <a:gd name="connsiteY18" fmla="*/ 6577 h 321465"/>
                <a:gd name="connsiteX19" fmla="*/ 221423 w 339659"/>
                <a:gd name="connsiteY19" fmla="*/ 105229 h 321465"/>
                <a:gd name="connsiteX20" fmla="*/ 328580 w 339659"/>
                <a:gd name="connsiteY20" fmla="*/ 113121 h 321465"/>
                <a:gd name="connsiteX21" fmla="*/ 339163 w 339659"/>
                <a:gd name="connsiteY21" fmla="*/ 122329 h 321465"/>
                <a:gd name="connsiteX22" fmla="*/ 335194 w 339659"/>
                <a:gd name="connsiteY22" fmla="*/ 134167 h 321465"/>
                <a:gd name="connsiteX23" fmla="*/ 254496 w 339659"/>
                <a:gd name="connsiteY23" fmla="*/ 203881 h 321465"/>
                <a:gd name="connsiteX24" fmla="*/ 278309 w 339659"/>
                <a:gd name="connsiteY24" fmla="*/ 306479 h 321465"/>
                <a:gd name="connsiteX25" fmla="*/ 274340 w 339659"/>
                <a:gd name="connsiteY25" fmla="*/ 319633 h 321465"/>
                <a:gd name="connsiteX26" fmla="*/ 267726 w 339659"/>
                <a:gd name="connsiteY26" fmla="*/ 320948 h 321465"/>
                <a:gd name="connsiteX27" fmla="*/ 261111 w 339659"/>
                <a:gd name="connsiteY27" fmla="*/ 319633 h 321465"/>
                <a:gd name="connsiteX28" fmla="*/ 169830 w 339659"/>
                <a:gd name="connsiteY28" fmla="*/ 264387 h 321465"/>
                <a:gd name="connsiteX29" fmla="*/ 78548 w 339659"/>
                <a:gd name="connsiteY29" fmla="*/ 319633 h 321465"/>
                <a:gd name="connsiteX30" fmla="*/ 65319 w 339659"/>
                <a:gd name="connsiteY30" fmla="*/ 318317 h 321465"/>
                <a:gd name="connsiteX31" fmla="*/ 61350 w 339659"/>
                <a:gd name="connsiteY31" fmla="*/ 306479 h 321465"/>
                <a:gd name="connsiteX32" fmla="*/ 85163 w 339659"/>
                <a:gd name="connsiteY32" fmla="*/ 203881 h 321465"/>
                <a:gd name="connsiteX33" fmla="*/ 4465 w 339659"/>
                <a:gd name="connsiteY33" fmla="*/ 134167 h 321465"/>
                <a:gd name="connsiteX34" fmla="*/ 496 w 339659"/>
                <a:gd name="connsiteY34" fmla="*/ 122329 h 321465"/>
                <a:gd name="connsiteX35" fmla="*/ 11079 w 339659"/>
                <a:gd name="connsiteY35" fmla="*/ 113121 h 321465"/>
                <a:gd name="connsiteX36" fmla="*/ 118236 w 339659"/>
                <a:gd name="connsiteY36" fmla="*/ 105229 h 321465"/>
                <a:gd name="connsiteX37" fmla="*/ 159246 w 339659"/>
                <a:gd name="connsiteY37" fmla="*/ 6577 h 321465"/>
                <a:gd name="connsiteX38" fmla="*/ 169830 w 339659"/>
                <a:gd name="connsiteY38" fmla="*/ 0 h 32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39659" h="321465">
                  <a:moveTo>
                    <a:pt x="169830" y="41275"/>
                  </a:moveTo>
                  <a:cubicBezTo>
                    <a:pt x="169830" y="41275"/>
                    <a:pt x="169830" y="41275"/>
                    <a:pt x="136894" y="120050"/>
                  </a:cubicBezTo>
                  <a:cubicBezTo>
                    <a:pt x="135576" y="123988"/>
                    <a:pt x="131624" y="126614"/>
                    <a:pt x="126354" y="126614"/>
                  </a:cubicBezTo>
                  <a:cubicBezTo>
                    <a:pt x="126354" y="126614"/>
                    <a:pt x="126354" y="126614"/>
                    <a:pt x="42036" y="133179"/>
                  </a:cubicBezTo>
                  <a:cubicBezTo>
                    <a:pt x="42036" y="133179"/>
                    <a:pt x="42036" y="133179"/>
                    <a:pt x="106592" y="189634"/>
                  </a:cubicBezTo>
                  <a:cubicBezTo>
                    <a:pt x="109227" y="192260"/>
                    <a:pt x="110544" y="196198"/>
                    <a:pt x="110544" y="201450"/>
                  </a:cubicBezTo>
                  <a:cubicBezTo>
                    <a:pt x="110544" y="201450"/>
                    <a:pt x="110544" y="201450"/>
                    <a:pt x="90782" y="284163"/>
                  </a:cubicBezTo>
                  <a:cubicBezTo>
                    <a:pt x="90782" y="284163"/>
                    <a:pt x="90782" y="284163"/>
                    <a:pt x="163243" y="239524"/>
                  </a:cubicBezTo>
                  <a:cubicBezTo>
                    <a:pt x="165878" y="238211"/>
                    <a:pt x="167195" y="238211"/>
                    <a:pt x="169830" y="238211"/>
                  </a:cubicBezTo>
                  <a:cubicBezTo>
                    <a:pt x="172465" y="238211"/>
                    <a:pt x="173783" y="238211"/>
                    <a:pt x="176417" y="239524"/>
                  </a:cubicBezTo>
                  <a:cubicBezTo>
                    <a:pt x="176417" y="239524"/>
                    <a:pt x="176417" y="239524"/>
                    <a:pt x="248878" y="284163"/>
                  </a:cubicBezTo>
                  <a:cubicBezTo>
                    <a:pt x="248878" y="284163"/>
                    <a:pt x="248878" y="284163"/>
                    <a:pt x="229116" y="201450"/>
                  </a:cubicBezTo>
                  <a:cubicBezTo>
                    <a:pt x="229116" y="196198"/>
                    <a:pt x="230433" y="192260"/>
                    <a:pt x="233068" y="189634"/>
                  </a:cubicBezTo>
                  <a:lnTo>
                    <a:pt x="297624" y="133179"/>
                  </a:lnTo>
                  <a:cubicBezTo>
                    <a:pt x="297624" y="133179"/>
                    <a:pt x="297624" y="133179"/>
                    <a:pt x="213306" y="126614"/>
                  </a:cubicBezTo>
                  <a:cubicBezTo>
                    <a:pt x="208037" y="126614"/>
                    <a:pt x="205402" y="123988"/>
                    <a:pt x="202767" y="120050"/>
                  </a:cubicBezTo>
                  <a:cubicBezTo>
                    <a:pt x="202767" y="120050"/>
                    <a:pt x="202767" y="120050"/>
                    <a:pt x="169830" y="41275"/>
                  </a:cubicBezTo>
                  <a:close/>
                  <a:moveTo>
                    <a:pt x="169830" y="0"/>
                  </a:moveTo>
                  <a:cubicBezTo>
                    <a:pt x="175121" y="0"/>
                    <a:pt x="179090" y="2630"/>
                    <a:pt x="180413" y="6577"/>
                  </a:cubicBezTo>
                  <a:cubicBezTo>
                    <a:pt x="180413" y="6577"/>
                    <a:pt x="180413" y="6577"/>
                    <a:pt x="221423" y="105229"/>
                  </a:cubicBezTo>
                  <a:cubicBezTo>
                    <a:pt x="221423" y="105229"/>
                    <a:pt x="221423" y="105229"/>
                    <a:pt x="328580" y="113121"/>
                  </a:cubicBezTo>
                  <a:cubicBezTo>
                    <a:pt x="332549" y="114436"/>
                    <a:pt x="337840" y="117067"/>
                    <a:pt x="339163" y="122329"/>
                  </a:cubicBezTo>
                  <a:cubicBezTo>
                    <a:pt x="340486" y="126275"/>
                    <a:pt x="339163" y="131536"/>
                    <a:pt x="335194" y="134167"/>
                  </a:cubicBezTo>
                  <a:cubicBezTo>
                    <a:pt x="335194" y="134167"/>
                    <a:pt x="335194" y="134167"/>
                    <a:pt x="254496" y="203881"/>
                  </a:cubicBezTo>
                  <a:cubicBezTo>
                    <a:pt x="254496" y="203881"/>
                    <a:pt x="254496" y="203881"/>
                    <a:pt x="278309" y="306479"/>
                  </a:cubicBezTo>
                  <a:cubicBezTo>
                    <a:pt x="279632" y="311740"/>
                    <a:pt x="278309" y="317002"/>
                    <a:pt x="274340" y="319633"/>
                  </a:cubicBezTo>
                  <a:cubicBezTo>
                    <a:pt x="271694" y="320948"/>
                    <a:pt x="269049" y="320948"/>
                    <a:pt x="267726" y="320948"/>
                  </a:cubicBezTo>
                  <a:cubicBezTo>
                    <a:pt x="265080" y="320948"/>
                    <a:pt x="263757" y="320948"/>
                    <a:pt x="261111" y="319633"/>
                  </a:cubicBezTo>
                  <a:cubicBezTo>
                    <a:pt x="261111" y="319633"/>
                    <a:pt x="261111" y="319633"/>
                    <a:pt x="169830" y="264387"/>
                  </a:cubicBezTo>
                  <a:cubicBezTo>
                    <a:pt x="169830" y="264387"/>
                    <a:pt x="169830" y="264387"/>
                    <a:pt x="78548" y="319633"/>
                  </a:cubicBezTo>
                  <a:cubicBezTo>
                    <a:pt x="74579" y="322263"/>
                    <a:pt x="69288" y="322263"/>
                    <a:pt x="65319" y="318317"/>
                  </a:cubicBezTo>
                  <a:cubicBezTo>
                    <a:pt x="61350" y="315686"/>
                    <a:pt x="60027" y="311740"/>
                    <a:pt x="61350" y="306479"/>
                  </a:cubicBezTo>
                  <a:cubicBezTo>
                    <a:pt x="61350" y="306479"/>
                    <a:pt x="61350" y="306479"/>
                    <a:pt x="85163" y="203881"/>
                  </a:cubicBezTo>
                  <a:cubicBezTo>
                    <a:pt x="85163" y="203881"/>
                    <a:pt x="85163" y="203881"/>
                    <a:pt x="4465" y="134167"/>
                  </a:cubicBezTo>
                  <a:cubicBezTo>
                    <a:pt x="496" y="131536"/>
                    <a:pt x="-827" y="126275"/>
                    <a:pt x="496" y="122329"/>
                  </a:cubicBezTo>
                  <a:cubicBezTo>
                    <a:pt x="1819" y="117067"/>
                    <a:pt x="7110" y="114436"/>
                    <a:pt x="11079" y="113121"/>
                  </a:cubicBezTo>
                  <a:cubicBezTo>
                    <a:pt x="11079" y="113121"/>
                    <a:pt x="11079" y="113121"/>
                    <a:pt x="118236" y="105229"/>
                  </a:cubicBezTo>
                  <a:cubicBezTo>
                    <a:pt x="118236" y="105229"/>
                    <a:pt x="118236" y="105229"/>
                    <a:pt x="159246" y="6577"/>
                  </a:cubicBezTo>
                  <a:cubicBezTo>
                    <a:pt x="160569" y="2630"/>
                    <a:pt x="164538" y="0"/>
                    <a:pt x="1698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2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7D2-D1E0-4AA7-9113-647D1A30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42" y="404664"/>
            <a:ext cx="10211658" cy="516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RQ1: </a:t>
            </a:r>
            <a:r>
              <a:rPr lang="en-US" altLang="zh-CN" sz="2000" b="0" dirty="0"/>
              <a:t>How accurate are machine learning classifiers in identifying technical roles?</a:t>
            </a:r>
            <a:endParaRPr lang="zh-CN" alt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FF7A-0BA0-4D30-B2F1-6A2BB374B6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3432" y="1412776"/>
            <a:ext cx="9546023" cy="12241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BR</a:t>
            </a:r>
            <a:r>
              <a:rPr lang="zh-CN" altLang="en-US" sz="2000" dirty="0"/>
              <a:t>模式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整体：随机森林表现更好（除了</a:t>
            </a:r>
            <a:r>
              <a:rPr lang="en-US" altLang="zh-CN" sz="2000" dirty="0"/>
              <a:t>recall</a:t>
            </a:r>
            <a:r>
              <a:rPr lang="zh-CN" altLang="en-US" sz="2000" dirty="0"/>
              <a:t>都好）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E4B2-4A3F-497B-A42A-3C0B6B158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22"/>
          <a:stretch/>
        </p:blipFill>
        <p:spPr>
          <a:xfrm>
            <a:off x="3575720" y="2924944"/>
            <a:ext cx="5832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7D2-D1E0-4AA7-9113-647D1A30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42" y="404664"/>
            <a:ext cx="10211658" cy="516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RQ1: </a:t>
            </a:r>
            <a:r>
              <a:rPr lang="en-US" altLang="zh-CN" sz="2000" b="0" dirty="0"/>
              <a:t>How accurate are machine learning classifiers in identifying technical roles?</a:t>
            </a:r>
            <a:endParaRPr lang="zh-CN" alt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FF7A-0BA0-4D30-B2F1-6A2BB374B6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3432" y="1412776"/>
            <a:ext cx="9546023" cy="12241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BR</a:t>
            </a:r>
            <a:r>
              <a:rPr lang="zh-CN" altLang="en-US" sz="2000" dirty="0"/>
              <a:t>模式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局部：数据</a:t>
            </a:r>
            <a:r>
              <a:rPr lang="en-US" altLang="zh-CN" sz="2000" dirty="0"/>
              <a:t>0.86</a:t>
            </a:r>
            <a:r>
              <a:rPr lang="zh-CN" altLang="en-US" sz="2000" dirty="0"/>
              <a:t>和前端</a:t>
            </a:r>
            <a:r>
              <a:rPr lang="en-US" altLang="zh-CN" sz="2000" dirty="0"/>
              <a:t>0.77</a:t>
            </a:r>
            <a:r>
              <a:rPr lang="zh-CN" altLang="en-US" sz="2000" dirty="0"/>
              <a:t>最好，后端</a:t>
            </a:r>
            <a:r>
              <a:rPr lang="en-US" altLang="zh-CN" sz="2000" dirty="0"/>
              <a:t>0.62</a:t>
            </a:r>
            <a:r>
              <a:rPr lang="zh-CN" altLang="en-US" sz="2000" dirty="0"/>
              <a:t>最差。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82D68-7477-43C9-B738-66ED6C7E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430110"/>
            <a:ext cx="370574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7D2-D1E0-4AA7-9113-647D1A30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42" y="404664"/>
            <a:ext cx="10211658" cy="516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RQ2: </a:t>
            </a:r>
            <a:r>
              <a:rPr lang="en-US" altLang="zh-CN" sz="2000" b="0" dirty="0"/>
              <a:t>What are the most relevant features to distinguish technical roles?</a:t>
            </a:r>
            <a:endParaRPr lang="zh-CN" alt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EEE85-6D0C-452D-9607-7A7A16A0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99" y="1473036"/>
            <a:ext cx="8792802" cy="49536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FF7A-0BA0-4D30-B2F1-6A2BB374B6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71464" y="1124744"/>
            <a:ext cx="3528391" cy="10801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对每个类别做一次随机森林，找前</a:t>
            </a:r>
            <a:r>
              <a:rPr lang="en-US" altLang="zh-CN" sz="2000" dirty="0"/>
              <a:t>10</a:t>
            </a:r>
            <a:r>
              <a:rPr lang="zh-CN" altLang="en-US" sz="2000" dirty="0"/>
              <a:t>个较好的</a:t>
            </a:r>
            <a:r>
              <a:rPr lang="en-US" altLang="zh-CN" sz="2000" dirty="0"/>
              <a:t>feature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09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7D2-D1E0-4AA7-9113-647D1A30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42" y="404664"/>
            <a:ext cx="10211658" cy="516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RQ3: </a:t>
            </a:r>
            <a:r>
              <a:rPr lang="en-US" altLang="zh-CN" sz="2000" b="0" dirty="0"/>
              <a:t>Do technical roles influence each other during classification?</a:t>
            </a:r>
            <a:endParaRPr lang="zh-CN" alt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FF7A-0BA0-4D30-B2F1-6A2BB374B6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71464" y="1628799"/>
            <a:ext cx="3528391" cy="43333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CC</a:t>
            </a:r>
            <a:r>
              <a:rPr lang="zh-CN" altLang="en-US" sz="2000" dirty="0"/>
              <a:t>模式中有</a:t>
            </a:r>
            <a:r>
              <a:rPr lang="en-US" altLang="zh-CN" sz="2000" dirty="0"/>
              <a:t>120</a:t>
            </a:r>
            <a:r>
              <a:rPr lang="zh-CN" altLang="en-US" sz="2000" dirty="0"/>
              <a:t>种选择，用</a:t>
            </a:r>
            <a:r>
              <a:rPr lang="en-US" altLang="zh-CN" sz="2000" dirty="0"/>
              <a:t>RQ1</a:t>
            </a:r>
            <a:r>
              <a:rPr lang="zh-CN" altLang="en-US" sz="2000" dirty="0"/>
              <a:t>作为基线</a:t>
            </a:r>
            <a:r>
              <a:rPr lang="en-US" altLang="zh-CN" sz="2000" dirty="0"/>
              <a:t>0</a:t>
            </a:r>
            <a:r>
              <a:rPr lang="zh-CN" altLang="en-US" sz="2000" dirty="0"/>
              <a:t>绘图。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小改进：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Recall</a:t>
            </a:r>
            <a:r>
              <a:rPr lang="zh-CN" altLang="en-US" sz="2000" dirty="0"/>
              <a:t>：</a:t>
            </a:r>
            <a:r>
              <a:rPr lang="en-US" altLang="zh-CN" sz="2000" dirty="0"/>
              <a:t>+0.05</a:t>
            </a:r>
            <a:r>
              <a:rPr lang="zh-CN" altLang="en-US" sz="2000" dirty="0"/>
              <a:t>上限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Precision</a:t>
            </a:r>
            <a:r>
              <a:rPr lang="zh-CN" altLang="en-US" sz="2000" dirty="0"/>
              <a:t>：</a:t>
            </a:r>
            <a:r>
              <a:rPr lang="en-US" altLang="zh-CN" sz="2000" dirty="0"/>
              <a:t>-0.05</a:t>
            </a:r>
            <a:r>
              <a:rPr lang="zh-CN" altLang="en-US" sz="2000" dirty="0"/>
              <a:t>上限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F1 &amp; JC</a:t>
            </a:r>
            <a:r>
              <a:rPr lang="zh-CN" altLang="en-US" sz="2000" dirty="0"/>
              <a:t>：</a:t>
            </a:r>
            <a:r>
              <a:rPr lang="en-US" altLang="zh-CN" sz="2000" dirty="0"/>
              <a:t>+0.02</a:t>
            </a:r>
            <a:r>
              <a:rPr lang="zh-CN" altLang="en-US" sz="2000" dirty="0"/>
              <a:t>上限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AUC</a:t>
            </a:r>
            <a:r>
              <a:rPr lang="zh-CN" altLang="en-US" sz="2000" dirty="0"/>
              <a:t>：</a:t>
            </a:r>
            <a:r>
              <a:rPr lang="en-US" altLang="zh-CN" sz="2000" dirty="0"/>
              <a:t>-0.01</a:t>
            </a:r>
            <a:r>
              <a:rPr lang="zh-CN" altLang="en-US" sz="2000" dirty="0"/>
              <a:t>（更差了）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HL</a:t>
            </a:r>
            <a:r>
              <a:rPr lang="zh-CN" altLang="en-US" sz="2000" dirty="0"/>
              <a:t>：浮动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F8478-EFE0-413F-9FD6-F11EC8B1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484784"/>
            <a:ext cx="595395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7D2-D1E0-4AA7-9113-647D1A30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42" y="404664"/>
            <a:ext cx="10211658" cy="516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RQ4: </a:t>
            </a:r>
            <a:r>
              <a:rPr lang="en-US" altLang="zh-CN" sz="2000" b="0" dirty="0"/>
              <a:t>How effectively can we identify full-stack developers?</a:t>
            </a:r>
            <a:endParaRPr lang="zh-CN" alt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FF7A-0BA0-4D30-B2F1-6A2BB374B6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5440" y="1196751"/>
            <a:ext cx="10513168" cy="33123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Stack Overflow</a:t>
            </a:r>
            <a:r>
              <a:rPr lang="zh-CN" altLang="en-US" sz="2000" dirty="0"/>
              <a:t>上提取</a:t>
            </a:r>
            <a:r>
              <a:rPr lang="en-US" altLang="zh-CN" sz="2000" dirty="0"/>
              <a:t>Full-stack</a:t>
            </a:r>
            <a:r>
              <a:rPr lang="zh-CN" altLang="en-US" sz="2000" dirty="0"/>
              <a:t>：</a:t>
            </a:r>
            <a:r>
              <a:rPr lang="en-US" altLang="zh-CN" sz="2000" dirty="0"/>
              <a:t>853/2284 are FULLSTACK (783</a:t>
            </a:r>
            <a:r>
              <a:rPr lang="zh-CN" altLang="en-US" sz="2000" dirty="0"/>
              <a:t>未完全标记，加标签</a:t>
            </a:r>
            <a:r>
              <a:rPr lang="en-US" altLang="zh-CN" sz="2000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特征扩展：</a:t>
            </a:r>
            <a:r>
              <a:rPr lang="en-US" altLang="zh-CN" sz="2000" dirty="0"/>
              <a:t>1567 features: 819 from Projects’ Dependencies category, 219 from Programming Languages, 212 from Projects’ Descriptions, 146 from Projects’ Topics, 101 from Projects’ Names, and 70 from Short Bio.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结论：所有指标都更好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可能的原因：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补上了标签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增加了</a:t>
            </a:r>
            <a:r>
              <a:rPr lang="en-US" altLang="zh-CN" sz="2000" dirty="0"/>
              <a:t>1</a:t>
            </a:r>
            <a:r>
              <a:rPr lang="zh-CN" altLang="en-US" sz="2000" dirty="0"/>
              <a:t>个新特征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B99C9-E483-492F-9DCE-FA478F4D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20" y="3212976"/>
            <a:ext cx="8147797" cy="36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62289" y="905156"/>
            <a:ext cx="3114000" cy="3114000"/>
            <a:chOff x="4613089" y="790856"/>
            <a:chExt cx="3114000" cy="3114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3089" y="790856"/>
              <a:ext cx="3112826" cy="3112826"/>
            </a:xfrm>
            <a:prstGeom prst="ellipse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613089" y="790856"/>
              <a:ext cx="3114000" cy="3114000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40000"/>
                  </a:srgbClr>
                </a:gs>
                <a:gs pos="100000">
                  <a:srgbClr val="5B87E5">
                    <a:alpha val="4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33984" y="2228182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CE2F27-1948-4AAF-B7D2-B7B4F23C2784}"/>
              </a:ext>
            </a:extLst>
          </p:cNvPr>
          <p:cNvSpPr/>
          <p:nvPr/>
        </p:nvSpPr>
        <p:spPr>
          <a:xfrm>
            <a:off x="4112015" y="4397319"/>
            <a:ext cx="4013374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gradFill>
                  <a:gsLst>
                    <a:gs pos="0">
                      <a:srgbClr val="DE2575"/>
                    </a:gs>
                    <a:gs pos="100000">
                      <a:srgbClr val="FF5130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Discussion</a:t>
            </a:r>
            <a:endParaRPr lang="zh-CN" altLang="en-US" sz="3600" dirty="0">
              <a:gradFill>
                <a:gsLst>
                  <a:gs pos="0">
                    <a:srgbClr val="DE2575"/>
                  </a:gs>
                  <a:gs pos="100000">
                    <a:srgbClr val="FF5130"/>
                  </a:gs>
                </a:gsLst>
                <a:lin ang="2700000" scaled="1"/>
              </a:gra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55672" y="1908158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04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7D2-D1E0-4AA7-9113-647D1A30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342" y="404664"/>
            <a:ext cx="10211658" cy="516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本文作用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FF7A-0BA0-4D30-B2F1-6A2BB374B6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5440" y="1196751"/>
            <a:ext cx="10513168" cy="54006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展示了技术角色的重要性：一个尚未被软件工程界广泛研究的专门知识主题。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检查了</a:t>
            </a:r>
            <a:r>
              <a:rPr lang="en-US" altLang="zh-CN" sz="2000" dirty="0"/>
              <a:t>Stack Overflow Jobs</a:t>
            </a:r>
            <a:r>
              <a:rPr lang="zh-CN" altLang="en-US" sz="2000" dirty="0"/>
              <a:t>平台的帖子，发现</a:t>
            </a:r>
            <a:r>
              <a:rPr lang="en-US" altLang="zh-CN" sz="2000" dirty="0"/>
              <a:t>5027</a:t>
            </a:r>
            <a:r>
              <a:rPr lang="zh-CN" altLang="en-US" sz="2000" dirty="0"/>
              <a:t>个帖子中有</a:t>
            </a:r>
            <a:r>
              <a:rPr lang="en-US" altLang="zh-CN" sz="2000" dirty="0"/>
              <a:t>64%</a:t>
            </a:r>
            <a:r>
              <a:rPr lang="zh-CN" altLang="en-US" sz="2000" dirty="0"/>
              <a:t>是针对本文研究的六个技术角色之一的。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对技术招聘人员进行了一项调查，以了解他们在</a:t>
            </a:r>
            <a:r>
              <a:rPr lang="en-US" altLang="zh-CN" sz="2000" dirty="0"/>
              <a:t>GitHub</a:t>
            </a:r>
            <a:r>
              <a:rPr lang="zh-CN" altLang="en-US" sz="2000" dirty="0"/>
              <a:t>配置文件中寻找哪些特征。</a:t>
            </a:r>
            <a:r>
              <a:rPr lang="en-US" altLang="zh-CN" sz="2000" dirty="0"/>
              <a:t>5/6</a:t>
            </a:r>
            <a:r>
              <a:rPr lang="zh-CN" altLang="en-US" sz="2000" dirty="0"/>
              <a:t>的招聘人员表示，他们会寻找线索来辨别应聘者的技术角色。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本文提出的机器学习方法在招聘过程中有着广泛的应用。在这种情况下，当招聘软件开发人员时，技术招聘人员可以从所提出的模型推断出的技术角色中获益（作为招聘过程中的补充信息、技术面试、推荐信等）。这种用法主要有两种：</a:t>
            </a:r>
            <a:endParaRPr lang="en-US" altLang="zh-CN" sz="2000" dirty="0"/>
          </a:p>
          <a:p>
            <a:pPr marL="914400" lvl="1" indent="-457200">
              <a:buAutoNum type="arabicPeriod"/>
            </a:pPr>
            <a:r>
              <a:rPr lang="zh-CN" altLang="en-US" sz="2000" dirty="0"/>
              <a:t>通过主动识别具备公司现有职位所需技能的开发人员。</a:t>
            </a:r>
            <a:endParaRPr lang="en-US" altLang="zh-CN" sz="2000" dirty="0"/>
          </a:p>
          <a:p>
            <a:pPr marL="914400" lvl="1" indent="-457200">
              <a:buAutoNum type="arabicPeriod"/>
            </a:pPr>
            <a:r>
              <a:rPr lang="zh-CN" altLang="en-US" sz="2000" dirty="0"/>
              <a:t>通过对已经申请过现有职位的候选人进行反应性评估，确保他们具备预期的技能。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08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426-F88D-41F5-ACF0-C9ECB83A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B9B6-EBB1-474C-840F-699DE21FB0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TP</a:t>
            </a:r>
            <a:r>
              <a:rPr lang="zh-CN" altLang="en-US" dirty="0"/>
              <a:t>：正确分类了正确的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D844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22</a:t>
            </a:r>
            <a:r>
              <a:rPr lang="zh-CN" altLang="en-US" dirty="0"/>
              <a:t>个</a:t>
            </a:r>
            <a:r>
              <a:rPr lang="en-US" altLang="zh-CN" dirty="0"/>
              <a:t>GitHub</a:t>
            </a:r>
            <a:r>
              <a:rPr lang="zh-CN" altLang="en-US" dirty="0"/>
              <a:t>项目，大多数与</a:t>
            </a:r>
            <a:r>
              <a:rPr lang="en-US" altLang="zh-CN" dirty="0"/>
              <a:t>mobile</a:t>
            </a:r>
            <a:r>
              <a:rPr lang="zh-CN" altLang="en-US" dirty="0"/>
              <a:t>相关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个项目是</a:t>
            </a:r>
            <a:r>
              <a:rPr lang="en-US" altLang="zh-CN" dirty="0"/>
              <a:t>Swift</a:t>
            </a:r>
            <a:r>
              <a:rPr lang="zh-CN" altLang="en-US" dirty="0"/>
              <a:t>语言编写的，</a:t>
            </a:r>
            <a:r>
              <a:rPr lang="en-US" altLang="zh-CN" dirty="0"/>
              <a:t>5</a:t>
            </a:r>
            <a:r>
              <a:rPr lang="zh-CN" altLang="en-US" dirty="0"/>
              <a:t>个是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还有</a:t>
            </a:r>
            <a:r>
              <a:rPr lang="en-US" altLang="zh-CN" dirty="0"/>
              <a:t>4</a:t>
            </a:r>
            <a:r>
              <a:rPr lang="zh-CN" altLang="en-US" dirty="0"/>
              <a:t>个是</a:t>
            </a:r>
            <a:r>
              <a:rPr lang="en-US" altLang="zh-CN" dirty="0"/>
              <a:t>Java</a:t>
            </a:r>
            <a:r>
              <a:rPr lang="zh-CN" altLang="en-US" dirty="0"/>
              <a:t>实现的，但包括了</a:t>
            </a:r>
            <a:r>
              <a:rPr lang="en-US" altLang="zh-CN" dirty="0"/>
              <a:t>Android</a:t>
            </a:r>
            <a:r>
              <a:rPr lang="zh-CN" altLang="en-US" dirty="0"/>
              <a:t>的图表动画</a:t>
            </a:r>
            <a:endParaRPr lang="en-US" altLang="zh-CN" dirty="0"/>
          </a:p>
          <a:p>
            <a:r>
              <a:rPr lang="en-US" altLang="zh-CN" dirty="0"/>
              <a:t>19/22</a:t>
            </a:r>
            <a:r>
              <a:rPr lang="zh-CN" altLang="en-US" dirty="0"/>
              <a:t>个项目直接使用了移动开发技术</a:t>
            </a:r>
            <a:endParaRPr lang="en-US" altLang="zh-CN" dirty="0"/>
          </a:p>
          <a:p>
            <a:r>
              <a:rPr lang="zh-CN" altLang="en-US" dirty="0"/>
              <a:t>自我描述：</a:t>
            </a:r>
            <a:r>
              <a:rPr lang="en-US" altLang="zh-CN" dirty="0"/>
              <a:t>Android &amp; iOS Engineer | App Maker</a:t>
            </a:r>
          </a:p>
          <a:p>
            <a:r>
              <a:rPr lang="en-US" altLang="zh-CN" dirty="0"/>
              <a:t>LinkedIn</a:t>
            </a:r>
            <a:r>
              <a:rPr lang="zh-CN" altLang="en-US" dirty="0"/>
              <a:t>：从</a:t>
            </a:r>
            <a:r>
              <a:rPr lang="en-US" altLang="zh-CN" dirty="0"/>
              <a:t>2014</a:t>
            </a:r>
            <a:r>
              <a:rPr lang="zh-CN" altLang="en-US" dirty="0"/>
              <a:t>年开始做移动开发</a:t>
            </a:r>
          </a:p>
        </p:txBody>
      </p:sp>
    </p:spTree>
    <p:extLst>
      <p:ext uri="{BB962C8B-B14F-4D97-AF65-F5344CB8AC3E}">
        <p14:creationId xmlns:p14="http://schemas.microsoft.com/office/powerpoint/2010/main" val="220853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426-F88D-41F5-ACF0-C9ECB83A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B9B6-EBB1-474C-840F-699DE21FB0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FP</a:t>
            </a:r>
            <a:r>
              <a:rPr lang="zh-CN" altLang="en-US" dirty="0"/>
              <a:t>：错误分类了错误的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D1341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年开始的数据工程师，但是分类成了</a:t>
            </a:r>
            <a:r>
              <a:rPr lang="en-US" altLang="zh-CN" dirty="0"/>
              <a:t>DevOps</a:t>
            </a:r>
          </a:p>
          <a:p>
            <a:r>
              <a:rPr lang="zh-CN" altLang="en-US" dirty="0"/>
              <a:t>认可</a:t>
            </a:r>
            <a:r>
              <a:rPr lang="en-US" altLang="zh-CN" dirty="0"/>
              <a:t>Python, Data Science, and Machine Learning</a:t>
            </a:r>
            <a:r>
              <a:rPr lang="zh-CN" altLang="en-US" dirty="0"/>
              <a:t>领域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AWS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Linux</a:t>
            </a:r>
            <a:r>
              <a:rPr lang="zh-CN" altLang="en-US" dirty="0"/>
              <a:t>技术项目</a:t>
            </a:r>
            <a:endParaRPr lang="en-US" altLang="zh-CN" dirty="0"/>
          </a:p>
          <a:p>
            <a:r>
              <a:rPr lang="zh-CN" altLang="en-US" dirty="0"/>
              <a:t>同时获得认证：</a:t>
            </a:r>
            <a:r>
              <a:rPr lang="en-US" altLang="zh-CN" dirty="0"/>
              <a:t>Machine Learning</a:t>
            </a:r>
            <a:r>
              <a:rPr lang="zh-CN" altLang="en-US" dirty="0"/>
              <a:t>，</a:t>
            </a:r>
            <a:r>
              <a:rPr lang="en-US" altLang="zh-CN" dirty="0"/>
              <a:t>Scalable Microservices with Kubernetes</a:t>
            </a:r>
          </a:p>
          <a:p>
            <a:r>
              <a:rPr lang="en-US" altLang="zh-CN" dirty="0"/>
              <a:t>711</a:t>
            </a:r>
            <a:r>
              <a:rPr lang="zh-CN" altLang="en-US" dirty="0"/>
              <a:t>个</a:t>
            </a:r>
            <a:r>
              <a:rPr lang="en-US" altLang="zh-CN" dirty="0"/>
              <a:t>contributions</a:t>
            </a:r>
            <a:r>
              <a:rPr lang="zh-CN" altLang="en-US" dirty="0"/>
              <a:t>、</a:t>
            </a:r>
            <a:r>
              <a:rPr lang="en-US" altLang="zh-CN" dirty="0"/>
              <a:t>30+</a:t>
            </a:r>
            <a:r>
              <a:rPr lang="zh-CN" altLang="en-US" dirty="0"/>
              <a:t>项目、</a:t>
            </a:r>
            <a:r>
              <a:rPr lang="en-US" altLang="zh-CN" dirty="0"/>
              <a:t>13</a:t>
            </a:r>
            <a:r>
              <a:rPr lang="zh-CN" altLang="en-US" dirty="0"/>
              <a:t>种语言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Python</a:t>
            </a:r>
            <a:r>
              <a:rPr lang="zh-CN" altLang="en-US" dirty="0"/>
              <a:t>语言，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Docker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73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426-F88D-41F5-ACF0-C9ECB83A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B9B6-EBB1-474C-840F-699DE21FB0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FN</a:t>
            </a:r>
            <a:r>
              <a:rPr lang="zh-CN" altLang="en-US" dirty="0"/>
              <a:t>：错误分类了正确的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D68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前端，但没有分成该类。</a:t>
            </a:r>
            <a:endParaRPr lang="en-US" altLang="zh-CN" dirty="0"/>
          </a:p>
          <a:p>
            <a:r>
              <a:rPr lang="zh-CN" altLang="en-US" dirty="0"/>
              <a:t>简介中，出现了</a:t>
            </a:r>
            <a:r>
              <a:rPr lang="en-US" altLang="zh-CN" dirty="0"/>
              <a:t>Short Bio</a:t>
            </a:r>
            <a:r>
              <a:rPr lang="zh-CN" altLang="en-US" dirty="0"/>
              <a:t>词。</a:t>
            </a:r>
            <a:endParaRPr lang="en-US" altLang="zh-CN" dirty="0"/>
          </a:p>
          <a:p>
            <a:r>
              <a:rPr lang="en-US" altLang="zh-CN" dirty="0"/>
              <a:t>1018</a:t>
            </a:r>
            <a:r>
              <a:rPr lang="zh-CN" altLang="en-US" dirty="0"/>
              <a:t>个</a:t>
            </a:r>
            <a:r>
              <a:rPr lang="en-US" altLang="zh-CN" dirty="0"/>
              <a:t>contributions</a:t>
            </a:r>
            <a:r>
              <a:rPr lang="zh-CN" altLang="en-US" dirty="0"/>
              <a:t>（</a:t>
            </a:r>
            <a:r>
              <a:rPr lang="en-US" altLang="zh-CN" dirty="0"/>
              <a:t>51%</a:t>
            </a:r>
            <a:r>
              <a:rPr lang="zh-CN" altLang="en-US" dirty="0"/>
              <a:t>是</a:t>
            </a:r>
            <a:r>
              <a:rPr lang="en-US" altLang="zh-CN" dirty="0"/>
              <a:t>commits</a:t>
            </a:r>
            <a:r>
              <a:rPr lang="zh-CN" altLang="en-US" dirty="0"/>
              <a:t>），然而仅</a:t>
            </a:r>
            <a:r>
              <a:rPr lang="en-US" altLang="zh-CN" dirty="0"/>
              <a:t>12</a:t>
            </a:r>
            <a:r>
              <a:rPr lang="zh-CN" altLang="en-US" dirty="0"/>
              <a:t>个项目是</a:t>
            </a:r>
            <a:r>
              <a:rPr lang="en-US" altLang="zh-CN" dirty="0"/>
              <a:t>owner</a:t>
            </a:r>
            <a:r>
              <a:rPr lang="zh-CN" altLang="en-US" dirty="0"/>
              <a:t>，这其中是前端项目的仅</a:t>
            </a:r>
            <a:r>
              <a:rPr lang="en-US" altLang="zh-CN" dirty="0"/>
              <a:t>5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描述中没有出现前端</a:t>
            </a:r>
            <a:endParaRPr lang="en-US" altLang="zh-CN" dirty="0"/>
          </a:p>
          <a:p>
            <a:r>
              <a:rPr lang="zh-CN" altLang="en-US" dirty="0"/>
              <a:t>因此，仅语言和简介使得该用户被分类到了前端（没有足够的特征）。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59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703420" y="1778606"/>
            <a:ext cx="1166123" cy="1166123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62289" y="905156"/>
            <a:ext cx="3114000" cy="3114000"/>
            <a:chOff x="4613089" y="790856"/>
            <a:chExt cx="3114000" cy="3114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3089" y="790856"/>
              <a:ext cx="3112826" cy="3112826"/>
            </a:xfrm>
            <a:prstGeom prst="ellipse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613089" y="790856"/>
              <a:ext cx="3114000" cy="3114000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40000"/>
                  </a:srgbClr>
                </a:gs>
                <a:gs pos="100000">
                  <a:srgbClr val="5B87E5">
                    <a:alpha val="4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4286481" y="2944728"/>
            <a:ext cx="802693" cy="802693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72415" y="2944728"/>
            <a:ext cx="551034" cy="551034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33838" y="2086150"/>
            <a:ext cx="858578" cy="858578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63127" y="3258328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33984" y="2228182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33514" y="2711341"/>
            <a:ext cx="233387" cy="233387"/>
          </a:xfrm>
          <a:prstGeom prst="ellipse">
            <a:avLst/>
          </a:prstGeom>
          <a:gradFill flip="none" rotWithShape="1">
            <a:gsLst>
              <a:gs pos="0">
                <a:srgbClr val="37D1DC">
                  <a:alpha val="90000"/>
                </a:srgbClr>
              </a:gs>
              <a:gs pos="100000">
                <a:srgbClr val="5B87E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28000" y="3720503"/>
            <a:ext cx="375420" cy="375420"/>
          </a:xfrm>
          <a:prstGeom prst="ellipse">
            <a:avLst/>
          </a:prstGeom>
          <a:gradFill flip="none" rotWithShape="1">
            <a:gsLst>
              <a:gs pos="0">
                <a:srgbClr val="FF5130">
                  <a:alpha val="90000"/>
                </a:srgbClr>
              </a:gs>
              <a:gs pos="100000">
                <a:srgbClr val="DE2575">
                  <a:alpha val="9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dist="3937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CE2F27-1948-4AAF-B7D2-B7B4F23C2784}"/>
              </a:ext>
            </a:extLst>
          </p:cNvPr>
          <p:cNvSpPr/>
          <p:nvPr/>
        </p:nvSpPr>
        <p:spPr>
          <a:xfrm>
            <a:off x="4112015" y="4397319"/>
            <a:ext cx="4013374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gradFill>
                  <a:gsLst>
                    <a:gs pos="0">
                      <a:srgbClr val="DE2575"/>
                    </a:gs>
                    <a:gs pos="100000">
                      <a:srgbClr val="FF5130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Overview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55672" y="1908158"/>
            <a:ext cx="112723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5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426-F88D-41F5-ACF0-C9ECB83A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B9B6-EBB1-474C-840F-699DE21FB0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新实验：随机选择</a:t>
            </a:r>
            <a:r>
              <a:rPr lang="en-US" altLang="zh-CN" dirty="0"/>
              <a:t>10</a:t>
            </a:r>
            <a:r>
              <a:rPr lang="zh-CN" altLang="en-US" dirty="0"/>
              <a:t>个用户（</a:t>
            </a:r>
            <a:r>
              <a:rPr lang="en-US" altLang="zh-CN" dirty="0"/>
              <a:t>Mobile</a:t>
            </a:r>
            <a:r>
              <a:rPr lang="zh-CN" altLang="en-US" dirty="0"/>
              <a:t>和</a:t>
            </a:r>
            <a:r>
              <a:rPr lang="en-US" altLang="zh-CN" dirty="0"/>
              <a:t>DevOps</a:t>
            </a:r>
            <a:r>
              <a:rPr lang="zh-CN" altLang="en-US" dirty="0"/>
              <a:t>各</a:t>
            </a:r>
            <a:r>
              <a:rPr lang="en-US" altLang="zh-CN" dirty="0"/>
              <a:t>5</a:t>
            </a:r>
            <a:r>
              <a:rPr lang="zh-CN" altLang="en-US" dirty="0"/>
              <a:t>个）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DevOps</a:t>
            </a:r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DevOps</a:t>
            </a:r>
            <a:r>
              <a:rPr lang="zh-CN" altLang="en-US" dirty="0"/>
              <a:t>维护了</a:t>
            </a:r>
            <a:r>
              <a:rPr lang="en-US" altLang="zh-CN" dirty="0"/>
              <a:t>70</a:t>
            </a:r>
            <a:r>
              <a:rPr lang="zh-CN" altLang="en-US" dirty="0"/>
              <a:t>个项目，只有一个用了</a:t>
            </a:r>
            <a:r>
              <a:rPr lang="en-US" altLang="zh-CN" dirty="0" err="1"/>
              <a:t>ShellScript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一个开发者仅在简介中提到了</a:t>
            </a:r>
            <a:r>
              <a:rPr lang="en-US" altLang="zh-CN" dirty="0"/>
              <a:t>DevOps</a:t>
            </a:r>
            <a:r>
              <a:rPr lang="zh-CN" altLang="en-US" dirty="0"/>
              <a:t>，但只有</a:t>
            </a:r>
            <a:r>
              <a:rPr lang="en-US" altLang="zh-CN" dirty="0"/>
              <a:t>1/18</a:t>
            </a:r>
            <a:r>
              <a:rPr lang="zh-CN" altLang="en-US" dirty="0"/>
              <a:t>使用了相关语言</a:t>
            </a:r>
            <a:r>
              <a:rPr lang="en-US" altLang="zh-CN" dirty="0"/>
              <a:t>Python</a:t>
            </a:r>
          </a:p>
          <a:p>
            <a:pPr marL="0" indent="0">
              <a:buNone/>
            </a:pPr>
            <a:r>
              <a:rPr lang="en-US" altLang="zh-CN" dirty="0"/>
              <a:t>Mobile</a:t>
            </a:r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许多使用</a:t>
            </a:r>
            <a:r>
              <a:rPr lang="en-US" altLang="zh-CN" dirty="0"/>
              <a:t>JS</a:t>
            </a:r>
            <a:r>
              <a:rPr lang="zh-CN" altLang="en-US" dirty="0"/>
              <a:t>、</a:t>
            </a:r>
            <a:r>
              <a:rPr lang="en-US" altLang="zh-CN" dirty="0"/>
              <a:t>TS</a:t>
            </a:r>
            <a:r>
              <a:rPr lang="zh-CN" altLang="en-US" dirty="0"/>
              <a:t>语言，而不是</a:t>
            </a:r>
            <a:r>
              <a:rPr lang="en-US" altLang="zh-CN" dirty="0"/>
              <a:t>Swift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</a:p>
          <a:p>
            <a:r>
              <a:rPr lang="zh-CN" altLang="en-US" dirty="0"/>
              <a:t>一部分人使用跨平台移动开发：</a:t>
            </a:r>
            <a:r>
              <a:rPr lang="en-US" altLang="zh-CN" dirty="0" err="1"/>
              <a:t>cordova</a:t>
            </a:r>
            <a:r>
              <a:rPr lang="zh-CN" altLang="en-US" dirty="0"/>
              <a:t>、</a:t>
            </a:r>
            <a:r>
              <a:rPr lang="en-US" altLang="zh-CN" dirty="0"/>
              <a:t>ionic</a:t>
            </a:r>
            <a:r>
              <a:rPr lang="zh-CN" altLang="en-US" dirty="0"/>
              <a:t>（不在</a:t>
            </a:r>
            <a:r>
              <a:rPr lang="en-US" altLang="zh-CN" dirty="0"/>
              <a:t>10</a:t>
            </a:r>
            <a:r>
              <a:rPr lang="zh-CN" altLang="en-US" dirty="0"/>
              <a:t>个最重要因素中）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个人在简介中声明自己是在</a:t>
            </a:r>
            <a:r>
              <a:rPr lang="en-US" altLang="zh-CN" dirty="0"/>
              <a:t>Mobile Web Apps</a:t>
            </a:r>
            <a:r>
              <a:rPr lang="zh-CN" altLang="en-US" dirty="0"/>
              <a:t>上有经验的</a:t>
            </a:r>
            <a:r>
              <a:rPr lang="en-US" altLang="zh-CN" dirty="0" err="1"/>
              <a:t>FrontEnd</a:t>
            </a:r>
            <a:r>
              <a:rPr lang="zh-CN" altLang="en-US" dirty="0"/>
              <a:t>工程师</a:t>
            </a:r>
            <a:endParaRPr lang="en-US" altLang="zh-CN" dirty="0"/>
          </a:p>
          <a:p>
            <a:r>
              <a:rPr lang="zh-CN" altLang="en-US" dirty="0"/>
              <a:t>词袋模型中没有检索到以下词语：</a:t>
            </a:r>
            <a:r>
              <a:rPr lang="en-US" altLang="zh-CN" dirty="0" err="1"/>
              <a:t>iOSUIAutomation</a:t>
            </a:r>
            <a:r>
              <a:rPr lang="zh-CN" altLang="en-US" dirty="0"/>
              <a:t>、</a:t>
            </a:r>
            <a:r>
              <a:rPr lang="en-US" altLang="zh-CN" dirty="0" err="1"/>
              <a:t>MyFirstAndroid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45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426-F88D-41F5-ACF0-C9ECB83A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可能的改进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B9B6-EBB1-474C-840F-699DE21FB0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角色：有限数量的，但是已经是最流行的</a:t>
            </a:r>
            <a:r>
              <a:rPr lang="en-US" altLang="zh-CN" dirty="0"/>
              <a:t>6</a:t>
            </a:r>
            <a:r>
              <a:rPr lang="zh-CN" altLang="en-US" dirty="0"/>
              <a:t>个了（覆盖了</a:t>
            </a:r>
            <a:r>
              <a:rPr lang="en-US" altLang="zh-CN" dirty="0"/>
              <a:t>64%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基本事实：仅包括了同时在</a:t>
            </a:r>
            <a:r>
              <a:rPr lang="en-US" altLang="zh-CN" dirty="0" err="1"/>
              <a:t>Github</a:t>
            </a:r>
            <a:r>
              <a:rPr lang="zh-CN" altLang="en-US" dirty="0"/>
              <a:t>和</a:t>
            </a:r>
            <a:r>
              <a:rPr lang="en-US" altLang="zh-CN" dirty="0"/>
              <a:t>overflow</a:t>
            </a:r>
            <a:r>
              <a:rPr lang="zh-CN" altLang="en-US" dirty="0"/>
              <a:t>上有信息的人。可能可以增加数据源。</a:t>
            </a:r>
            <a:endParaRPr lang="en-US" altLang="zh-CN" dirty="0"/>
          </a:p>
          <a:p>
            <a:r>
              <a:rPr lang="zh-CN" altLang="en-US" dirty="0"/>
              <a:t>基本事实：仅依赖于</a:t>
            </a:r>
            <a:r>
              <a:rPr lang="en-US" altLang="zh-CN" dirty="0"/>
              <a:t>overflow</a:t>
            </a:r>
            <a:r>
              <a:rPr lang="zh-CN" altLang="en-US" dirty="0"/>
              <a:t>描述，可能有误。尝试半自动化标签或半监督学习</a:t>
            </a:r>
            <a:endParaRPr lang="en-US" altLang="zh-CN" dirty="0"/>
          </a:p>
          <a:p>
            <a:r>
              <a:rPr lang="zh-CN" altLang="en-US" dirty="0"/>
              <a:t>多标签：</a:t>
            </a:r>
            <a:r>
              <a:rPr lang="en-US" altLang="zh-CN" dirty="0"/>
              <a:t>Label </a:t>
            </a:r>
            <a:r>
              <a:rPr lang="en-US" altLang="zh-CN" dirty="0" err="1"/>
              <a:t>PowerSet</a:t>
            </a:r>
            <a:endParaRPr lang="en-US" altLang="zh-CN" dirty="0"/>
          </a:p>
          <a:p>
            <a:r>
              <a:rPr lang="zh-CN" altLang="en-US" dirty="0"/>
              <a:t>分类技术：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r>
              <a:rPr lang="zh-CN" altLang="en-US" dirty="0"/>
              <a:t>阈值：</a:t>
            </a:r>
            <a:r>
              <a:rPr lang="en-US" altLang="zh-CN" dirty="0" err="1"/>
              <a:t>pearson</a:t>
            </a:r>
            <a:r>
              <a:rPr lang="en-US" altLang="zh-CN" dirty="0"/>
              <a:t>&gt;=0.7</a:t>
            </a:r>
            <a:r>
              <a:rPr lang="zh-CN" altLang="en-US" dirty="0"/>
              <a:t>相对保守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119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695906" y="1778001"/>
            <a:ext cx="1357600" cy="1357598"/>
            <a:chOff x="3695906" y="1778001"/>
            <a:chExt cx="1357600" cy="1357598"/>
          </a:xfrm>
        </p:grpSpPr>
        <p:sp>
          <p:nvSpPr>
            <p:cNvPr id="2" name="椭圆 1"/>
            <p:cNvSpPr/>
            <p:nvPr/>
          </p:nvSpPr>
          <p:spPr>
            <a:xfrm>
              <a:off x="3695906" y="1778001"/>
              <a:ext cx="1357600" cy="1357598"/>
            </a:xfrm>
            <a:prstGeom prst="ellipse">
              <a:avLst/>
            </a:prstGeom>
            <a:gradFill flip="none" rotWithShape="1">
              <a:gsLst>
                <a:gs pos="0">
                  <a:srgbClr val="FF5130">
                    <a:alpha val="90000"/>
                  </a:srgbClr>
                </a:gs>
                <a:gs pos="100000">
                  <a:srgbClr val="DE257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25279" y="20593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2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43435" y="1778001"/>
            <a:ext cx="1357600" cy="1357598"/>
            <a:chOff x="4843435" y="1778001"/>
            <a:chExt cx="1357600" cy="1357598"/>
          </a:xfrm>
        </p:grpSpPr>
        <p:sp>
          <p:nvSpPr>
            <p:cNvPr id="3" name="椭圆 2"/>
            <p:cNvSpPr/>
            <p:nvPr/>
          </p:nvSpPr>
          <p:spPr>
            <a:xfrm>
              <a:off x="4843435" y="1778001"/>
              <a:ext cx="1357600" cy="1357598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90000"/>
                  </a:srgbClr>
                </a:gs>
                <a:gs pos="100000">
                  <a:srgbClr val="5B87E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72808" y="20593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90964" y="1778001"/>
            <a:ext cx="1357600" cy="1357598"/>
            <a:chOff x="5990964" y="1778001"/>
            <a:chExt cx="1357600" cy="1357598"/>
          </a:xfrm>
        </p:grpSpPr>
        <p:sp>
          <p:nvSpPr>
            <p:cNvPr id="4" name="椭圆 3"/>
            <p:cNvSpPr/>
            <p:nvPr/>
          </p:nvSpPr>
          <p:spPr>
            <a:xfrm>
              <a:off x="5990964" y="1778001"/>
              <a:ext cx="1357600" cy="1357598"/>
            </a:xfrm>
            <a:prstGeom prst="ellipse">
              <a:avLst/>
            </a:prstGeom>
            <a:gradFill flip="none" rotWithShape="1">
              <a:gsLst>
                <a:gs pos="0">
                  <a:srgbClr val="FF5130">
                    <a:alpha val="90000"/>
                  </a:srgbClr>
                </a:gs>
                <a:gs pos="100000">
                  <a:srgbClr val="DE257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20336" y="20593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Arial"/>
                  <a:ea typeface="微软雅黑"/>
                </a:rPr>
                <a:t>2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38493" y="1778001"/>
            <a:ext cx="1357600" cy="1357598"/>
            <a:chOff x="7138493" y="1778001"/>
            <a:chExt cx="1357600" cy="1357598"/>
          </a:xfrm>
        </p:grpSpPr>
        <p:sp>
          <p:nvSpPr>
            <p:cNvPr id="5" name="椭圆 4"/>
            <p:cNvSpPr/>
            <p:nvPr/>
          </p:nvSpPr>
          <p:spPr>
            <a:xfrm>
              <a:off x="7138493" y="1778001"/>
              <a:ext cx="1357600" cy="1357598"/>
            </a:xfrm>
            <a:prstGeom prst="ellipse">
              <a:avLst/>
            </a:prstGeom>
            <a:gradFill flip="none" rotWithShape="1">
              <a:gsLst>
                <a:gs pos="0">
                  <a:srgbClr val="37D1DC">
                    <a:alpha val="90000"/>
                  </a:srgbClr>
                </a:gs>
                <a:gs pos="100000">
                  <a:srgbClr val="5B87E5">
                    <a:alpha val="9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70128" y="20593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Arial"/>
                  <a:ea typeface="微软雅黑"/>
                </a:rPr>
                <a:t>1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BCE2F27-1948-4AAF-B7D2-B7B4F23C2784}"/>
              </a:ext>
            </a:extLst>
          </p:cNvPr>
          <p:cNvSpPr/>
          <p:nvPr/>
        </p:nvSpPr>
        <p:spPr>
          <a:xfrm>
            <a:off x="2852104" y="3438068"/>
            <a:ext cx="6533196" cy="11026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6000" dirty="0">
                <a:gradFill>
                  <a:gsLst>
                    <a:gs pos="0">
                      <a:srgbClr val="FF5130"/>
                    </a:gs>
                    <a:gs pos="100000">
                      <a:srgbClr val="DE2575"/>
                    </a:gs>
                  </a:gsLst>
                  <a:lin ang="2700000" scaled="1"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Thanks</a:t>
            </a:r>
            <a:endParaRPr lang="zh-CN" altLang="en-US" sz="6000" dirty="0">
              <a:gradFill>
                <a:gsLst>
                  <a:gs pos="0">
                    <a:srgbClr val="FF5130"/>
                  </a:gs>
                  <a:gs pos="100000">
                    <a:srgbClr val="DE2575"/>
                  </a:gs>
                </a:gsLst>
                <a:lin ang="2700000" scaled="1"/>
              </a:gra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5918910"/>
            <a:ext cx="12191999" cy="234438"/>
            <a:chOff x="0" y="5906210"/>
            <a:chExt cx="12191999" cy="23443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5895682" y="5906210"/>
              <a:ext cx="400635" cy="234438"/>
              <a:chOff x="681733" y="299449"/>
              <a:chExt cx="1084923" cy="634861"/>
            </a:xfrm>
          </p:grpSpPr>
          <p:sp>
            <p:nvSpPr>
              <p:cNvPr id="16" name="圆角矩形 15"/>
              <p:cNvSpPr/>
              <p:nvPr/>
            </p:nvSpPr>
            <p:spPr>
              <a:xfrm rot="2700000">
                <a:off x="681733" y="299449"/>
                <a:ext cx="634861" cy="6348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5130">
                      <a:alpha val="90000"/>
                    </a:srgbClr>
                  </a:gs>
                  <a:gs pos="100000">
                    <a:srgbClr val="DE2575">
                      <a:alpha val="9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2700000">
                <a:off x="1131795" y="299449"/>
                <a:ext cx="634861" cy="6348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37D1DC">
                      <a:alpha val="90000"/>
                    </a:srgbClr>
                  </a:gs>
                  <a:gs pos="100000">
                    <a:srgbClr val="5B87E5">
                      <a:alpha val="9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79400" dist="393700" dir="2700000" algn="tl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6420336" y="6023429"/>
              <a:ext cx="5771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08236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75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404-7A0E-4F4D-83F8-711B7C65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全文目标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1F59-F031-4109-B19A-B8E6408162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使用机器学习方法研究</a:t>
            </a:r>
            <a:r>
              <a:rPr lang="en-US" altLang="zh-CN" dirty="0"/>
              <a:t>GitHub</a:t>
            </a:r>
            <a:r>
              <a:rPr lang="zh-CN" altLang="en-US" dirty="0"/>
              <a:t>中的代码和职责（角色）的关系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9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0FB0-3B97-4C7F-93DB-50671E6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6C43-A064-4FF4-914C-474EB98F22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来源：</a:t>
            </a:r>
            <a:r>
              <a:rPr lang="en-US" altLang="zh-CN" dirty="0"/>
              <a:t>The Annual Developer Survey conducted by Stack Overflow in 2018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问卷问题：</a:t>
            </a:r>
            <a:r>
              <a:rPr lang="en-US" altLang="zh-CN" dirty="0"/>
              <a:t>Which technical roles they associate with the tasks they normally perform?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BACKEND (58%), FULLSTACK (48%), FRONTEND (38%), and MOBILE (20%), DEVOPS (10.4%) and DATASCIENCE (7.7%)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C7EE-10E2-42F4-B63D-7A933226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角色提取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7E7B-84EB-4AF1-989B-FE8B12DBE6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由于目标是划分</a:t>
            </a:r>
            <a:r>
              <a:rPr lang="en-US" altLang="zh-CN" dirty="0" err="1"/>
              <a:t>Github</a:t>
            </a:r>
            <a:r>
              <a:rPr lang="zh-CN" altLang="en-US" dirty="0"/>
              <a:t>，因此采用</a:t>
            </a:r>
            <a:r>
              <a:rPr lang="en-US" altLang="zh-CN" dirty="0"/>
              <a:t>Stack overflow</a:t>
            </a:r>
            <a:r>
              <a:rPr lang="zh-CN" altLang="en-US" dirty="0"/>
              <a:t>做基本事实。</a:t>
            </a:r>
          </a:p>
          <a:p>
            <a:r>
              <a:rPr lang="zh-CN" altLang="en-US" dirty="0"/>
              <a:t>截止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日，使用</a:t>
            </a:r>
            <a:r>
              <a:rPr lang="en-US" altLang="zh-CN" dirty="0"/>
              <a:t>SEDE</a:t>
            </a:r>
            <a:r>
              <a:rPr lang="zh-CN" altLang="en-US" dirty="0"/>
              <a:t>工具收集含</a:t>
            </a:r>
            <a:r>
              <a:rPr lang="en-US" altLang="zh-CN" dirty="0" err="1"/>
              <a:t>Github</a:t>
            </a:r>
            <a:r>
              <a:rPr lang="zh-CN" altLang="en-US" dirty="0"/>
              <a:t>信息的</a:t>
            </a:r>
            <a:r>
              <a:rPr lang="en-US" altLang="zh-CN" dirty="0"/>
              <a:t>stack overflow</a:t>
            </a:r>
            <a:r>
              <a:rPr lang="zh-CN" altLang="en-US" dirty="0"/>
              <a:t>用户，</a:t>
            </a:r>
            <a:endParaRPr lang="en-US" altLang="zh-CN" dirty="0"/>
          </a:p>
          <a:p>
            <a:pPr lvl="1"/>
            <a:r>
              <a:rPr lang="zh-CN" altLang="en-US" dirty="0"/>
              <a:t>发现了</a:t>
            </a:r>
            <a:r>
              <a:rPr lang="en-US" altLang="zh-CN" dirty="0"/>
              <a:t>27051</a:t>
            </a:r>
            <a:r>
              <a:rPr lang="zh-CN" altLang="en-US" dirty="0"/>
              <a:t>个开发者。</a:t>
            </a:r>
            <a:endParaRPr lang="en-US" altLang="zh-CN" dirty="0"/>
          </a:p>
          <a:p>
            <a:pPr lvl="1"/>
            <a:r>
              <a:rPr lang="zh-CN" altLang="en-US" dirty="0"/>
              <a:t>解析</a:t>
            </a:r>
            <a:r>
              <a:rPr lang="en-US" altLang="zh-CN" dirty="0"/>
              <a:t>GitHub</a:t>
            </a:r>
            <a:r>
              <a:rPr lang="zh-CN" altLang="en-US" dirty="0"/>
              <a:t>用户名，使用</a:t>
            </a:r>
            <a:r>
              <a:rPr lang="en-US" altLang="zh-CN" dirty="0" err="1"/>
              <a:t>GraphQL</a:t>
            </a:r>
            <a:r>
              <a:rPr lang="en-US" altLang="zh-CN" dirty="0"/>
              <a:t> API</a:t>
            </a:r>
            <a:r>
              <a:rPr lang="zh-CN" altLang="en-US" dirty="0"/>
              <a:t>获取</a:t>
            </a:r>
            <a:r>
              <a:rPr lang="en-US" altLang="zh-CN" dirty="0" err="1"/>
              <a:t>Github</a:t>
            </a:r>
            <a:r>
              <a:rPr lang="zh-CN" altLang="en-US" dirty="0"/>
              <a:t>数据。</a:t>
            </a:r>
            <a:endParaRPr lang="en-US" altLang="zh-CN" dirty="0"/>
          </a:p>
          <a:p>
            <a:pPr lvl="1"/>
            <a:r>
              <a:rPr lang="zh-CN" altLang="en-US" dirty="0"/>
              <a:t>删除无效用户名，得到了</a:t>
            </a:r>
            <a:r>
              <a:rPr lang="en-US" altLang="zh-CN" dirty="0"/>
              <a:t>24889</a:t>
            </a:r>
            <a:r>
              <a:rPr lang="zh-CN" altLang="en-US" dirty="0"/>
              <a:t>个开发者。</a:t>
            </a:r>
          </a:p>
          <a:p>
            <a:r>
              <a:rPr lang="zh-CN" altLang="en-US" dirty="0"/>
              <a:t>标签从</a:t>
            </a:r>
            <a:r>
              <a:rPr lang="en-US" altLang="zh-CN" dirty="0"/>
              <a:t>overflow</a:t>
            </a:r>
            <a:r>
              <a:rPr lang="zh-CN" altLang="en-US" dirty="0"/>
              <a:t>上的介绍中提取，共有</a:t>
            </a:r>
            <a:r>
              <a:rPr lang="en-US" altLang="zh-CN" dirty="0"/>
              <a:t>1802</a:t>
            </a:r>
            <a:r>
              <a:rPr lang="zh-CN" altLang="en-US" dirty="0"/>
              <a:t>个开发者标记了自己的角色。</a:t>
            </a:r>
            <a:endParaRPr lang="en-US" altLang="zh-CN" dirty="0"/>
          </a:p>
          <a:p>
            <a:pPr lvl="1"/>
            <a:r>
              <a:rPr lang="zh-CN" altLang="en-US" dirty="0"/>
              <a:t>去掉</a:t>
            </a:r>
            <a:r>
              <a:rPr lang="en-US" altLang="zh-CN" dirty="0"/>
              <a:t>140</a:t>
            </a:r>
            <a:r>
              <a:rPr lang="zh-CN" altLang="en-US" dirty="0"/>
              <a:t>个少于</a:t>
            </a:r>
            <a:r>
              <a:rPr lang="en-US" altLang="zh-CN" dirty="0"/>
              <a:t>5</a:t>
            </a:r>
            <a:r>
              <a:rPr lang="zh-CN" altLang="en-US" dirty="0"/>
              <a:t>各项目的用户</a:t>
            </a:r>
            <a:endParaRPr lang="en-US" altLang="zh-CN" dirty="0"/>
          </a:p>
          <a:p>
            <a:pPr lvl="1"/>
            <a:r>
              <a:rPr lang="zh-CN" altLang="en-US" dirty="0"/>
              <a:t>还剩</a:t>
            </a:r>
            <a:r>
              <a:rPr lang="en-US" altLang="zh-CN" dirty="0"/>
              <a:t>1662</a:t>
            </a:r>
            <a:r>
              <a:rPr lang="zh-CN" altLang="en-US" dirty="0"/>
              <a:t>个开发者，他们标记了</a:t>
            </a:r>
            <a:r>
              <a:rPr lang="en-US" altLang="zh-CN" dirty="0"/>
              <a:t>2022</a:t>
            </a:r>
            <a:r>
              <a:rPr lang="zh-CN" altLang="en-US" dirty="0"/>
              <a:t>个角色。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8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7C8-0FDD-4A1D-A9A5-95F1F1D4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详细表格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6486-1DBB-43F5-963D-DBAFAAC73E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416" y="1547010"/>
            <a:ext cx="3816424" cy="4616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在开发者的标记中，前端最多，移动和后端最少。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B0E4A-4062-45A6-AA6F-7F71694A9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9936" y="176479"/>
            <a:ext cx="6672064" cy="67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1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6C38-803E-4419-B5FF-B7FBD8E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49A1-0823-46F3-97AB-CF1E1B7979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角色是招聘某一特定职位时招聘者首要考察的因素。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</a:t>
            </a:r>
            <a:r>
              <a:rPr lang="en-US" altLang="zh-CN" dirty="0"/>
              <a:t>64%</a:t>
            </a:r>
            <a:r>
              <a:rPr lang="zh-CN" altLang="en-US" dirty="0"/>
              <a:t>的工作在他们的描述中提到说需要至少一种角色。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48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49A1-0823-46F3-97AB-CF1E1B7979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416" y="1124744"/>
            <a:ext cx="11026014" cy="5616624"/>
          </a:xfrm>
        </p:spPr>
        <p:txBody>
          <a:bodyPr/>
          <a:lstStyle/>
          <a:p>
            <a:r>
              <a:rPr lang="en-US" altLang="zh-CN" dirty="0"/>
              <a:t>6/7</a:t>
            </a:r>
            <a:r>
              <a:rPr lang="zh-CN" altLang="en-US" dirty="0"/>
              <a:t>的响应者会去查看被试人的</a:t>
            </a:r>
            <a:r>
              <a:rPr lang="en-US" altLang="zh-CN" dirty="0" err="1"/>
              <a:t>Github</a:t>
            </a:r>
            <a:r>
              <a:rPr lang="zh-CN" altLang="en-US" dirty="0"/>
              <a:t>用于招聘（该问卷有</a:t>
            </a:r>
            <a:r>
              <a:rPr lang="en-US" altLang="zh-CN" dirty="0"/>
              <a:t>23%</a:t>
            </a:r>
            <a:r>
              <a:rPr lang="zh-CN" altLang="en-US" dirty="0"/>
              <a:t>的响应率）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图中还显示了</a:t>
            </a:r>
            <a:r>
              <a:rPr lang="en-US" altLang="zh-CN" dirty="0"/>
              <a:t>GitHub</a:t>
            </a:r>
            <a:r>
              <a:rPr lang="zh-CN" altLang="en-US" dirty="0"/>
              <a:t>的其他用途：辨别开发者正在使用哪些技术开源过程中的行为。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1A60D-AD82-4FC2-B1CF-4CC572E7A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9663" y="1628800"/>
            <a:ext cx="8852674" cy="381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6C38-803E-4419-B5FF-B7FBD8E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</a:t>
            </a:r>
          </a:p>
        </p:txBody>
      </p:sp>
    </p:spTree>
    <p:extLst>
      <p:ext uri="{BB962C8B-B14F-4D97-AF65-F5344CB8AC3E}">
        <p14:creationId xmlns:p14="http://schemas.microsoft.com/office/powerpoint/2010/main" val="1797701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Words>1942</Words>
  <Application>Microsoft Office PowerPoint</Application>
  <PresentationFormat>Widescreen</PresentationFormat>
  <Paragraphs>215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Charis SIL</vt:lpstr>
      <vt:lpstr>微软雅黑</vt:lpstr>
      <vt:lpstr>时尚中黑简体</vt:lpstr>
      <vt:lpstr>等线</vt:lpstr>
      <vt:lpstr>Arial</vt:lpstr>
      <vt:lpstr>Open Sans</vt:lpstr>
      <vt:lpstr>第一PPT，www.1ppt.com</vt:lpstr>
      <vt:lpstr>PowerPoint Presentation</vt:lpstr>
      <vt:lpstr>PowerPoint Presentation</vt:lpstr>
      <vt:lpstr>PowerPoint Presentation</vt:lpstr>
      <vt:lpstr>全文目标</vt:lpstr>
      <vt:lpstr>角色</vt:lpstr>
      <vt:lpstr>角色提取</vt:lpstr>
      <vt:lpstr>详细表格</vt:lpstr>
      <vt:lpstr>调查</vt:lpstr>
      <vt:lpstr>调查</vt:lpstr>
      <vt:lpstr>实验结果</vt:lpstr>
      <vt:lpstr>数据解释</vt:lpstr>
      <vt:lpstr>实验结果</vt:lpstr>
      <vt:lpstr>PowerPoint Presentation</vt:lpstr>
      <vt:lpstr>PowerPoint Presentation</vt:lpstr>
      <vt:lpstr>特征转换</vt:lpstr>
      <vt:lpstr>筛选结果</vt:lpstr>
      <vt:lpstr>标签值的转换</vt:lpstr>
      <vt:lpstr>分类器</vt:lpstr>
      <vt:lpstr>PowerPoint Presentation</vt:lpstr>
      <vt:lpstr>RQ1: How accurate are machine learning classifiers in identifying technical roles?</vt:lpstr>
      <vt:lpstr>RQ1: How accurate are machine learning classifiers in identifying technical roles?</vt:lpstr>
      <vt:lpstr>RQ2: What are the most relevant features to distinguish technical roles?</vt:lpstr>
      <vt:lpstr>RQ3: Do technical roles influence each other during classification?</vt:lpstr>
      <vt:lpstr>RQ4: How effectively can we identify full-stack developers?</vt:lpstr>
      <vt:lpstr>PowerPoint Presentation</vt:lpstr>
      <vt:lpstr>本文作用</vt:lpstr>
      <vt:lpstr>场景分析</vt:lpstr>
      <vt:lpstr>场景分析</vt:lpstr>
      <vt:lpstr>场景分析</vt:lpstr>
      <vt:lpstr>场景分析</vt:lpstr>
      <vt:lpstr>可能的改进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Wenhan Wu</cp:lastModifiedBy>
  <cp:revision>153</cp:revision>
  <dcterms:created xsi:type="dcterms:W3CDTF">2017-07-19T08:43:09Z</dcterms:created>
  <dcterms:modified xsi:type="dcterms:W3CDTF">2021-04-22T09:59:42Z</dcterms:modified>
</cp:coreProperties>
</file>