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17" r:id="rId2"/>
    <p:sldId id="344" r:id="rId3"/>
    <p:sldId id="345" r:id="rId4"/>
    <p:sldId id="346" r:id="rId5"/>
    <p:sldId id="300" r:id="rId6"/>
    <p:sldId id="257" r:id="rId7"/>
    <p:sldId id="301" r:id="rId8"/>
    <p:sldId id="302" r:id="rId9"/>
    <p:sldId id="303" r:id="rId10"/>
    <p:sldId id="304" r:id="rId11"/>
    <p:sldId id="305" r:id="rId12"/>
    <p:sldId id="306" r:id="rId13"/>
    <p:sldId id="309" r:id="rId14"/>
    <p:sldId id="310" r:id="rId15"/>
    <p:sldId id="311" r:id="rId16"/>
    <p:sldId id="313" r:id="rId17"/>
    <p:sldId id="314" r:id="rId18"/>
    <p:sldId id="315" r:id="rId19"/>
    <p:sldId id="316" r:id="rId20"/>
    <p:sldId id="308" r:id="rId21"/>
    <p:sldId id="319" r:id="rId22"/>
    <p:sldId id="320" r:id="rId23"/>
    <p:sldId id="321" r:id="rId24"/>
    <p:sldId id="307" r:id="rId25"/>
    <p:sldId id="323" r:id="rId26"/>
    <p:sldId id="322" r:id="rId27"/>
    <p:sldId id="324" r:id="rId28"/>
    <p:sldId id="325" r:id="rId29"/>
    <p:sldId id="326" r:id="rId30"/>
    <p:sldId id="328" r:id="rId31"/>
    <p:sldId id="329" r:id="rId32"/>
    <p:sldId id="327" r:id="rId33"/>
    <p:sldId id="330" r:id="rId34"/>
    <p:sldId id="333" r:id="rId35"/>
    <p:sldId id="334" r:id="rId36"/>
    <p:sldId id="331" r:id="rId37"/>
    <p:sldId id="335" r:id="rId38"/>
    <p:sldId id="336" r:id="rId39"/>
    <p:sldId id="337" r:id="rId40"/>
    <p:sldId id="339" r:id="rId41"/>
    <p:sldId id="338" r:id="rId42"/>
    <p:sldId id="340" r:id="rId43"/>
    <p:sldId id="341" r:id="rId44"/>
    <p:sldId id="342" r:id="rId45"/>
    <p:sldId id="343" r:id="rId46"/>
    <p:sldId id="291" r:id="rId4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0D8"/>
    <a:srgbClr val="483018"/>
    <a:srgbClr val="C0A878"/>
    <a:srgbClr val="F3DEB8"/>
    <a:srgbClr val="0A9B06"/>
    <a:srgbClr val="E8EFC1"/>
    <a:srgbClr val="307800"/>
    <a:srgbClr val="1E4C7E"/>
    <a:srgbClr val="EAEAEA"/>
    <a:srgbClr val="BA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08" autoAdjust="0"/>
  </p:normalViewPr>
  <p:slideViewPr>
    <p:cSldViewPr>
      <p:cViewPr varScale="1">
        <p:scale>
          <a:sx n="100" d="100"/>
          <a:sy n="100" d="100"/>
        </p:scale>
        <p:origin x="94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D63C5-CED3-4198-ADFC-235C7510EC39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D69F8-84B8-4848-85BA-EA3E20CC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9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71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进一步的，还有</a:t>
            </a:r>
            <a:r>
              <a:rPr lang="en-US" altLang="zh-CN" dirty="0"/>
              <a:t>metapath2vec++</a:t>
            </a:r>
            <a:r>
              <a:rPr lang="zh-CN" altLang="en-US" dirty="0"/>
              <a:t>，改进了</a:t>
            </a:r>
            <a:r>
              <a:rPr lang="en-US" altLang="zh-CN" dirty="0"/>
              <a:t>sigmoid</a:t>
            </a:r>
            <a:r>
              <a:rPr lang="zh-CN" altLang="en-US" dirty="0"/>
              <a:t>函数，使其按类别划分。同样的，网络的最终层也会改变，负采样也会改变。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隐空间：即指</a:t>
            </a:r>
            <a:r>
              <a:rPr lang="en-US" altLang="zh-CN" dirty="0"/>
              <a:t>skip-gram</a:t>
            </a:r>
            <a:r>
              <a:rPr lang="zh-CN" altLang="en-US" dirty="0"/>
              <a:t>中的中间层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3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Knn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61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N-k/k-1</a:t>
            </a:r>
            <a:r>
              <a:rPr lang="zh-CN" altLang="en-US" dirty="0"/>
              <a:t>是复杂度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26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核函数</a:t>
            </a:r>
            <a:r>
              <a:rPr lang="en-US" altLang="zh-CN" dirty="0"/>
              <a:t>K</a:t>
            </a:r>
            <a:r>
              <a:rPr lang="zh-CN" altLang="en-US" dirty="0"/>
              <a:t>：存在</a:t>
            </a:r>
            <a:r>
              <a:rPr lang="en-US" altLang="zh-CN" dirty="0"/>
              <a:t>\Theta</a:t>
            </a:r>
            <a:r>
              <a:rPr lang="zh-CN" altLang="en-US" dirty="0"/>
              <a:t>使得</a:t>
            </a:r>
            <a:r>
              <a:rPr lang="en-US" altLang="zh-CN" dirty="0"/>
              <a:t>K(X1,X2)=\Theta(X1)</a:t>
            </a:r>
            <a:r>
              <a:rPr lang="zh-CN" altLang="en-US" dirty="0"/>
              <a:t> </a:t>
            </a:r>
            <a:r>
              <a:rPr lang="en-US" altLang="zh-CN" dirty="0"/>
              <a:t>· \Theta(X2)</a:t>
            </a:r>
          </a:p>
          <a:p>
            <a:r>
              <a:rPr lang="zh-CN" altLang="en-US" dirty="0"/>
              <a:t>其中，</a:t>
            </a:r>
            <a:r>
              <a:rPr lang="en-US" altLang="zh-CN" dirty="0"/>
              <a:t>\Theta</a:t>
            </a:r>
            <a:r>
              <a:rPr lang="zh-CN" altLang="en-US" dirty="0"/>
              <a:t>是一个</a:t>
            </a:r>
            <a:r>
              <a:rPr lang="en-US" altLang="zh-CN" dirty="0"/>
              <a:t>\Phi</a:t>
            </a:r>
            <a:r>
              <a:rPr lang="zh-CN" altLang="en-US" dirty="0"/>
              <a:t>到</a:t>
            </a:r>
            <a:r>
              <a:rPr lang="en-US" altLang="zh-CN" dirty="0"/>
              <a:t>H</a:t>
            </a:r>
            <a:r>
              <a:rPr lang="zh-CN" altLang="en-US" dirty="0"/>
              <a:t>的映射，</a:t>
            </a:r>
            <a:r>
              <a:rPr lang="en-US" altLang="zh-CN" dirty="0"/>
              <a:t>H</a:t>
            </a:r>
            <a:r>
              <a:rPr lang="zh-CN" altLang="en-US" dirty="0"/>
              <a:t>是希尔伯特空间。</a:t>
            </a:r>
            <a:r>
              <a:rPr lang="en-US" altLang="zh-CN" dirty="0"/>
              <a:t>· </a:t>
            </a:r>
            <a:r>
              <a:rPr lang="zh-CN" altLang="en-US" dirty="0"/>
              <a:t>是内积运算。</a:t>
            </a:r>
            <a:endParaRPr lang="en-US" altLang="zh-CN" dirty="0"/>
          </a:p>
          <a:p>
            <a:r>
              <a:rPr lang="zh-CN" altLang="en-US" dirty="0"/>
              <a:t>即映射到高维空间后的内积是可以用一个有限函数表示的函数。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4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83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delineate </a:t>
            </a:r>
            <a:r>
              <a:rPr lang="zh-CN" altLang="en-US" dirty="0"/>
              <a:t>解释</a:t>
            </a:r>
            <a:r>
              <a:rPr lang="en-US" altLang="zh-CN" dirty="0"/>
              <a:t>arbitrarily</a:t>
            </a:r>
            <a:r>
              <a:rPr lang="zh-CN" altLang="en-US" dirty="0"/>
              <a:t>任意的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0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CTR</a:t>
            </a:r>
            <a:r>
              <a:rPr lang="zh-CN" altLang="en-US" dirty="0"/>
              <a:t>点击率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50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绿色的</a:t>
            </a:r>
            <a:r>
              <a:rPr lang="en-US" altLang="zh-CN" dirty="0"/>
              <a:t>sigmoid</a:t>
            </a:r>
            <a:r>
              <a:rPr lang="zh-CN" altLang="en-US" dirty="0"/>
              <a:t>，浅绿色的</a:t>
            </a:r>
            <a:r>
              <a:rPr lang="en-US" altLang="zh-CN" dirty="0"/>
              <a:t>tanh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Zf</a:t>
            </a:r>
            <a:r>
              <a:rPr lang="zh-CN" altLang="en-US" dirty="0"/>
              <a:t>遗忘门，控制遗忘</a:t>
            </a:r>
            <a:endParaRPr lang="en-US" altLang="zh-CN" dirty="0"/>
          </a:p>
          <a:p>
            <a:r>
              <a:rPr lang="en-US" altLang="zh-CN" dirty="0"/>
              <a:t>Zi</a:t>
            </a:r>
            <a:r>
              <a:rPr lang="zh-CN" altLang="en-US" dirty="0"/>
              <a:t>输入门，控制被</a:t>
            </a:r>
            <a:r>
              <a:rPr lang="en-US" altLang="zh-CN" dirty="0"/>
              <a:t>tanh</a:t>
            </a:r>
            <a:r>
              <a:rPr lang="zh-CN" altLang="en-US" dirty="0"/>
              <a:t>激活后的输入（即浅绿色的）</a:t>
            </a:r>
            <a:endParaRPr lang="en-US" altLang="zh-CN" dirty="0"/>
          </a:p>
          <a:p>
            <a:r>
              <a:rPr lang="en-US" altLang="zh-CN" dirty="0"/>
              <a:t>Zo</a:t>
            </a:r>
            <a:r>
              <a:rPr lang="zh-CN" altLang="en-US" dirty="0"/>
              <a:t>输出门，控制输出下一个隐状态</a:t>
            </a:r>
            <a:r>
              <a:rPr lang="en-US" altLang="zh-CN" dirty="0"/>
              <a:t>h</a:t>
            </a:r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zf</a:t>
            </a:r>
            <a:r>
              <a:rPr lang="zh-CN" altLang="en-US" dirty="0"/>
              <a:t>控制</a:t>
            </a:r>
            <a:r>
              <a:rPr lang="en-US" altLang="zh-CN" dirty="0"/>
              <a:t>c</a:t>
            </a:r>
            <a:r>
              <a:rPr lang="zh-CN" altLang="en-US" dirty="0"/>
              <a:t>应该保留多少，用</a:t>
            </a:r>
            <a:r>
              <a:rPr lang="en-US" altLang="zh-CN" dirty="0" err="1"/>
              <a:t>zi</a:t>
            </a:r>
            <a:r>
              <a:rPr lang="zh-CN" altLang="en-US" dirty="0"/>
              <a:t>控制</a:t>
            </a:r>
            <a:r>
              <a:rPr lang="en-US" altLang="zh-CN" dirty="0"/>
              <a:t>tanh</a:t>
            </a:r>
            <a:r>
              <a:rPr lang="zh-CN" altLang="en-US" dirty="0"/>
              <a:t>输入保留多少，将两者累加进入下一个状态（即忘掉该忘掉的，留下该留下的）。</a:t>
            </a:r>
            <a:endParaRPr lang="en-US" altLang="zh-CN" dirty="0"/>
          </a:p>
          <a:p>
            <a:r>
              <a:rPr lang="zh-CN" altLang="en-US" dirty="0"/>
              <a:t>最后，将</a:t>
            </a:r>
            <a:r>
              <a:rPr lang="en-US" altLang="zh-CN" dirty="0" err="1"/>
              <a:t>ct</a:t>
            </a:r>
            <a:r>
              <a:rPr lang="zh-CN" altLang="en-US" dirty="0"/>
              <a:t>进入</a:t>
            </a:r>
            <a:r>
              <a:rPr lang="en-US" altLang="zh-CN" dirty="0"/>
              <a:t>tanh</a:t>
            </a:r>
            <a:r>
              <a:rPr lang="zh-CN" altLang="en-US" dirty="0"/>
              <a:t>激活，用</a:t>
            </a:r>
            <a:r>
              <a:rPr lang="en-US" altLang="zh-CN" dirty="0"/>
              <a:t>zo</a:t>
            </a:r>
            <a:r>
              <a:rPr lang="zh-CN" altLang="en-US" dirty="0"/>
              <a:t>控制多少的</a:t>
            </a:r>
            <a:r>
              <a:rPr lang="en-US" altLang="zh-CN" dirty="0"/>
              <a:t>tanh</a:t>
            </a:r>
            <a:r>
              <a:rPr lang="zh-CN" altLang="en-US" dirty="0"/>
              <a:t>激活后的</a:t>
            </a:r>
            <a:r>
              <a:rPr lang="en-US" altLang="zh-CN" dirty="0" err="1"/>
              <a:t>ct</a:t>
            </a:r>
            <a:r>
              <a:rPr lang="zh-CN" altLang="en-US" dirty="0"/>
              <a:t>应该被留下用于输出，将输出放到</a:t>
            </a:r>
            <a:r>
              <a:rPr lang="en-US" altLang="zh-CN" dirty="0"/>
              <a:t>h</a:t>
            </a:r>
            <a:r>
              <a:rPr lang="zh-CN" altLang="en-US" dirty="0"/>
              <a:t>中，用于下一次迭代。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64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是重置门控，</a:t>
            </a:r>
            <a:r>
              <a:rPr lang="en-US" altLang="zh-CN" dirty="0"/>
              <a:t>z</a:t>
            </a:r>
            <a:r>
              <a:rPr lang="zh-CN" altLang="en-US" dirty="0"/>
              <a:t>是更新门控，都是用</a:t>
            </a:r>
            <a:r>
              <a:rPr lang="en-US" altLang="zh-CN" dirty="0"/>
              <a:t>sigmoid</a:t>
            </a:r>
            <a:r>
              <a:rPr lang="zh-CN" altLang="en-US" dirty="0"/>
              <a:t>激活，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r</a:t>
            </a:r>
            <a:r>
              <a:rPr lang="zh-CN" altLang="en-US" dirty="0"/>
              <a:t>控制多少的</a:t>
            </a:r>
            <a:r>
              <a:rPr lang="en-US" altLang="zh-CN" dirty="0"/>
              <a:t>h</a:t>
            </a:r>
            <a:r>
              <a:rPr lang="zh-CN" altLang="en-US" dirty="0"/>
              <a:t>应当变成</a:t>
            </a:r>
            <a:r>
              <a:rPr lang="en-US" altLang="zh-CN" dirty="0"/>
              <a:t>h’</a:t>
            </a:r>
            <a:r>
              <a:rPr lang="zh-CN" altLang="en-US" dirty="0"/>
              <a:t>的一部分，从而和</a:t>
            </a:r>
            <a:r>
              <a:rPr lang="en-US" altLang="zh-CN" dirty="0"/>
              <a:t>x</a:t>
            </a:r>
            <a:r>
              <a:rPr lang="zh-CN" altLang="en-US" dirty="0"/>
              <a:t>做</a:t>
            </a:r>
            <a:r>
              <a:rPr lang="en-US" altLang="zh-CN" dirty="0" err="1"/>
              <a:t>concat</a:t>
            </a:r>
            <a:r>
              <a:rPr lang="zh-CN" altLang="en-US" dirty="0"/>
              <a:t>，用</a:t>
            </a:r>
            <a:r>
              <a:rPr lang="en-US" altLang="zh-CN" dirty="0"/>
              <a:t>tanh</a:t>
            </a:r>
            <a:r>
              <a:rPr lang="zh-CN" altLang="en-US" dirty="0"/>
              <a:t>激活，生成</a:t>
            </a:r>
            <a:r>
              <a:rPr lang="en-US" altLang="zh-CN" dirty="0"/>
              <a:t>h’</a:t>
            </a:r>
          </a:p>
          <a:p>
            <a:r>
              <a:rPr lang="zh-CN" altLang="en-US" dirty="0"/>
              <a:t>在这个</a:t>
            </a:r>
            <a:r>
              <a:rPr lang="en-US" altLang="zh-CN" dirty="0"/>
              <a:t>h’</a:t>
            </a:r>
            <a:r>
              <a:rPr lang="zh-CN" altLang="en-US" dirty="0"/>
              <a:t>中，被</a:t>
            </a:r>
            <a:r>
              <a:rPr lang="en-US" altLang="zh-CN" dirty="0"/>
              <a:t>z</a:t>
            </a:r>
            <a:r>
              <a:rPr lang="zh-CN" altLang="en-US" dirty="0"/>
              <a:t>控制了有多少被留下（更新），其余的控制</a:t>
            </a:r>
            <a:r>
              <a:rPr lang="en-US" altLang="zh-CN" dirty="0"/>
              <a:t>h</a:t>
            </a:r>
            <a:r>
              <a:rPr lang="zh-CN" altLang="en-US" dirty="0"/>
              <a:t>有多少应该剩下，并输出给</a:t>
            </a:r>
            <a:r>
              <a:rPr lang="en-US" altLang="zh-CN" dirty="0"/>
              <a:t>h</a:t>
            </a:r>
          </a:p>
          <a:p>
            <a:r>
              <a:rPr lang="zh-CN" altLang="en-US" dirty="0"/>
              <a:t>忽略</a:t>
            </a:r>
            <a:r>
              <a:rPr lang="en-US" altLang="zh-CN" dirty="0"/>
              <a:t>y</a:t>
            </a:r>
            <a:r>
              <a:rPr lang="zh-CN" altLang="en-US" dirty="0"/>
              <a:t>，实际上就是</a:t>
            </a:r>
            <a:r>
              <a:rPr lang="en-US" altLang="zh-CN" dirty="0" err="1"/>
              <a:t>ht</a:t>
            </a:r>
            <a:r>
              <a:rPr lang="zh-CN" altLang="en-US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19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比较：</a:t>
            </a:r>
            <a:endParaRPr lang="en-US" altLang="zh-CN" dirty="0"/>
          </a:p>
          <a:p>
            <a:r>
              <a:rPr lang="zh-CN" altLang="en-US" dirty="0"/>
              <a:t>实际上</a:t>
            </a:r>
            <a:r>
              <a:rPr lang="en-US" altLang="zh-CN" dirty="0"/>
              <a:t>GRU</a:t>
            </a:r>
            <a:r>
              <a:rPr lang="zh-CN" altLang="en-US" dirty="0"/>
              <a:t>是</a:t>
            </a:r>
            <a:r>
              <a:rPr lang="en-US" altLang="zh-CN" dirty="0"/>
              <a:t>LSTM</a:t>
            </a:r>
            <a:r>
              <a:rPr lang="zh-CN" altLang="en-US" dirty="0"/>
              <a:t>的变体。将</a:t>
            </a:r>
            <a:r>
              <a:rPr lang="en-US" altLang="zh-CN" dirty="0" err="1"/>
              <a:t>zf</a:t>
            </a:r>
            <a:r>
              <a:rPr lang="zh-CN" altLang="en-US" dirty="0"/>
              <a:t>、</a:t>
            </a:r>
            <a:r>
              <a:rPr lang="en-US" altLang="zh-CN" dirty="0" err="1"/>
              <a:t>zi</a:t>
            </a:r>
            <a:r>
              <a:rPr lang="zh-CN" altLang="en-US" dirty="0"/>
              <a:t>、</a:t>
            </a:r>
            <a:r>
              <a:rPr lang="en-US" altLang="zh-CN" dirty="0"/>
              <a:t>zo</a:t>
            </a:r>
            <a:r>
              <a:rPr lang="zh-CN" altLang="en-US" dirty="0"/>
              <a:t>的输入换成</a:t>
            </a:r>
            <a:r>
              <a:rPr lang="en-US" altLang="zh-CN" dirty="0" err="1"/>
              <a:t>ct</a:t>
            </a:r>
            <a:r>
              <a:rPr lang="zh-CN" altLang="en-US" dirty="0"/>
              <a:t>和</a:t>
            </a:r>
            <a:r>
              <a:rPr lang="en-US" altLang="zh-CN" dirty="0" err="1"/>
              <a:t>xt</a:t>
            </a:r>
            <a:r>
              <a:rPr lang="zh-CN" altLang="en-US" dirty="0"/>
              <a:t>的</a:t>
            </a:r>
            <a:r>
              <a:rPr lang="en-US" altLang="zh-CN" dirty="0" err="1"/>
              <a:t>concat</a:t>
            </a:r>
            <a:r>
              <a:rPr lang="zh-CN" altLang="en-US" dirty="0"/>
              <a:t>，将</a:t>
            </a:r>
            <a:r>
              <a:rPr lang="en-US" altLang="zh-CN" dirty="0" err="1"/>
              <a:t>zf</a:t>
            </a:r>
            <a:r>
              <a:rPr lang="en-US" altLang="zh-CN" dirty="0"/>
              <a:t>=1-zi</a:t>
            </a:r>
            <a:r>
              <a:rPr lang="zh-CN" altLang="en-US" dirty="0"/>
              <a:t>（</a:t>
            </a:r>
            <a:r>
              <a:rPr lang="en-US" altLang="zh-CN" dirty="0" err="1"/>
              <a:t>lstm-zi</a:t>
            </a:r>
            <a:r>
              <a:rPr lang="zh-CN" altLang="en-US" dirty="0"/>
              <a:t>就是</a:t>
            </a:r>
            <a:r>
              <a:rPr lang="en-US" altLang="zh-CN" dirty="0" err="1"/>
              <a:t>gru</a:t>
            </a:r>
            <a:r>
              <a:rPr lang="en-US" altLang="zh-CN" dirty="0"/>
              <a:t>-z</a:t>
            </a:r>
            <a:r>
              <a:rPr lang="zh-CN" altLang="en-US" dirty="0"/>
              <a:t>），就是</a:t>
            </a:r>
            <a:r>
              <a:rPr lang="en-US" altLang="zh-CN" dirty="0"/>
              <a:t>GRU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 err="1"/>
              <a:t>lstm</a:t>
            </a:r>
            <a:r>
              <a:rPr lang="en-US" altLang="zh-CN" dirty="0"/>
              <a:t>-c</a:t>
            </a:r>
            <a:r>
              <a:rPr lang="zh-CN" altLang="en-US" dirty="0"/>
              <a:t>就是</a:t>
            </a:r>
            <a:r>
              <a:rPr lang="en-US" altLang="zh-CN" dirty="0" err="1"/>
              <a:t>gru</a:t>
            </a:r>
            <a:r>
              <a:rPr lang="en-US" altLang="zh-CN" dirty="0"/>
              <a:t>-h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 err="1"/>
              <a:t>gru</a:t>
            </a:r>
            <a:r>
              <a:rPr lang="en-US" altLang="zh-CN" dirty="0"/>
              <a:t>-reset</a:t>
            </a:r>
            <a:r>
              <a:rPr lang="zh-CN" altLang="en-US" dirty="0"/>
              <a:t>实际上是对应</a:t>
            </a:r>
            <a:r>
              <a:rPr lang="en-US" altLang="zh-CN" dirty="0" err="1"/>
              <a:t>lstm</a:t>
            </a:r>
            <a:r>
              <a:rPr lang="en-US" altLang="zh-CN" dirty="0"/>
              <a:t>-zo</a:t>
            </a:r>
            <a:r>
              <a:rPr lang="zh-CN" altLang="en-US" dirty="0"/>
              <a:t>，因为</a:t>
            </a:r>
            <a:r>
              <a:rPr lang="en-US" altLang="zh-CN" dirty="0"/>
              <a:t>zo</a:t>
            </a:r>
            <a:r>
              <a:rPr lang="zh-CN" altLang="en-US" dirty="0"/>
              <a:t>的运算刚好是将输出做</a:t>
            </a:r>
            <a:r>
              <a:rPr lang="en-US" altLang="zh-CN" dirty="0"/>
              <a:t>tanh</a:t>
            </a:r>
            <a:r>
              <a:rPr lang="zh-CN" altLang="en-US" dirty="0"/>
              <a:t>转化给到下一个状态，而</a:t>
            </a:r>
            <a:r>
              <a:rPr lang="en-US" altLang="zh-CN" dirty="0" err="1"/>
              <a:t>gru</a:t>
            </a:r>
            <a:r>
              <a:rPr lang="zh-CN" altLang="en-US" dirty="0"/>
              <a:t>中是在下一个状态里再做这些内容的。</a:t>
            </a:r>
            <a:endParaRPr lang="en-US" altLang="zh-CN" dirty="0"/>
          </a:p>
          <a:p>
            <a:r>
              <a:rPr lang="zh-CN" altLang="en-US" dirty="0"/>
              <a:t>再注意到</a:t>
            </a:r>
            <a:r>
              <a:rPr lang="en-US" altLang="zh-CN" dirty="0"/>
              <a:t>tanh</a:t>
            </a:r>
            <a:r>
              <a:rPr lang="zh-CN" altLang="en-US" dirty="0"/>
              <a:t>的位置是不一样的。</a:t>
            </a:r>
            <a:r>
              <a:rPr lang="en-US" altLang="zh-CN" dirty="0" err="1"/>
              <a:t>Lstm</a:t>
            </a:r>
            <a:r>
              <a:rPr lang="zh-CN" altLang="en-US" dirty="0"/>
              <a:t>的</a:t>
            </a:r>
            <a:r>
              <a:rPr lang="en-US" altLang="zh-CN" dirty="0"/>
              <a:t>tanh</a:t>
            </a:r>
            <a:r>
              <a:rPr lang="zh-CN" altLang="en-US" dirty="0"/>
              <a:t>作用在</a:t>
            </a:r>
            <a:r>
              <a:rPr lang="en-US" altLang="zh-CN" dirty="0" err="1"/>
              <a:t>ct</a:t>
            </a:r>
            <a:r>
              <a:rPr lang="zh-CN" altLang="en-US" dirty="0"/>
              <a:t>上（相当于是</a:t>
            </a:r>
            <a:r>
              <a:rPr lang="en-US" altLang="zh-CN" dirty="0"/>
              <a:t>gru-ht-1</a:t>
            </a:r>
            <a:r>
              <a:rPr lang="zh-CN" altLang="en-US" dirty="0"/>
              <a:t>的位置），而</a:t>
            </a:r>
            <a:r>
              <a:rPr lang="en-US" altLang="zh-CN" dirty="0" err="1"/>
              <a:t>gru</a:t>
            </a:r>
            <a:r>
              <a:rPr lang="zh-CN" altLang="en-US" dirty="0"/>
              <a:t>的</a:t>
            </a:r>
            <a:r>
              <a:rPr lang="en-US" altLang="zh-CN" dirty="0"/>
              <a:t>tanh</a:t>
            </a:r>
            <a:r>
              <a:rPr lang="zh-CN" altLang="en-US" dirty="0"/>
              <a:t>作用在</a:t>
            </a:r>
            <a:r>
              <a:rPr lang="en-US" altLang="zh-CN" dirty="0"/>
              <a:t>ht-1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点乘后，和</a:t>
            </a:r>
            <a:r>
              <a:rPr lang="en-US" altLang="zh-CN" dirty="0" err="1"/>
              <a:t>xt</a:t>
            </a:r>
            <a:r>
              <a:rPr lang="zh-CN" altLang="en-US" dirty="0"/>
              <a:t>合并后的位置上。</a:t>
            </a:r>
            <a:endParaRPr lang="en-US" altLang="zh-CN" dirty="0"/>
          </a:p>
          <a:p>
            <a:r>
              <a:rPr lang="zh-CN" altLang="en-US" dirty="0"/>
              <a:t>除了上述内容，其实两者是一致的。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由此也可以看出，</a:t>
            </a:r>
            <a:r>
              <a:rPr lang="en-US" altLang="zh-CN" dirty="0" err="1"/>
              <a:t>gru</a:t>
            </a:r>
            <a:r>
              <a:rPr lang="zh-CN" altLang="en-US" dirty="0"/>
              <a:t>比</a:t>
            </a:r>
            <a:r>
              <a:rPr lang="en-US" altLang="zh-CN" dirty="0" err="1"/>
              <a:t>lstm</a:t>
            </a:r>
            <a:r>
              <a:rPr lang="zh-CN" altLang="en-US" dirty="0"/>
              <a:t>的参数少了很多，并且用</a:t>
            </a:r>
            <a:r>
              <a:rPr lang="en-US" altLang="zh-CN" dirty="0"/>
              <a:t>1-a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的方式来控制遗忘和留下其实也符合通常认知（人们会记得当前更多，就会忘记以前的事情更多，假设记忆容量有限）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4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https://proceedings.neurips.cc/paper/2013/file/1cecc7a77928ca8133fa24680a88d2f9-Paper.pdf</a:t>
            </a:r>
          </a:p>
          <a:p>
            <a:r>
              <a:rPr lang="en-US" altLang="zh-CN" dirty="0"/>
              <a:t>Antoine </a:t>
            </a:r>
            <a:r>
              <a:rPr lang="en-US" altLang="zh-CN" dirty="0" err="1"/>
              <a:t>Bordes</a:t>
            </a:r>
            <a:r>
              <a:rPr lang="en-US" altLang="zh-CN" dirty="0"/>
              <a:t>, Nicolas </a:t>
            </a:r>
            <a:r>
              <a:rPr lang="en-US" altLang="zh-CN" dirty="0" err="1"/>
              <a:t>Usunier</a:t>
            </a:r>
            <a:r>
              <a:rPr lang="en-US" altLang="zh-CN" dirty="0"/>
              <a:t>, Alberto García-Durán, Jason Weston, Oksana </a:t>
            </a:r>
            <a:r>
              <a:rPr lang="en-US" altLang="zh-CN" dirty="0" err="1"/>
              <a:t>Yakhnenko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Translating Embeddings for Modeling Multi-relational Data. NIPS 2013: 2787-2795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65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11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原理：将产品作为</a:t>
            </a:r>
            <a:r>
              <a:rPr lang="en-US" altLang="zh-CN" sz="1200" dirty="0"/>
              <a:t>Attention</a:t>
            </a:r>
            <a:r>
              <a:rPr lang="zh-CN" altLang="en-US" sz="1200" dirty="0"/>
              <a:t>进入注意力网络</a:t>
            </a:r>
          </a:p>
          <a:p>
            <a:r>
              <a:rPr lang="zh-CN" altLang="en-US" dirty="0"/>
              <a:t>就是计算</a:t>
            </a:r>
            <a:r>
              <a:rPr lang="en-US" altLang="zh-CN" dirty="0"/>
              <a:t>candidate</a:t>
            </a:r>
            <a:r>
              <a:rPr lang="zh-CN" altLang="en-US" dirty="0"/>
              <a:t>和</a:t>
            </a:r>
            <a:r>
              <a:rPr lang="en-US" altLang="zh-CN" dirty="0" err="1"/>
              <a:t>userbehavior</a:t>
            </a:r>
            <a:r>
              <a:rPr lang="zh-CN" altLang="en-US" dirty="0"/>
              <a:t>的逐个</a:t>
            </a:r>
            <a:r>
              <a:rPr lang="en-US" altLang="zh-CN" dirty="0"/>
              <a:t>similarity</a:t>
            </a:r>
            <a:r>
              <a:rPr lang="zh-CN" altLang="en-US" dirty="0"/>
              <a:t>，并作为权重加权求和，在放入神经网络。</a:t>
            </a:r>
            <a:endParaRPr lang="en-US" altLang="zh-CN" dirty="0"/>
          </a:p>
          <a:p>
            <a:r>
              <a:rPr lang="zh-CN" altLang="en-US" dirty="0"/>
              <a:t>注意：没有</a:t>
            </a:r>
            <a:r>
              <a:rPr lang="en-US" altLang="zh-CN" dirty="0" err="1"/>
              <a:t>softmax</a:t>
            </a:r>
            <a:r>
              <a:rPr lang="zh-CN" altLang="en-US" dirty="0"/>
              <a:t>，这是和</a:t>
            </a:r>
            <a:r>
              <a:rPr lang="en-US" altLang="zh-CN" dirty="0"/>
              <a:t>self-attention</a:t>
            </a:r>
            <a:r>
              <a:rPr lang="zh-CN" altLang="en-US" dirty="0"/>
              <a:t>不同的地方！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65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也被称为窗口大小，在基于会话的推荐中可以找到相关文献。</a:t>
            </a:r>
            <a:endParaRPr lang="en-US" altLang="zh-CN" dirty="0"/>
          </a:p>
          <a:p>
            <a:r>
              <a:rPr lang="zh-CN" altLang="en-US" dirty="0"/>
              <a:t>图中</a:t>
            </a:r>
            <a:r>
              <a:rPr lang="en-US" altLang="zh-CN" dirty="0"/>
              <a:t>K=5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06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Coverage </a:t>
            </a:r>
            <a:r>
              <a:rPr lang="zh-CN" altLang="en-US" dirty="0"/>
              <a:t>数据集中多少产品是在推荐系统里的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63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LinLibertineTB"/>
              </a:rPr>
              <a:t>Ablation</a:t>
            </a:r>
            <a:r>
              <a:rPr lang="zh-CN" altLang="en-US" sz="1800" b="0" i="0" u="none" strike="noStrike" baseline="0" dirty="0">
                <a:latin typeface="LinLibertineTB"/>
              </a:rPr>
              <a:t>消融</a:t>
            </a:r>
            <a:r>
              <a:rPr lang="en-US" altLang="zh-CN" sz="1800" b="0" i="0" u="none" strike="noStrike" baseline="0" dirty="0">
                <a:latin typeface="LinLibertineTB"/>
              </a:rPr>
              <a:t>—</a:t>
            </a:r>
            <a:r>
              <a:rPr lang="zh-CN" altLang="en-US" sz="1800" b="0" i="0" u="none" strike="noStrike" baseline="0" dirty="0">
                <a:latin typeface="LinLibertineTB"/>
              </a:rPr>
              <a:t>控制变量</a:t>
            </a:r>
            <a:endParaRPr lang="en-US" altLang="zh-CN" sz="1800" b="0" i="0" u="none" strike="noStrike" baseline="0" dirty="0">
              <a:latin typeface="LinLibertineTB"/>
            </a:endParaRPr>
          </a:p>
          <a:p>
            <a:r>
              <a:rPr lang="zh-CN" altLang="en-US" sz="1800" b="0" i="0" u="none" strike="noStrike" baseline="0" dirty="0">
                <a:latin typeface="LinLibertineTB"/>
              </a:rPr>
              <a:t>结论：都重要</a:t>
            </a:r>
            <a:endParaRPr lang="en-US" altLang="zh-CN" sz="1800" b="0" i="0" u="none" strike="noStrike" baseline="0" dirty="0">
              <a:latin typeface="LinLibertineTB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86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6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6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预期点 </a:t>
            </a:r>
            <a:r>
              <a:rPr lang="en-US" altLang="zh-CN" dirty="0"/>
              <a:t>vs </a:t>
            </a:r>
            <a:r>
              <a:rPr lang="zh-CN" altLang="en-US" dirty="0"/>
              <a:t>惊喜（意外）点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r>
              <a:rPr lang="en-US" altLang="zh-CN" dirty="0"/>
              <a:t>Utility</a:t>
            </a:r>
            <a:r>
              <a:rPr lang="zh-CN" altLang="en-US" dirty="0"/>
              <a:t>效用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6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r>
              <a:rPr lang="zh-CN" altLang="en-US" dirty="0"/>
              <a:t>中是</a:t>
            </a:r>
            <a:r>
              <a:rPr lang="en-US" altLang="zh-CN" dirty="0"/>
              <a:t>30-200</a:t>
            </a:r>
            <a:r>
              <a:rPr lang="zh-CN" altLang="en-US" dirty="0"/>
              <a:t>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注意：这些方法的目标都是获得词嵌入（即</a:t>
            </a:r>
            <a:r>
              <a:rPr lang="en-US" altLang="zh-CN" dirty="0"/>
              <a:t>W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6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刚好是反过来的操作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学习效率：</a:t>
            </a:r>
            <a:r>
              <a:rPr lang="en-US" altLang="zh-CN" dirty="0"/>
              <a:t>100k-5m</a:t>
            </a:r>
            <a:r>
              <a:rPr lang="zh-CN" altLang="en-US" dirty="0"/>
              <a:t>的单词</a:t>
            </a:r>
            <a:r>
              <a:rPr lang="en-US" altLang="zh-CN" dirty="0"/>
              <a:t>/s</a:t>
            </a:r>
          </a:p>
          <a:p>
            <a:endParaRPr lang="en-US" altLang="zh-CN" dirty="0"/>
          </a:p>
          <a:p>
            <a:r>
              <a:rPr lang="en-US" altLang="zh-CN" dirty="0"/>
              <a:t>Model Vector Training </a:t>
            </a:r>
            <a:r>
              <a:rPr lang="en-US" altLang="zh-CN" dirty="0" err="1"/>
              <a:t>Training</a:t>
            </a:r>
            <a:r>
              <a:rPr lang="en-US" altLang="zh-CN" dirty="0"/>
              <a:t> Accuracy Dimensionality Words Time [%]</a:t>
            </a:r>
          </a:p>
          <a:p>
            <a:r>
              <a:rPr lang="en-US" altLang="zh-CN" dirty="0"/>
              <a:t>Skip-gram (</a:t>
            </a:r>
            <a:r>
              <a:rPr lang="en-US" altLang="zh-CN" dirty="0" err="1"/>
              <a:t>hier.s</a:t>
            </a:r>
            <a:r>
              <a:rPr lang="en-US" altLang="zh-CN" dirty="0"/>
              <a:t>.) 1000 6B hours 66</a:t>
            </a:r>
          </a:p>
          <a:p>
            <a:r>
              <a:rPr lang="en-US" altLang="zh-CN" dirty="0"/>
              <a:t>CBOW (negative) 300 1.5B minutes 72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2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可能的改进：学习</a:t>
            </a:r>
            <a:r>
              <a:rPr lang="en-US" altLang="zh-CN" dirty="0" err="1"/>
              <a:t>phrares</a:t>
            </a:r>
            <a:r>
              <a:rPr lang="zh-CN" altLang="en-US" dirty="0"/>
              <a:t>，不是</a:t>
            </a:r>
            <a:r>
              <a:rPr lang="en-US" altLang="zh-CN" dirty="0"/>
              <a:t>words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38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图中，</a:t>
            </a:r>
            <a:r>
              <a:rPr lang="en-US" altLang="zh-CN" dirty="0"/>
              <a:t>Author</a:t>
            </a:r>
            <a:r>
              <a:rPr lang="zh-CN" altLang="en-US" dirty="0"/>
              <a:t>更容易被游走到（注意，</a:t>
            </a:r>
            <a:r>
              <a:rPr lang="en-US" altLang="zh-CN" dirty="0" err="1"/>
              <a:t>deepwalk</a:t>
            </a:r>
            <a:r>
              <a:rPr lang="zh-CN" altLang="en-US" dirty="0"/>
              <a:t>不分类，不要关心第一行）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6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>
            <a:extLst>
              <a:ext uri="{FF2B5EF4-FFF2-40B4-BE49-F238E27FC236}">
                <a16:creationId xmlns:a16="http://schemas.microsoft.com/office/drawing/2014/main" id="{14938B29-A8C5-4694-9C5E-C5664DC5A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97" y="8886"/>
            <a:ext cx="9129103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28" y="1774316"/>
            <a:ext cx="6413616" cy="646331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3600" kern="1200" dirty="0">
                <a:solidFill>
                  <a:srgbClr val="3090D8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7484" y="2431337"/>
            <a:ext cx="6400800" cy="1314450"/>
          </a:xfrm>
        </p:spPr>
        <p:txBody>
          <a:bodyPr/>
          <a:lstStyle>
            <a:lvl1pPr marL="0" indent="0" algn="ctr">
              <a:buNone/>
              <a:defRPr lang="zh-CN" altLang="en-US" sz="1600" kern="1200" dirty="0">
                <a:solidFill>
                  <a:srgbClr val="3090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id="{804F0896-01A7-4B2E-822C-31E81469F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0192" y="0"/>
            <a:ext cx="3199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CB141A6-CC2A-4B7E-8A82-A3C49608FD7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>
            <a:lvl1pPr marL="285750" indent="-285750" algn="just" defTabSz="1218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8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4488" indent="225425" algn="l" defTabSz="914400" rtl="0" eaLnBrk="1" latinLnBrk="0" hangingPunct="1">
              <a:lnSpc>
                <a:spcPct val="120000"/>
              </a:lnSpc>
              <a:defRPr lang="zh-CN" altLang="en-US" sz="14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8838" indent="-233363">
              <a:lnSpc>
                <a:spcPct val="12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84313" indent="-280988">
              <a:lnSpc>
                <a:spcPct val="1200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68" y="301288"/>
            <a:ext cx="8229600" cy="451274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2400" b="1" kern="1200" dirty="0">
                <a:solidFill>
                  <a:srgbClr val="0070C0"/>
                </a:solidFill>
                <a:latin typeface="微软雅黑"/>
                <a:ea typeface="微软雅黑"/>
                <a:cs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五边形 4">
            <a:extLst>
              <a:ext uri="{FF2B5EF4-FFF2-40B4-BE49-F238E27FC236}">
                <a16:creationId xmlns:a16="http://schemas.microsoft.com/office/drawing/2014/main" id="{11CB2D4A-DE54-4A30-A370-CF57046D8EBB}"/>
              </a:ext>
            </a:extLst>
          </p:cNvPr>
          <p:cNvSpPr/>
          <p:nvPr userDrawn="1"/>
        </p:nvSpPr>
        <p:spPr>
          <a:xfrm>
            <a:off x="0" y="324198"/>
            <a:ext cx="467544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53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68" y="301288"/>
            <a:ext cx="8229600" cy="451274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zh-CN" altLang="en-US" sz="2400" b="1" kern="1200" dirty="0">
                <a:solidFill>
                  <a:srgbClr val="0070C0"/>
                </a:solidFill>
                <a:latin typeface="微软雅黑"/>
                <a:ea typeface="微软雅黑"/>
                <a:cs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915566"/>
            <a:ext cx="8229600" cy="3679057"/>
          </a:xfrm>
        </p:spPr>
        <p:txBody>
          <a:bodyPr>
            <a:normAutofit/>
          </a:bodyPr>
          <a:lstStyle>
            <a:lvl1pPr marL="285750" indent="-285750" algn="just" defTabSz="1218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8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4488" indent="225425" algn="l" defTabSz="914400" rtl="0" eaLnBrk="1" latinLnBrk="0" hangingPunct="1">
              <a:lnSpc>
                <a:spcPct val="120000"/>
              </a:lnSpc>
              <a:defRPr lang="zh-CN" altLang="en-US" sz="14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8838" indent="-233363">
              <a:lnSpc>
                <a:spcPct val="120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84313" indent="-280988">
              <a:lnSpc>
                <a:spcPct val="1200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五边形 4">
            <a:extLst>
              <a:ext uri="{FF2B5EF4-FFF2-40B4-BE49-F238E27FC236}">
                <a16:creationId xmlns:a16="http://schemas.microsoft.com/office/drawing/2014/main" id="{11CB2D4A-DE54-4A30-A370-CF57046D8EBB}"/>
              </a:ext>
            </a:extLst>
          </p:cNvPr>
          <p:cNvSpPr/>
          <p:nvPr userDrawn="1"/>
        </p:nvSpPr>
        <p:spPr>
          <a:xfrm>
            <a:off x="0" y="324198"/>
            <a:ext cx="467544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D31B924-7EB6-4896-B1B9-1FF47EF4E7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268" y="75863"/>
            <a:ext cx="2374900" cy="24833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buNone/>
              <a:defRPr lang="en-US" altLang="zh-CN" sz="1200" kern="1200" dirty="0" smtClean="0">
                <a:solidFill>
                  <a:prstClr val="white">
                    <a:lumMod val="50000"/>
                  </a:prstClr>
                </a:solidFill>
                <a:latin typeface="微软雅黑"/>
                <a:ea typeface="微软雅黑"/>
                <a:cs typeface="+mn-ea"/>
              </a:defRPr>
            </a:lvl1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95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EE01F9A-66D3-42C5-B106-4DE15ED2F1E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402991" y="1658889"/>
            <a:ext cx="1762124" cy="1725661"/>
          </a:xfrm>
        </p:spPr>
        <p:txBody>
          <a:bodyPr anchor="b">
            <a:noAutofit/>
          </a:bodyPr>
          <a:lstStyle>
            <a:lvl1pPr mar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96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423" y="2643758"/>
            <a:ext cx="3296494" cy="463722"/>
          </a:xfrm>
        </p:spPr>
        <p:txBody>
          <a:bodyPr anchor="t">
            <a:normAutofit/>
          </a:bodyPr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zh-CN" alt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07423" y="1995686"/>
            <a:ext cx="2316905" cy="584459"/>
          </a:xfrm>
        </p:spPr>
        <p:txBody>
          <a:bodyPr anchor="b">
            <a:normAutofit/>
          </a:bodyPr>
          <a:lstStyle>
            <a:lvl1pPr mar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2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五边形 3">
            <a:extLst>
              <a:ext uri="{FF2B5EF4-FFF2-40B4-BE49-F238E27FC236}">
                <a16:creationId xmlns:a16="http://schemas.microsoft.com/office/drawing/2014/main" id="{A5D0CE5A-E6AB-432B-A763-CBD8B00481F6}"/>
              </a:ext>
            </a:extLst>
          </p:cNvPr>
          <p:cNvSpPr/>
          <p:nvPr userDrawn="1"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04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8">
            <a:extLst>
              <a:ext uri="{FF2B5EF4-FFF2-40B4-BE49-F238E27FC236}">
                <a16:creationId xmlns:a16="http://schemas.microsoft.com/office/drawing/2014/main" id="{1AD8B67D-31F5-40A7-B69E-51DCBCB40D63}"/>
              </a:ext>
            </a:extLst>
          </p:cNvPr>
          <p:cNvSpPr/>
          <p:nvPr userDrawn="1"/>
        </p:nvSpPr>
        <p:spPr>
          <a:xfrm>
            <a:off x="5549208" y="19548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58AB8FED-4279-43A9-B57F-0F0E4A82A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" y="0"/>
            <a:ext cx="9129103" cy="5143500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E9AC89AD-E1CF-4039-A1A3-9CF7D7B9A9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6776" y="0"/>
            <a:ext cx="3199775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38F2F1-1236-4092-9E3D-ACD021A27FFA}"/>
              </a:ext>
            </a:extLst>
          </p:cNvPr>
          <p:cNvSpPr txBox="1"/>
          <p:nvPr userDrawn="1"/>
        </p:nvSpPr>
        <p:spPr>
          <a:xfrm>
            <a:off x="971600" y="199568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090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3600" b="1" dirty="0">
              <a:solidFill>
                <a:srgbClr val="3090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89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BAEA-2E2F-43C1-8FC5-9FEE3A8DF45C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5319-2DBA-4D9A-88B5-78BEDCD93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5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44" r:id="rId3"/>
    <p:sldLayoutId id="2147483651" r:id="rId4"/>
    <p:sldLayoutId id="2147483655" r:id="rId5"/>
    <p:sldLayoutId id="214748374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microsoft.com/office/2007/relationships/hdphoto" Target="../media/hdphoto2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7817A3-7D43-4B65-97FF-5EBF1AC3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TransE</a:t>
            </a:r>
            <a:r>
              <a:rPr lang="zh-CN" altLang="en-US" dirty="0"/>
              <a:t>作为预处理的后续工作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6400EA-8D8E-4B9D-8869-0E2A21630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40" y="1690123"/>
            <a:ext cx="4426156" cy="26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B03B07F-7645-43CE-B294-8A7780C23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" y="1712825"/>
            <a:ext cx="4644328" cy="260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C3E1-7D90-477C-9B78-3379A854880A}"/>
              </a:ext>
            </a:extLst>
          </p:cNvPr>
          <p:cNvSpPr txBox="1"/>
          <p:nvPr/>
        </p:nvSpPr>
        <p:spPr>
          <a:xfrm>
            <a:off x="2411760" y="4876006"/>
            <a:ext cx="6730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100" dirty="0"/>
              <a:t>https://towardsdatascience.com/summary-of-translate-model-for-knowledge-graph-embedding-29042be64273</a:t>
            </a:r>
          </a:p>
        </p:txBody>
      </p:sp>
    </p:spTree>
    <p:extLst>
      <p:ext uri="{BB962C8B-B14F-4D97-AF65-F5344CB8AC3E}">
        <p14:creationId xmlns:p14="http://schemas.microsoft.com/office/powerpoint/2010/main" val="216512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24C5E6-B440-4404-B348-12769DF86079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推荐效果（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评价常量，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表示用户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对产品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的评价，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zh-CN" altLang="en-US" dirty="0"/>
                  <a:t>修正项）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意外效果（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zh-CN" altLang="en-US" dirty="0"/>
                  <a:t>距离函数，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dirty="0"/>
                  <a:t>对意外的容忍度，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zh-CN" altLang="en-US" dirty="0"/>
                  <a:t>修正项）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推荐产品对用户的效用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24C5E6-B440-4404-B348-12769DF86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6CC2D99-D0C9-41D3-8B25-218A8A67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评价指标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204CF-4EAF-45AB-AB2B-C4FE66182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17169"/>
            <a:ext cx="2808312" cy="506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58AFE-6E19-496A-B4ED-B039FD90B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355726"/>
            <a:ext cx="3816424" cy="505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61ABD2-924D-4F5A-90C5-8499BC9D5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3369282"/>
            <a:ext cx="4320480" cy="93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C2F4F1-9358-4A9A-9876-CE71723CEF0B}"/>
              </a:ext>
            </a:extLst>
          </p:cNvPr>
          <p:cNvSpPr txBox="1"/>
          <p:nvPr/>
        </p:nvSpPr>
        <p:spPr>
          <a:xfrm>
            <a:off x="3635896" y="4722156"/>
            <a:ext cx="55425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100" b="0" i="0" dirty="0">
                <a:solidFill>
                  <a:srgbClr val="222222"/>
                </a:solidFill>
                <a:effectLst/>
                <a:latin typeface="PingFangSC-Regular"/>
              </a:rPr>
              <a:t>Ref. Panagiotis, et al. "On Unexpectedness in Recommender Systems: Or How to Better Expect the Unexpected." </a:t>
            </a:r>
            <a:r>
              <a:rPr lang="en-US" altLang="zh-CN" sz="1100" b="0" i="1" dirty="0">
                <a:solidFill>
                  <a:srgbClr val="222222"/>
                </a:solidFill>
                <a:effectLst/>
                <a:latin typeface="PingFangSC-Regular"/>
              </a:rPr>
              <a:t>ACM Transactions on Intelligent Systems and Technology (TIST) .2015.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7075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BDB3E4-2619-47EA-8C80-94AE49EB37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计算意外推荐（</a:t>
            </a:r>
            <a:r>
              <a:rPr lang="en-US" altLang="zh-CN" dirty="0"/>
              <a:t>RS</a:t>
            </a:r>
            <a:r>
              <a:rPr lang="zh-CN" altLang="en-US" dirty="0"/>
              <a:t>推荐系统的推荐，</a:t>
            </a:r>
            <a:r>
              <a:rPr lang="en-US" altLang="zh-CN" dirty="0"/>
              <a:t>PM</a:t>
            </a:r>
            <a:r>
              <a:rPr lang="zh-CN" altLang="en-US" dirty="0"/>
              <a:t>原始预测模型的推荐）：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UNEXP = RS\PM</a:t>
            </a:r>
            <a:endParaRPr lang="zh-CN" altLang="en-US" dirty="0"/>
          </a:p>
          <a:p>
            <a:r>
              <a:rPr lang="zh-CN" altLang="en-US" dirty="0"/>
              <a:t>计算推荐价值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基于用户的推荐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9B2DD-48EC-4F70-8ACD-932B7661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评价指标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F1C84-83D2-428B-896D-189E9FD0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45834"/>
            <a:ext cx="3096344" cy="625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221059-FC25-4817-8698-EFFB0C075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04" y="3003798"/>
            <a:ext cx="2648320" cy="590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490C6-0B07-4455-97BF-EF4914CA8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"/>
          <a:stretch/>
        </p:blipFill>
        <p:spPr>
          <a:xfrm>
            <a:off x="654604" y="3723878"/>
            <a:ext cx="2736305" cy="567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15DD89-9275-44E1-B9E8-F89ADF72B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04" y="4431650"/>
            <a:ext cx="3659511" cy="5964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B81950-4C68-419C-B2F2-30B532942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31" y="3724841"/>
            <a:ext cx="1314665" cy="5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7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31CB6-098C-4A04-A52F-79A1F728F4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en-US" altLang="zh-CN" dirty="0"/>
          </a:p>
          <a:p>
            <a:pPr lvl="1"/>
            <a:r>
              <a:rPr lang="zh-CN" altLang="en-US" dirty="0"/>
              <a:t>隐空间：隐特征和属性</a:t>
            </a:r>
            <a:endParaRPr lang="en-US" altLang="zh-CN" dirty="0"/>
          </a:p>
          <a:p>
            <a:pPr lvl="1"/>
            <a:r>
              <a:rPr lang="zh-CN" altLang="en-US" dirty="0"/>
              <a:t>特征空间：用户和产品</a:t>
            </a:r>
            <a:endParaRPr lang="en-US" altLang="zh-CN" dirty="0"/>
          </a:p>
          <a:p>
            <a:r>
              <a:rPr lang="zh-CN" altLang="en-US" dirty="0"/>
              <a:t>单个隐空间不一定是最好的</a:t>
            </a:r>
            <a:endParaRPr lang="en-US" altLang="zh-CN" dirty="0"/>
          </a:p>
          <a:p>
            <a:pPr lvl="1"/>
            <a:r>
              <a:rPr lang="zh-CN" altLang="en-US" dirty="0"/>
              <a:t>考虑电影数据集，一个人的喜好可能有多个分类（科幻、喜剧等）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8B8640-EB62-402E-B805-705767E4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多个隐空间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15489-68B7-4ADA-8E04-EC670955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" y="2571750"/>
            <a:ext cx="8100392" cy="23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8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979D-B2FE-416D-9F97-474644F0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Bags of Words (i.e. CBOW / </a:t>
            </a:r>
            <a:r>
              <a:rPr lang="zh-CN" altLang="en-US" dirty="0"/>
              <a:t>词袋模型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413E-694D-4E60-9160-A2DDE9E7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896" y="915566"/>
            <a:ext cx="5050904" cy="3679057"/>
          </a:xfrm>
        </p:spPr>
        <p:txBody>
          <a:bodyPr/>
          <a:lstStyle/>
          <a:p>
            <a:r>
              <a:rPr lang="zh-CN" altLang="en-US" dirty="0"/>
              <a:t>输入：句子</a:t>
            </a:r>
            <a:endParaRPr lang="en-US" altLang="zh-CN" dirty="0"/>
          </a:p>
          <a:p>
            <a:r>
              <a:rPr lang="zh-CN" altLang="en-US" dirty="0"/>
              <a:t>中间层：词袋统计</a:t>
            </a:r>
            <a:r>
              <a:rPr lang="en-US" altLang="zh-CN" dirty="0"/>
              <a:t>(30-200</a:t>
            </a:r>
            <a:r>
              <a:rPr lang="zh-CN" altLang="en-US" dirty="0"/>
              <a:t>维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目标：当前词</a:t>
            </a:r>
            <a:r>
              <a:rPr lang="en-US" altLang="zh-CN" dirty="0"/>
              <a:t>w(t)</a:t>
            </a:r>
            <a:r>
              <a:rPr lang="zh-CN" altLang="en-US" dirty="0"/>
              <a:t>在所有词中出现的概率最高。</a:t>
            </a:r>
            <a:endParaRPr lang="en-US" altLang="zh-CN" dirty="0"/>
          </a:p>
          <a:p>
            <a:r>
              <a:rPr lang="zh-CN" altLang="en-US" dirty="0"/>
              <a:t>学习量：</a:t>
            </a:r>
            <a:endParaRPr lang="en-US" altLang="zh-CN" dirty="0"/>
          </a:p>
          <a:p>
            <a:pPr lvl="1"/>
            <a:r>
              <a:rPr lang="en-US" altLang="zh-CN" dirty="0"/>
              <a:t>W(input-projection) – </a:t>
            </a:r>
            <a:r>
              <a:rPr lang="zh-CN" altLang="en-US" dirty="0"/>
              <a:t>该矩阵在</a:t>
            </a:r>
            <a:r>
              <a:rPr lang="en-US" altLang="zh-CN" dirty="0"/>
              <a:t>input</a:t>
            </a:r>
            <a:r>
              <a:rPr lang="zh-CN" altLang="en-US" dirty="0"/>
              <a:t>前层中是共用的</a:t>
            </a:r>
            <a:endParaRPr lang="en-US" altLang="zh-CN" dirty="0"/>
          </a:p>
          <a:p>
            <a:pPr lvl="1"/>
            <a:r>
              <a:rPr lang="en-US" altLang="zh-CN" dirty="0"/>
              <a:t>W(projection-output)</a:t>
            </a:r>
          </a:p>
          <a:p>
            <a:r>
              <a:rPr lang="zh-CN" altLang="en-US" dirty="0"/>
              <a:t>不考虑上下文</a:t>
            </a:r>
            <a:endParaRPr lang="en-US" altLang="zh-CN" dirty="0"/>
          </a:p>
          <a:p>
            <a:pPr lvl="1"/>
            <a:r>
              <a:rPr lang="zh-CN" altLang="en-US" dirty="0"/>
              <a:t>我们只关心输入词语和目标输出词语的关系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 err="1"/>
              <a:t>cat+eat</a:t>
            </a:r>
            <a:r>
              <a:rPr lang="zh-CN" altLang="en-US" dirty="0"/>
              <a:t>和</a:t>
            </a:r>
            <a:r>
              <a:rPr lang="en-US" altLang="zh-CN" dirty="0"/>
              <a:t>fish</a:t>
            </a:r>
            <a:r>
              <a:rPr lang="zh-CN" altLang="en-US" dirty="0"/>
              <a:t>的关系（无关语序）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FC49C-F2CF-4D1D-96CC-430D16A988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268" y="75863"/>
            <a:ext cx="2374900" cy="225425"/>
          </a:xfrm>
        </p:spPr>
        <p:txBody>
          <a:bodyPr/>
          <a:lstStyle/>
          <a:p>
            <a:r>
              <a:rPr lang="en-US" altLang="zh-CN" dirty="0"/>
              <a:t>Recall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EE4E7-E7AD-4AEE-AE02-2DD6E768F753}"/>
              </a:ext>
            </a:extLst>
          </p:cNvPr>
          <p:cNvSpPr txBox="1"/>
          <p:nvPr/>
        </p:nvSpPr>
        <p:spPr>
          <a:xfrm>
            <a:off x="4572000" y="474785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100" b="0" i="0" u="none" strike="noStrik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Mikolov</a:t>
            </a:r>
            <a:r>
              <a:rPr lang="en-US" altLang="zh-CN" sz="11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T, Chen K, </a:t>
            </a:r>
            <a:r>
              <a:rPr lang="en-US" altLang="zh-CN" sz="1100" b="0" i="0" u="none" strike="noStrike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Corrado</a:t>
            </a:r>
            <a:r>
              <a:rPr lang="en-US" altLang="zh-CN" sz="11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G, et al. Efficient Estimation of Word Representations in Vector Space[J]. Computer Science, 2013.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5F613-E98E-4BB0-BEAD-E27543414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84951"/>
            <a:ext cx="2746648" cy="37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6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979D-B2FE-416D-9F97-474644F0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Skip-gram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413E-694D-4E60-9160-A2DDE9E7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896" y="915566"/>
            <a:ext cx="5050904" cy="3679057"/>
          </a:xfrm>
        </p:spPr>
        <p:txBody>
          <a:bodyPr/>
          <a:lstStyle/>
          <a:p>
            <a:r>
              <a:rPr lang="zh-CN" altLang="en-US" dirty="0"/>
              <a:t>输入：单词</a:t>
            </a:r>
            <a:endParaRPr lang="en-US" altLang="zh-CN" dirty="0"/>
          </a:p>
          <a:p>
            <a:r>
              <a:rPr lang="zh-CN" altLang="en-US" dirty="0"/>
              <a:t>中间层：单词的映射</a:t>
            </a:r>
            <a:endParaRPr lang="en-US" altLang="zh-CN" dirty="0"/>
          </a:p>
          <a:p>
            <a:r>
              <a:rPr lang="zh-CN" altLang="en-US" dirty="0"/>
              <a:t>目标：句子符合预测的结果（即该单词周围最容易出现的单词）</a:t>
            </a:r>
            <a:endParaRPr lang="en-US" altLang="zh-CN" dirty="0"/>
          </a:p>
          <a:p>
            <a:r>
              <a:rPr lang="zh-CN" altLang="en-US" dirty="0"/>
              <a:t>学习量：</a:t>
            </a:r>
            <a:endParaRPr lang="en-US" altLang="zh-CN" dirty="0"/>
          </a:p>
          <a:p>
            <a:pPr lvl="1"/>
            <a:r>
              <a:rPr lang="en-US" altLang="zh-CN" dirty="0"/>
              <a:t>W(input-projection) </a:t>
            </a:r>
          </a:p>
          <a:p>
            <a:pPr lvl="1"/>
            <a:r>
              <a:rPr lang="en-US" altLang="zh-CN" dirty="0"/>
              <a:t>W(projection-output) – </a:t>
            </a:r>
            <a:r>
              <a:rPr lang="zh-CN" altLang="en-US" dirty="0"/>
              <a:t>多个</a:t>
            </a:r>
            <a:endParaRPr lang="en-US" altLang="zh-CN" dirty="0"/>
          </a:p>
          <a:p>
            <a:r>
              <a:rPr lang="zh-CN" altLang="en-US" dirty="0"/>
              <a:t>不考虑上下文</a:t>
            </a:r>
            <a:endParaRPr lang="en-US" altLang="zh-CN" dirty="0"/>
          </a:p>
          <a:p>
            <a:pPr lvl="1"/>
            <a:r>
              <a:rPr lang="zh-CN" altLang="en-US" dirty="0"/>
              <a:t>我们只关心输入词语和目标输出词语的关系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 err="1"/>
              <a:t>cat+eat</a:t>
            </a:r>
            <a:r>
              <a:rPr lang="zh-CN" altLang="en-US" dirty="0"/>
              <a:t>和</a:t>
            </a:r>
            <a:r>
              <a:rPr lang="en-US" altLang="zh-CN" dirty="0"/>
              <a:t>fish</a:t>
            </a:r>
            <a:r>
              <a:rPr lang="zh-CN" altLang="en-US" dirty="0"/>
              <a:t>的关系（无关语序）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EE4E7-E7AD-4AEE-AE02-2DD6E768F753}"/>
              </a:ext>
            </a:extLst>
          </p:cNvPr>
          <p:cNvSpPr txBox="1"/>
          <p:nvPr/>
        </p:nvSpPr>
        <p:spPr>
          <a:xfrm>
            <a:off x="3707904" y="4876006"/>
            <a:ext cx="5436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1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https://docs.google.com/file/d/0B7XkCwpI5KDYRWRnd1RzWXQ2TWc/edit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D29CA-737B-41BE-A926-D4F502717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8" y="861097"/>
            <a:ext cx="2828203" cy="37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979D-B2FE-416D-9F97-474644F0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Feedforward Neural Net Language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5413E-694D-4E60-9160-A2DDE9E7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896" y="915566"/>
            <a:ext cx="5050904" cy="3679057"/>
          </a:xfrm>
        </p:spPr>
        <p:txBody>
          <a:bodyPr/>
          <a:lstStyle/>
          <a:p>
            <a:r>
              <a:rPr lang="zh-CN" altLang="en-US" dirty="0"/>
              <a:t>原始的词嵌入</a:t>
            </a:r>
            <a:endParaRPr lang="en-US" altLang="zh-CN" dirty="0"/>
          </a:p>
          <a:p>
            <a:pPr lvl="1"/>
            <a:r>
              <a:rPr lang="zh-CN" altLang="en-US" dirty="0"/>
              <a:t>更加复杂的</a:t>
            </a:r>
            <a:r>
              <a:rPr lang="en-US" altLang="zh-CN" dirty="0"/>
              <a:t>BOW</a:t>
            </a:r>
            <a:r>
              <a:rPr lang="zh-CN" altLang="en-US" dirty="0"/>
              <a:t>（多了</a:t>
            </a:r>
            <a:r>
              <a:rPr lang="en-US" altLang="zh-CN" dirty="0"/>
              <a:t>hidden layer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相比于</a:t>
            </a:r>
            <a:r>
              <a:rPr lang="en-US" altLang="zh-CN" dirty="0"/>
              <a:t>BOW</a:t>
            </a:r>
            <a:r>
              <a:rPr lang="zh-CN" altLang="en-US" dirty="0"/>
              <a:t>，速度有</a:t>
            </a:r>
            <a:r>
              <a:rPr lang="en-US" altLang="zh-CN" dirty="0"/>
              <a:t>100x</a:t>
            </a:r>
            <a:r>
              <a:rPr lang="zh-CN" altLang="en-US" dirty="0"/>
              <a:t>的提升</a:t>
            </a:r>
            <a:endParaRPr lang="en-US" altLang="zh-CN" dirty="0"/>
          </a:p>
          <a:p>
            <a:pPr lvl="1"/>
            <a:r>
              <a:rPr lang="zh-CN" altLang="en-US" dirty="0"/>
              <a:t>使用一个复杂的网络，仅仅学习词嵌入是合适的吗？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EE4E7-E7AD-4AEE-AE02-2DD6E768F753}"/>
              </a:ext>
            </a:extLst>
          </p:cNvPr>
          <p:cNvSpPr txBox="1"/>
          <p:nvPr/>
        </p:nvSpPr>
        <p:spPr>
          <a:xfrm>
            <a:off x="3635896" y="4876006"/>
            <a:ext cx="55081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100" b="0" i="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https://docs.google.com/file/d/0B7XkCwpI5KDYRWRnd1RzWXQ2TWc/edit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4B291-FE88-44A9-9AAB-A49247FEE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95966"/>
            <a:ext cx="2910334" cy="21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8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0DC0CB-D834-4740-A2EA-6F9332B588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80112" y="915566"/>
            <a:ext cx="3106688" cy="3679057"/>
          </a:xfrm>
        </p:spPr>
        <p:txBody>
          <a:bodyPr/>
          <a:lstStyle/>
          <a:p>
            <a:r>
              <a:rPr lang="zh-CN" altLang="en-US" dirty="0"/>
              <a:t>随机选择路径，并预测路径上词的出现频率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33332F-92BD-4D41-9B8D-9C69F862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Deep-Walk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4B935-A7CD-46FB-82A8-EEC4C8D36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8433"/>
            <a:ext cx="486795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B73D00-E645-4AA9-96E6-A52AFAD8FC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采用二叉树降低</a:t>
            </a:r>
            <a:r>
              <a:rPr lang="en-US" altLang="zh-CN" dirty="0"/>
              <a:t>SoftMax</a:t>
            </a:r>
            <a:r>
              <a:rPr lang="zh-CN" altLang="en-US" dirty="0"/>
              <a:t>计算量</a:t>
            </a:r>
            <a:endParaRPr lang="en-US" altLang="zh-CN" dirty="0"/>
          </a:p>
          <a:p>
            <a:pPr lvl="1"/>
            <a:r>
              <a:rPr lang="en-US" altLang="zh-CN" dirty="0"/>
              <a:t>Huffman</a:t>
            </a:r>
            <a:r>
              <a:rPr lang="zh-CN" altLang="en-US" dirty="0"/>
              <a:t>在改进的算法中也使用到了</a:t>
            </a:r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332093-D5B3-42CE-ACB7-9F75A7E1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Deep-Walk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3C444-89C6-49C9-BC85-13528FBA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9662"/>
            <a:ext cx="3210373" cy="619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535C4-1933-45AF-A354-F8A7A7DE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25" y="1350983"/>
            <a:ext cx="406774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4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77DB25-747C-4E0D-9BF3-056B61A0F002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异质网络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l-G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  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|&gt;2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zh-CN" altLang="en-US" dirty="0"/>
                  <a:t>表示节点类型，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n-US" dirty="0"/>
                  <a:t>表示边的类型</a:t>
                </a:r>
                <a:endParaRPr lang="en-US" altLang="zh-CN" dirty="0"/>
              </a:p>
              <a:p>
                <a:r>
                  <a:rPr lang="en-US" altLang="zh-CN" dirty="0" err="1"/>
                  <a:t>DeepWalk</a:t>
                </a:r>
                <a:r>
                  <a:rPr lang="en-US" altLang="zh-CN" dirty="0"/>
                  <a:t>?</a:t>
                </a:r>
              </a:p>
              <a:p>
                <a:pPr lvl="1"/>
                <a:r>
                  <a:rPr lang="zh-CN" altLang="en-US" dirty="0"/>
                  <a:t>偏向于高度可见的顶点类型（即那些在路径中频繁出现的顶点类型）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偏向于频繁出现在关键路径中的顶点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77DB25-747C-4E0D-9BF3-056B61A0F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CDA74C4-903B-44A0-8734-C59A9E97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异质网络</a:t>
            </a: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D9332C53-139A-4676-A2EB-99DF1E46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46659"/>
            <a:ext cx="22955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9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699F08-8E0E-424C-8232-F2A68742DA21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定义：下一个转换类型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zh-CN" altLang="en-US" dirty="0"/>
                  <a:t>举例：</a:t>
                </a:r>
                <a:r>
                  <a:rPr lang="en-US" altLang="zh-CN" dirty="0"/>
                  <a:t>APA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APVPA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OAPVPAO</a:t>
                </a:r>
              </a:p>
              <a:p>
                <a:pPr lvl="1"/>
                <a:r>
                  <a:rPr lang="zh-CN" altLang="en-US" dirty="0"/>
                  <a:t>其余和</a:t>
                </a:r>
                <a:r>
                  <a:rPr lang="en-US" altLang="zh-CN" dirty="0" err="1"/>
                  <a:t>deepwalk</a:t>
                </a:r>
                <a:r>
                  <a:rPr lang="zh-CN" altLang="en-US" dirty="0"/>
                  <a:t>一样</a:t>
                </a:r>
                <a:endParaRPr lang="en-US" altLang="zh-CN" dirty="0"/>
              </a:p>
              <a:p>
                <a:r>
                  <a:rPr lang="en-US" altLang="zh-CN" dirty="0"/>
                  <a:t>Loss</a:t>
                </a:r>
                <a:r>
                  <a:rPr lang="zh-CN" altLang="en-US" dirty="0"/>
                  <a:t>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类似</a:t>
                </a:r>
                <a:r>
                  <a:rPr lang="en-US" altLang="zh-CN" dirty="0" err="1"/>
                  <a:t>TransE</a:t>
                </a:r>
                <a:r>
                  <a:rPr lang="zh-CN" altLang="en-US" dirty="0"/>
                  <a:t>的思想（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699F08-8E0E-424C-8232-F2A68742D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CE3D92A-1AA2-4976-9FC4-BC0262DF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metapath2vec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18464-5AB8-491B-B801-0A6059814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419622"/>
            <a:ext cx="4505954" cy="485843"/>
          </a:xfrm>
          <a:prstGeom prst="rect">
            <a:avLst/>
          </a:prstGeom>
        </p:spPr>
      </p:pic>
      <p:pic>
        <p:nvPicPr>
          <p:cNvPr id="7" name="Picture 2" descr="在这里插入图片描述">
            <a:extLst>
              <a:ext uri="{FF2B5EF4-FFF2-40B4-BE49-F238E27FC236}">
                <a16:creationId xmlns:a16="http://schemas.microsoft.com/office/drawing/2014/main" id="{FDDCE6CE-5386-4CA2-B6F0-11263375C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58" y="152214"/>
            <a:ext cx="22955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728BC-D44C-4D3B-8159-4A1E57A65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444" y="3579862"/>
            <a:ext cx="5579246" cy="79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1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DA162A-934C-433F-B418-4F1A9533B5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TransH</a:t>
            </a:r>
            <a:endParaRPr lang="en-US" altLang="zh-CN" dirty="0"/>
          </a:p>
          <a:p>
            <a:r>
              <a:rPr lang="zh-CN" altLang="en-US" dirty="0"/>
              <a:t>目标是处理一对多</a:t>
            </a:r>
            <a:r>
              <a:rPr lang="en-US" altLang="zh-CN" dirty="0"/>
              <a:t>/</a:t>
            </a:r>
            <a:r>
              <a:rPr lang="zh-CN" altLang="en-US" dirty="0"/>
              <a:t>多对一</a:t>
            </a:r>
            <a:r>
              <a:rPr lang="en-US" altLang="zh-CN" dirty="0"/>
              <a:t>/</a:t>
            </a:r>
            <a:r>
              <a:rPr lang="zh-CN" altLang="en-US" dirty="0"/>
              <a:t>多对多关系，并且不增加模式的复杂性和训练难度。</a:t>
            </a:r>
          </a:p>
          <a:p>
            <a:r>
              <a:rPr lang="zh-CN" altLang="en-US" dirty="0"/>
              <a:t>其基本思想是将关系解释为超平面上的转换操作。每个关系都有两个向量，超平面的范数向量</a:t>
            </a:r>
            <a:r>
              <a:rPr lang="en-US" altLang="zh-CN" dirty="0" err="1"/>
              <a:t>Wr</a:t>
            </a:r>
            <a:r>
              <a:rPr lang="zh-CN" altLang="en-US" dirty="0"/>
              <a:t>和超平面上的平移向量</a:t>
            </a:r>
            <a:r>
              <a:rPr lang="en-US" altLang="zh-CN" dirty="0"/>
              <a:t>(</a:t>
            </a:r>
            <a:r>
              <a:rPr lang="en-US" altLang="zh-CN" dirty="0" err="1"/>
              <a:t>dr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 err="1"/>
              <a:t>TransR</a:t>
            </a:r>
            <a:endParaRPr lang="en-US" altLang="zh-CN" dirty="0"/>
          </a:p>
          <a:p>
            <a:r>
              <a:rPr lang="en-US" altLang="zh-CN" dirty="0"/>
              <a:t>(location, contains, location)</a:t>
            </a:r>
            <a:r>
              <a:rPr lang="zh-CN" altLang="en-US" dirty="0"/>
              <a:t>的关系是</a:t>
            </a:r>
            <a:r>
              <a:rPr lang="en-US" altLang="zh-CN" dirty="0"/>
              <a:t>'contains'</a:t>
            </a:r>
            <a:r>
              <a:rPr lang="zh-CN" altLang="en-US" dirty="0"/>
              <a:t>，</a:t>
            </a:r>
            <a:r>
              <a:rPr lang="en-US" altLang="zh-CN" dirty="0"/>
              <a:t>(person, born, date)</a:t>
            </a:r>
            <a:r>
              <a:rPr lang="zh-CN" altLang="en-US" dirty="0"/>
              <a:t>的关系是</a:t>
            </a:r>
            <a:r>
              <a:rPr lang="en-US" altLang="zh-CN" dirty="0"/>
              <a:t>'born'</a:t>
            </a:r>
            <a:r>
              <a:rPr lang="zh-CN" altLang="en-US" dirty="0"/>
              <a:t>。这两种关系非常不同。</a:t>
            </a:r>
          </a:p>
          <a:p>
            <a:r>
              <a:rPr lang="zh-CN" altLang="en-US" dirty="0"/>
              <a:t>让</a:t>
            </a:r>
            <a:r>
              <a:rPr lang="en-US" altLang="zh-CN" dirty="0" err="1"/>
              <a:t>TransR</a:t>
            </a:r>
            <a:r>
              <a:rPr lang="zh-CN" altLang="en-US" dirty="0"/>
              <a:t>在两个不同的空间，即实体空间和多个关系空间</a:t>
            </a:r>
            <a:r>
              <a:rPr lang="en-US" altLang="zh-CN" dirty="0"/>
              <a:t>(</a:t>
            </a:r>
            <a:r>
              <a:rPr lang="zh-CN" altLang="en-US" dirty="0"/>
              <a:t>关系特定的实体空间</a:t>
            </a:r>
            <a:r>
              <a:rPr lang="en-US" altLang="zh-CN" dirty="0"/>
              <a:t>)</a:t>
            </a:r>
            <a:r>
              <a:rPr lang="zh-CN" altLang="en-US" dirty="0"/>
              <a:t>中建模实体和关系，并在对应的关系空间中进行转换，因此命名为</a:t>
            </a:r>
            <a:r>
              <a:rPr lang="en-US" altLang="zh-CN" dirty="0" err="1"/>
              <a:t>TransR</a:t>
            </a:r>
            <a:r>
              <a:rPr lang="zh-CN" altLang="en-US" dirty="0"/>
              <a:t>。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39D63-9BE1-48DE-BBBC-17E892A5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TransE</a:t>
            </a:r>
            <a:r>
              <a:rPr lang="zh-CN" altLang="en-US" dirty="0"/>
              <a:t>作为预处理的后续工作</a:t>
            </a:r>
          </a:p>
        </p:txBody>
      </p:sp>
    </p:spTree>
    <p:extLst>
      <p:ext uri="{BB962C8B-B14F-4D97-AF65-F5344CB8AC3E}">
        <p14:creationId xmlns:p14="http://schemas.microsoft.com/office/powerpoint/2010/main" val="404018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072D2E-6971-4368-8A0A-D3A703CDF20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915566"/>
            <a:ext cx="8229600" cy="4227934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如何分类？</a:t>
            </a:r>
            <a:endParaRPr lang="en-US" altLang="zh-CN" dirty="0"/>
          </a:p>
          <a:p>
            <a:pPr lvl="1"/>
            <a:r>
              <a:rPr lang="en-US" altLang="zh-CN" dirty="0"/>
              <a:t>Mean Shift</a:t>
            </a:r>
          </a:p>
          <a:p>
            <a:r>
              <a:rPr lang="zh-CN" altLang="en-US" dirty="0"/>
              <a:t>好处</a:t>
            </a:r>
            <a:endParaRPr lang="en-US" altLang="zh-CN" dirty="0"/>
          </a:p>
          <a:p>
            <a:pPr lvl="1"/>
            <a:r>
              <a:rPr lang="zh-CN" altLang="en-US" dirty="0"/>
              <a:t>不需要（也不允许）指定</a:t>
            </a:r>
            <a:r>
              <a:rPr lang="en-US" altLang="zh-CN" dirty="0"/>
              <a:t>cluster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1"/>
            <a:r>
              <a:rPr lang="zh-CN" altLang="en-US" dirty="0"/>
              <a:t>在高维中可以生成任意形状的</a:t>
            </a:r>
            <a:r>
              <a:rPr lang="en-US" altLang="zh-CN" dirty="0"/>
              <a:t>cluster</a:t>
            </a:r>
          </a:p>
          <a:p>
            <a:pPr lvl="1"/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DF231-C0B6-4D79-9EEF-55E0E83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多个隐空间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8B0B7-FFC4-4FD1-8E70-A236E841F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6" y="843558"/>
            <a:ext cx="8100392" cy="23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84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945-38D1-4EED-8B67-38B6C1D7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knn</a:t>
            </a:r>
            <a:r>
              <a:rPr lang="zh-CN" altLang="en-US" dirty="0"/>
              <a:t>中</a:t>
            </a:r>
            <a:r>
              <a:rPr lang="en-US" altLang="zh-CN" dirty="0"/>
              <a:t>k</a:t>
            </a:r>
            <a:r>
              <a:rPr lang="zh-CN" altLang="en-US" dirty="0"/>
              <a:t>值的选取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E25AE-4C60-4558-8BD5-750F23C61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8494"/>
                <a:ext cx="8229600" cy="432048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SSE (sum of the squared error)</a:t>
                </a:r>
              </a:p>
              <a:p>
                <a:pPr lvl="1"/>
                <a:r>
                  <a:rPr lang="zh-CN" altLang="en-US" dirty="0"/>
                  <a:t>二阶导数的最大值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小于真实聚类数时，由于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的增大会大幅增加每个簇的聚合程度，故</a:t>
                </a:r>
                <a:r>
                  <a:rPr lang="en-US" altLang="zh-CN" dirty="0"/>
                  <a:t>SSE</a:t>
                </a:r>
                <a:r>
                  <a:rPr lang="zh-CN" altLang="en-US" dirty="0"/>
                  <a:t>的下降幅度会很大。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到达真实聚类数时，再增加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所得到的聚合程度回报会迅速变小，所以</a:t>
                </a:r>
                <a:r>
                  <a:rPr lang="en-US" altLang="zh-CN" dirty="0"/>
                  <a:t>SSE</a:t>
                </a:r>
                <a:r>
                  <a:rPr lang="zh-CN" altLang="en-US" dirty="0"/>
                  <a:t>的下降幅度会骤减。</a:t>
                </a:r>
                <a:endParaRPr lang="en-US" altLang="zh-CN" dirty="0"/>
              </a:p>
              <a:p>
                <a:r>
                  <a:rPr lang="zh-CN" altLang="en-US" dirty="0"/>
                  <a:t>轮廓系数法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表示与自身</a:t>
                </a:r>
                <a:r>
                  <a:rPr lang="en-US" altLang="zh-CN" dirty="0"/>
                  <a:t>cluster</a:t>
                </a:r>
                <a:r>
                  <a:rPr lang="zh-CN" altLang="en-US" dirty="0"/>
                  <a:t>的平均距离，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表示与最近的</a:t>
                </a:r>
                <a:r>
                  <a:rPr lang="en-US" altLang="zh-CN" dirty="0"/>
                  <a:t>cluster</a:t>
                </a:r>
                <a:r>
                  <a:rPr lang="zh-CN" altLang="en-US" dirty="0"/>
                  <a:t>的所有样本的平均距离。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/>
                  <a:t>。显然，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越大，效果越好。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求出所有样本的轮廓系数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，求平均值，最大的即为最佳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值。</a:t>
                </a:r>
                <a:endParaRPr lang="en-US" altLang="zh-CN" dirty="0"/>
              </a:p>
              <a:p>
                <a:r>
                  <a:rPr lang="en-US" altLang="zh-CN" b="1" i="0" dirty="0" err="1">
                    <a:solidFill>
                      <a:srgbClr val="000000"/>
                    </a:solidFill>
                    <a:effectLst/>
                    <a:latin typeface="PingFang SC"/>
                  </a:rPr>
                  <a:t>Calinski-Harabasz</a:t>
                </a:r>
                <a:r>
                  <a:rPr lang="zh-CN" altLang="en-US" b="1" i="0" dirty="0">
                    <a:solidFill>
                      <a:srgbClr val="000000"/>
                    </a:solidFill>
                    <a:effectLst/>
                    <a:latin typeface="PingFang SC"/>
                  </a:rPr>
                  <a:t>准则（类似</a:t>
                </a:r>
                <a:r>
                  <a:rPr lang="en-US" altLang="zh-CN" b="1" i="0" dirty="0">
                    <a:solidFill>
                      <a:srgbClr val="000000"/>
                    </a:solidFill>
                    <a:effectLst/>
                    <a:latin typeface="PingFang SC"/>
                  </a:rPr>
                  <a:t>LDA</a:t>
                </a:r>
                <a:r>
                  <a:rPr lang="zh-CN" altLang="en-US" b="1" i="0" dirty="0">
                    <a:solidFill>
                      <a:srgbClr val="000000"/>
                    </a:solidFill>
                    <a:effectLst/>
                    <a:latin typeface="PingFang SC"/>
                  </a:rPr>
                  <a:t>的划分标准）</a:t>
                </a:r>
                <a:endParaRPr lang="en-US" altLang="zh-CN" b="1" i="0" dirty="0">
                  <a:solidFill>
                    <a:srgbClr val="000000"/>
                  </a:solidFill>
                  <a:effectLst/>
                  <a:latin typeface="PingFang SC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𝑆𝑆𝑊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zh-CN" dirty="0"/>
                  <a:t>VRC</a:t>
                </a:r>
                <a:r>
                  <a:rPr lang="zh-CN" altLang="en-US" dirty="0"/>
                  <a:t>越大，数据分离度越高。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SSB</a:t>
                </a:r>
                <a:r>
                  <a:rPr lang="zh-CN" altLang="en-US" dirty="0"/>
                  <a:t>是类间方差，即所有点的中心点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到某类中心点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SSW</a:t>
                </a:r>
                <a:r>
                  <a:rPr lang="zh-CN" altLang="en-US" dirty="0"/>
                  <a:t>是类内方差，即所有点到该点对应中心店的距离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𝑆𝑆𝑊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E25AE-4C60-4558-8BD5-750F23C61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8494"/>
                <a:ext cx="8229600" cy="4320480"/>
              </a:xfrm>
              <a:blipFill>
                <a:blip r:embed="rId3"/>
                <a:stretch>
                  <a:fillRect l="-444" t="-141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7E496-A919-4EEB-88CB-A2F35135FC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304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31ADC-D397-479C-8976-36136E4BC875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457200" y="915566"/>
                <a:ext cx="4546848" cy="36790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选择空间中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为圆心，以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为半径为半径，做一个高维球，得到落在所有球内的所有点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dirty="0"/>
                  <a:t>，终止。如果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l-GR" altLang="zh-CN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则利用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计算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，重新运行该算法。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找到非该聚类点（即不在最终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所在高维球中的点），继续分类。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31ADC-D397-479C-8976-36136E4BC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57200" y="915566"/>
                <a:ext cx="4546848" cy="3679057"/>
              </a:xfrm>
              <a:blipFill>
                <a:blip r:embed="rId3"/>
                <a:stretch>
                  <a:fillRect l="-804" r="-6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3D4BAF-0CE1-4C8F-8B81-4919610D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Mean-Shift</a:t>
            </a:r>
            <a:r>
              <a:rPr lang="zh-CN" altLang="en-US" dirty="0"/>
              <a:t>算法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3EFD1-740F-46F2-963C-B764E7EB2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998" y="1281820"/>
            <a:ext cx="3766504" cy="29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5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31ADC-D397-479C-8976-36136E4BC875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记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为高斯核函数，</a:t>
                </a:r>
                <a:r>
                  <a:rPr lang="en-US" altLang="zh-CN" dirty="0"/>
                  <a:t>                                                           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为带宽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代替</a:t>
                </a:r>
                <a:r>
                  <a:rPr lang="en-US" altLang="zh-CN" dirty="0"/>
                  <a:t>mean-shift</a:t>
                </a:r>
                <a:r>
                  <a:rPr lang="zh-CN" altLang="en-US" dirty="0"/>
                  <a:t>算法中的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函数，可得：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ra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得到新的分布（本文）：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31ADC-D397-479C-8976-36136E4BC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3D4BAF-0CE1-4C8F-8B81-4919610D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Mean-Shift</a:t>
            </a:r>
            <a:r>
              <a:rPr lang="zh-CN" altLang="en-US" dirty="0"/>
              <a:t>应用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01EB0-3887-47FC-96F2-813DD4ABF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699542"/>
            <a:ext cx="3962953" cy="828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D76372-F273-45BE-A718-DE59DA6D0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2127898"/>
            <a:ext cx="4172532" cy="933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20E84-4257-4F59-9499-AB5E6C72B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931" y="3971511"/>
            <a:ext cx="2952328" cy="512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BC2ABF-2E90-4487-B2BB-2EE3738C5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8743" y="3772955"/>
            <a:ext cx="3390525" cy="9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7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072D2E-6971-4368-8A0A-D3A703CDF20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对每个用户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，读取历史行为数据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根据</a:t>
                </a:r>
                <a:r>
                  <a:rPr lang="en-US" altLang="zh-CN" dirty="0"/>
                  <a:t>metapath2vec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skip-gram</a:t>
                </a:r>
                <a:r>
                  <a:rPr lang="zh-CN" altLang="en-US" dirty="0"/>
                  <a:t>提取隐状态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运行</a:t>
                </a:r>
                <a:r>
                  <a:rPr lang="en-US" altLang="zh-CN" dirty="0"/>
                  <a:t>Mean Shift</a:t>
                </a:r>
                <a:r>
                  <a:rPr lang="zh-CN" altLang="en-US" dirty="0"/>
                  <a:t>算法聚类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dirty="0"/>
                  <a:t>对于新的推荐产品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/>
                  <a:t>，该产品对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的惊喜度通过其和聚类中心的加权平均得到：</a:t>
                </a:r>
                <a:endParaRPr lang="en-US" altLang="zh-CN" dirty="0"/>
              </a:p>
              <a:p>
                <a:pPr>
                  <a:lnSpc>
                    <a:spcPct val="2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072D2E-6971-4368-8A0A-D3A703CDF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444" r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20DF231-C0B6-4D79-9EEF-55E0E83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B1B7D-EFCD-4A54-A51C-DFC3E0F2A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048" y="3765832"/>
            <a:ext cx="3419952" cy="828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F5222-AEAD-40B6-B6A6-0DCB62655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800" y="3291830"/>
            <a:ext cx="3867690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34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9C870D-C730-4A9E-82B7-6B8968550FF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51012F-2898-4F50-8E7E-7625E24F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on PURS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94340-7CDE-437E-997C-92B0C3BB5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64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36FBD2-C953-44B7-A4B8-EDEAA5FE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311" y="3314445"/>
            <a:ext cx="3143689" cy="1829055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CD1704-1FFD-42F9-84C3-471E15A2CC2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915566"/>
            <a:ext cx="8229600" cy="4227934"/>
          </a:xfrm>
        </p:spPr>
        <p:txBody>
          <a:bodyPr>
            <a:normAutofit/>
          </a:bodyPr>
          <a:lstStyle/>
          <a:p>
            <a:r>
              <a:rPr lang="zh-CN" altLang="en-US" dirty="0"/>
              <a:t>仅依靠单峰函数（例如高斯函数）是最佳的惊喜激活函数吗？</a:t>
            </a:r>
            <a:endParaRPr lang="en-US" altLang="zh-CN" dirty="0"/>
          </a:p>
          <a:p>
            <a:pPr lvl="1"/>
            <a:r>
              <a:rPr lang="zh-CN" altLang="en-US" dirty="0"/>
              <a:t>激活函数：反应惊喜度和效用</a:t>
            </a:r>
            <a:r>
              <a:rPr lang="en-US" altLang="zh-CN" dirty="0"/>
              <a:t>Utility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zh-CN" altLang="en-US" dirty="0"/>
              <a:t>好的激活函数特征：</a:t>
            </a:r>
            <a:endParaRPr lang="en-US" altLang="zh-CN" dirty="0"/>
          </a:p>
          <a:p>
            <a:pPr lvl="1"/>
            <a:r>
              <a:rPr lang="zh-CN" altLang="en-US" dirty="0"/>
              <a:t>如果两个产品的惊喜度相似，则激活后的惊喜度也应该相似。</a:t>
            </a:r>
            <a:endParaRPr lang="en-US" altLang="zh-CN" dirty="0"/>
          </a:p>
          <a:p>
            <a:pPr lvl="1"/>
            <a:r>
              <a:rPr lang="zh-CN" altLang="en-US" dirty="0"/>
              <a:t>过于相似的和完全不相关的产品的惊喜度都是无效用的（</a:t>
            </a:r>
            <a:r>
              <a:rPr lang="en-US" altLang="zh-CN" dirty="0"/>
              <a:t>utility=0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单峰函数</a:t>
            </a:r>
            <a:endParaRPr lang="en-US" altLang="zh-CN" dirty="0"/>
          </a:p>
          <a:p>
            <a:pPr lvl="1"/>
            <a:r>
              <a:rPr lang="zh-CN" altLang="en-US" dirty="0"/>
              <a:t>相关性在某一阈值后的上升速度应该很快（亚高斯函数，峰度小于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选取：</a:t>
            </a:r>
            <a:r>
              <a:rPr lang="en-US" altLang="zh-CN" dirty="0"/>
              <a:t>Gamma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峰度</a:t>
            </a:r>
            <a:r>
              <a:rPr lang="en-US" altLang="zh-CN" dirty="0"/>
              <a:t>1.5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0A58F-CB43-47CE-970A-1D79F8B6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Utility</a:t>
            </a:r>
            <a:r>
              <a:rPr lang="zh-CN" altLang="en-US" dirty="0"/>
              <a:t>的改进</a:t>
            </a:r>
          </a:p>
        </p:txBody>
      </p:sp>
    </p:spTree>
    <p:extLst>
      <p:ext uri="{BB962C8B-B14F-4D97-AF65-F5344CB8AC3E}">
        <p14:creationId xmlns:p14="http://schemas.microsoft.com/office/powerpoint/2010/main" val="347061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F34A77-860E-491F-B444-562A5436DD1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907946"/>
            <a:ext cx="8229600" cy="3679057"/>
          </a:xfrm>
        </p:spPr>
        <p:txBody>
          <a:bodyPr/>
          <a:lstStyle/>
          <a:p>
            <a:r>
              <a:rPr lang="zh-CN" altLang="en-US" dirty="0"/>
              <a:t>改进的</a:t>
            </a:r>
            <a:r>
              <a:rPr lang="en-US" altLang="zh-CN" dirty="0"/>
              <a:t>Utility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是用户</a:t>
            </a:r>
            <a:r>
              <a:rPr lang="en-US" altLang="zh-CN" dirty="0"/>
              <a:t>u</a:t>
            </a:r>
            <a:r>
              <a:rPr lang="zh-CN" altLang="en-US" dirty="0"/>
              <a:t>对产品</a:t>
            </a:r>
            <a:r>
              <a:rPr lang="en-US" altLang="zh-CN" dirty="0" err="1"/>
              <a:t>i</a:t>
            </a:r>
            <a:r>
              <a:rPr lang="zh-CN" altLang="en-US" dirty="0"/>
              <a:t>基于特征和过去行为的</a:t>
            </a:r>
            <a:r>
              <a:rPr lang="en-US" altLang="zh-CN" dirty="0"/>
              <a:t>CTR</a:t>
            </a:r>
            <a:r>
              <a:rPr lang="zh-CN" altLang="en-US" dirty="0"/>
              <a:t>估计（学习得到）</a:t>
            </a:r>
            <a:endParaRPr lang="en-US" altLang="zh-CN" dirty="0"/>
          </a:p>
          <a:p>
            <a:pPr lvl="1"/>
            <a:r>
              <a:rPr lang="en-US" altLang="zh-CN" dirty="0" err="1"/>
              <a:t>unexp</a:t>
            </a:r>
            <a:r>
              <a:rPr lang="zh-CN" altLang="en-US" dirty="0"/>
              <a:t>是惊喜度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en-US" altLang="zh-CN" dirty="0"/>
              <a:t>gamma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 err="1"/>
              <a:t>unexp_factor</a:t>
            </a:r>
            <a:r>
              <a:rPr lang="zh-CN" altLang="en-US" dirty="0"/>
              <a:t>是个性化和基于会话的惊喜感知因素（学习得到）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454F0-A1FE-43FE-B767-EE7C83D1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Utility</a:t>
            </a:r>
            <a:r>
              <a:rPr lang="zh-CN" altLang="en-US" dirty="0"/>
              <a:t>的改进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6261D-2371-4469-A9C4-EA3DCFB8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56693"/>
            <a:ext cx="4210638" cy="371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8C5CA-44EB-41C5-855C-1D0129CCA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24" y="3219822"/>
            <a:ext cx="5335575" cy="19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74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56989E-3F05-4400-91BE-7D83DCE32C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考虑到训练过程有效性和高效性，仅使用</a:t>
            </a:r>
            <a:r>
              <a:rPr lang="en-US" altLang="zh-CN" dirty="0"/>
              <a:t>MLP</a:t>
            </a:r>
            <a:r>
              <a:rPr lang="zh-CN" altLang="en-US" dirty="0"/>
              <a:t>做嵌入。</a:t>
            </a:r>
            <a:endParaRPr lang="en-US" altLang="zh-CN" dirty="0"/>
          </a:p>
          <a:p>
            <a:r>
              <a:rPr lang="zh-CN" altLang="en-US" dirty="0"/>
              <a:t>分别对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item</a:t>
            </a:r>
            <a:r>
              <a:rPr lang="zh-CN" altLang="en-US" dirty="0"/>
              <a:t>训练</a:t>
            </a:r>
            <a:r>
              <a:rPr lang="en-US" altLang="zh-CN" dirty="0"/>
              <a:t>encoder</a:t>
            </a:r>
            <a:r>
              <a:rPr lang="zh-CN" altLang="en-US" dirty="0"/>
              <a:t>和</a:t>
            </a:r>
            <a:r>
              <a:rPr lang="en-US" altLang="zh-CN" dirty="0"/>
              <a:t>decoder</a:t>
            </a:r>
            <a:r>
              <a:rPr lang="zh-CN" altLang="en-US" dirty="0"/>
              <a:t>（共</a:t>
            </a:r>
            <a:r>
              <a:rPr lang="en-US" altLang="zh-CN" dirty="0"/>
              <a:t>4</a:t>
            </a:r>
            <a:r>
              <a:rPr lang="zh-CN" altLang="en-US" dirty="0"/>
              <a:t>个）。</a:t>
            </a:r>
            <a:endParaRPr lang="en-US" altLang="zh-CN" dirty="0"/>
          </a:p>
          <a:p>
            <a:r>
              <a:rPr lang="zh-CN" altLang="en-US" dirty="0"/>
              <a:t>损失函数：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该网络是独立训练的，但是在</a:t>
            </a:r>
            <a:r>
              <a:rPr lang="en-US" altLang="zh-CN" dirty="0"/>
              <a:t>RS</a:t>
            </a:r>
            <a:r>
              <a:rPr lang="zh-CN" altLang="en-US" dirty="0"/>
              <a:t>模型中也是会更新的。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77F6D-D796-49D0-9A9F-52AC8DA0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item</a:t>
            </a:r>
            <a:r>
              <a:rPr lang="zh-CN" altLang="en-US" dirty="0"/>
              <a:t>的嵌入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74606-2F12-4029-96AF-81D026E8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7694"/>
            <a:ext cx="306747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51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537229-DF3E-4C2E-AF23-E3356A18C7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描述：用户</a:t>
            </a:r>
            <a:r>
              <a:rPr lang="en-US" altLang="zh-CN" dirty="0"/>
              <a:t>u</a:t>
            </a:r>
            <a:r>
              <a:rPr lang="zh-CN" altLang="en-US" dirty="0"/>
              <a:t>是否会点击推荐的产品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与时间、用户的兴趣和产品的内容相关。</a:t>
            </a:r>
            <a:endParaRPr lang="en-US" altLang="zh-CN" dirty="0"/>
          </a:p>
          <a:p>
            <a:r>
              <a:rPr lang="zh-CN" altLang="en-US" dirty="0"/>
              <a:t>方案</a:t>
            </a:r>
            <a:endParaRPr lang="en-US" altLang="zh-CN" dirty="0"/>
          </a:p>
          <a:p>
            <a:pPr lvl="1"/>
            <a:r>
              <a:rPr lang="zh-CN" altLang="en-US" dirty="0"/>
              <a:t>与时间相关，越近越有效，所以需要使用</a:t>
            </a:r>
            <a:r>
              <a:rPr lang="en-US" altLang="zh-CN" dirty="0"/>
              <a:t>RNN</a:t>
            </a:r>
          </a:p>
          <a:p>
            <a:pPr lvl="1"/>
            <a:r>
              <a:rPr lang="zh-CN" altLang="en-US" dirty="0"/>
              <a:t>候选项：</a:t>
            </a:r>
            <a:r>
              <a:rPr lang="en-US" altLang="zh-CN" dirty="0"/>
              <a:t>RNN LSTM GRU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DE9C2-244D-4574-8103-EDD2469D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CTR</a:t>
            </a:r>
            <a:r>
              <a:rPr lang="zh-CN" altLang="en-US" dirty="0"/>
              <a:t>估计</a:t>
            </a:r>
          </a:p>
        </p:txBody>
      </p:sp>
    </p:spTree>
    <p:extLst>
      <p:ext uri="{BB962C8B-B14F-4D97-AF65-F5344CB8AC3E}">
        <p14:creationId xmlns:p14="http://schemas.microsoft.com/office/powerpoint/2010/main" val="322633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22EBD-B71F-4E06-8252-97987EFEC7A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TransD</a:t>
            </a:r>
            <a:endParaRPr lang="en-US" altLang="zh-CN" dirty="0"/>
          </a:p>
          <a:p>
            <a:r>
              <a:rPr lang="en-US" altLang="zh-CN" dirty="0"/>
              <a:t>(Bill Gates, founder, Microsoft)</a:t>
            </a:r>
            <a:r>
              <a:rPr lang="zh-CN" altLang="en-US" dirty="0"/>
              <a:t>。</a:t>
            </a:r>
            <a:r>
              <a:rPr lang="en-US" altLang="zh-CN" dirty="0"/>
              <a:t>'Bill Gate'</a:t>
            </a:r>
            <a:r>
              <a:rPr lang="zh-CN" altLang="en-US" dirty="0"/>
              <a:t>是一个人，</a:t>
            </a:r>
            <a:r>
              <a:rPr lang="en-US" altLang="zh-CN" dirty="0"/>
              <a:t>'Microsoft'</a:t>
            </a:r>
            <a:r>
              <a:rPr lang="zh-CN" altLang="en-US" dirty="0"/>
              <a:t>是一个公司，这是两个不同的类别。所以他们应该以不同的方式进行转换。</a:t>
            </a:r>
          </a:p>
          <a:p>
            <a:r>
              <a:rPr lang="en-US" altLang="zh-CN" dirty="0" err="1"/>
              <a:t>TransD</a:t>
            </a:r>
            <a:r>
              <a:rPr lang="zh-CN" altLang="en-US" dirty="0"/>
              <a:t>使用两个向量来表示每个实体和关系。第一个向量表示实体或关系的意义，另一个向量</a:t>
            </a:r>
            <a:r>
              <a:rPr lang="en-US" altLang="zh-CN" dirty="0"/>
              <a:t>(</a:t>
            </a:r>
            <a:r>
              <a:rPr lang="zh-CN" altLang="en-US" dirty="0"/>
              <a:t>称为投影向量</a:t>
            </a:r>
            <a:r>
              <a:rPr lang="en-US" altLang="zh-CN" dirty="0"/>
              <a:t>)</a:t>
            </a:r>
            <a:r>
              <a:rPr lang="zh-CN" altLang="en-US" dirty="0"/>
              <a:t>将用于构造映射矩阵。</a:t>
            </a:r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5FCC61-421D-44B8-9947-85DA2E0A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TransE</a:t>
            </a:r>
            <a:r>
              <a:rPr lang="zh-CN" altLang="en-US" dirty="0"/>
              <a:t>作为预处理的后续工作</a:t>
            </a:r>
          </a:p>
        </p:txBody>
      </p:sp>
    </p:spTree>
    <p:extLst>
      <p:ext uri="{BB962C8B-B14F-4D97-AF65-F5344CB8AC3E}">
        <p14:creationId xmlns:p14="http://schemas.microsoft.com/office/powerpoint/2010/main" val="4178501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EAE3-6B70-4D2A-BDD7-F1747BBA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RNN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41964-0C87-45C2-AD37-849DF58A4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11910"/>
                <a:ext cx="8147248" cy="10557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/>
                  <a:t>为当前状态下数据的输入，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b="0" dirty="0"/>
                  <a:t>表示接收到的上一个节点的输入，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/>
                  <a:t>为当前节点状态下的输出，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b="0" dirty="0"/>
                  <a:t>为传递到下一个节点的输出。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41964-0C87-45C2-AD37-849DF58A4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11910"/>
                <a:ext cx="8147248" cy="105572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7F0F0-31A4-4437-A29F-9904823164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519ED-9F8D-466F-9FBB-F8A26D76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68" y="977987"/>
            <a:ext cx="792590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77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53B7-E9E9-4851-BD18-CA7BDE20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7128-F468-4807-8EA2-0083A79B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97" y="4165513"/>
            <a:ext cx="2560242" cy="734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相比于</a:t>
            </a:r>
            <a:r>
              <a:rPr lang="en-US" altLang="zh-CN" dirty="0"/>
              <a:t>RNN</a:t>
            </a:r>
            <a:r>
              <a:rPr lang="zh-CN" altLang="en-US" dirty="0"/>
              <a:t>，</a:t>
            </a:r>
            <a:r>
              <a:rPr lang="en-US" altLang="zh-CN" dirty="0"/>
              <a:t>LSTM</a:t>
            </a:r>
            <a:r>
              <a:rPr lang="zh-CN" altLang="en-US" dirty="0"/>
              <a:t>多了</a:t>
            </a:r>
            <a:r>
              <a:rPr lang="en-US" altLang="zh-CN" dirty="0"/>
              <a:t>c</a:t>
            </a:r>
            <a:r>
              <a:rPr lang="zh-CN" altLang="en-US" dirty="0"/>
              <a:t>作为历史记忆量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F1B29-283F-43EB-ACEA-30CFD0D0D7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80581C-6116-498F-9735-F61DD370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6" y="977987"/>
            <a:ext cx="2336144" cy="3005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9BCDFC-ABB3-4BE3-982B-0B3B7EF1F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333" y="956118"/>
            <a:ext cx="5179757" cy="300583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468874-A445-48B4-B5A6-F55E7AEC0DB5}"/>
              </a:ext>
            </a:extLst>
          </p:cNvPr>
          <p:cNvSpPr txBox="1">
            <a:spLocks/>
          </p:cNvSpPr>
          <p:nvPr/>
        </p:nvSpPr>
        <p:spPr>
          <a:xfrm>
            <a:off x="3707569" y="4165512"/>
            <a:ext cx="2560242" cy="73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1218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8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4488" indent="22542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4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8838" indent="-233363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484313" indent="-280988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单个</a:t>
            </a:r>
            <a:r>
              <a:rPr lang="en-US" altLang="zh-CN" dirty="0"/>
              <a:t>LSTM</a:t>
            </a:r>
            <a:r>
              <a:rPr lang="zh-CN" altLang="en-US" dirty="0"/>
              <a:t>结构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D354C-8E90-4CA1-AFF4-395AAA952BB3}"/>
              </a:ext>
            </a:extLst>
          </p:cNvPr>
          <p:cNvSpPr/>
          <p:nvPr/>
        </p:nvSpPr>
        <p:spPr>
          <a:xfrm>
            <a:off x="4800381" y="3651870"/>
            <a:ext cx="936104" cy="310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1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396CE-0CC6-48DB-A633-526A989D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GRU</a:t>
            </a:r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2DBC4-9CB3-4661-84BF-91CB13062426}"/>
              </a:ext>
            </a:extLst>
          </p:cNvPr>
          <p:cNvSpPr txBox="1">
            <a:spLocks/>
          </p:cNvSpPr>
          <p:nvPr/>
        </p:nvSpPr>
        <p:spPr>
          <a:xfrm>
            <a:off x="300982" y="4133344"/>
            <a:ext cx="3360205" cy="407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1218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8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4488" indent="22542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4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8838" indent="-233363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484313" indent="-280988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和</a:t>
            </a:r>
            <a:r>
              <a:rPr lang="en-US" altLang="zh-CN" dirty="0"/>
              <a:t>RNN</a:t>
            </a:r>
            <a:r>
              <a:rPr lang="zh-CN" altLang="en-US" dirty="0"/>
              <a:t>类似的输入输出结构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B6037-470C-459E-A1DF-DF4B27101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3" y="1209517"/>
            <a:ext cx="3010320" cy="2724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FF3D00-51E9-40AB-9F5B-5DD6F6003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273" y="726779"/>
            <a:ext cx="3324225" cy="31908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9565B8-F29A-456B-9993-DAC640B0070F}"/>
              </a:ext>
            </a:extLst>
          </p:cNvPr>
          <p:cNvSpPr txBox="1">
            <a:spLocks/>
          </p:cNvSpPr>
          <p:nvPr/>
        </p:nvSpPr>
        <p:spPr>
          <a:xfrm>
            <a:off x="3707569" y="4165512"/>
            <a:ext cx="2560242" cy="73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1218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8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4488" indent="22542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4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8838" indent="-233363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484313" indent="-280988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单个</a:t>
            </a:r>
            <a:r>
              <a:rPr lang="en-US" altLang="zh-CN" dirty="0"/>
              <a:t>GRU</a:t>
            </a:r>
            <a:r>
              <a:rPr lang="zh-CN" altLang="en-US" dirty="0"/>
              <a:t>结构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E6A4A-0368-492F-A13C-D71B40576937}"/>
              </a:ext>
            </a:extLst>
          </p:cNvPr>
          <p:cNvSpPr/>
          <p:nvPr/>
        </p:nvSpPr>
        <p:spPr>
          <a:xfrm>
            <a:off x="4479101" y="3602442"/>
            <a:ext cx="936104" cy="310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312110-2EFE-4795-922D-5B460BB10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605" y="4133344"/>
            <a:ext cx="2410161" cy="9621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03ABFD-FE6A-4655-A006-56193D1FB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605" y="2393615"/>
            <a:ext cx="2038635" cy="17718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79423F-CC21-43F7-A6B1-D2B45FDA6883}"/>
              </a:ext>
            </a:extLst>
          </p:cNvPr>
          <p:cNvSpPr txBox="1"/>
          <p:nvPr/>
        </p:nvSpPr>
        <p:spPr>
          <a:xfrm>
            <a:off x="30234" y="4684453"/>
            <a:ext cx="51797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u="none" strike="noStrike" dirty="0">
                <a:effectLst/>
                <a:latin typeface="-apple-system"/>
              </a:rPr>
              <a:t>Chung J, </a:t>
            </a:r>
            <a:r>
              <a:rPr lang="en-US" altLang="zh-CN" sz="1100" b="0" i="0" u="none" strike="noStrike" dirty="0" err="1">
                <a:effectLst/>
                <a:latin typeface="-apple-system"/>
              </a:rPr>
              <a:t>Gulcehre</a:t>
            </a:r>
            <a:r>
              <a:rPr lang="en-US" altLang="zh-CN" sz="1100" b="0" i="0" u="none" strike="noStrike" dirty="0">
                <a:effectLst/>
                <a:latin typeface="-apple-system"/>
              </a:rPr>
              <a:t> C, Cho K, et al. Empirical evaluation of gated recurrent neural networks on sequence modeling[J]. </a:t>
            </a:r>
            <a:r>
              <a:rPr lang="en-US" altLang="zh-CN" sz="1100" b="0" i="0" u="none" strike="noStrike" dirty="0" err="1">
                <a:effectLst/>
                <a:latin typeface="-apple-system"/>
              </a:rPr>
              <a:t>arXiv</a:t>
            </a:r>
            <a:r>
              <a:rPr lang="en-US" altLang="zh-CN" sz="1100" b="0" i="0" u="none" strike="noStrike" dirty="0">
                <a:effectLst/>
                <a:latin typeface="-apple-system"/>
              </a:rPr>
              <a:t>: Neural and Evolutionary Computing, 2014.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2768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396CE-0CC6-48DB-A633-526A989D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GRU vs LSTM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03FDC-19CE-416B-BB20-1E1DF5D1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88065"/>
            <a:ext cx="5179757" cy="30058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2DBC4-9CB3-4661-84BF-91CB13062426}"/>
              </a:ext>
            </a:extLst>
          </p:cNvPr>
          <p:cNvSpPr txBox="1">
            <a:spLocks/>
          </p:cNvSpPr>
          <p:nvPr/>
        </p:nvSpPr>
        <p:spPr>
          <a:xfrm>
            <a:off x="203349" y="4391003"/>
            <a:ext cx="2560242" cy="407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1218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8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4488" indent="22542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4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8838" indent="-233363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484313" indent="-280988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单个</a:t>
            </a:r>
            <a:r>
              <a:rPr lang="en-US" altLang="zh-CN" dirty="0"/>
              <a:t>LSTM</a:t>
            </a:r>
            <a:r>
              <a:rPr lang="zh-CN" altLang="en-US" dirty="0"/>
              <a:t>结构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E4592-DF32-429D-85FE-0930ADB6EE8C}"/>
              </a:ext>
            </a:extLst>
          </p:cNvPr>
          <p:cNvSpPr/>
          <p:nvPr/>
        </p:nvSpPr>
        <p:spPr>
          <a:xfrm>
            <a:off x="1330560" y="3883817"/>
            <a:ext cx="936104" cy="310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5A5EF-1E96-47DD-9191-44094AC74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29" y="1003028"/>
            <a:ext cx="3324225" cy="31908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EC5923-CB75-4C70-A0ED-E097A704FC8F}"/>
              </a:ext>
            </a:extLst>
          </p:cNvPr>
          <p:cNvSpPr txBox="1">
            <a:spLocks/>
          </p:cNvSpPr>
          <p:nvPr/>
        </p:nvSpPr>
        <p:spPr>
          <a:xfrm>
            <a:off x="5648925" y="4441761"/>
            <a:ext cx="2560242" cy="73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1218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8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4488" indent="22542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4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8838" indent="-233363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484313" indent="-280988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单个</a:t>
            </a:r>
            <a:r>
              <a:rPr lang="en-US" altLang="zh-CN" dirty="0"/>
              <a:t>GRU</a:t>
            </a:r>
            <a:r>
              <a:rPr lang="zh-CN" altLang="en-US" dirty="0"/>
              <a:t>结构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64822E-20DD-4870-A0CC-31102BA69ABA}"/>
              </a:ext>
            </a:extLst>
          </p:cNvPr>
          <p:cNvSpPr/>
          <p:nvPr/>
        </p:nvSpPr>
        <p:spPr>
          <a:xfrm>
            <a:off x="6420457" y="3878691"/>
            <a:ext cx="936104" cy="310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818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0DD5-3E94-4AC7-9ED0-6A3F122B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Self-attentive GRU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F230A-C81A-4996-86A1-86E460B855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925"/>
                <a:ext cx="8229600" cy="3679057"/>
              </a:xfrm>
            </p:spPr>
            <p:txBody>
              <a:bodyPr/>
              <a:lstStyle/>
              <a:p>
                <a:r>
                  <a:rPr lang="zh-CN" altLang="en-US" dirty="0"/>
                  <a:t>假设输入输出均为</a:t>
                </a:r>
                <a:r>
                  <a:rPr lang="en-US" altLang="zh-CN" dirty="0"/>
                  <a:t>GRU</a:t>
                </a:r>
              </a:p>
              <a:p>
                <a:r>
                  <a:rPr lang="en-US" altLang="zh-CN" dirty="0"/>
                  <a:t>Attention</a:t>
                </a:r>
                <a:r>
                  <a:rPr lang="zh-CN" altLang="en-US" dirty="0"/>
                  <a:t>机制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通过函数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来获得目标单词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和每个输入单词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对应的对齐可能性，将该可能性的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应用到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中生成含注意力的向量。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不同的注意力机制有不同的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，最终一般要经过</a:t>
                </a:r>
                <a:r>
                  <a:rPr lang="en-US" altLang="zh-CN" dirty="0" err="1"/>
                  <a:t>softmax</a:t>
                </a:r>
                <a:r>
                  <a:rPr lang="zh-CN" altLang="en-US" dirty="0"/>
                  <a:t>归一化成概率分布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F230A-C81A-4996-86A1-86E460B85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925"/>
                <a:ext cx="8229600" cy="3679057"/>
              </a:xfrm>
              <a:blipFill>
                <a:blip r:embed="rId2"/>
                <a:stretch>
                  <a:fillRect l="-444" t="-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94A25-96BB-4E9B-97A2-5F8538BE9D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C321E-D698-44B1-A9C9-4286686D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715766"/>
            <a:ext cx="6752773" cy="22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33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0DD5-3E94-4AC7-9ED0-6A3F122B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Self-attentive GRU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F230A-C81A-4996-86A1-86E460B855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917"/>
                <a:ext cx="8229600" cy="1302793"/>
              </a:xfrm>
            </p:spPr>
            <p:txBody>
              <a:bodyPr/>
              <a:lstStyle/>
              <a:p>
                <a:r>
                  <a:rPr lang="en-US" altLang="zh-CN" dirty="0"/>
                  <a:t>Self-attention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X=Y</a:t>
                </a:r>
              </a:p>
              <a:p>
                <a:pPr lvl="1"/>
                <a:r>
                  <a:rPr lang="zh-CN" altLang="en-US" dirty="0"/>
                  <a:t>目的：获取信息内部的本质结构（例如文本中的语法结构，历史信息中的关联结构等）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本文的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：比较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（内积）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F230A-C81A-4996-86A1-86E460B85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917"/>
                <a:ext cx="8229600" cy="1302793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94A25-96BB-4E9B-97A2-5F8538BE9D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C321E-D698-44B1-A9C9-4286686D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83718"/>
            <a:ext cx="6752773" cy="22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68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B6EA3-7945-4BFF-916F-27BB269183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915566"/>
            <a:ext cx="3682752" cy="3679057"/>
          </a:xfrm>
        </p:spPr>
        <p:txBody>
          <a:bodyPr/>
          <a:lstStyle/>
          <a:p>
            <a:r>
              <a:rPr lang="zh-CN" altLang="en-US" dirty="0"/>
              <a:t>方案：</a:t>
            </a:r>
            <a:r>
              <a:rPr lang="en-US" altLang="zh-CN" dirty="0"/>
              <a:t>GRU</a:t>
            </a:r>
          </a:p>
          <a:p>
            <a:pPr lvl="1"/>
            <a:r>
              <a:rPr lang="zh-CN" altLang="en-US" dirty="0"/>
              <a:t>参数少</a:t>
            </a:r>
            <a:endParaRPr lang="en-US" altLang="zh-CN" dirty="0"/>
          </a:p>
          <a:p>
            <a:pPr lvl="1"/>
            <a:r>
              <a:rPr lang="zh-CN" altLang="en-US" dirty="0"/>
              <a:t>和</a:t>
            </a:r>
            <a:r>
              <a:rPr lang="en-US" altLang="zh-CN" dirty="0"/>
              <a:t>LSTM</a:t>
            </a:r>
            <a:r>
              <a:rPr lang="zh-CN" altLang="en-US" dirty="0"/>
              <a:t>几乎一致的有效性</a:t>
            </a:r>
            <a:endParaRPr lang="en-US" altLang="zh-CN" dirty="0"/>
          </a:p>
          <a:p>
            <a:r>
              <a:rPr lang="en-US" altLang="zh-CN" dirty="0"/>
              <a:t>Self-attentive GRU</a:t>
            </a:r>
          </a:p>
          <a:p>
            <a:pPr lvl="1"/>
            <a:r>
              <a:rPr lang="zh-CN" altLang="en-US" dirty="0"/>
              <a:t>获取信息内部之间的关联关系</a:t>
            </a:r>
            <a:endParaRPr lang="en-US" altLang="zh-CN" dirty="0"/>
          </a:p>
          <a:p>
            <a:r>
              <a:rPr lang="zh-CN" altLang="en-US" dirty="0"/>
              <a:t>获取最后一层的输出，作为该用户在历史行为下的嵌入</a:t>
            </a:r>
            <a:endParaRPr lang="en-US" altLang="zh-CN" dirty="0"/>
          </a:p>
          <a:p>
            <a:r>
              <a:rPr lang="zh-CN" altLang="en-US" dirty="0"/>
              <a:t>最后，连接用户嵌入、历史节点、产品嵌入，放入</a:t>
            </a:r>
            <a:r>
              <a:rPr lang="en-US" altLang="zh-CN" dirty="0"/>
              <a:t>MLP</a:t>
            </a:r>
            <a:r>
              <a:rPr lang="zh-CN" altLang="en-US" dirty="0"/>
              <a:t>中获取预测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E8436F-0C31-4CCC-A638-D3796EB3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CTR</a:t>
            </a:r>
            <a:r>
              <a:rPr lang="zh-CN" altLang="en-US" dirty="0"/>
              <a:t>估计：小结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4F008-07D4-48EA-A24C-A8764E5B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75" y="1068933"/>
            <a:ext cx="4344006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36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CBE0FC-3B35-43A8-81F1-DD59779DFB18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个性化的、基于会话（</a:t>
                </a:r>
                <a:r>
                  <a:rPr lang="en-US" altLang="zh-CN" dirty="0"/>
                  <a:t>Session-based</a:t>
                </a:r>
                <a:r>
                  <a:rPr lang="zh-CN" altLang="en-US" dirty="0"/>
                  <a:t>）的推荐</a:t>
                </a:r>
                <a:endParaRPr lang="en-US" altLang="zh-CN" dirty="0"/>
              </a:p>
              <a:p>
                <a:r>
                  <a:rPr lang="zh-CN" altLang="en-US" dirty="0"/>
                  <a:t>用户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的消费序列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仅使用最近的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个消费放入</a:t>
                </a:r>
                <a:r>
                  <a:rPr lang="en-US" altLang="zh-CN" dirty="0"/>
                  <a:t>MLP</a:t>
                </a:r>
                <a:r>
                  <a:rPr lang="zh-CN" altLang="en-US" dirty="0"/>
                  <a:t>中，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是超参</a:t>
                </a:r>
                <a:endParaRPr lang="en-US" altLang="zh-CN" dirty="0"/>
              </a:p>
              <a:p>
                <a:r>
                  <a:rPr lang="en-US" altLang="zh-CN" dirty="0"/>
                  <a:t>Local Activation Unit</a:t>
                </a:r>
              </a:p>
              <a:p>
                <a:pPr lvl="1"/>
                <a:r>
                  <a:rPr lang="zh-CN" altLang="en-US" dirty="0"/>
                  <a:t>用于计算在这个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下，该</a:t>
                </a:r>
                <a:r>
                  <a:rPr lang="en-US" altLang="zh-CN" dirty="0"/>
                  <a:t>item</a:t>
                </a:r>
                <a:r>
                  <a:rPr lang="zh-CN" altLang="en-US" dirty="0"/>
                  <a:t>和所有</a:t>
                </a:r>
                <a:r>
                  <a:rPr lang="en-US" altLang="zh-CN" dirty="0"/>
                  <a:t>item</a:t>
                </a:r>
                <a:r>
                  <a:rPr lang="zh-CN" altLang="en-US" dirty="0"/>
                  <a:t>的相关性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CBE0FC-3B35-43A8-81F1-DD59779DF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B6C2B0-7C59-4331-8A7F-758997D7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Unexpected Factor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6B3838-BED2-4065-A452-69039C3EC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62" y="2720556"/>
            <a:ext cx="742101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95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23E603-1BD0-4A71-B476-6E2D64FD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590"/>
            <a:ext cx="9144000" cy="485431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FE24486-1984-4CA9-B481-6D7DFB15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" y="285643"/>
            <a:ext cx="8229600" cy="4512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Local Activation Unit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E0DF4-D181-4AF7-A93C-7537A18124AA}"/>
              </a:ext>
            </a:extLst>
          </p:cNvPr>
          <p:cNvSpPr txBox="1"/>
          <p:nvPr/>
        </p:nvSpPr>
        <p:spPr>
          <a:xfrm>
            <a:off x="1907704" y="4866501"/>
            <a:ext cx="7270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200" i="0" dirty="0">
                <a:solidFill>
                  <a:srgbClr val="121212"/>
                </a:solidFill>
                <a:effectLst/>
                <a:latin typeface="-apple-system"/>
              </a:rPr>
              <a:t>Deep interest network for click-through rate prediction. In Proceedings of the 24th </a:t>
            </a:r>
            <a:r>
              <a:rPr lang="en-US" altLang="zh-CN" sz="1200" dirty="0">
                <a:solidFill>
                  <a:srgbClr val="121212"/>
                </a:solidFill>
                <a:latin typeface="-apple-system"/>
              </a:rPr>
              <a:t>ACM SIGKDD. 2018, </a:t>
            </a:r>
            <a:r>
              <a:rPr lang="en-US" altLang="zh-CN" sz="1200" i="0" dirty="0">
                <a:solidFill>
                  <a:srgbClr val="121212"/>
                </a:solidFill>
                <a:effectLst/>
                <a:latin typeface="-apple-system"/>
              </a:rPr>
              <a:t>1059–1068</a:t>
            </a:r>
            <a:endParaRPr lang="zh-CN" alt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77795-F8AF-4E3B-8000-25B0F0D646D8}"/>
              </a:ext>
            </a:extLst>
          </p:cNvPr>
          <p:cNvCxnSpPr>
            <a:cxnSpLocks/>
          </p:cNvCxnSpPr>
          <p:nvPr/>
        </p:nvCxnSpPr>
        <p:spPr>
          <a:xfrm>
            <a:off x="1691680" y="736917"/>
            <a:ext cx="805200" cy="2122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04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CBE0FC-3B35-43A8-81F1-DD59779DFB18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Local Activation Unit</a:t>
                </a:r>
              </a:p>
              <a:p>
                <a:pPr lvl="1"/>
                <a:r>
                  <a:rPr lang="zh-CN" altLang="en-US" dirty="0"/>
                  <a:t>用于计算在这个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下，该</a:t>
                </a:r>
                <a:r>
                  <a:rPr lang="en-US" altLang="zh-CN" dirty="0"/>
                  <a:t>item</a:t>
                </a:r>
                <a:r>
                  <a:rPr lang="zh-CN" altLang="en-US" dirty="0"/>
                  <a:t>和所有</a:t>
                </a:r>
                <a:r>
                  <a:rPr lang="en-US" altLang="zh-CN" dirty="0"/>
                  <a:t>item</a:t>
                </a:r>
                <a:r>
                  <a:rPr lang="zh-CN" altLang="en-US" dirty="0"/>
                  <a:t>的相关性（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FF</a:t>
                </a:r>
                <a:r>
                  <a:rPr lang="zh-CN" altLang="en-US" dirty="0"/>
                  <a:t>神经网络）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计算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𝑢𝑛𝑒𝑥𝑝𝑓𝑎𝑐𝑡𝑜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CBE0FC-3B35-43A8-81F1-DD59779DF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B6C2B0-7C59-4331-8A7F-758997D7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Unexpected Factor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C8FC1-C32D-41BB-A16A-EA3B277F2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835" y="3066760"/>
            <a:ext cx="4763165" cy="20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0CFD1-EA5A-4EDF-B06D-1EEF6BEEA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666748"/>
            <a:ext cx="1600423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B3401-2564-4783-BED6-E91A0E3B26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897"/>
          <a:stretch/>
        </p:blipFill>
        <p:spPr>
          <a:xfrm>
            <a:off x="1115616" y="2931790"/>
            <a:ext cx="285789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F3A518-82F9-4F78-8967-4DC34A1B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8734"/>
            <a:ext cx="6420746" cy="326753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7585926-91A8-4DE8-9023-9F959061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TransE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9ACFF-7466-488A-AF7F-00DB6A8FE3E0}"/>
              </a:ext>
            </a:extLst>
          </p:cNvPr>
          <p:cNvSpPr txBox="1"/>
          <p:nvPr/>
        </p:nvSpPr>
        <p:spPr>
          <a:xfrm>
            <a:off x="2627784" y="4406816"/>
            <a:ext cx="461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直观上，可以看到</a:t>
            </a:r>
            <a:r>
              <a:rPr lang="zh-CN" altLang="zh-CN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前面的项（原三元组）</a:t>
            </a: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应当</a:t>
            </a:r>
            <a:r>
              <a:rPr lang="zh-CN" altLang="zh-CN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变小</a:t>
            </a: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zh-CN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后面的项（打碎的三元组）</a:t>
            </a: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应当</a:t>
            </a:r>
            <a:r>
              <a:rPr lang="zh-CN" altLang="zh-CN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变大</a:t>
            </a:r>
            <a:r>
              <a:rPr lang="zh-CN" altLang="en-US" sz="1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0120F-73DF-4E22-8DB1-B97A80FB7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28587"/>
            <a:ext cx="6182588" cy="1247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F421E4-474D-4F21-86AD-9435653CE84B}"/>
              </a:ext>
            </a:extLst>
          </p:cNvPr>
          <p:cNvSpPr txBox="1"/>
          <p:nvPr/>
        </p:nvSpPr>
        <p:spPr>
          <a:xfrm>
            <a:off x="3635896" y="4902428"/>
            <a:ext cx="55375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/>
              <a:t>Translating Embeddings for Modeling Multi-relational Data. NIPS 2013: 2787-2795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5038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3CA6B0-FEA8-4136-9419-C0CA0641C05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97EEAA-5B89-425D-B8D6-12396232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8DB38-6026-45CA-A271-F99AFC046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THREE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73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231741-32EC-4245-8F44-364E097B5F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超参优化：贝叶斯优化</a:t>
            </a:r>
            <a:endParaRPr lang="en-US" altLang="zh-CN" dirty="0"/>
          </a:p>
          <a:p>
            <a:r>
              <a:rPr lang="zh-CN" altLang="en-US" dirty="0"/>
              <a:t>模型优化：</a:t>
            </a:r>
            <a:r>
              <a:rPr lang="en-US" altLang="zh-CN" dirty="0"/>
              <a:t>SGD</a:t>
            </a:r>
          </a:p>
          <a:p>
            <a:r>
              <a:rPr lang="en-US" altLang="zh-CN" dirty="0"/>
              <a:t>K=10, </a:t>
            </a:r>
            <a:r>
              <a:rPr lang="en-US" altLang="zh-CN" dirty="0" err="1"/>
              <a:t>lr</a:t>
            </a:r>
            <a:r>
              <a:rPr lang="en-US" altLang="zh-CN" dirty="0"/>
              <a:t>=1, </a:t>
            </a:r>
            <a:r>
              <a:rPr lang="en-US" altLang="zh-CN" dirty="0" err="1"/>
              <a:t>lr_decay</a:t>
            </a:r>
            <a:r>
              <a:rPr lang="en-US" altLang="zh-CN" dirty="0"/>
              <a:t>=0.1</a:t>
            </a:r>
          </a:p>
          <a:p>
            <a:r>
              <a:rPr lang="zh-CN" altLang="en-US" dirty="0"/>
              <a:t>用户嵌入和产品嵌入：</a:t>
            </a:r>
            <a:r>
              <a:rPr lang="en-US" altLang="zh-CN" dirty="0"/>
              <a:t>32</a:t>
            </a:r>
            <a:r>
              <a:rPr lang="zh-CN" altLang="en-US" dirty="0"/>
              <a:t>维</a:t>
            </a:r>
            <a:endParaRPr lang="en-US" altLang="zh-CN" dirty="0"/>
          </a:p>
          <a:p>
            <a:r>
              <a:rPr lang="en-US" altLang="zh-CN" dirty="0"/>
              <a:t>MLP</a:t>
            </a:r>
            <a:r>
              <a:rPr lang="zh-CN" altLang="en-US" dirty="0"/>
              <a:t>：</a:t>
            </a:r>
            <a:r>
              <a:rPr lang="en-US" altLang="zh-CN" dirty="0"/>
              <a:t>32</a:t>
            </a:r>
            <a:r>
              <a:rPr lang="zh-CN" altLang="en-US" dirty="0"/>
              <a:t>*</a:t>
            </a:r>
            <a:r>
              <a:rPr lang="en-US" altLang="zh-CN" dirty="0"/>
              <a:t>64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Batch size</a:t>
            </a:r>
            <a:r>
              <a:rPr lang="zh-CN" altLang="en-US" dirty="0"/>
              <a:t>：</a:t>
            </a:r>
            <a:r>
              <a:rPr lang="en-US" altLang="zh-CN" dirty="0"/>
              <a:t>32</a:t>
            </a:r>
          </a:p>
          <a:p>
            <a:r>
              <a:rPr lang="zh-CN" altLang="en-US" dirty="0"/>
              <a:t>数据集：</a:t>
            </a:r>
            <a:r>
              <a:rPr lang="en-US" altLang="zh-CN" dirty="0"/>
              <a:t>Yelp Challenge Dataset</a:t>
            </a:r>
            <a:r>
              <a:rPr lang="zh-CN" altLang="en-US" dirty="0"/>
              <a:t>、</a:t>
            </a:r>
            <a:r>
              <a:rPr lang="en-US" altLang="zh-CN" dirty="0" err="1"/>
              <a:t>Movielens</a:t>
            </a:r>
            <a:r>
              <a:rPr lang="zh-CN" altLang="en-US" dirty="0"/>
              <a:t>、</a:t>
            </a:r>
            <a:r>
              <a:rPr lang="en-US" altLang="zh-CN" dirty="0"/>
              <a:t>Youku</a:t>
            </a:r>
          </a:p>
          <a:p>
            <a:r>
              <a:rPr lang="zh-CN" altLang="en-US" dirty="0"/>
              <a:t>数据集描述：</a:t>
            </a:r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9B4463-AD23-4842-AC0A-BBA25F2D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环境与数据集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5F372-1E9E-4C9E-BDC9-FB987036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33" y="3291830"/>
            <a:ext cx="4534533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0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FAD459-63C7-4FD4-8BCD-8FCAB17306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1059582"/>
            <a:ext cx="8229600" cy="1152128"/>
          </a:xfrm>
        </p:spPr>
        <p:txBody>
          <a:bodyPr/>
          <a:lstStyle/>
          <a:p>
            <a:r>
              <a:rPr lang="en-US" altLang="zh-CN" dirty="0"/>
              <a:t>CTR</a:t>
            </a:r>
            <a:r>
              <a:rPr lang="zh-CN" altLang="en-US" dirty="0"/>
              <a:t>：</a:t>
            </a:r>
            <a:r>
              <a:rPr lang="en-US" altLang="zh-CN" dirty="0"/>
              <a:t>DIN / </a:t>
            </a:r>
            <a:r>
              <a:rPr lang="en-US" altLang="zh-CN" dirty="0" err="1"/>
              <a:t>DeepFM</a:t>
            </a:r>
            <a:r>
              <a:rPr lang="en-US" altLang="zh-CN" dirty="0"/>
              <a:t> / </a:t>
            </a:r>
            <a:r>
              <a:rPr lang="en-US" altLang="zh-CN" dirty="0" err="1"/>
              <a:t>Wide&amp;Deep</a:t>
            </a:r>
            <a:r>
              <a:rPr lang="en-US" altLang="zh-CN" dirty="0"/>
              <a:t> /</a:t>
            </a:r>
            <a:r>
              <a:rPr lang="zh-CN" altLang="en-US" dirty="0"/>
              <a:t> </a:t>
            </a:r>
            <a:r>
              <a:rPr lang="en-US" altLang="zh-CN" dirty="0"/>
              <a:t>PNN</a:t>
            </a:r>
          </a:p>
          <a:p>
            <a:r>
              <a:rPr lang="en-US" altLang="zh-CN" dirty="0"/>
              <a:t>Unexpected</a:t>
            </a:r>
            <a:r>
              <a:rPr lang="zh-CN" altLang="en-US" dirty="0"/>
              <a:t>：</a:t>
            </a:r>
            <a:r>
              <a:rPr lang="en-US" altLang="zh-CN" dirty="0"/>
              <a:t>SPR / </a:t>
            </a:r>
            <a:r>
              <a:rPr lang="en-US" altLang="zh-CN" dirty="0" err="1"/>
              <a:t>Auralist</a:t>
            </a:r>
            <a:r>
              <a:rPr lang="en-US" altLang="zh-CN" dirty="0"/>
              <a:t> / DPP / HOM-LIN</a:t>
            </a:r>
          </a:p>
          <a:p>
            <a:r>
              <a:rPr lang="zh-CN" altLang="en-US" dirty="0"/>
              <a:t>指标：</a:t>
            </a:r>
            <a:r>
              <a:rPr lang="en-US" altLang="zh-CN" dirty="0"/>
              <a:t>AUC / HR@10 /</a:t>
            </a:r>
            <a:r>
              <a:rPr lang="zh-CN" altLang="en-US" dirty="0"/>
              <a:t> </a:t>
            </a:r>
            <a:r>
              <a:rPr lang="en-US" altLang="zh-CN" dirty="0"/>
              <a:t>Unexpectedness / Coverage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B5BC49-E945-451B-AB81-F5E7522C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521B6-0A8C-4285-BAD1-EC4CFEFD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68" y="86775"/>
            <a:ext cx="3419952" cy="828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CBA0C-4110-4649-889E-C1943CFB6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60" y="2407745"/>
            <a:ext cx="9144000" cy="27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58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0C9958-8EDB-485F-9AD1-90A5B740D9C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1600" dirty="0"/>
                  <a:t>由于效果非常好，本文探索其显著性的来源。对比以下四种效用函数：</a:t>
                </a:r>
                <a:endParaRPr lang="en-US" altLang="zh-CN" sz="1600" dirty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𝑈𝑡𝑖𝑙𝑖𝑡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 altLang="zh-CN" sz="1600" b="0" i="0" u="none" strike="noStrike" baseline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pl-PL" altLang="zh-CN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CN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altLang="zh-CN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𝑢𝑛𝑒𝑥</m:t>
                            </m:r>
                            <m:sSubSup>
                              <m:sSubSupPr>
                                <m:ctrlPr>
                                  <a:rPr lang="en-US" altLang="zh-CN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altLang="zh-CN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l-PL" altLang="zh-CN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pl-PL" altLang="zh-CN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0" i="1" u="none" strike="noStrike" baseline="0" dirty="0" err="1" smtClean="0">
                        <a:latin typeface="Cambria Math" panose="02040503050406030204" pitchFamily="18" charset="0"/>
                      </a:rPr>
                      <m:t>𝑢𝑛𝑒𝑥𝑝𝑓𝑎𝑐𝑡𝑜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u="none" strike="noStrike" baseline="0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u="none" strike="noStrike" baseline="0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𝑈𝑡𝑖𝑙𝑖𝑡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altLang="zh-CN" sz="1600" b="0" i="1" dirty="0">
                        <a:latin typeface="Cambria Math" panose="02040503050406030204" pitchFamily="18" charset="0"/>
                      </a:rPr>
                      <m:t>𝑢𝑛𝑒𝑥</m:t>
                    </m:r>
                    <m:sSubSup>
                      <m:sSubSupPr>
                        <m:ctrlPr>
                          <a:rPr lang="en-US" altLang="zh-CN" sz="1600" b="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altLang="zh-CN" sz="1600" b="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altLang="zh-CN" sz="1600" b="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0" i="1" u="none" strike="noStrike" baseline="0" dirty="0" err="1" smtClean="0">
                        <a:latin typeface="Cambria Math" panose="02040503050406030204" pitchFamily="18" charset="0"/>
                      </a:rPr>
                      <m:t>𝑢𝑛𝑒𝑥𝑝𝑓𝑎𝑐𝑡𝑜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u="none" strike="noStrike" baseline="0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u="none" strike="noStrike" baseline="0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𝑈𝑡𝑖𝑙𝑖𝑡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u="none" strike="noStrike" baseline="0" dirty="0" err="1" smtClean="0">
                            <a:latin typeface="Cambria Math" panose="02040503050406030204" pitchFamily="18" charset="0"/>
                          </a:rPr>
                          <m:t>𝑢𝑛𝑒𝑥𝑝𝑓𝑎𝑐𝑡𝑜</m:t>
                        </m:r>
                        <m:sSub>
                          <m:sSubPr>
                            <m:ctrlPr>
                              <a:rPr lang="en-US" altLang="zh-CN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u="none" strike="noStrike" baseline="0" dirty="0" err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u="none" strike="noStrike" baseline="0" dirty="0" err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b="0" u="none" strike="noStrike" baseline="0" dirty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𝑈𝑡𝑖𝑙𝑖𝑡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𝑈𝑡𝑖𝑙𝑖𝑡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l-PL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fName>
                      <m:e>
                        <m:d>
                          <m:dPr>
                            <m:ctrlPr>
                              <a:rPr lang="pl-PL" altLang="zh-CN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CN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𝑢𝑛𝑒𝑥</m:t>
                            </m:r>
                            <m:sSubSup>
                              <m:sSubSupPr>
                                <m:ctrlPr>
                                  <a:rPr lang="en-US" altLang="zh-CN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altLang="zh-CN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l-PL" altLang="zh-CN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0" i="1" u="none" strike="noStrike" baseline="0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  <m:r>
                              <a:rPr lang="en-US" altLang="zh-CN" sz="1600" b="0" i="1" u="none" strike="noStrike" baseline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sz="1600" b="0" i="1" u="none" strike="noStrike" baseline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600" b="0" i="1" u="none" strike="noStrike" baseline="0" dirty="0" err="1" smtClean="0">
                        <a:latin typeface="Cambria Math" panose="02040503050406030204" pitchFamily="18" charset="0"/>
                      </a:rPr>
                      <m:t>𝑢𝑛𝑒𝑥𝑝𝑓𝑎𝑐𝑡𝑜</m:t>
                    </m:r>
                    <m:sSub>
                      <m:sSubPr>
                        <m:ctrlP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u="none" strike="noStrike" baseline="0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u="none" strike="noStrike" baseline="0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1200" dirty="0"/>
                  <a:t>是全局聚类点（即仅分一类时的点）</a:t>
                </a:r>
              </a:p>
              <a:p>
                <a:pPr algn="l">
                  <a:lnSpc>
                    <a:spcPct val="100000"/>
                  </a:lnSpc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0C9958-8EDB-485F-9AD1-90A5B740D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370" t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94A0C19-E62B-4F6B-998A-16DBA2EB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Ablation Study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F6BFC-7D0E-4570-B6DE-D6F63FE4C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4023"/>
            <a:ext cx="4210638" cy="371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27728-D0A2-4B30-8879-7861FC72E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08415"/>
            <a:ext cx="9144000" cy="198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88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66461B-5902-4A8D-87FF-13DB16FE097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915567"/>
            <a:ext cx="4206868" cy="792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PURS</a:t>
            </a:r>
            <a:r>
              <a:rPr lang="zh-CN" altLang="en-US" dirty="0"/>
              <a:t>在</a:t>
            </a:r>
            <a:r>
              <a:rPr lang="en-US" altLang="zh-CN" dirty="0"/>
              <a:t>acc</a:t>
            </a:r>
            <a:r>
              <a:rPr lang="zh-CN" altLang="en-US" dirty="0"/>
              <a:t>和</a:t>
            </a:r>
            <a:r>
              <a:rPr lang="en-US" altLang="zh-CN" dirty="0"/>
              <a:t>novelty</a:t>
            </a:r>
            <a:r>
              <a:rPr lang="zh-CN" altLang="en-US" dirty="0"/>
              <a:t>上同时有提升</a:t>
            </a:r>
            <a:endParaRPr lang="en-US" altLang="zh-CN" dirty="0"/>
          </a:p>
          <a:p>
            <a:pPr lvl="1" indent="0">
              <a:buNone/>
            </a:pPr>
            <a:r>
              <a:rPr lang="zh-CN" altLang="en-US" dirty="0"/>
              <a:t>与以前的文献中的</a:t>
            </a:r>
            <a:r>
              <a:rPr lang="en-US" altLang="zh-CN" dirty="0"/>
              <a:t>tradeoff</a:t>
            </a:r>
            <a:r>
              <a:rPr lang="zh-CN" altLang="en-US" dirty="0"/>
              <a:t>不同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1C7CF-7F8B-4659-AB3D-C2CAFF08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C447C-7F65-4FA6-AA1C-99F17D2B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7654"/>
            <a:ext cx="3559388" cy="3340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2B7E6-93CA-4B99-9E33-00F0186C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68" y="1863573"/>
            <a:ext cx="3914005" cy="3145652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90DC82F-7361-4197-800C-6954DAAE2E09}"/>
              </a:ext>
            </a:extLst>
          </p:cNvPr>
          <p:cNvSpPr txBox="1">
            <a:spLocks/>
          </p:cNvSpPr>
          <p:nvPr/>
        </p:nvSpPr>
        <p:spPr>
          <a:xfrm>
            <a:off x="4613604" y="915567"/>
            <a:ext cx="42068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just" defTabSz="1218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8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4488" indent="22542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4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8838" indent="-233363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484313" indent="-280988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数据集规模增加后，时间是线性增加。</a:t>
            </a:r>
          </a:p>
        </p:txBody>
      </p:sp>
    </p:spTree>
    <p:extLst>
      <p:ext uri="{BB962C8B-B14F-4D97-AF65-F5344CB8AC3E}">
        <p14:creationId xmlns:p14="http://schemas.microsoft.com/office/powerpoint/2010/main" val="4172877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66461B-5902-4A8D-87FF-13DB16FE097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915566"/>
            <a:ext cx="6707088" cy="2304255"/>
          </a:xfrm>
        </p:spPr>
        <p:txBody>
          <a:bodyPr>
            <a:normAutofit/>
          </a:bodyPr>
          <a:lstStyle/>
          <a:p>
            <a:r>
              <a:rPr lang="zh-CN" altLang="en-US" dirty="0"/>
              <a:t>优酷：</a:t>
            </a:r>
            <a:r>
              <a:rPr lang="en-US" altLang="zh-CN" dirty="0"/>
              <a:t>2019-11 ~ 2019-12</a:t>
            </a:r>
          </a:p>
          <a:p>
            <a:r>
              <a:rPr lang="zh-CN" altLang="en-US" dirty="0"/>
              <a:t>指标</a:t>
            </a:r>
            <a:endParaRPr lang="en-US" altLang="zh-CN" dirty="0"/>
          </a:p>
          <a:p>
            <a:pPr lvl="1"/>
            <a:r>
              <a:rPr lang="en-US" altLang="zh-CN" dirty="0"/>
              <a:t>VV (</a:t>
            </a:r>
            <a:r>
              <a:rPr lang="zh-CN" altLang="en-US" dirty="0"/>
              <a:t>每个用户观看的平均视频数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TS (</a:t>
            </a:r>
            <a:r>
              <a:rPr lang="zh-CN" altLang="en-US" dirty="0"/>
              <a:t>用户在平台上的使用时间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ID (</a:t>
            </a:r>
            <a:r>
              <a:rPr lang="zh-CN" altLang="en-US" dirty="0"/>
              <a:t>对</a:t>
            </a:r>
            <a:r>
              <a:rPr lang="en-US" altLang="zh-CN" dirty="0"/>
              <a:t>session</a:t>
            </a:r>
            <a:r>
              <a:rPr lang="zh-CN" altLang="en-US" dirty="0"/>
              <a:t>的平均印象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CTR (</a:t>
            </a:r>
            <a:r>
              <a:rPr lang="zh-CN" altLang="en-US" dirty="0"/>
              <a:t>点击推荐视频的比率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1C7CF-7F8B-4659-AB3D-C2CAFF08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A/B Test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B9313-BC22-4F89-B514-22A0D22F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30351"/>
            <a:ext cx="747816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48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49208" y="19548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" y="0"/>
            <a:ext cx="9129103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6776" y="0"/>
            <a:ext cx="3199775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199568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090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3600" b="1" dirty="0">
              <a:solidFill>
                <a:srgbClr val="3090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8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DBC2B7-B485-4A60-8EC1-F8E429744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484" y="3435846"/>
            <a:ext cx="6400800" cy="309940"/>
          </a:xfrm>
        </p:spPr>
        <p:txBody>
          <a:bodyPr>
            <a:normAutofit/>
          </a:bodyPr>
          <a:lstStyle/>
          <a:p>
            <a:r>
              <a:rPr lang="en-US" altLang="zh-CN" sz="1200" b="1" i="0" u="none" strike="noStrike" baseline="0" dirty="0" err="1">
                <a:solidFill>
                  <a:schemeClr val="tx1"/>
                </a:solidFill>
                <a:latin typeface="LinLibertineTI"/>
              </a:rPr>
              <a:t>RecSys</a:t>
            </a:r>
            <a:r>
              <a:rPr lang="en-US" altLang="zh-CN" sz="1200" b="1" i="0" u="none" strike="noStrike" baseline="0" dirty="0">
                <a:solidFill>
                  <a:schemeClr val="tx1"/>
                </a:solidFill>
                <a:latin typeface="LinLibertineTI"/>
              </a:rPr>
              <a:t> 2020, September 22–26, Virtual Event, Brazil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05F33-C636-4D62-BCD2-9D5426AD32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292" y="699542"/>
            <a:ext cx="6222992" cy="24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3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88867" y="1689652"/>
            <a:ext cx="400989" cy="4320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0009" y="17210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25859" y="1689652"/>
            <a:ext cx="3362365" cy="432048"/>
            <a:chOff x="3369875" y="1633364"/>
            <a:chExt cx="3362365" cy="432048"/>
          </a:xfrm>
        </p:grpSpPr>
        <p:sp>
          <p:nvSpPr>
            <p:cNvPr id="9" name="矩形 8"/>
            <p:cNvSpPr/>
            <p:nvPr/>
          </p:nvSpPr>
          <p:spPr>
            <a:xfrm>
              <a:off x="3369875" y="1633364"/>
              <a:ext cx="3362365" cy="432048"/>
            </a:xfrm>
            <a:prstGeom prst="rect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7320" y="1680111"/>
              <a:ext cx="1793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Unexpectedness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788867" y="2319722"/>
            <a:ext cx="400989" cy="4320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0009" y="23510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25859" y="2319722"/>
            <a:ext cx="3362365" cy="432048"/>
            <a:chOff x="3369875" y="2263434"/>
            <a:chExt cx="3362365" cy="432048"/>
          </a:xfrm>
        </p:grpSpPr>
        <p:sp>
          <p:nvSpPr>
            <p:cNvPr id="14" name="矩形 13"/>
            <p:cNvSpPr/>
            <p:nvPr/>
          </p:nvSpPr>
          <p:spPr>
            <a:xfrm>
              <a:off x="3369875" y="2263434"/>
              <a:ext cx="3362365" cy="432048"/>
            </a:xfrm>
            <a:prstGeom prst="rect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97320" y="2310181"/>
              <a:ext cx="20133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Overview on PURS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788867" y="2949792"/>
            <a:ext cx="400989" cy="432048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0009" y="29811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25859" y="2949792"/>
            <a:ext cx="3362365" cy="432048"/>
            <a:chOff x="3369875" y="2893504"/>
            <a:chExt cx="3362365" cy="432048"/>
          </a:xfrm>
        </p:grpSpPr>
        <p:sp>
          <p:nvSpPr>
            <p:cNvPr id="19" name="矩形 18"/>
            <p:cNvSpPr/>
            <p:nvPr/>
          </p:nvSpPr>
          <p:spPr>
            <a:xfrm>
              <a:off x="3369875" y="2893504"/>
              <a:ext cx="3362365" cy="432048"/>
            </a:xfrm>
            <a:prstGeom prst="rect">
              <a:avLst/>
            </a:prstGeom>
            <a:solidFill>
              <a:srgbClr val="309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320" y="2940251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Experiment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1" name="五边形 30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7989" y="20917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8301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872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/>
      <p:bldP spid="16" grpId="0" animBg="1"/>
      <p:bldP spid="17" grpId="0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A05CE0-1B49-4A29-90E3-C8F56CA87A7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861A04-FAC8-4F70-A549-880B56C5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Unexpectedness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648CE-4751-450A-A556-35FEC5C9E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82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D694A25-3020-40FF-ACFD-B099321A481C}"/>
              </a:ext>
            </a:extLst>
          </p:cNvPr>
          <p:cNvSpPr/>
          <p:nvPr/>
        </p:nvSpPr>
        <p:spPr>
          <a:xfrm>
            <a:off x="2627784" y="2784780"/>
            <a:ext cx="6059016" cy="2088232"/>
          </a:xfrm>
          <a:prstGeom prst="wedgeRoundRectCallout">
            <a:avLst>
              <a:gd name="adj1" fmla="val -33409"/>
              <a:gd name="adj2" fmla="val -497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/>
              <a:t>         假设一名用户喜欢周星驰的电影，然后我们给他推荐了一部叫</a:t>
            </a:r>
            <a:r>
              <a:rPr lang="en-US" altLang="zh-CN" sz="1400" b="1" dirty="0"/>
              <a:t>《</a:t>
            </a:r>
            <a:r>
              <a:rPr lang="zh-CN" altLang="en-US" sz="1400" b="1" dirty="0"/>
              <a:t>临歧</a:t>
            </a:r>
            <a:r>
              <a:rPr lang="en-US" altLang="zh-CN" sz="1400" b="1" dirty="0"/>
              <a:t>》</a:t>
            </a:r>
            <a:r>
              <a:rPr lang="zh-CN" altLang="en-US" sz="1400" b="1" dirty="0"/>
              <a:t>的电影（该电影是</a:t>
            </a:r>
            <a:r>
              <a:rPr lang="en-US" altLang="zh-CN" sz="1400" b="1" dirty="0"/>
              <a:t>1983</a:t>
            </a:r>
            <a:r>
              <a:rPr lang="zh-CN" altLang="en-US" sz="1400" b="1" dirty="0"/>
              <a:t>年由刘德华、周星驰、梁朝伟合作演出的，很少有人知道这部电影有周星驰参演），而该用户不知道这个电影，那么可以说这个推荐具有新颖性。但是这个推荐并没有惊喜度，因为该用户一旦了解了这个电影的演员，就不会觉得特别奇怪。但如果我们给用户推荐姜文导演的</a:t>
            </a:r>
            <a:r>
              <a:rPr lang="en-US" altLang="zh-CN" sz="1400" b="1" dirty="0"/>
              <a:t>《</a:t>
            </a:r>
            <a:r>
              <a:rPr lang="zh-CN" altLang="en-US" sz="1400" b="1" dirty="0"/>
              <a:t>让子弹飞</a:t>
            </a:r>
            <a:r>
              <a:rPr lang="en-US" altLang="zh-CN" sz="1400" b="1" dirty="0"/>
              <a:t>》</a:t>
            </a:r>
            <a:r>
              <a:rPr lang="zh-CN" altLang="en-US" sz="1400" b="1" dirty="0"/>
              <a:t>，假设这名用户之前没看过这部电影，那么他看完这部电影可能会觉得很奇怪，因为这部电影和他的兴趣一点关系都没有，但如果用户看完电影后觉得这部电影还不错，那么就可以说这个推荐是让用户惊喜的。</a:t>
            </a:r>
            <a:endParaRPr lang="en-US" altLang="zh-CN" sz="14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105FA-916B-4727-A0C5-3D3AF1B2CF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915567"/>
            <a:ext cx="8229600" cy="2448272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Novel vs unexpectedness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新颖：用户推荐那些他们以前没有听说过的产品。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惊喜：推荐和用户历史上喜欢的物品不相似的产品，但是用户却觉得满意的推荐。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C0465-72D4-4410-95A5-5A29D077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Unexpectedness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06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10AF02-C79C-4B21-A3D7-883AEC5F1727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r>
                  <a:rPr lang="zh-CN" altLang="en-US" b="0" dirty="0"/>
                  <a:t>距离：                       （</a:t>
                </a:r>
                <a:r>
                  <a:rPr lang="en-US" altLang="zh-CN" b="0" dirty="0" err="1"/>
                  <a:t>E_u</a:t>
                </a:r>
                <a:r>
                  <a:rPr lang="zh-CN" altLang="en-US" b="0" dirty="0"/>
                  <a:t>表示预期物品）</a:t>
                </a:r>
                <a:endParaRPr lang="en-US" altLang="zh-CN" b="0" dirty="0"/>
              </a:p>
              <a:p>
                <a:r>
                  <a:rPr lang="en-US" altLang="zh-CN" b="0" dirty="0"/>
                  <a:t>Utility of unexpectedness </a:t>
                </a:r>
                <a:r>
                  <a:rPr lang="zh-CN" altLang="en-US" b="0" dirty="0"/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b="0" dirty="0"/>
                  <a:t>是一个单峰函数，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b="0" dirty="0"/>
                  <a:t>是最佳惊喜点）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Utility</a:t>
                </a:r>
                <a:r>
                  <a:rPr lang="zh-CN" altLang="en-US" dirty="0"/>
                  <a:t>特征</a:t>
                </a:r>
                <a:endParaRPr lang="en-US" altLang="zh-CN" dirty="0"/>
              </a:p>
              <a:p>
                <a:r>
                  <a:rPr lang="zh-CN" altLang="en-US" b="0" dirty="0"/>
                  <a:t>只有一个最佳意想不到的距离；</a:t>
                </a:r>
                <a:endParaRPr lang="en-US" altLang="zh-CN" b="0" dirty="0"/>
              </a:p>
              <a:p>
                <a:r>
                  <a:rPr lang="zh-CN" altLang="en-US" b="0" dirty="0"/>
                  <a:t>一个大大偏离用户期望的项目，即使它导致了一个很大的偏离期望的结果，可能会被用户认为是不相关的，因此，它不是真正惊喜的；</a:t>
                </a:r>
                <a:endParaRPr lang="en-US" altLang="zh-CN" b="0" dirty="0"/>
              </a:p>
              <a:p>
                <a:r>
                  <a:rPr lang="zh-CN" altLang="en-US" b="0" dirty="0"/>
                  <a:t>接近预期集合的项并不是真正出乎意料的，而是对用户来说非常明显的。</a:t>
                </a:r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10AF02-C79C-4B21-A3D7-883AEC5F1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593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F04BC0-2699-4B4B-9414-CF6FA69D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Unexpectedness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9B44A-14C8-426A-86F3-AF67A50288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1315310"/>
            <a:ext cx="1375738" cy="307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8B359-7282-48CA-9125-A719E7E523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2789" y="2047239"/>
            <a:ext cx="1682792" cy="4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3489</Words>
  <Application>Microsoft Office PowerPoint</Application>
  <PresentationFormat>On-screen Show (16:9)</PresentationFormat>
  <Paragraphs>379</Paragraphs>
  <Slides>46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-apple-system</vt:lpstr>
      <vt:lpstr>LinLibertineTB</vt:lpstr>
      <vt:lpstr>LinLibertineTI</vt:lpstr>
      <vt:lpstr>PingFang SC</vt:lpstr>
      <vt:lpstr>PingFangSC-Regular</vt:lpstr>
      <vt:lpstr>微软雅黑</vt:lpstr>
      <vt:lpstr>时尚中黑简体</vt:lpstr>
      <vt:lpstr>Arial</vt:lpstr>
      <vt:lpstr>Calibri</vt:lpstr>
      <vt:lpstr>Cambria Math</vt:lpstr>
      <vt:lpstr>Office 主题​​</vt:lpstr>
      <vt:lpstr>TransE作为预处理的后续工作</vt:lpstr>
      <vt:lpstr>TransE作为预处理的后续工作</vt:lpstr>
      <vt:lpstr>TransE作为预处理的后续工作</vt:lpstr>
      <vt:lpstr>TransE</vt:lpstr>
      <vt:lpstr>PowerPoint Presentation</vt:lpstr>
      <vt:lpstr>PowerPoint Presentation</vt:lpstr>
      <vt:lpstr>Unexpectedness</vt:lpstr>
      <vt:lpstr>Unexpectedness</vt:lpstr>
      <vt:lpstr>Unexpectedness</vt:lpstr>
      <vt:lpstr>评价指标</vt:lpstr>
      <vt:lpstr>评价指标</vt:lpstr>
      <vt:lpstr>多个隐空间</vt:lpstr>
      <vt:lpstr>Bags of Words (i.e. CBOW / 词袋模型)</vt:lpstr>
      <vt:lpstr>Skip-gram</vt:lpstr>
      <vt:lpstr>Feedforward Neural Net Language Model</vt:lpstr>
      <vt:lpstr>Deep-Walk</vt:lpstr>
      <vt:lpstr>Deep-Walk</vt:lpstr>
      <vt:lpstr>异质网络</vt:lpstr>
      <vt:lpstr>metapath2vec</vt:lpstr>
      <vt:lpstr>多个隐空间</vt:lpstr>
      <vt:lpstr>knn中k值的选取</vt:lpstr>
      <vt:lpstr>Mean-Shift算法</vt:lpstr>
      <vt:lpstr>Mean-Shift应用</vt:lpstr>
      <vt:lpstr>小结</vt:lpstr>
      <vt:lpstr>Overview on PURS</vt:lpstr>
      <vt:lpstr>Utility的改进</vt:lpstr>
      <vt:lpstr>Utility的改进</vt:lpstr>
      <vt:lpstr>User和item的嵌入</vt:lpstr>
      <vt:lpstr>CTR估计</vt:lpstr>
      <vt:lpstr>RNN</vt:lpstr>
      <vt:lpstr>LSTM</vt:lpstr>
      <vt:lpstr>GRU</vt:lpstr>
      <vt:lpstr>GRU vs LSTM</vt:lpstr>
      <vt:lpstr>Self-attentive GRU</vt:lpstr>
      <vt:lpstr>Self-attentive GRU</vt:lpstr>
      <vt:lpstr>CTR估计：小结</vt:lpstr>
      <vt:lpstr>Unexpected Factor</vt:lpstr>
      <vt:lpstr>Local Activation Unit</vt:lpstr>
      <vt:lpstr>Unexpected Factor</vt:lpstr>
      <vt:lpstr>EXPERIMENTS</vt:lpstr>
      <vt:lpstr>环境与数据集</vt:lpstr>
      <vt:lpstr>Baseline</vt:lpstr>
      <vt:lpstr>Ablation Study</vt:lpstr>
      <vt:lpstr>Performance</vt:lpstr>
      <vt:lpstr>A/B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蓝色工作汇报</dc:title>
  <dc:creator>第一PPT</dc:creator>
  <cp:keywords>www.1ppt.com</cp:keywords>
  <dc:description>第一PPT</dc:description>
  <cp:lastModifiedBy>Wenhan Wu</cp:lastModifiedBy>
  <cp:revision>136</cp:revision>
  <dcterms:created xsi:type="dcterms:W3CDTF">2015-01-08T06:32:00Z</dcterms:created>
  <dcterms:modified xsi:type="dcterms:W3CDTF">2021-05-13T14:13:14Z</dcterms:modified>
</cp:coreProperties>
</file>