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257" r:id="rId2"/>
    <p:sldId id="441" r:id="rId3"/>
    <p:sldId id="265" r:id="rId4"/>
    <p:sldId id="475" r:id="rId5"/>
    <p:sldId id="267" r:id="rId6"/>
    <p:sldId id="272" r:id="rId7"/>
    <p:sldId id="408" r:id="rId8"/>
    <p:sldId id="407" r:id="rId9"/>
    <p:sldId id="274" r:id="rId10"/>
    <p:sldId id="409" r:id="rId11"/>
    <p:sldId id="280" r:id="rId12"/>
    <p:sldId id="410" r:id="rId13"/>
    <p:sldId id="414" r:id="rId14"/>
    <p:sldId id="415" r:id="rId15"/>
    <p:sldId id="277" r:id="rId16"/>
    <p:sldId id="411" r:id="rId17"/>
    <p:sldId id="278" r:id="rId18"/>
    <p:sldId id="279" r:id="rId19"/>
    <p:sldId id="284" r:id="rId20"/>
    <p:sldId id="285" r:id="rId21"/>
    <p:sldId id="281" r:id="rId22"/>
    <p:sldId id="416" r:id="rId23"/>
    <p:sldId id="282" r:id="rId24"/>
    <p:sldId id="413" r:id="rId25"/>
    <p:sldId id="412" r:id="rId26"/>
    <p:sldId id="425" r:id="rId27"/>
    <p:sldId id="426" r:id="rId28"/>
    <p:sldId id="417" r:id="rId29"/>
    <p:sldId id="465" r:id="rId30"/>
    <p:sldId id="418" r:id="rId31"/>
    <p:sldId id="419" r:id="rId32"/>
    <p:sldId id="420" r:id="rId33"/>
    <p:sldId id="421" r:id="rId34"/>
    <p:sldId id="422" r:id="rId35"/>
    <p:sldId id="423" r:id="rId36"/>
    <p:sldId id="442" r:id="rId37"/>
    <p:sldId id="443" r:id="rId38"/>
    <p:sldId id="346" r:id="rId39"/>
    <p:sldId id="283" r:id="rId40"/>
    <p:sldId id="464" r:id="rId41"/>
    <p:sldId id="427" r:id="rId42"/>
    <p:sldId id="430" r:id="rId43"/>
    <p:sldId id="424" r:id="rId44"/>
    <p:sldId id="428" r:id="rId45"/>
    <p:sldId id="429" r:id="rId46"/>
    <p:sldId id="431" r:id="rId47"/>
    <p:sldId id="432" r:id="rId48"/>
    <p:sldId id="434" r:id="rId49"/>
    <p:sldId id="435" r:id="rId50"/>
    <p:sldId id="439" r:id="rId51"/>
    <p:sldId id="438" r:id="rId52"/>
    <p:sldId id="433" r:id="rId53"/>
    <p:sldId id="436" r:id="rId54"/>
    <p:sldId id="437" r:id="rId55"/>
    <p:sldId id="440" r:id="rId56"/>
    <p:sldId id="477" r:id="rId57"/>
    <p:sldId id="455" r:id="rId58"/>
    <p:sldId id="444" r:id="rId59"/>
    <p:sldId id="445" r:id="rId60"/>
    <p:sldId id="463" r:id="rId61"/>
    <p:sldId id="446" r:id="rId62"/>
    <p:sldId id="447" r:id="rId63"/>
    <p:sldId id="449" r:id="rId64"/>
    <p:sldId id="461" r:id="rId65"/>
    <p:sldId id="448" r:id="rId66"/>
    <p:sldId id="460" r:id="rId67"/>
    <p:sldId id="450" r:id="rId68"/>
    <p:sldId id="451" r:id="rId69"/>
    <p:sldId id="452" r:id="rId70"/>
    <p:sldId id="453" r:id="rId71"/>
    <p:sldId id="456" r:id="rId72"/>
    <p:sldId id="457" r:id="rId73"/>
    <p:sldId id="458" r:id="rId74"/>
    <p:sldId id="459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</p:sldIdLst>
  <p:sldSz cx="9144000" cy="6858000" type="screen4x3"/>
  <p:notesSz cx="6786563" cy="9917113"/>
  <p:embeddedFontLst>
    <p:embeddedFont>
      <p:font typeface="Batang" panose="02030600000101010101" pitchFamily="18" charset="-127"/>
      <p:regular r:id="rId87"/>
    </p:embeddedFont>
    <p:embeddedFont>
      <p:font typeface="Cambria Math" panose="02040503050406030204" pitchFamily="18" charset="0"/>
      <p:regular r:id="rId88"/>
    </p:embeddedFont>
    <p:embeddedFont>
      <p:font typeface="cmmi10" panose="02010600030101010101"/>
      <p:regular r:id="rId89"/>
    </p:embeddedFont>
    <p:embeddedFont>
      <p:font typeface="cmsy10" panose="02010600030101010101"/>
      <p:regular r:id="rId90"/>
    </p:embeddedFont>
    <p:embeddedFont>
      <p:font typeface="Comic Sans MS" panose="030F0702030302020204" pitchFamily="66" charset="0"/>
      <p:regular r:id="rId91"/>
      <p:bold r:id="rId92"/>
      <p:italic r:id="rId93"/>
      <p:boldItalic r:id="rId94"/>
    </p:embeddedFont>
    <p:embeddedFont>
      <p:font typeface="msam10" panose="02010600030101010101"/>
      <p:regular r:id="rId95"/>
    </p:embeddedFont>
    <p:embeddedFont>
      <p:font typeface="msbm10" panose="02010600030101010101"/>
      <p:regular r:id="rId96"/>
    </p:embeddedFont>
    <p:embeddedFont>
      <p:font typeface="MT Extra" panose="05050102010205020202" pitchFamily="18" charset="2"/>
      <p:regular r:id="rId97"/>
    </p:embeddedFont>
    <p:embeddedFont>
      <p:font typeface="Tahoma" panose="020B0604030504040204" pitchFamily="34" charset="0"/>
      <p:regular r:id="rId98"/>
      <p:bold r:id="rId99"/>
    </p:embeddedFont>
  </p:embeddedFontLst>
  <p:custDataLst>
    <p:tags r:id="rId100"/>
  </p:custDataLst>
  <p:defaultTextStyle>
    <a:defPPr>
      <a:defRPr lang="ko-KR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33CC"/>
    <a:srgbClr val="0099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2" autoAdjust="0"/>
  </p:normalViewPr>
  <p:slideViewPr>
    <p:cSldViewPr>
      <p:cViewPr varScale="1">
        <p:scale>
          <a:sx n="66" d="100"/>
          <a:sy n="66" d="100"/>
        </p:scale>
        <p:origin x="278" y="53"/>
      </p:cViewPr>
      <p:guideLst>
        <p:guide orient="horz" pos="4247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94" Type="http://schemas.openxmlformats.org/officeDocument/2006/relationships/font" Target="fonts/font8.fntdata"/><Relationship Id="rId99" Type="http://schemas.openxmlformats.org/officeDocument/2006/relationships/font" Target="fonts/font13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1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7.fntdata"/><Relationship Id="rId98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43ACBD3A-C1DA-4D7A-9C87-99E29028816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766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118AFC9E-375E-4313-8BFF-2840FB3B4A1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1pPr>
    <a:lvl2pPr marL="4572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2pPr>
    <a:lvl3pPr marL="9144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3pPr>
    <a:lvl4pPr marL="13716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4pPr>
    <a:lvl5pPr marL="18288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16 1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AFC9E-375E-4313-8BFF-2840FB3B4A1E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710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/>
              <a:t>Click to edit Master title style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he-IL" noProof="0"/>
              <a:t>Click to edit Master subtitle style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C0F388-096B-49D6-82B0-D901AE6E3E08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A4797-6561-4A51-9713-C50641603E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42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-1588"/>
            <a:ext cx="2051050" cy="6094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-1588"/>
            <a:ext cx="6005513" cy="6094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0856-49A9-4177-AE3A-D3A168A8A83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82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75955-3DD4-4FF7-BBFD-EE1F0C9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68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EED8-A66F-473D-AE5F-95E06B5AF96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09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125538"/>
            <a:ext cx="4022725" cy="4967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125538"/>
            <a:ext cx="4024313" cy="4967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9339D-4926-451F-B623-76F1EAC3F91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63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4BA8D-3DFD-4049-8BF7-A3B4195A1BD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17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11CF-BF24-4A45-AF06-501C156A861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485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1105-4D8C-4ECB-9860-FD58ECA7936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18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83522-5895-47A1-9AA7-EFC9C27F633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032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2281C-B84D-4658-AB9F-7DF10067E12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260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ltGray">
          <a:xfrm>
            <a:off x="417513" y="809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ltGray">
          <a:xfrm>
            <a:off x="800100" y="666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ltGray">
          <a:xfrm>
            <a:off x="541338" y="5032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ltGray">
          <a:xfrm>
            <a:off x="911225" y="5064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ltGray">
          <a:xfrm>
            <a:off x="127000" y="4302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gray">
          <a:xfrm>
            <a:off x="762000" y="-26988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gray">
          <a:xfrm>
            <a:off x="442913" y="763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-1588"/>
            <a:ext cx="7793038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25538"/>
            <a:ext cx="819943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 altLang="he-IL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endParaRPr lang="en-US" altLang="he-IL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293E9223-66E9-4FC3-8078-B92E3DE5C184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09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1361-D62B-4DBD-B9B1-95E1AAB8FFF8}" type="slidenum">
              <a:rPr lang="he-IL" altLang="he-IL"/>
              <a:pPr/>
              <a:t>1</a:t>
            </a:fld>
            <a:endParaRPr lang="en-US" alt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 dirty="0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 dirty="0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 dirty="0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 dirty="0">
                <a:ea typeface="Batang" panose="020B0604020202020204" charset="-127"/>
              </a:rPr>
              <a:t>Normal forms</a:t>
            </a:r>
          </a:p>
          <a:p>
            <a:r>
              <a:rPr lang="en-US" altLang="ko-KR" dirty="0">
                <a:ea typeface="Batang" panose="020B0604020202020204" charset="-127"/>
              </a:rPr>
              <a:t>Deductive proofs and resolution</a:t>
            </a: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3FE-BDBA-4BD1-8341-15BB953ED40D}" type="slidenum">
              <a:rPr lang="he-IL" altLang="he-IL"/>
              <a:pPr/>
              <a:t>10</a:t>
            </a:fld>
            <a:endParaRPr lang="en-US" altLang="he-IL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satisfaction relation 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formalities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defined recursively: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p if  (p) = true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φ if  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φ.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 </a:t>
            </a:r>
            <a:r>
              <a:rPr lang="en-US" altLang="ko-KR" b="1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and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latin typeface="Batang" panose="020B0604020202020204" charset="-127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or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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implies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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5DD-8139-412E-B3E8-57A664352F34}" type="slidenum">
              <a:rPr lang="he-IL" altLang="he-IL"/>
              <a:pPr/>
              <a:t>11</a:t>
            </a:fld>
            <a:endParaRPr lang="en-US" altLang="he-IL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From definition to an evaluation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59800" cy="4967288"/>
          </a:xfrm>
        </p:spPr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Truth Evaluation Problem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Given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φ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 Formula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and 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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</a:t>
            </a:r>
            <a:r>
              <a:rPr lang="el-GR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</a:t>
            </a:r>
            <a:r>
              <a:rPr lang="en-US" altLang="ko-KR" baseline="30000" dirty="0">
                <a:ea typeface="Batang" panose="020B0604020202020204" charset="-127"/>
                <a:sym typeface="Symbol" panose="05050102010706020507" pitchFamily="18" charset="2"/>
              </a:rPr>
              <a:t> 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does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(φ, ){</a:t>
            </a:r>
            <a:endParaRPr lang="en-US" altLang="ko-KR" dirty="0"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A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return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(A)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(φ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return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o 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b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return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 o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 err="1">
                <a:ea typeface="Batang" panose="020B0604020202020204" charset="-127"/>
                <a:sym typeface="Symbol" panose="05050102010706020507" pitchFamily="18" charset="2"/>
              </a:rPr>
              <a:t>Eval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uses polynomial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65-1BCA-4970-AE11-C48E4617672E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/>
              <a:t>It doesn’t give us more than what we already know...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Recall our example</a:t>
            </a:r>
          </a:p>
          <a:p>
            <a:pPr lvl="1"/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→ C))</a:t>
            </a:r>
          </a:p>
          <a:p>
            <a:pPr lvl="1"/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= {A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B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C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1}</a:t>
            </a:r>
          </a:p>
          <a:p>
            <a:pPr lvl="1"/>
            <a:endParaRPr lang="en-US" altLang="he-IL"/>
          </a:p>
          <a:p>
            <a:r>
              <a:rPr lang="en-US" altLang="he-IL">
                <a:solidFill>
                  <a:schemeClr val="tx1"/>
                </a:solidFill>
              </a:rPr>
              <a:t>Eval(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) = Eval(A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Eval(B → C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Eval(B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→ Eval(C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(0 → 1) = 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1 = 1</a:t>
            </a:r>
            <a:endParaRPr lang="en-US" altLang="he-IL"/>
          </a:p>
          <a:p>
            <a:endParaRPr lang="en-US" altLang="he-IL"/>
          </a:p>
          <a:p>
            <a:r>
              <a:rPr lang="en-US" altLang="he-IL"/>
              <a:t>Hence,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6D50-F704-43EE-8548-6B2F72A25DBA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98425"/>
            <a:ext cx="7793038" cy="738188"/>
          </a:xfrm>
        </p:spPr>
        <p:txBody>
          <a:bodyPr/>
          <a:lstStyle/>
          <a:p>
            <a:r>
              <a:rPr lang="en-US" altLang="he-IL"/>
              <a:t>We can now extend the truth table to formulas </a:t>
            </a:r>
          </a:p>
        </p:txBody>
      </p:sp>
      <p:graphicFrame>
        <p:nvGraphicFramePr>
          <p:cNvPr id="196733" name="Group 125"/>
          <p:cNvGraphicFramePr>
            <a:graphicFrameLocks noGrp="1"/>
          </p:cNvGraphicFramePr>
          <p:nvPr>
            <p:ph type="body" idx="1"/>
          </p:nvPr>
        </p:nvGraphicFramePr>
        <p:xfrm>
          <a:off x="1042988" y="1414463"/>
          <a:ext cx="6049962" cy="2519364"/>
        </p:xfrm>
        <a:graphic>
          <a:graphicData uri="http://schemas.openxmlformats.org/drawingml/2006/table">
            <a:tbl>
              <a:tblPr rtl="1"/>
              <a:tblGrid>
                <a:gridCol w="1296987">
                  <a:extLst>
                    <a:ext uri="{9D8B030D-6E8A-4147-A177-3AD203B41FA5}">
                      <a16:colId xmlns:a16="http://schemas.microsoft.com/office/drawing/2014/main" val="6585326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4138818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7278045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9256845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334540669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Æ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→ (q → p))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315882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750073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753136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09594"/>
                  </a:ext>
                </a:extLst>
              </a:tr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899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4090-76CD-42B7-A10D-50D088F2F7D5}" type="slidenum">
              <a:rPr lang="he-IL" altLang="he-IL"/>
              <a:pPr/>
              <a:t>14</a:t>
            </a:fld>
            <a:endParaRPr lang="en-US" altLang="he-IL"/>
          </a:p>
        </p:txBody>
      </p:sp>
      <p:grpSp>
        <p:nvGrpSpPr>
          <p:cNvPr id="2" name="Group 115"/>
          <p:cNvGrpSpPr>
            <a:grpSpLocks noRot="1"/>
          </p:cNvGrpSpPr>
          <p:nvPr/>
        </p:nvGrpSpPr>
        <p:grpSpPr bwMode="auto">
          <a:xfrm>
            <a:off x="2690813" y="1414463"/>
            <a:ext cx="4041775" cy="4538662"/>
            <a:chOff x="1695" y="891"/>
            <a:chExt cx="2546" cy="2859"/>
          </a:xfrm>
        </p:grpSpPr>
        <p:sp>
          <p:nvSpPr>
            <p:cNvPr id="3" name="Rectangle 103"/>
            <p:cNvSpPr>
              <a:spLocks noChangeArrowheads="1"/>
            </p:cNvSpPr>
            <p:nvPr/>
          </p:nvSpPr>
          <p:spPr bwMode="auto">
            <a:xfrm>
              <a:off x="2733" y="3432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0</a:t>
              </a:r>
            </a:p>
          </p:txBody>
        </p:sp>
        <p:sp>
          <p:nvSpPr>
            <p:cNvPr id="4" name="Rectangle 101"/>
            <p:cNvSpPr>
              <a:spLocks noChangeArrowheads="1"/>
            </p:cNvSpPr>
            <p:nvPr/>
          </p:nvSpPr>
          <p:spPr bwMode="auto">
            <a:xfrm>
              <a:off x="2388" y="3432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5" name="Rectangle 99"/>
            <p:cNvSpPr>
              <a:spLocks noChangeArrowheads="1"/>
            </p:cNvSpPr>
            <p:nvPr/>
          </p:nvSpPr>
          <p:spPr bwMode="auto">
            <a:xfrm>
              <a:off x="2041" y="3432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1695" y="3432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7" name="Rectangle 94"/>
            <p:cNvSpPr>
              <a:spLocks noChangeArrowheads="1"/>
            </p:cNvSpPr>
            <p:nvPr/>
          </p:nvSpPr>
          <p:spPr bwMode="auto">
            <a:xfrm>
              <a:off x="2733" y="3114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8" name="Rectangle 92"/>
            <p:cNvSpPr>
              <a:spLocks noChangeArrowheads="1"/>
            </p:cNvSpPr>
            <p:nvPr/>
          </p:nvSpPr>
          <p:spPr bwMode="auto">
            <a:xfrm>
              <a:off x="2388" y="3114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9" name="Rectangle 90"/>
            <p:cNvSpPr>
              <a:spLocks noChangeArrowheads="1"/>
            </p:cNvSpPr>
            <p:nvPr/>
          </p:nvSpPr>
          <p:spPr bwMode="auto">
            <a:xfrm>
              <a:off x="2041" y="3114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1695" y="3114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1" name="Rectangle 85"/>
            <p:cNvSpPr>
              <a:spLocks noChangeArrowheads="1"/>
            </p:cNvSpPr>
            <p:nvPr/>
          </p:nvSpPr>
          <p:spPr bwMode="auto">
            <a:xfrm>
              <a:off x="2733" y="2796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2388" y="2796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3" name="Rectangle 81"/>
            <p:cNvSpPr>
              <a:spLocks noChangeArrowheads="1"/>
            </p:cNvSpPr>
            <p:nvPr/>
          </p:nvSpPr>
          <p:spPr bwMode="auto">
            <a:xfrm>
              <a:off x="2041" y="2796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1695" y="2796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2733" y="2478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2388" y="2478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7" name="Rectangle 72"/>
            <p:cNvSpPr>
              <a:spLocks noChangeArrowheads="1"/>
            </p:cNvSpPr>
            <p:nvPr/>
          </p:nvSpPr>
          <p:spPr bwMode="auto">
            <a:xfrm>
              <a:off x="2041" y="2478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1695" y="2478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2388" y="2160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388" y="1843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2388" y="1526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2388" y="1209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3" name="Rectangle 57"/>
            <p:cNvSpPr>
              <a:spLocks noChangeArrowheads="1"/>
            </p:cNvSpPr>
            <p:nvPr/>
          </p:nvSpPr>
          <p:spPr bwMode="auto">
            <a:xfrm>
              <a:off x="2388" y="891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733" y="2160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041" y="2160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695" y="2160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2733" y="1843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041" y="1843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695" y="1843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733" y="1525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041" y="1526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695" y="1526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733" y="1209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2041" y="1209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1695" y="1209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733" y="891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1</a:t>
              </a:r>
              <a:r>
                <a:rPr lang="en-US" altLang="he-IL">
                  <a:solidFill>
                    <a:schemeClr val="tx1"/>
                  </a:solidFill>
                </a:rPr>
                <a:t> → (x</a:t>
              </a:r>
              <a:r>
                <a:rPr lang="en-US" altLang="he-IL" baseline="-25000">
                  <a:solidFill>
                    <a:schemeClr val="tx1"/>
                  </a:solidFill>
                </a:rPr>
                <a:t>2</a:t>
              </a:r>
              <a:r>
                <a:rPr lang="en-US" altLang="he-IL">
                  <a:solidFill>
                    <a:schemeClr val="tx1"/>
                  </a:solidFill>
                </a:rPr>
                <a:t> → </a:t>
              </a:r>
              <a:r>
                <a:rPr lang="en-US" altLang="he-IL">
                  <a:solidFill>
                    <a:schemeClr val="tx1"/>
                  </a:solidFill>
                  <a:latin typeface="cmsy10" panose="020B0500000000000000" pitchFamily="34" charset="0"/>
                </a:rPr>
                <a:t>:</a:t>
              </a:r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3</a:t>
              </a:r>
              <a:r>
                <a:rPr lang="en-US" altLang="he-IL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2041" y="891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1695" y="891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695" y="891"/>
              <a:ext cx="0" cy="28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241" y="891"/>
              <a:ext cx="0" cy="28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041" y="891"/>
              <a:ext cx="0" cy="2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2733" y="891"/>
              <a:ext cx="0" cy="2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1695" y="1209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1695" y="1526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1695" y="1843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695" y="2160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2041" y="891"/>
              <a:ext cx="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1695" y="891"/>
              <a:ext cx="3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2733" y="891"/>
              <a:ext cx="15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2041" y="3750"/>
              <a:ext cx="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695" y="3750"/>
              <a:ext cx="3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2733" y="3750"/>
              <a:ext cx="15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2388" y="891"/>
              <a:ext cx="0" cy="2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1695" y="2478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1695" y="2796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Line 89"/>
            <p:cNvSpPr>
              <a:spLocks noChangeShapeType="1"/>
            </p:cNvSpPr>
            <p:nvPr/>
          </p:nvSpPr>
          <p:spPr bwMode="auto">
            <a:xfrm>
              <a:off x="1695" y="3114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1695" y="3432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8770" name="Rectangle 114"/>
          <p:cNvSpPr>
            <a:spLocks noGrp="1" noChangeArrowheads="1"/>
          </p:cNvSpPr>
          <p:nvPr>
            <p:ph type="title"/>
          </p:nvPr>
        </p:nvSpPr>
        <p:spPr>
          <a:xfrm>
            <a:off x="1171575" y="98425"/>
            <a:ext cx="7793038" cy="738188"/>
          </a:xfrm>
          <a:noFill/>
          <a:ln/>
        </p:spPr>
        <p:txBody>
          <a:bodyPr/>
          <a:lstStyle/>
          <a:p>
            <a:r>
              <a:rPr lang="en-US" altLang="he-IL"/>
              <a:t>We can now extend the truth table to formulas </a:t>
            </a:r>
          </a:p>
        </p:txBody>
      </p:sp>
      <p:sp>
        <p:nvSpPr>
          <p:cNvPr id="198772" name="Rectangle 116"/>
          <p:cNvSpPr>
            <a:spLocks noChangeArrowheads="1"/>
          </p:cNvSpPr>
          <p:nvPr/>
        </p:nvSpPr>
        <p:spPr bwMode="auto">
          <a:xfrm>
            <a:off x="4500563" y="2060575"/>
            <a:ext cx="1943100" cy="3744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8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1E80-1E7E-4151-B3EA-81F3468414B4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-26988"/>
            <a:ext cx="7793037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Set of assignments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Intuition: a formula specifies a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</a:rPr>
              <a:t>set of truth assignments.</a:t>
            </a:r>
          </a:p>
          <a:p>
            <a:r>
              <a:rPr lang="en-US" altLang="ko-KR">
                <a:ea typeface="Batang" panose="020B0604020202020204" charset="-127"/>
              </a:rPr>
              <a:t>Function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</a:rPr>
              <a:t>models</a:t>
            </a:r>
            <a:r>
              <a:rPr lang="en-US" altLang="ko-KR">
                <a:ea typeface="Batang" panose="020B0604020202020204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Formula </a:t>
            </a:r>
            <a:r>
              <a:rPr lang="en-US" altLang="ko-KR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2</a:t>
            </a:r>
            <a:r>
              <a:rPr lang="en-US" altLang="ko-KR" b="1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="1" baseline="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b="1" baseline="50000">
                <a:ea typeface="Batang" panose="020B0604020202020204" charset="-127"/>
                <a:sym typeface="Symbol" panose="05050102010706020507" pitchFamily="18" charset="2"/>
              </a:rPr>
              <a:t> </a:t>
            </a:r>
            <a:br>
              <a:rPr lang="en-US" altLang="ko-KR" b="1" baseline="500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(a formula </a:t>
            </a:r>
            <a:r>
              <a:rPr lang="en-US" altLang="ko-KR"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>
                <a:ea typeface="Batang" panose="020B0604020202020204" charset="-127"/>
                <a:sym typeface="Wingdings" panose="05000000000000000000" pitchFamily="2" charset="2"/>
              </a:rPr>
              <a:t> set of satisfying assignments)</a:t>
            </a: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Recursive definition: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models(A) = { |(A) = 1}, A  Prop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models(φ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–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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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(2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–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 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DC4-764B-4536-B976-6EBFB9F61A1C}" type="slidenum">
              <a:rPr lang="he-IL" altLang="he-IL"/>
              <a:pPr/>
              <a:t>16</a:t>
            </a:fld>
            <a:endParaRPr lang="en-US" altLang="he-IL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models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= {{10},{01},{11}}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This is compatible with the recursive definition: </a:t>
            </a:r>
            <a:br>
              <a:rPr lang="en-US" altLang="he-IL"/>
            </a:b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models(A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models(A)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[</a:t>
            </a:r>
            <a:r>
              <a:rPr lang="en-US" altLang="he-IL">
                <a:solidFill>
                  <a:schemeClr val="tx1"/>
                </a:solidFill>
              </a:rPr>
              <a:t> models (B)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  {{10},{11}}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[</a:t>
            </a:r>
            <a:r>
              <a:rPr lang="en-US" altLang="he-IL">
                <a:solidFill>
                  <a:schemeClr val="tx1"/>
                </a:solidFill>
              </a:rPr>
              <a:t> {{01},{11}}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    {{10},{01},{11}}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D82-F114-4DCD-AB24-0ECF1548C307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-26988"/>
            <a:ext cx="7793038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Let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  Formula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and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then the following statements are equivalent: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1.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2.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models(φ)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BF0-769E-4130-B191-65C64946D23E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Only the projected assignment matters...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AP(</a:t>
            </a:r>
            <a:r>
              <a:rPr lang="el-GR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)</a:t>
            </a:r>
            <a:r>
              <a:rPr lang="en-US" altLang="ko-KR">
                <a:ea typeface="Batang" panose="020B0604020202020204" charset="-127"/>
              </a:rPr>
              <a:t> – the Atomic Propositions in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φ.</a:t>
            </a:r>
            <a:r>
              <a:rPr lang="en-US" altLang="ko-KR">
                <a:ea typeface="Batang" panose="020B0604020202020204" charset="-127"/>
              </a:rPr>
              <a:t> </a:t>
            </a:r>
          </a:p>
          <a:p>
            <a:r>
              <a:rPr lang="en-US" altLang="ko-KR">
                <a:ea typeface="Batang" panose="020B0604020202020204" charset="-127"/>
              </a:rPr>
              <a:t>Clearly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AP(</a:t>
            </a:r>
            <a:r>
              <a:rPr lang="el-GR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)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µ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 Prop</a:t>
            </a:r>
            <a:r>
              <a:rPr lang="en-US" altLang="ko-KR">
                <a:ea typeface="Batang" panose="020B0604020202020204" charset="-127"/>
              </a:rPr>
              <a:t>. </a:t>
            </a:r>
          </a:p>
          <a:p>
            <a:r>
              <a:rPr lang="en-US" altLang="ko-KR">
                <a:ea typeface="Batang" panose="020B0604020202020204" charset="-127"/>
              </a:rPr>
              <a:t>Let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, 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  Formula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Lemma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:  if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= 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then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                           </a:t>
            </a:r>
            <a:b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	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iff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Corollary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: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We will assume, for simplicity, that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=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AP(φ).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372225" y="3429000"/>
            <a:ext cx="2376488" cy="431800"/>
          </a:xfrm>
          <a:prstGeom prst="wedgeRectCallout">
            <a:avLst>
              <a:gd name="adj1" fmla="val -123546"/>
              <a:gd name="adj2" fmla="val -105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0"/>
            <a:r>
              <a:rPr lang="en-US" altLang="he-IL"/>
              <a:t>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915-E911-457D-8B82-5BE70E21E901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115888"/>
            <a:ext cx="7793037" cy="738187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Extension of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latin typeface="msam10" panose="020B0500000000000000" pitchFamily="34" charset="0"/>
                <a:ea typeface="Batang" panose="020B0604020202020204" charset="-127"/>
              </a:rPr>
              <a:t> </a:t>
            </a:r>
            <a:r>
              <a:rPr lang="en-US" altLang="ko-KR">
                <a:ea typeface="Batang" panose="020B0604020202020204" charset="-127"/>
              </a:rPr>
              <a:t>to sets of assignments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Let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Formula</a:t>
            </a: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Let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be a set of assignments, i.e.,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T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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5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baseline="30000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Definition. </a:t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  models(φ)</a:t>
            </a:r>
          </a:p>
          <a:p>
            <a:pPr lvl="1"/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i.e.,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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5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£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Formula</a:t>
            </a:r>
          </a:p>
          <a:p>
            <a:pPr lvl="1"/>
            <a:r>
              <a:rPr lang="en-US" altLang="ko-KR" sz="2800" dirty="0">
                <a:solidFill>
                  <a:schemeClr val="tx2"/>
                </a:solidFill>
                <a:ea typeface="Batang" panose="020B0604020202020204" charset="-127"/>
                <a:sym typeface="Symbol" panose="05050102010706020507" pitchFamily="18" charset="2"/>
              </a:rPr>
              <a:t>Examples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: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9952" y="5237317"/>
                <a:ext cx="4572000" cy="1157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0000"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𝑎𝑏</m:t>
                            </m:r>
                          </m:e>
                        </m:d>
                      </m:e>
                    </m:d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⊨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Comic Sans MS"/>
                  <a:ea typeface="Batang" panose="02030600000101010101" pitchFamily="18" charset="-127"/>
                  <a:cs typeface="Arial"/>
                  <a:sym typeface="Symbol" panose="05050102010706020507" pitchFamily="18" charset="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0000"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𝑎𝑏</m:t>
                            </m:r>
                          </m:e>
                        </m:d>
                      </m:e>
                    </m:d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⊭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237317"/>
                <a:ext cx="4572000" cy="1157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99E8-6A28-4ACB-A601-5617F47CEE4F}" type="slidenum">
              <a:rPr lang="he-IL" altLang="he-IL"/>
              <a:pPr/>
              <a:t>2</a:t>
            </a:fld>
            <a:endParaRPr lang="en-US" altLang="he-IL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Propositional logic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A proposition – a sentence that can be either true or false. </a:t>
            </a:r>
          </a:p>
          <a:p>
            <a:r>
              <a:rPr lang="en-US" altLang="he-IL"/>
              <a:t>Propositions: 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/>
              <a:t> is greater than </a:t>
            </a:r>
            <a:r>
              <a:rPr lang="en-US" altLang="he-IL">
                <a:solidFill>
                  <a:schemeClr val="tx1"/>
                </a:solidFill>
              </a:rPr>
              <a:t>y</a:t>
            </a:r>
          </a:p>
          <a:p>
            <a:pPr lvl="1"/>
            <a:r>
              <a:rPr lang="en-US" altLang="he-IL"/>
              <a:t>Noam wrote this letter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6AB5-AB51-4374-AA9A-CC7A4EF7DE57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69850"/>
            <a:ext cx="7793038" cy="695325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Extension of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 to formulas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 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Formula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£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Formula</a:t>
            </a:r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Definition. Let 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,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be prop. formulas.  </a:t>
            </a:r>
            <a:br>
              <a:rPr lang="en-US" altLang="ko-KR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br>
              <a:rPr lang="en-US" altLang="ko-KR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      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 models(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       iff for all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aseline="30000">
                <a:ea typeface="Batang" panose="020B0604020202020204" charset="-127"/>
                <a:sym typeface="Symbol" panose="05050102010706020507" pitchFamily="18" charset="2"/>
              </a:rPr>
              <a:t>                           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then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Æ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Ç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Æ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Ç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FCBC-1EB3-4FEE-80C2-B6F02B112FC1}" type="slidenum">
              <a:rPr lang="he-IL" altLang="he-IL"/>
              <a:pPr/>
              <a:t>21</a:t>
            </a:fld>
            <a:endParaRPr lang="en-US" altLang="he-IL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Semantic Classification of formulas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8563"/>
            <a:ext cx="8353425" cy="4967287"/>
          </a:xfrm>
        </p:spPr>
        <p:txBody>
          <a:bodyPr/>
          <a:lstStyle/>
          <a:p>
            <a:r>
              <a:rPr lang="en-US" altLang="ko-KR" sz="2400">
                <a:ea typeface="Batang" panose="020B0604020202020204" charset="-127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400">
                <a:ea typeface="Batang" panose="020B0604020202020204" charset="-127"/>
              </a:rPr>
              <a:t> is called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</a:rPr>
              <a:t>valid</a:t>
            </a:r>
            <a:r>
              <a:rPr lang="en-US" altLang="ko-KR" sz="2400">
                <a:ea typeface="Batang" panose="020B0604020202020204" charset="-127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models(φ) =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400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tautology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).</a:t>
            </a:r>
            <a:endParaRPr lang="en-US" altLang="ko-KR" sz="240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endParaRPr lang="en-US" altLang="ko-KR" sz="24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</a:t>
            </a:r>
            <a:r>
              <a:rPr lang="en-US" altLang="ko-KR" sz="240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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</a:p>
          <a:p>
            <a:endParaRPr lang="en-US" altLang="ko-KR" sz="24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un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= </a:t>
            </a:r>
            <a:r>
              <a:rPr lang="en-US" altLang="ko-KR" sz="24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contradiction</a:t>
            </a:r>
            <a:r>
              <a:rPr lang="en-US" altLang="ko-KR" sz="2400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24075" y="4652963"/>
            <a:ext cx="48958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55875" y="5372100"/>
            <a:ext cx="1368425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4643438" y="46529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148263" y="5013325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unsatisfiable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09875" y="4795838"/>
            <a:ext cx="1182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satisfiable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00338" y="5372100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E8F3-79A2-4C6C-9DB1-F9142F2BBF36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44450"/>
            <a:ext cx="7793037" cy="738188"/>
          </a:xfrm>
        </p:spPr>
        <p:txBody>
          <a:bodyPr/>
          <a:lstStyle/>
          <a:p>
            <a:r>
              <a:rPr lang="en-US" altLang="he-IL"/>
              <a:t>Validity, satisfiability... in truth tables 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>
            <p:ph type="body" idx="1"/>
          </p:nvPr>
        </p:nvGraphicFramePr>
        <p:xfrm>
          <a:off x="1042988" y="1414463"/>
          <a:ext cx="6049962" cy="2519364"/>
        </p:xfrm>
        <a:graphic>
          <a:graphicData uri="http://schemas.openxmlformats.org/drawingml/2006/table">
            <a:tbl>
              <a:tblPr rtl="1"/>
              <a:tblGrid>
                <a:gridCol w="1296987">
                  <a:extLst>
                    <a:ext uri="{9D8B030D-6E8A-4147-A177-3AD203B41FA5}">
                      <a16:colId xmlns:a16="http://schemas.microsoft.com/office/drawing/2014/main" val="27730899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8468217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27128706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27913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51487762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Æ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→ (q → q))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5993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05614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68605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354534"/>
                  </a:ext>
                </a:extLst>
              </a:tr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6742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7C41-6B90-4493-BF59-6722F2781B77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Characteristics of valid/sat. formulas...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Lemma</a:t>
            </a:r>
          </a:p>
          <a:p>
            <a:pPr lvl="1"/>
            <a:r>
              <a:rPr lang="en-US" altLang="ko-KR">
                <a:ea typeface="Batang" panose="020B0604020202020204" charset="-127"/>
              </a:rPr>
              <a:t>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is valid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unsatisfiable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satisfiable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not valid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276600" y="4076700"/>
            <a:ext cx="18002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b="1">
                <a:solidFill>
                  <a:schemeClr val="tx2"/>
                </a:solidFill>
              </a:rPr>
              <a:t>Satisfiability </a:t>
            </a:r>
          </a:p>
          <a:p>
            <a:pPr algn="ctr"/>
            <a:r>
              <a:rPr lang="en-US" altLang="he-IL" b="1">
                <a:solidFill>
                  <a:schemeClr val="tx2"/>
                </a:solidFill>
              </a:rPr>
              <a:t>checker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5076825" y="3933825"/>
            <a:ext cx="13668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076825" y="4724400"/>
            <a:ext cx="12954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11188" y="4365625"/>
            <a:ext cx="1279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Is</a:t>
            </a:r>
            <a:r>
              <a:rPr lang="en-US" altLang="he-IL"/>
              <a:t> </a:t>
            </a:r>
            <a:r>
              <a:rPr lang="en-US" altLang="he-IL"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/>
              <a:t> </a:t>
            </a:r>
            <a:r>
              <a:rPr lang="en-US" altLang="he-IL">
                <a:solidFill>
                  <a:schemeClr val="tx2"/>
                </a:solidFill>
              </a:rPr>
              <a:t>valid?</a:t>
            </a:r>
            <a:r>
              <a:rPr lang="en-US" altLang="he-IL"/>
              <a:t>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732588" y="3716338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yes</a:t>
            </a:r>
            <a:r>
              <a:rPr lang="en-US" altLang="he-IL"/>
              <a:t> 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745288" y="5157788"/>
            <a:ext cx="50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no</a:t>
            </a:r>
            <a:r>
              <a:rPr lang="en-US" altLang="he-IL"/>
              <a:t> 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68538" y="45815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55875" y="4094163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80" grpId="0"/>
      <p:bldP spid="28681" grpId="0"/>
      <p:bldP spid="28682" grpId="0"/>
      <p:bldP spid="286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CB49-D593-4788-88CC-E89B607267EC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Look what we can do now...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  <a:t>We can write:</a:t>
            </a:r>
            <a:br>
              <a:rPr lang="en-US" altLang="ko-KR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</a:br>
            <a:endParaRPr lang="en-US" altLang="ko-KR">
              <a:solidFill>
                <a:schemeClr val="folHlink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valid</a:t>
            </a:r>
          </a:p>
          <a:p>
            <a:pPr lvl="1"/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not valid</a:t>
            </a:r>
          </a:p>
          <a:p>
            <a:pPr lvl="1"/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</a:p>
          <a:p>
            <a:pPr lvl="1"/>
            <a:endParaRPr lang="en-US" altLang="ko-KR">
              <a:solidFill>
                <a:schemeClr val="hlink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unsatisfiable</a:t>
            </a:r>
          </a:p>
          <a:p>
            <a:endParaRPr lang="en-US" altLang="ko-KR">
              <a:solidFill>
                <a:schemeClr val="hlink"/>
              </a:solidFill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A23F-967E-4D63-9C78-D579949266C9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→  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	</a:t>
            </a:r>
            <a:r>
              <a:rPr lang="en-US" altLang="he-IL"/>
              <a:t>	is</a:t>
            </a:r>
          </a:p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→ 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/>
              <a:t>			is</a:t>
            </a:r>
          </a:p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 baseline="-25000"/>
              <a:t>			</a:t>
            </a:r>
            <a:r>
              <a:rPr lang="en-US" altLang="he-IL"/>
              <a:t>is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6227763" y="11715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216650" y="1666875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satisfiable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6227763" y="2205038"/>
            <a:ext cx="172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  <p:bldP spid="194564" grpId="0"/>
      <p:bldP spid="194565" grpId="0"/>
      <p:bldP spid="1945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7AB8-287F-4D27-8C11-1CBCCBF23D1C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Time for equivalences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Here are some valid formulas: 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0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A	</a:t>
            </a:r>
            <a:r>
              <a:rPr lang="en-US" altLang="he-IL">
                <a:solidFill>
                  <a:schemeClr val="tx2"/>
                </a:solidFill>
              </a:rPr>
              <a:t>// The double-negation rule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Some more (De-Morgan rules): 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 ²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 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F4B-74FA-4A5F-8C0D-10468CCA8709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115888"/>
            <a:ext cx="7793037" cy="738187"/>
          </a:xfrm>
        </p:spPr>
        <p:txBody>
          <a:bodyPr/>
          <a:lstStyle/>
          <a:p>
            <a:r>
              <a:rPr lang="en-US" altLang="he-IL"/>
              <a:t>A minimal set of binary operators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5472112"/>
          </a:xfrm>
        </p:spPr>
        <p:txBody>
          <a:bodyPr/>
          <a:lstStyle/>
          <a:p>
            <a:r>
              <a:rPr lang="en-US" altLang="he-IL"/>
              <a:t>Recall the question: what is the </a:t>
            </a:r>
            <a:r>
              <a:rPr lang="en-US" altLang="he-IL">
                <a:solidFill>
                  <a:schemeClr val="hlink"/>
                </a:solidFill>
              </a:rPr>
              <a:t>minimal</a:t>
            </a:r>
            <a:r>
              <a:rPr lang="en-US" altLang="he-IL"/>
              <a:t> set of operators necessary?</a:t>
            </a:r>
          </a:p>
          <a:p>
            <a:r>
              <a:rPr lang="en-US" altLang="he-IL"/>
              <a:t>A: Through such equivalences all Boolean operators can be written with a </a:t>
            </a:r>
            <a:r>
              <a:rPr lang="en-US" altLang="he-IL">
                <a:solidFill>
                  <a:schemeClr val="hlink"/>
                </a:solidFill>
              </a:rPr>
              <a:t>single operator</a:t>
            </a:r>
            <a:r>
              <a:rPr lang="en-US" altLang="he-IL"/>
              <a:t> (NAND).</a:t>
            </a:r>
          </a:p>
          <a:p>
            <a:pPr lvl="1"/>
            <a:r>
              <a:rPr lang="en-US" altLang="he-IL"/>
              <a:t>Indeed, typically industrial circuits only use one type of logical gate</a:t>
            </a:r>
          </a:p>
          <a:p>
            <a:endParaRPr lang="en-US" altLang="he-IL"/>
          </a:p>
          <a:p>
            <a:r>
              <a:rPr lang="en-US" altLang="he-IL"/>
              <a:t>We’ll see how two are enough: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folHlink"/>
                </a:solidFill>
              </a:rPr>
              <a:t>and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/>
            <a:r>
              <a:rPr lang="en-US" altLang="he-IL"/>
              <a:t>Or: 	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Implies: 	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→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</a:t>
            </a:r>
          </a:p>
          <a:p>
            <a:pPr lvl="1"/>
            <a:r>
              <a:rPr lang="en-US" altLang="he-IL"/>
              <a:t>Equivalence: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 </a:t>
            </a:r>
            <a:r>
              <a:rPr lang="en-US" altLang="he-IL">
                <a:solidFill>
                  <a:schemeClr val="tx1"/>
                </a:solidFill>
              </a:rPr>
              <a:t>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 </a:t>
            </a:r>
            <a:r>
              <a:rPr lang="en-US" altLang="he-IL">
                <a:solidFill>
                  <a:schemeClr val="tx1"/>
                </a:solidFill>
              </a:rPr>
              <a:t>(A →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→ A)</a:t>
            </a:r>
          </a:p>
          <a:p>
            <a:pPr lvl="1"/>
            <a:r>
              <a:rPr lang="en-US" altLang="he-IL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AE9C-9717-42B2-9E75-32F65CEB2057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-73025"/>
            <a:ext cx="7793037" cy="838200"/>
          </a:xfrm>
        </p:spPr>
        <p:txBody>
          <a:bodyPr/>
          <a:lstStyle/>
          <a:p>
            <a:r>
              <a:rPr lang="en-US" altLang="he-IL"/>
              <a:t>The decision problem of formulas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The decision problem:</a:t>
            </a:r>
            <a:br>
              <a:rPr lang="en-US" altLang="he-IL"/>
            </a:br>
            <a:br>
              <a:rPr lang="en-US" altLang="he-IL"/>
            </a:br>
            <a:r>
              <a:rPr lang="en-US" altLang="he-IL"/>
              <a:t>Given a propositional formula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, is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 satisfiable ? 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An algorithm that always </a:t>
            </a:r>
            <a:r>
              <a:rPr lang="en-US" altLang="he-IL">
                <a:solidFill>
                  <a:schemeClr val="hlink"/>
                </a:solidFill>
              </a:rPr>
              <a:t>terminates</a:t>
            </a:r>
            <a:r>
              <a:rPr lang="en-US" altLang="he-IL"/>
              <a:t> with a </a:t>
            </a:r>
            <a:r>
              <a:rPr lang="en-US" altLang="he-IL">
                <a:solidFill>
                  <a:schemeClr val="hlink"/>
                </a:solidFill>
              </a:rPr>
              <a:t>correct answer</a:t>
            </a:r>
            <a:r>
              <a:rPr lang="en-US" altLang="he-IL"/>
              <a:t> to this problem is called a </a:t>
            </a:r>
            <a:r>
              <a:rPr lang="en-US" altLang="he-IL" b="1">
                <a:solidFill>
                  <a:schemeClr val="hlink"/>
                </a:solidFill>
              </a:rPr>
              <a:t>decision procedure</a:t>
            </a:r>
            <a:r>
              <a:rPr lang="en-US" altLang="he-IL"/>
              <a:t> for propositional logic.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042988" y="1916113"/>
            <a:ext cx="7416800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524-2EFC-4428-8051-E80897AB6791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 dirty="0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 dirty="0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 dirty="0">
                <a:ea typeface="Batang" panose="020B0604020202020204" charset="-127"/>
              </a:rPr>
              <a:t>Normal forms</a:t>
            </a:r>
          </a:p>
          <a:p>
            <a:r>
              <a:rPr lang="en-US" altLang="ko-KR" dirty="0">
                <a:ea typeface="Batang" panose="020B0604020202020204" charset="-127"/>
              </a:rPr>
              <a:t>Deductive proofs and resolution</a:t>
            </a: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B6F7-B4CB-4EFF-AFEE-27FA2B65735B}" type="slidenum">
              <a:rPr lang="he-IL" altLang="he-IL"/>
              <a:pPr/>
              <a:t>3</a:t>
            </a:fld>
            <a:endParaRPr lang="en-US" altLang="he-IL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logic: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Batang" panose="020B0604020202020204" charset="-127"/>
              </a:rPr>
              <a:t>The symbols of the language: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</a:rPr>
              <a:t>Propositional symbols (Prop):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dirty="0">
                <a:ea typeface="Batang" panose="020B0604020202020204" charset="-127"/>
              </a:rPr>
              <a:t>,…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</a:rPr>
              <a:t>Connectives: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and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or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not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implies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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equivalent to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©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</a:t>
            </a:r>
            <a:r>
              <a:rPr lang="en-US" altLang="ko-KR" dirty="0" err="1">
                <a:ea typeface="Batang" panose="020B0604020202020204" charset="-127"/>
                <a:sym typeface="Symbol" panose="05050102010706020507" pitchFamily="18" charset="2"/>
              </a:rPr>
              <a:t>xor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(different than)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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&gt;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False, True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Parenthesis: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pPr algn="just"/>
            <a:endParaRPr lang="en-US" altLang="ko-KR" sz="2400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AF17-9A78-44B9-ACEB-1ED13CA01BB9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98425"/>
            <a:ext cx="7793037" cy="738188"/>
          </a:xfrm>
        </p:spPr>
        <p:txBody>
          <a:bodyPr/>
          <a:lstStyle/>
          <a:p>
            <a:r>
              <a:rPr lang="en-US" altLang="he-IL"/>
              <a:t>Before we solve this problem...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Q: Suppose we can solve the satisfiability problem... how can this help us?</a:t>
            </a:r>
          </a:p>
          <a:p>
            <a:endParaRPr lang="en-US" altLang="he-IL"/>
          </a:p>
          <a:p>
            <a:r>
              <a:rPr lang="en-US" altLang="he-IL"/>
              <a:t>A: There are numerous problems in the industry that are solved via the satisfiability problem of propositional logic</a:t>
            </a:r>
          </a:p>
          <a:p>
            <a:pPr lvl="1"/>
            <a:r>
              <a:rPr lang="en-US" altLang="he-IL"/>
              <a:t>Logistics...</a:t>
            </a:r>
          </a:p>
          <a:p>
            <a:pPr lvl="1"/>
            <a:r>
              <a:rPr lang="en-US" altLang="he-IL"/>
              <a:t>Planning... </a:t>
            </a:r>
          </a:p>
          <a:p>
            <a:pPr lvl="1"/>
            <a:r>
              <a:rPr lang="en-US" altLang="he-IL"/>
              <a:t>Electronic Design Automation industry...</a:t>
            </a:r>
          </a:p>
          <a:p>
            <a:pPr lvl="1"/>
            <a:r>
              <a:rPr lang="en-US" altLang="he-IL"/>
              <a:t>Cryptography...</a:t>
            </a:r>
          </a:p>
          <a:p>
            <a:pPr lvl="1"/>
            <a:r>
              <a:rPr lang="en-US" altLang="he-IL"/>
              <a:t>... (every NP-P problem...)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6508-9285-4038-9366-E7690EEE9E0F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1: placement of wedding guests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Three chairs in a row: 1,2,3</a:t>
            </a:r>
          </a:p>
          <a:p>
            <a:r>
              <a:rPr lang="en-US" altLang="he-IL"/>
              <a:t>We need to place Aunt, Sister and Father.</a:t>
            </a:r>
          </a:p>
          <a:p>
            <a:r>
              <a:rPr lang="en-US" altLang="he-IL"/>
              <a:t>Constraints: </a:t>
            </a:r>
          </a:p>
          <a:p>
            <a:pPr lvl="1"/>
            <a:r>
              <a:rPr lang="en-US" altLang="he-IL"/>
              <a:t>Aunt doesn’t want to sit near Father</a:t>
            </a:r>
          </a:p>
          <a:p>
            <a:pPr lvl="1"/>
            <a:r>
              <a:rPr lang="en-US" altLang="he-IL"/>
              <a:t>Aunt doesn’t want to sit in the left chair</a:t>
            </a:r>
          </a:p>
          <a:p>
            <a:pPr lvl="1"/>
            <a:r>
              <a:rPr lang="en-US" altLang="he-IL"/>
              <a:t>Sister doesn’t want to sit to the right of Father</a:t>
            </a:r>
          </a:p>
          <a:p>
            <a:endParaRPr lang="en-US" altLang="he-IL"/>
          </a:p>
          <a:p>
            <a:r>
              <a:rPr lang="en-US" altLang="he-IL"/>
              <a:t>Q: Can we satisfy these constraints? </a:t>
            </a:r>
          </a:p>
          <a:p>
            <a:endParaRPr lang="en-US" altLang="he-I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86-E749-49D4-8FF1-99F513AB0177}" type="slidenum">
              <a:rPr lang="he-IL" altLang="he-IL"/>
              <a:pPr/>
              <a:t>32</a:t>
            </a:fld>
            <a:endParaRPr lang="en-US" altLang="he-IL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 (cont’d)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Denote: Aunt = </a:t>
            </a:r>
            <a:r>
              <a:rPr lang="en-US" altLang="he-IL">
                <a:solidFill>
                  <a:schemeClr val="tx1"/>
                </a:solidFill>
              </a:rPr>
              <a:t>1</a:t>
            </a:r>
            <a:r>
              <a:rPr lang="en-US" altLang="he-IL"/>
              <a:t>, Sister = </a:t>
            </a:r>
            <a:r>
              <a:rPr lang="en-US" altLang="he-IL">
                <a:solidFill>
                  <a:schemeClr val="tx1"/>
                </a:solidFill>
              </a:rPr>
              <a:t>2</a:t>
            </a:r>
            <a:r>
              <a:rPr lang="en-US" altLang="he-IL"/>
              <a:t>, Father = </a:t>
            </a:r>
            <a:r>
              <a:rPr lang="en-US" altLang="he-IL">
                <a:solidFill>
                  <a:schemeClr val="tx1"/>
                </a:solidFill>
              </a:rPr>
              <a:t>3</a:t>
            </a:r>
          </a:p>
          <a:p>
            <a:r>
              <a:rPr lang="en-US" altLang="he-IL"/>
              <a:t>Introduce a propositional variable for each pair (person, place).</a:t>
            </a:r>
          </a:p>
          <a:p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ij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person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 is sited in place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, for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 i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3</a:t>
            </a:r>
          </a:p>
          <a:p>
            <a:r>
              <a:rPr lang="en-US" altLang="he-IL"/>
              <a:t>Constraints: </a:t>
            </a:r>
          </a:p>
          <a:p>
            <a:pPr lvl="1"/>
            <a:r>
              <a:rPr lang="en-US" altLang="he-IL"/>
              <a:t>Aunt doesn’t want to sit near Father: 	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((x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1,3</a:t>
            </a:r>
            <a:r>
              <a:rPr lang="en-US" altLang="he-IL">
                <a:solidFill>
                  <a:schemeClr val="tx1"/>
                </a:solidFill>
              </a:rPr>
              <a:t>) 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 </a:t>
            </a: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1,2</a:t>
            </a:r>
            <a:r>
              <a:rPr lang="en-US" altLang="he-IL">
                <a:solidFill>
                  <a:schemeClr val="tx1"/>
                </a:solidFill>
              </a:rPr>
              <a:t> →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3,3</a:t>
            </a:r>
            <a:r>
              <a:rPr lang="en-US" altLang="he-IL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altLang="he-IL"/>
              <a:t>Aunt doesn’t want to sit in the left chair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endParaRPr lang="en-US" altLang="he-IL">
              <a:solidFill>
                <a:schemeClr val="tx1"/>
              </a:solidFill>
            </a:endParaRPr>
          </a:p>
          <a:p>
            <a:pPr lvl="1"/>
            <a:r>
              <a:rPr lang="en-US" altLang="he-IL"/>
              <a:t>Sister doesn’t want to sit to the right of Father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3,1 </a:t>
            </a:r>
            <a:r>
              <a:rPr lang="en-US" altLang="he-IL">
                <a:solidFill>
                  <a:schemeClr val="tx1"/>
                </a:solidFill>
              </a:rPr>
              <a:t>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2,2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 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698D-087D-4C77-A161-D1BA5CD364AA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 (cont’d)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More constraints: </a:t>
            </a:r>
          </a:p>
          <a:p>
            <a:pPr lvl="1"/>
            <a:r>
              <a:rPr lang="en-US" altLang="he-IL"/>
              <a:t>Each person is placed: 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1,3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2,1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2,3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3,1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3,3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he-IL"/>
              <a:t>Or, more concisely: </a:t>
            </a:r>
          </a:p>
          <a:p>
            <a:endParaRPr lang="en-US" altLang="he-IL"/>
          </a:p>
          <a:p>
            <a:pPr lvl="1"/>
            <a:r>
              <a:rPr lang="en-US" altLang="he-IL"/>
              <a:t>No person is placed in more than one place: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endParaRPr lang="en-US" altLang="he-IL"/>
          </a:p>
          <a:p>
            <a:r>
              <a:rPr lang="en-US" altLang="he-IL"/>
              <a:t>Overall 9 variables, 26 conjoined constraints.</a:t>
            </a:r>
          </a:p>
        </p:txBody>
      </p:sp>
      <p:pic>
        <p:nvPicPr>
          <p:cNvPr id="204806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997200"/>
            <a:ext cx="1143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204810" name="Picture 1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652963"/>
            <a:ext cx="2971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938A-755C-49B9-81CF-94AE52D90E08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2 (Lewis Carroll)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59800" cy="4967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he-IL" sz="2200" dirty="0"/>
              <a:t>(1) All the dated letters in this room are written on blue paper; </a:t>
            </a:r>
            <a:br>
              <a:rPr lang="en-US" altLang="he-IL" sz="2200" dirty="0"/>
            </a:br>
            <a:r>
              <a:rPr lang="en-US" altLang="he-IL" sz="2200" dirty="0"/>
              <a:t>(2) None of them are in black ink, except those that are written in the third person; </a:t>
            </a:r>
            <a:br>
              <a:rPr lang="en-US" altLang="he-IL" sz="2200" dirty="0"/>
            </a:br>
            <a:r>
              <a:rPr lang="en-US" altLang="he-IL" sz="2200" dirty="0"/>
              <a:t>(3) I have not filed any of them that I can read; </a:t>
            </a:r>
            <a:br>
              <a:rPr lang="en-US" altLang="he-IL" sz="2200" dirty="0"/>
            </a:br>
            <a:r>
              <a:rPr lang="en-US" altLang="he-IL" sz="2200" dirty="0"/>
              <a:t>(4) None of them, that are written on one sheet, are undated; </a:t>
            </a:r>
            <a:br>
              <a:rPr lang="en-US" altLang="he-IL" sz="2200" dirty="0"/>
            </a:br>
            <a:r>
              <a:rPr lang="en-US" altLang="he-IL" sz="2200" dirty="0"/>
              <a:t>(5) All of them, that are not crossed, are in black ink; </a:t>
            </a:r>
            <a:br>
              <a:rPr lang="en-US" altLang="he-IL" sz="2200" dirty="0"/>
            </a:br>
            <a:r>
              <a:rPr lang="en-US" altLang="he-IL" sz="2200" dirty="0"/>
              <a:t>(6) All of them, written by Brown, begin with "Dear Sir"; </a:t>
            </a:r>
            <a:br>
              <a:rPr lang="en-US" altLang="he-IL" sz="2200" dirty="0"/>
            </a:br>
            <a:r>
              <a:rPr lang="en-US" altLang="he-IL" sz="2200" dirty="0"/>
              <a:t>(7) All of them, written on blue paper, are filed; </a:t>
            </a:r>
            <a:br>
              <a:rPr lang="en-US" altLang="he-IL" sz="2200" dirty="0"/>
            </a:br>
            <a:r>
              <a:rPr lang="en-US" altLang="he-IL" sz="2200" dirty="0"/>
              <a:t>(8) None of them, written on more than one sheet, are crossed; </a:t>
            </a:r>
            <a:br>
              <a:rPr lang="en-US" altLang="he-IL" sz="2200" dirty="0"/>
            </a:br>
            <a:r>
              <a:rPr lang="en-US" altLang="he-IL" sz="2200" dirty="0"/>
              <a:t>(9) None of them, that begins with "Dear Sir", are written in the third person. </a:t>
            </a:r>
            <a:br>
              <a:rPr lang="en-US" altLang="he-IL" sz="2200" dirty="0"/>
            </a:br>
            <a:r>
              <a:rPr lang="en-US" altLang="he-IL" sz="2200" dirty="0"/>
              <a:t>Therefore, I cannot read any of Brown’s letters.</a:t>
            </a:r>
          </a:p>
          <a:p>
            <a:pPr>
              <a:lnSpc>
                <a:spcPct val="120000"/>
              </a:lnSpc>
            </a:pPr>
            <a:r>
              <a:rPr lang="en-US" altLang="he-IL" sz="2200" dirty="0"/>
              <a:t>Is this statement </a:t>
            </a:r>
            <a:r>
              <a:rPr lang="en-US" altLang="he-IL" sz="2200" dirty="0">
                <a:solidFill>
                  <a:schemeClr val="hlink"/>
                </a:solidFill>
              </a:rPr>
              <a:t>valid</a:t>
            </a:r>
            <a:r>
              <a:rPr lang="en-US" altLang="he-IL" sz="2200" dirty="0"/>
              <a:t> ?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E118-A3D1-49FB-B07F-652D9E693135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2 (cont’d)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solidFill>
                  <a:schemeClr val="tx1"/>
                </a:solidFill>
              </a:rPr>
              <a:t>p</a:t>
            </a:r>
            <a:r>
              <a:rPr lang="en-US" altLang="he-IL"/>
              <a:t> = “the letter is dated”</a:t>
            </a:r>
          </a:p>
          <a:p>
            <a:r>
              <a:rPr lang="en-US" altLang="he-IL">
                <a:solidFill>
                  <a:schemeClr val="tx1"/>
                </a:solidFill>
              </a:rPr>
              <a:t>q</a:t>
            </a:r>
            <a:r>
              <a:rPr lang="en-US" altLang="he-IL"/>
              <a:t> = “the letter is written on blue paper”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sz="2000"/>
              <a:t>(1) All the dated letters in this room are written on blue paper;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sz="2000">
                <a:solidFill>
                  <a:schemeClr val="tx1"/>
                </a:solidFill>
              </a:rPr>
              <a:t>p 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000">
                <a:solidFill>
                  <a:schemeClr val="tx1"/>
                </a:solidFill>
              </a:rPr>
              <a:t> q</a:t>
            </a:r>
          </a:p>
          <a:p>
            <a:r>
              <a:rPr lang="en-US" altLang="he-IL">
                <a:solidFill>
                  <a:schemeClr val="tx1"/>
                </a:solidFill>
              </a:rPr>
              <a:t>r</a:t>
            </a:r>
            <a:r>
              <a:rPr lang="en-US" altLang="he-IL"/>
              <a:t> = “the letter is written in black ink”</a:t>
            </a:r>
          </a:p>
          <a:p>
            <a:r>
              <a:rPr lang="en-US" altLang="he-IL">
                <a:solidFill>
                  <a:schemeClr val="tx1"/>
                </a:solidFill>
              </a:rPr>
              <a:t>s</a:t>
            </a:r>
            <a:r>
              <a:rPr lang="en-US" altLang="he-IL"/>
              <a:t> = “the letter is written in the third person”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000"/>
              <a:t>	</a:t>
            </a:r>
            <a:r>
              <a:rPr lang="en-US" altLang="he-IL" sz="2000">
                <a:solidFill>
                  <a:schemeClr val="folHlink"/>
                </a:solidFill>
              </a:rPr>
              <a:t>(2) None of them are in black ink, except those that are written in the third person;</a:t>
            </a:r>
            <a:r>
              <a:rPr lang="en-US" altLang="he-IL" sz="2000"/>
              <a:t> </a:t>
            </a:r>
            <a:br>
              <a:rPr lang="en-US" altLang="he-IL" sz="2000"/>
            </a:br>
            <a:endParaRPr lang="en-US" altLang="he-IL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000">
                <a:solidFill>
                  <a:schemeClr val="tx1"/>
                </a:solidFill>
              </a:rPr>
              <a:t> 	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>
                <a:solidFill>
                  <a:schemeClr val="tx1"/>
                </a:solidFill>
              </a:rPr>
              <a:t>s → 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>
                <a:solidFill>
                  <a:schemeClr val="tx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2000">
              <a:solidFill>
                <a:schemeClr val="tx1"/>
              </a:solidFill>
            </a:endParaRPr>
          </a:p>
          <a:p>
            <a:r>
              <a:rPr lang="en-US" altLang="he-IL" sz="2000">
                <a:solidFill>
                  <a:schemeClr val="tx1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BBC9-BA77-4F9B-8BC3-8E9B3E4C2DFB}" type="slidenum">
              <a:rPr lang="he-IL" altLang="he-IL"/>
              <a:pPr/>
              <a:t>36</a:t>
            </a:fld>
            <a:endParaRPr lang="en-US" altLang="he-IL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3: assignment of frequencies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75700" cy="4967287"/>
          </a:xfrm>
        </p:spPr>
        <p:txBody>
          <a:bodyPr/>
          <a:lstStyle/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 radio stations</a:t>
            </a:r>
          </a:p>
          <a:p>
            <a:r>
              <a:rPr lang="en-US" altLang="he-IL"/>
              <a:t>For each assign one of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/>
              <a:t> transmission frequencies,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>
                <a:solidFill>
                  <a:schemeClr val="tx1"/>
                </a:solidFill>
              </a:rPr>
              <a:t> &lt;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.</a:t>
            </a:r>
          </a:p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E</a:t>
            </a:r>
            <a:r>
              <a:rPr lang="en-US" altLang="he-IL"/>
              <a:t> -- set of pairs of stations, that are too close to have the same frequency.</a:t>
            </a:r>
          </a:p>
          <a:p>
            <a:endParaRPr lang="en-US" altLang="he-IL"/>
          </a:p>
          <a:p>
            <a:r>
              <a:rPr lang="en-US" altLang="he-IL"/>
              <a:t>Q: which graph problem does this remind you of ? </a:t>
            </a: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B67F-E115-440D-A33C-CA8E98C85C8A}" type="slidenum">
              <a:rPr lang="he-IL" altLang="he-IL"/>
              <a:pPr/>
              <a:t>37</a:t>
            </a:fld>
            <a:endParaRPr lang="en-US" altLang="he-IL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3 (cont’d)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99438" cy="4967288"/>
          </a:xfrm>
        </p:spPr>
        <p:txBody>
          <a:bodyPr/>
          <a:lstStyle/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x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 – station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 is assigned frequency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, for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/>
              <a:t>.</a:t>
            </a:r>
          </a:p>
          <a:p>
            <a:pPr lvl="1"/>
            <a:r>
              <a:rPr lang="en-US" altLang="he-IL"/>
              <a:t>Every station is assigned at least one frequency: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r>
              <a:rPr lang="en-US" altLang="he-IL"/>
              <a:t>Every station is assigned not more than one frequency: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r>
              <a:rPr lang="en-US" altLang="he-IL"/>
              <a:t>Close stations are not assigned the same frequency. </a:t>
            </a:r>
            <a:br>
              <a:rPr lang="en-US" altLang="he-IL"/>
            </a:br>
            <a:r>
              <a:rPr lang="en-US" altLang="he-IL"/>
              <a:t>For each 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E</a:t>
            </a:r>
            <a:r>
              <a:rPr lang="en-US" altLang="he-IL"/>
              <a:t>, </a:t>
            </a:r>
          </a:p>
        </p:txBody>
      </p:sp>
      <p:pic>
        <p:nvPicPr>
          <p:cNvPr id="228357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65400"/>
            <a:ext cx="106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59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933825"/>
            <a:ext cx="2768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62" name="Picture 1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661025"/>
            <a:ext cx="172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40893" y="2565400"/>
            <a:ext cx="1655763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67819" y="3871912"/>
            <a:ext cx="3151188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195513" y="5665788"/>
            <a:ext cx="5689600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7482-BA52-4CDD-A1AC-D4E7041985F9}" type="slidenum">
              <a:rPr lang="he-IL" altLang="he-IL"/>
              <a:pPr/>
              <a:t>38</a:t>
            </a:fld>
            <a:endParaRPr lang="en-US" altLang="he-IL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Q: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 (/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: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is valid) ? </a:t>
            </a:r>
          </a:p>
          <a:p>
            <a:pPr marL="533400" indent="-533400"/>
            <a:r>
              <a:rPr lang="en-US" altLang="ko-KR">
                <a:ea typeface="Batang" panose="020B0604020202020204" charset="-127"/>
              </a:rPr>
              <a:t>Complexity: NP-Complete (the first-ever! – Cook’s theorem)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Two classes of algorithms for finding out: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hlink"/>
                </a:solidFill>
                <a:ea typeface="Batang" panose="020B0604020202020204" charset="-127"/>
              </a:rPr>
              <a:t>Enumeration</a:t>
            </a:r>
            <a:r>
              <a:rPr lang="en-US" altLang="he-IL">
                <a:ea typeface="Batang" panose="020B0604020202020204" charset="-127"/>
              </a:rPr>
              <a:t> of possible solutions (Truth tables etc).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hlink"/>
                </a:solidFill>
                <a:ea typeface="Batang" panose="020B0604020202020204" charset="-127"/>
              </a:rPr>
              <a:t>Deduction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More generally (beyond propositional logic): 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Enumeration is possible only in some logics.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Deduction cannot necessarily be fully automated.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8DB9-474D-48B4-A701-C3C77188EAE2}" type="slidenum">
              <a:rPr lang="he-IL" altLang="he-IL"/>
              <a:pPr/>
              <a:t>39</a:t>
            </a:fld>
            <a:endParaRPr lang="en-US" altLang="he-IL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satisfiability problem: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Given 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,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</a:b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Boolean SAT(φ)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B:=false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for all 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 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b="1" baseline="3000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AP(φ)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ko-KR" b="1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 = B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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Eval(φ,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end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return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}</a:t>
            </a:r>
          </a:p>
          <a:p>
            <a:endParaRPr lang="en-US" altLang="ko-KR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r>
              <a:rPr lang="en-US" altLang="ko-KR">
                <a:solidFill>
                  <a:schemeClr val="folHlink"/>
                </a:solidFill>
                <a:ea typeface="Batang" panose="020B0604020202020204" charset="-127"/>
              </a:rPr>
              <a:t>There must be a better way to do that in practice.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logic: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Q1: how many different binary symbols can we define ? </a:t>
            </a:r>
          </a:p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Q2: what is the minimal number of such symbols?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5509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2E1-1ACC-448E-9581-49BB937F8730}" type="slidenum">
              <a:rPr lang="he-IL" altLang="he-IL"/>
              <a:pPr/>
              <a:t>40</a:t>
            </a:fld>
            <a:endParaRPr lang="en-US" altLang="he-IL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Brief historical notes on logic</a:t>
            </a:r>
          </a:p>
          <a:p>
            <a:r>
              <a:rPr lang="en-US" altLang="ko-KR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>
                <a:solidFill>
                  <a:srgbClr val="FF0000"/>
                </a:solidFill>
                <a:ea typeface="Batang" panose="020B0604020202020204" charset="-127"/>
              </a:rPr>
              <a:t>Normal forms</a:t>
            </a:r>
          </a:p>
          <a:p>
            <a:r>
              <a:rPr lang="en-US" altLang="ko-KR">
                <a:ea typeface="Batang" panose="020B0604020202020204" charset="-127"/>
              </a:rPr>
              <a:t>Deductive proofs and resolution</a:t>
            </a:r>
          </a:p>
          <a:p>
            <a:endParaRPr lang="en-US" altLang="ko-KR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E0A5-F520-4C70-81BB-619DE37C46A6}" type="slidenum">
              <a:rPr lang="he-IL" altLang="he-IL"/>
              <a:pPr/>
              <a:t>41</a:t>
            </a:fld>
            <a:endParaRPr lang="en-US" altLang="he-IL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Definitions…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literal</a:t>
            </a:r>
            <a:r>
              <a:rPr lang="en-US" altLang="he-IL"/>
              <a:t> is either an atom or a negation of an atom.</a:t>
            </a:r>
          </a:p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B). </a:t>
            </a:r>
            <a:r>
              <a:rPr lang="en-US" altLang="he-IL"/>
              <a:t>Then:</a:t>
            </a:r>
          </a:p>
          <a:p>
            <a:pPr lvl="1"/>
            <a:r>
              <a:rPr lang="en-US" altLang="he-IL"/>
              <a:t>Atoms: </a:t>
            </a:r>
            <a:r>
              <a:rPr lang="en-US" altLang="he-IL">
                <a:solidFill>
                  <a:schemeClr val="tx1"/>
                </a:solidFill>
              </a:rPr>
              <a:t>AP(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</a:t>
            </a:r>
            <a:r>
              <a:rPr lang="en-US" altLang="he-IL"/>
              <a:t> = </a:t>
            </a:r>
            <a:r>
              <a:rPr lang="en-US" altLang="he-IL">
                <a:solidFill>
                  <a:schemeClr val="tx1"/>
                </a:solidFill>
              </a:rPr>
              <a:t>{A,B}</a:t>
            </a:r>
            <a:endParaRPr lang="en-US" altLang="he-IL"/>
          </a:p>
          <a:p>
            <a:pPr lvl="1"/>
            <a:r>
              <a:rPr lang="en-US" altLang="he-IL"/>
              <a:t>Literals: </a:t>
            </a:r>
            <a:r>
              <a:rPr lang="en-US" altLang="he-IL">
                <a:solidFill>
                  <a:schemeClr val="tx1"/>
                </a:solidFill>
              </a:rPr>
              <a:t>lit(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</a:t>
            </a:r>
            <a:r>
              <a:rPr lang="en-US" altLang="he-IL"/>
              <a:t> = </a:t>
            </a:r>
            <a:r>
              <a:rPr lang="en-US" altLang="he-IL">
                <a:solidFill>
                  <a:schemeClr val="tx1"/>
                </a:solidFill>
              </a:rPr>
              <a:t>{A,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B}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Equivalent formulas can have different literals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</a:t>
            </a:r>
          </a:p>
          <a:p>
            <a:pPr lvl="1"/>
            <a:r>
              <a:rPr lang="en-US" altLang="he-IL"/>
              <a:t>Now </a:t>
            </a:r>
            <a:r>
              <a:rPr lang="en-US" altLang="he-IL">
                <a:solidFill>
                  <a:schemeClr val="tx1"/>
                </a:solidFill>
              </a:rPr>
              <a:t>lit(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 = {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A, B}</a:t>
            </a:r>
          </a:p>
          <a:p>
            <a:endParaRPr lang="en-US" altLang="he-I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DC4D-156E-4462-A429-1BEB75670476}" type="slidenum">
              <a:rPr lang="he-IL" altLang="he-IL"/>
              <a:pPr/>
              <a:t>42</a:t>
            </a:fld>
            <a:endParaRPr lang="en-US" altLang="he-IL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Definitions…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term</a:t>
            </a:r>
            <a:r>
              <a:rPr lang="en-US" altLang="he-IL"/>
              <a:t> is a conjunction of literals</a:t>
            </a:r>
          </a:p>
          <a:p>
            <a:pPr lvl="1"/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clause</a:t>
            </a:r>
            <a:r>
              <a:rPr lang="en-US" altLang="he-IL"/>
              <a:t> is a disjunction of literals</a:t>
            </a:r>
          </a:p>
          <a:p>
            <a:pPr lvl="1"/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32CE-0343-4B7D-B10D-D7550DFF0786}" type="slidenum">
              <a:rPr lang="he-IL" altLang="he-IL"/>
              <a:pPr/>
              <a:t>43</a:t>
            </a:fld>
            <a:endParaRPr lang="en-US" altLang="he-IL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Negation Normal Form (NNF)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Negation Normal Form (</a:t>
            </a:r>
            <a:r>
              <a:rPr lang="en-US" altLang="he-IL">
                <a:solidFill>
                  <a:schemeClr val="hlink"/>
                </a:solidFill>
              </a:rPr>
              <a:t>NNF</a:t>
            </a:r>
            <a:r>
              <a:rPr lang="en-US" altLang="he-IL"/>
              <a:t>) if it only contains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/>
              <a:t> and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/>
              <a:t> connectives and only atoms can be negated.</a:t>
            </a:r>
          </a:p>
          <a:p>
            <a:endParaRPr lang="en-US" altLang="he-IL"/>
          </a:p>
          <a:p>
            <a:r>
              <a:rPr lang="en-US" altLang="he-IL"/>
              <a:t>Examples: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  <a:r>
              <a:rPr lang="en-US" altLang="he-IL"/>
              <a:t>	is not in NNF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	</a:t>
            </a:r>
            <a:r>
              <a:rPr lang="en-US" altLang="he-IL"/>
              <a:t>	is in NNF</a:t>
            </a:r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C05A-601B-47CD-86D5-0D443402775D}" type="slidenum">
              <a:rPr lang="he-IL" altLang="he-IL"/>
              <a:pPr/>
              <a:t>44</a:t>
            </a:fld>
            <a:endParaRPr lang="en-US" altLang="he-IL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NNF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Every formula can be converted to NNF in linear time:</a:t>
            </a:r>
          </a:p>
          <a:p>
            <a:pPr lvl="1"/>
            <a:r>
              <a:rPr lang="en-US" altLang="he-IL"/>
              <a:t>Eliminate all connectives other than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</a:p>
          <a:p>
            <a:pPr lvl="1"/>
            <a:r>
              <a:rPr lang="en-US" altLang="he-IL"/>
              <a:t>Use De Morgan and double-negation rules to push negations to the right</a:t>
            </a:r>
          </a:p>
          <a:p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Eliminate ‘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latin typeface="cmsy10" panose="020B0500000000000000" pitchFamily="34" charset="0"/>
              </a:rPr>
              <a:t>’</a:t>
            </a:r>
            <a:r>
              <a:rPr lang="en-US" altLang="he-IL"/>
              <a:t>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Push negation using De Morgan: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Use Double negation rule: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</a:t>
            </a:r>
          </a:p>
          <a:p>
            <a:endParaRPr lang="en-US" alt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9631-9A59-4019-A7A3-730A13785351}" type="slidenum">
              <a:rPr lang="he-IL" altLang="he-IL"/>
              <a:pPr/>
              <a:t>45</a:t>
            </a:fld>
            <a:endParaRPr lang="en-US" altLang="he-IL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Disjunctive Normal Form (DNF)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Disjunctive Normal Form (</a:t>
            </a:r>
            <a:r>
              <a:rPr lang="en-US" altLang="he-IL">
                <a:solidFill>
                  <a:schemeClr val="hlink"/>
                </a:solidFill>
              </a:rPr>
              <a:t>DNF</a:t>
            </a:r>
            <a:r>
              <a:rPr lang="en-US" altLang="he-IL"/>
              <a:t>) if it is a disjunction of terms.</a:t>
            </a:r>
          </a:p>
          <a:p>
            <a:pPr lvl="1"/>
            <a:r>
              <a:rPr lang="en-US" altLang="he-IL"/>
              <a:t>In other words, it is a formula of the form </a:t>
            </a:r>
            <a:br>
              <a:rPr lang="en-US" altLang="he-IL"/>
            </a:br>
            <a:br>
              <a:rPr lang="en-US" altLang="he-IL"/>
            </a:br>
            <a:br>
              <a:rPr lang="en-US" altLang="he-IL"/>
            </a:br>
            <a:r>
              <a:rPr lang="en-US" altLang="he-IL"/>
              <a:t>where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baseline="-25000"/>
              <a:t> </a:t>
            </a:r>
            <a:r>
              <a:rPr lang="en-US" altLang="he-IL"/>
              <a:t>is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-th literal in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-th term.</a:t>
            </a:r>
          </a:p>
          <a:p>
            <a:endParaRPr lang="en-US" altLang="he-IL"/>
          </a:p>
          <a:p>
            <a:r>
              <a:rPr lang="en-US" altLang="he-IL"/>
              <a:t>Examples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(B)</a:t>
            </a:r>
            <a:r>
              <a:rPr lang="en-US" altLang="he-IL"/>
              <a:t>		is in DNF</a:t>
            </a:r>
          </a:p>
          <a:p>
            <a:pPr lvl="1"/>
            <a:endParaRPr lang="en-US" altLang="he-IL"/>
          </a:p>
          <a:p>
            <a:r>
              <a:rPr lang="en-US" altLang="he-IL"/>
              <a:t>DNF is a special case of NNF</a:t>
            </a:r>
          </a:p>
        </p:txBody>
      </p:sp>
      <p:pic>
        <p:nvPicPr>
          <p:cNvPr id="2129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82863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4B2E-4397-4F01-91D9-F55375CD6C5E}" type="slidenum">
              <a:rPr lang="he-IL" altLang="he-IL"/>
              <a:pPr/>
              <a:t>46</a:t>
            </a:fld>
            <a:endParaRPr lang="en-US" altLang="he-IL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DNF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Every formula can be converted to DNF in </a:t>
            </a:r>
            <a:r>
              <a:rPr lang="en-US" altLang="he-IL">
                <a:solidFill>
                  <a:schemeClr val="hlink"/>
                </a:solidFill>
              </a:rPr>
              <a:t>exponential</a:t>
            </a:r>
            <a:r>
              <a:rPr lang="en-US" altLang="he-IL"/>
              <a:t> time and space:</a:t>
            </a:r>
          </a:p>
          <a:p>
            <a:pPr lvl="1"/>
            <a:r>
              <a:rPr lang="en-US" altLang="he-IL"/>
              <a:t>Convert to NNF</a:t>
            </a:r>
          </a:p>
          <a:p>
            <a:pPr lvl="1"/>
            <a:r>
              <a:rPr lang="en-US" altLang="he-IL"/>
              <a:t>Distribute disjunctions following the rule: 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</a:t>
            </a:r>
          </a:p>
          <a:p>
            <a:r>
              <a:rPr lang="en-US" altLang="he-IL"/>
              <a:t>Example: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D) =</a:t>
            </a:r>
            <a:r>
              <a:rPr lang="he-IL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</a:p>
          <a:p>
            <a:pPr lvl="1"/>
            <a:r>
              <a:rPr lang="en-US" altLang="he-IL"/>
              <a:t>Q: how many clauses would the DNF have had we started from a conjunction of </a:t>
            </a:r>
            <a:r>
              <a:rPr lang="en-US" altLang="he-IL">
                <a:solidFill>
                  <a:schemeClr val="tx1"/>
                </a:solidFill>
              </a:rPr>
              <a:t>n</a:t>
            </a:r>
            <a:r>
              <a:rPr lang="en-US" altLang="he-IL"/>
              <a:t> clauses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A77-CA50-44DC-8210-2FF97CA201BF}" type="slidenum">
              <a:rPr lang="he-IL" altLang="he-IL"/>
              <a:pPr/>
              <a:t>47</a:t>
            </a:fld>
            <a:endParaRPr lang="en-US" altLang="he-IL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Satisfiability of DNF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Is the following DNF formula satisfiable?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What is the complexity of satisfiability of DNF formulas?</a:t>
            </a:r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B93F-A2FE-4A19-B20F-11AD364E04BA}" type="slidenum">
              <a:rPr lang="he-IL" altLang="he-IL"/>
              <a:pPr/>
              <a:t>48</a:t>
            </a:fld>
            <a:endParaRPr lang="en-US" altLang="he-IL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Conjunctive Normal Form (CNF)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Conjunctive Normal Form (</a:t>
            </a:r>
            <a:r>
              <a:rPr lang="en-US" altLang="he-IL">
                <a:solidFill>
                  <a:schemeClr val="hlink"/>
                </a:solidFill>
              </a:rPr>
              <a:t>CNF</a:t>
            </a:r>
            <a:r>
              <a:rPr lang="en-US" altLang="he-IL"/>
              <a:t>) if it is a conjunction of clauses.</a:t>
            </a:r>
          </a:p>
          <a:p>
            <a:pPr lvl="1"/>
            <a:r>
              <a:rPr lang="en-US" altLang="he-IL"/>
              <a:t>In other words, it is a formula of the form </a:t>
            </a:r>
            <a:br>
              <a:rPr lang="en-US" altLang="he-IL"/>
            </a:br>
            <a:br>
              <a:rPr lang="en-US" altLang="he-IL"/>
            </a:br>
            <a:br>
              <a:rPr lang="en-US" altLang="he-IL"/>
            </a:br>
            <a:r>
              <a:rPr lang="en-US" altLang="he-IL"/>
              <a:t>where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baseline="-25000"/>
              <a:t> </a:t>
            </a:r>
            <a:r>
              <a:rPr lang="en-US" altLang="he-IL"/>
              <a:t>is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-th literal in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-th term.</a:t>
            </a:r>
          </a:p>
          <a:p>
            <a:endParaRPr lang="en-US" altLang="he-IL"/>
          </a:p>
          <a:p>
            <a:r>
              <a:rPr lang="en-US" altLang="he-IL"/>
              <a:t>Examples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(B)</a:t>
            </a:r>
            <a:r>
              <a:rPr lang="en-US" altLang="he-IL"/>
              <a:t>		is in CNF</a:t>
            </a:r>
          </a:p>
          <a:p>
            <a:pPr lvl="1"/>
            <a:endParaRPr lang="en-US" altLang="he-IL"/>
          </a:p>
          <a:p>
            <a:r>
              <a:rPr lang="en-US" altLang="he-IL"/>
              <a:t>CNF is a special case of NNF</a:t>
            </a:r>
          </a:p>
        </p:txBody>
      </p:sp>
      <p:pic>
        <p:nvPicPr>
          <p:cNvPr id="2181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586038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3372-9867-439C-BAC6-03F913FD0700}" type="slidenum">
              <a:rPr lang="he-IL" altLang="he-IL"/>
              <a:pPr/>
              <a:t>49</a:t>
            </a:fld>
            <a:endParaRPr lang="en-US" altLang="he-IL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Every formula can be converted to CNF:</a:t>
            </a:r>
          </a:p>
          <a:p>
            <a:pPr lvl="1"/>
            <a:endParaRPr lang="en-US" altLang="he-IL" dirty="0"/>
          </a:p>
          <a:p>
            <a:pPr lvl="1"/>
            <a:r>
              <a:rPr lang="en-US" altLang="he-IL" dirty="0"/>
              <a:t>In </a:t>
            </a:r>
            <a:r>
              <a:rPr lang="en-US" altLang="he-IL" dirty="0">
                <a:solidFill>
                  <a:schemeClr val="hlink"/>
                </a:solidFill>
              </a:rPr>
              <a:t>exponential</a:t>
            </a:r>
            <a:r>
              <a:rPr lang="en-US" altLang="he-IL" dirty="0"/>
              <a:t> time and space with the same set of variables.</a:t>
            </a:r>
          </a:p>
          <a:p>
            <a:pPr lvl="1"/>
            <a:endParaRPr lang="en-US" altLang="he-IL" dirty="0"/>
          </a:p>
          <a:p>
            <a:pPr lvl="1"/>
            <a:r>
              <a:rPr lang="en-US" altLang="he-IL" dirty="0"/>
              <a:t>In </a:t>
            </a:r>
            <a:r>
              <a:rPr lang="en-US" altLang="he-IL" dirty="0">
                <a:solidFill>
                  <a:schemeClr val="hlink"/>
                </a:solidFill>
              </a:rPr>
              <a:t>linear</a:t>
            </a:r>
            <a:r>
              <a:rPr lang="en-US" altLang="he-IL" dirty="0"/>
              <a:t> time and space if new variables are added. </a:t>
            </a:r>
          </a:p>
          <a:p>
            <a:pPr lvl="2"/>
            <a:r>
              <a:rPr lang="en-US" altLang="he-IL" dirty="0"/>
              <a:t>In this case the original and converted formulas are “</a:t>
            </a:r>
            <a:r>
              <a:rPr lang="en-US" altLang="he-IL" dirty="0" err="1">
                <a:solidFill>
                  <a:schemeClr val="hlink"/>
                </a:solidFill>
              </a:rPr>
              <a:t>equi</a:t>
            </a:r>
            <a:r>
              <a:rPr lang="en-US" altLang="he-IL" dirty="0">
                <a:solidFill>
                  <a:schemeClr val="hlink"/>
                </a:solidFill>
              </a:rPr>
              <a:t>-satisfiable”</a:t>
            </a:r>
            <a:r>
              <a:rPr lang="en-US" altLang="he-IL" dirty="0"/>
              <a:t>. </a:t>
            </a:r>
          </a:p>
          <a:p>
            <a:pPr lvl="2"/>
            <a:r>
              <a:rPr lang="en-US" altLang="he-IL" dirty="0"/>
              <a:t>This technique is called </a:t>
            </a:r>
            <a:r>
              <a:rPr lang="en-US" altLang="he-IL" dirty="0" err="1">
                <a:solidFill>
                  <a:schemeClr val="hlink"/>
                </a:solidFill>
              </a:rPr>
              <a:t>Tseitin’s</a:t>
            </a:r>
            <a:r>
              <a:rPr lang="en-US" altLang="he-IL" dirty="0">
                <a:solidFill>
                  <a:schemeClr val="hlink"/>
                </a:solidFill>
              </a:rPr>
              <a:t> encoding</a:t>
            </a:r>
            <a:r>
              <a:rPr lang="en-US" altLang="he-IL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25FE-8EBC-4897-A5D9-C13157E72911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Grammar of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well-formed</a:t>
            </a:r>
            <a:r>
              <a:rPr lang="en-US" altLang="ko-KR" dirty="0">
                <a:ea typeface="Batang" panose="020B0604020202020204" charset="-127"/>
              </a:rPr>
              <a:t> propositional formulas</a:t>
            </a:r>
          </a:p>
          <a:p>
            <a:pPr lvl="1"/>
            <a:endParaRPr lang="en-US" altLang="ko-KR" dirty="0">
              <a:solidFill>
                <a:schemeClr val="tx1"/>
              </a:solidFill>
              <a:ea typeface="Batang" panose="020B0604020202020204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Formula := prop | (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Formula) | (Formula o Formula)</a:t>
            </a:r>
            <a:r>
              <a:rPr lang="en-US" altLang="ko-KR" dirty="0">
                <a:ea typeface="Batang" panose="020B0604020202020204" charset="-127"/>
              </a:rPr>
              <a:t>.</a:t>
            </a:r>
          </a:p>
          <a:p>
            <a:endParaRPr lang="en-US" altLang="ko-KR" dirty="0">
              <a:ea typeface="Batang" panose="020B0604020202020204" charset="-127"/>
            </a:endParaRPr>
          </a:p>
          <a:p>
            <a:pPr lvl="1"/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... where 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Prop 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and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o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is one of the binary relations</a:t>
            </a:r>
          </a:p>
          <a:p>
            <a:pPr lvl="1"/>
            <a:endParaRPr lang="en-US" altLang="ko-KR" dirty="0">
              <a:ea typeface="Batang" panose="020B0604020202020204" charset="-127"/>
            </a:endParaRPr>
          </a:p>
          <a:p>
            <a:endParaRPr lang="en-US" altLang="ko-KR" dirty="0">
              <a:ea typeface="Batang" panose="020B0604020202020204" charset="-127"/>
            </a:endParaRP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3F1-A3CE-4951-9C73-E84927A1CE9F}" type="slidenum">
              <a:rPr lang="he-IL" altLang="he-IL"/>
              <a:pPr/>
              <a:t>50</a:t>
            </a:fld>
            <a:endParaRPr lang="en-US" altLang="he-IL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the exponential way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5399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/>
              <a:t> is a literal: return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latin typeface="Symbol" panose="05050102010706020507" pitchFamily="18" charset="2"/>
              </a:rPr>
              <a:t> </a:t>
            </a:r>
            <a:r>
              <a:rPr lang="en-US" altLang="he-IL" sz="2400"/>
              <a:t>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: return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latin typeface="Symbol" panose="05050102010706020507" pitchFamily="18" charset="2"/>
              </a:rPr>
              <a:t> </a:t>
            </a:r>
            <a:r>
              <a:rPr lang="en-US" altLang="he-IL" sz="2400"/>
              <a:t>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: return Dist(CNF(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),CNF(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 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12</a:t>
            </a:r>
            <a:r>
              <a:rPr lang="en-US" altLang="he-IL" sz="2400"/>
              <a:t>: return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12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 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22</a:t>
            </a:r>
            <a:r>
              <a:rPr lang="en-US" altLang="he-IL" sz="2400"/>
              <a:t>: return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21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22</a:t>
            </a:r>
            <a:r>
              <a:rPr lang="en-US" altLang="he-IL" sz="2400"/>
              <a:t>)</a:t>
            </a:r>
            <a:br>
              <a:rPr lang="en-US" altLang="he-IL" sz="2400"/>
            </a:br>
            <a:r>
              <a:rPr lang="en-US" altLang="he-IL" sz="2400"/>
              <a:t>else: return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altLang="he-IL" sz="24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70C-F7A9-42AE-A9FA-70AE3B7E28D1}" type="slidenum">
              <a:rPr lang="he-IL" altLang="he-IL"/>
              <a:pPr/>
              <a:t>51</a:t>
            </a:fld>
            <a:endParaRPr lang="en-US" altLang="he-IL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the exponential way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/>
              <a:t>Consider the formula 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tx1"/>
                </a:solidFill>
              </a:rPr>
              <a:t> = 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</a:p>
          <a:p>
            <a:r>
              <a:rPr lang="en-US" altLang="he-IL" sz="2400"/>
              <a:t>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he-IL" sz="2400"/>
              <a:t> 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</a:rPr>
              <a:t>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</a:t>
            </a:r>
            <a:r>
              <a:rPr lang="en-US" altLang="he-IL" sz="2400"/>
              <a:t>  </a:t>
            </a:r>
            <a:br>
              <a:rPr lang="en-US" altLang="he-IL" sz="2400"/>
            </a:br>
            <a:endParaRPr lang="en-US" altLang="he-IL" sz="2400"/>
          </a:p>
          <a:p>
            <a:r>
              <a:rPr lang="en-US" altLang="he-IL" sz="2400">
                <a:solidFill>
                  <a:schemeClr val="folHlink"/>
                </a:solidFill>
                <a:sym typeface="Symbol" panose="05050102010706020507" pitchFamily="18" charset="2"/>
              </a:rPr>
              <a:t>Now consider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 = 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)</a:t>
            </a:r>
          </a:p>
          <a:p>
            <a:r>
              <a:rPr lang="en-US" altLang="he-IL" sz="2400"/>
              <a:t>Q: How many clauses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 returns ? </a:t>
            </a:r>
          </a:p>
          <a:p>
            <a:r>
              <a:rPr lang="en-US" altLang="he-IL" sz="2400">
                <a:solidFill>
                  <a:schemeClr val="folHlink"/>
                </a:solidFill>
                <a:sym typeface="Symbol" panose="05050102010706020507" pitchFamily="18" charset="2"/>
              </a:rPr>
              <a:t>A: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 2</a:t>
            </a:r>
            <a:r>
              <a:rPr lang="en-US" altLang="he-IL" sz="2400" baseline="3000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he-IL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8CE7-60B7-47C3-A461-8244E44A6F90}" type="slidenum">
              <a:rPr lang="he-IL" altLang="he-IL"/>
              <a:pPr/>
              <a:t>52</a:t>
            </a:fld>
            <a:endParaRPr lang="en-US" altLang="he-IL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Consider the formula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</a:t>
            </a:r>
          </a:p>
          <a:p>
            <a:r>
              <a:rPr lang="en-US" altLang="he-IL"/>
              <a:t>The parse tree: 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Associate a new auxiliary variable with each gate.</a:t>
            </a:r>
          </a:p>
          <a:p>
            <a:r>
              <a:rPr lang="en-US" altLang="he-IL"/>
              <a:t>Add constraints that define these new variables.</a:t>
            </a:r>
          </a:p>
          <a:p>
            <a:r>
              <a:rPr lang="en-US" altLang="he-IL"/>
              <a:t>Finally, enforce the root node.</a:t>
            </a:r>
          </a:p>
        </p:txBody>
      </p:sp>
      <p:grpSp>
        <p:nvGrpSpPr>
          <p:cNvPr id="217112" name="Group 2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17108" name="Group 20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17092" name="Oval 4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3" name="Text Box 5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17109" name="Group 21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17094" name="Oval 6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5" name="Text Box 7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17107" name="Group 19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17096" name="Oval 8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7" name="Text Box 9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17106" name="Group 18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17098" name="Oval 10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9" name="Text Box 11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17110" name="Group 22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17100" name="Oval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101" name="Text Box 13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17102" name="AutoShape 14"/>
            <p:cNvCxnSpPr>
              <a:cxnSpLocks noChangeShapeType="1"/>
              <a:stCxn id="217100" idx="3"/>
              <a:endCxn id="217092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3" name="AutoShape 15"/>
            <p:cNvCxnSpPr>
              <a:cxnSpLocks noChangeShapeType="1"/>
              <a:stCxn id="217094" idx="3"/>
              <a:endCxn id="217096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4" name="AutoShape 16"/>
            <p:cNvCxnSpPr>
              <a:cxnSpLocks noChangeShapeType="1"/>
              <a:stCxn id="217094" idx="5"/>
              <a:endCxn id="217098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5" name="AutoShape 17"/>
            <p:cNvCxnSpPr>
              <a:cxnSpLocks noChangeShapeType="1"/>
              <a:stCxn id="217100" idx="5"/>
              <a:endCxn id="217094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217113" grpId="0"/>
      <p:bldP spid="2171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B3DC-5631-43BA-AFB4-4DC4C0F6EEF1}" type="slidenum">
              <a:rPr lang="he-IL" altLang="he-IL"/>
              <a:pPr/>
              <a:t>53</a:t>
            </a:fld>
            <a:endParaRPr lang="en-US" altLang="he-IL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Each such constraint has a CNF representation with 3 or 4 clauses.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20165" name="Group 5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20166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20168" name="Group 8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20169" name="Oval 9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20171" name="Group 11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20172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20174" name="Group 14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20175" name="Oval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6" name="Text Box 16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20178" name="Oval 18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9" name="Text Box 19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20180" name="AutoShape 20"/>
            <p:cNvCxnSpPr>
              <a:cxnSpLocks noChangeShapeType="1"/>
              <a:stCxn id="220178" idx="3"/>
              <a:endCxn id="220166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/>
            <p:cNvCxnSpPr>
              <a:cxnSpLocks noChangeShapeType="1"/>
              <a:stCxn id="220169" idx="3"/>
              <a:endCxn id="220172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/>
            <p:cNvCxnSpPr>
              <a:cxnSpLocks noChangeShapeType="1"/>
              <a:stCxn id="220169" idx="5"/>
              <a:endCxn id="220175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3" name="AutoShape 23"/>
            <p:cNvCxnSpPr>
              <a:cxnSpLocks noChangeShapeType="1"/>
              <a:stCxn id="220178" idx="5"/>
              <a:endCxn id="220169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EF9-FEEF-4C6F-AAFC-B005F235200E}" type="slidenum">
              <a:rPr lang="he-IL" altLang="he-IL"/>
              <a:pPr/>
              <a:t>54</a:t>
            </a:fld>
            <a:endParaRPr lang="en-US" altLang="he-IL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First:  </a:t>
            </a: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r>
              <a:rPr lang="en-US" altLang="he-IL"/>
              <a:t>Second: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80-FE9A-42C1-8C63-3FA0ACADE6B9}" type="slidenum">
              <a:rPr lang="he-IL" altLang="he-IL"/>
              <a:pPr/>
              <a:t>55</a:t>
            </a:fld>
            <a:endParaRPr lang="en-US" altLang="he-IL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Let’s go back to </a:t>
            </a:r>
            <a:br>
              <a:rPr lang="en-US" altLang="he-IL" dirty="0"/>
            </a:b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=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</a:t>
            </a:r>
            <a:r>
              <a:rPr lang="en-US" altLang="he-IL" sz="2400" dirty="0" err="1">
                <a:solidFill>
                  <a:schemeClr val="tx1"/>
                </a:solidFill>
              </a:rPr>
              <a:t>x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 err="1">
                <a:solidFill>
                  <a:schemeClr val="tx1"/>
                </a:solidFill>
              </a:rPr>
              <a:t>y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he-IL" dirty="0">
                <a:solidFill>
                  <a:schemeClr val="folHlink"/>
                </a:solidFill>
              </a:rPr>
              <a:t>With </a:t>
            </a:r>
            <a:r>
              <a:rPr lang="en-US" altLang="he-IL" dirty="0" err="1">
                <a:solidFill>
                  <a:schemeClr val="folHlink"/>
                </a:solidFill>
              </a:rPr>
              <a:t>Tseitin’s</a:t>
            </a:r>
            <a:r>
              <a:rPr lang="en-US" altLang="he-IL" dirty="0">
                <a:solidFill>
                  <a:schemeClr val="folHlink"/>
                </a:solidFill>
              </a:rPr>
              <a:t> encoding we need: 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 auxiliary variables 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,…,a</a:t>
            </a:r>
            <a:r>
              <a:rPr lang="en-US" altLang="he-IL" baseline="-25000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 </a:t>
            </a:r>
          </a:p>
          <a:p>
            <a:pPr lvl="1"/>
            <a:r>
              <a:rPr lang="en-US" altLang="he-IL" dirty="0"/>
              <a:t>Each adds 3 constraints.</a:t>
            </a:r>
          </a:p>
          <a:p>
            <a:pPr lvl="1"/>
            <a:r>
              <a:rPr lang="en-US" altLang="he-IL" dirty="0"/>
              <a:t>Top clause: </a:t>
            </a: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a</a:t>
            </a:r>
            <a:r>
              <a:rPr lang="en-US" altLang="he-IL" baseline="-25000" dirty="0">
                <a:solidFill>
                  <a:schemeClr val="tx1"/>
                </a:solidFill>
              </a:rPr>
              <a:t>n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endParaRPr lang="en-US" altLang="he-IL" dirty="0"/>
          </a:p>
          <a:p>
            <a:r>
              <a:rPr lang="en-US" altLang="he-IL" dirty="0"/>
              <a:t>Hence, we have 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6n + 1</a:t>
            </a:r>
            <a:r>
              <a:rPr lang="en-US" altLang="he-IL" dirty="0"/>
              <a:t> clauses, instead of </a:t>
            </a:r>
            <a:r>
              <a:rPr lang="en-US" altLang="he-IL" dirty="0">
                <a:solidFill>
                  <a:schemeClr val="tx1"/>
                </a:solidFill>
              </a:rPr>
              <a:t>2</a:t>
            </a:r>
            <a:r>
              <a:rPr lang="en-US" altLang="he-IL" baseline="30000" dirty="0">
                <a:solidFill>
                  <a:schemeClr val="tx1"/>
                </a:solidFill>
              </a:rPr>
              <a:t>n</a:t>
            </a:r>
            <a:r>
              <a:rPr lang="en-US" altLang="he-IL" dirty="0"/>
              <a:t>.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4n</a:t>
            </a:r>
            <a:r>
              <a:rPr lang="en-US" altLang="he-IL" dirty="0"/>
              <a:t> variables rather than </a:t>
            </a:r>
            <a:r>
              <a:rPr lang="en-US" altLang="he-IL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 do better…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Optimization: a chain of ORs in a single clause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auxiliary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requires 3 constraints</a:t>
                </a:r>
              </a:p>
              <a:p>
                <a:pPr lvl="1"/>
                <a:r>
                  <a:rPr lang="en-US" dirty="0"/>
                  <a:t>One additional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∨⋯∨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So a total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clauses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variables</a:t>
                </a:r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56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16669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40E3-A94C-4062-83A1-842CC7211B9E}" type="slidenum">
              <a:rPr lang="he-IL" altLang="he-IL"/>
              <a:pPr/>
              <a:t>57</a:t>
            </a:fld>
            <a:endParaRPr lang="en-US" altLang="he-IL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What now?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Time to solve the decision problem for propositional logic.</a:t>
            </a:r>
          </a:p>
          <a:p>
            <a:endParaRPr lang="en-US" altLang="he-IL" dirty="0"/>
          </a:p>
          <a:p>
            <a:pPr lvl="1"/>
            <a:r>
              <a:rPr lang="en-US" altLang="he-IL" dirty="0"/>
              <a:t>The only algorithm we saw so far was building truth tables.</a:t>
            </a:r>
          </a:p>
          <a:p>
            <a:pPr lvl="1"/>
            <a:endParaRPr lang="en-US" altLang="he-IL" dirty="0"/>
          </a:p>
          <a:p>
            <a:endParaRPr lang="en-US" altLang="he-IL" dirty="0"/>
          </a:p>
          <a:p>
            <a:pPr lvl="1"/>
            <a:endParaRPr lang="en-US" altLang="he-I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D360-7E81-43EB-950B-CB884C154ABB}" type="slidenum">
              <a:rPr lang="he-IL" altLang="he-IL"/>
              <a:pPr/>
              <a:t>58</a:t>
            </a:fld>
            <a:endParaRPr lang="en-US" altLang="he-IL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Q: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valid ? </a:t>
            </a:r>
          </a:p>
          <a:p>
            <a:pPr marL="914400" lvl="1" indent="-457200"/>
            <a:r>
              <a:rPr lang="en-US" altLang="ko-KR">
                <a:ea typeface="Batang" panose="020B0604020202020204" charset="-127"/>
              </a:rPr>
              <a:t>Equivalently: is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: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 </a:t>
            </a: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Two classes of algorithm for finding out: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ea typeface="Batang" panose="020B0604020202020204" charset="-127"/>
              </a:rPr>
              <a:t>Enumeration of possible solutions (Truth tables etc).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ea typeface="Batang" panose="020B0604020202020204" charset="-127"/>
              </a:rPr>
              <a:t>Deduction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In general (beyond propositional logic): 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Enumeration is possible only in some theories.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Deduction typically cannot be fully automated.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BA0E-33CC-456F-94B5-FA8CD83AB691}" type="slidenum">
              <a:rPr lang="he-IL" altLang="he-IL"/>
              <a:pPr/>
              <a:t>59</a:t>
            </a:fld>
            <a:endParaRPr lang="en-US" altLang="he-IL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satisfiability Problem: enumeration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Given 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,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</a:b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Boolean SAT(φ)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B:=false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for all 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 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b="1" baseline="3000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AP(φ)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ko-KR" b="1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 = B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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Eval(φ,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end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return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}</a:t>
            </a:r>
          </a:p>
          <a:p>
            <a:r>
              <a:rPr lang="en-US" altLang="ko-KR">
                <a:ea typeface="Batang" panose="020B0604020202020204" charset="-127"/>
              </a:rPr>
              <a:t>NP-Complete (the first-ever! – Cook’s theorem)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ED28-B0B2-4FC7-B7F3-D481B3E94208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-26988"/>
            <a:ext cx="7793037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Assignments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Definition: A truth-values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assignment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is an element of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baseline="30000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(i.e., </a:t>
            </a:r>
            <a:r>
              <a:rPr lang="en-US" altLang="ko-KR" dirty="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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). </a:t>
            </a: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In other words,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is a subset of the variables that are assigned true.  </a:t>
            </a: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Equivalently, we can see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as a mapping from variables to truth values: </a:t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: Prop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{0,1}</a:t>
            </a:r>
            <a:r>
              <a:rPr lang="en-US" altLang="ko-KR" dirty="0">
                <a:ea typeface="Batang" panose="020B0604020202020204" charset="-127"/>
              </a:rPr>
              <a:t> 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Example: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</a:rPr>
              <a:t>®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: {A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0, B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1,...}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29FC-49A1-4FE5-AFED-D2F9D1D9C7FC}" type="slidenum">
              <a:rPr lang="he-IL" altLang="he-IL"/>
              <a:pPr/>
              <a:t>60</a:t>
            </a:fld>
            <a:endParaRPr lang="en-US" altLang="he-IL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Brief historical notes on logic</a:t>
            </a:r>
          </a:p>
          <a:p>
            <a:r>
              <a:rPr lang="en-US" altLang="ko-KR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>
                <a:ea typeface="Batang" panose="020B0604020202020204" charset="-127"/>
              </a:rPr>
              <a:t>Normal forms</a:t>
            </a:r>
          </a:p>
          <a:p>
            <a:r>
              <a:rPr lang="en-US" altLang="ko-KR">
                <a:solidFill>
                  <a:srgbClr val="FF0000"/>
                </a:solidFill>
                <a:ea typeface="Batang" panose="020B0604020202020204" charset="-127"/>
              </a:rPr>
              <a:t>Deductive proofs and resolution</a:t>
            </a:r>
          </a:p>
          <a:p>
            <a:endParaRPr lang="en-US" altLang="ko-KR">
              <a:solidFill>
                <a:srgbClr val="FF0000"/>
              </a:solidFill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6E4E-B1E1-4873-B61D-5551FB31825B}" type="slidenum">
              <a:rPr lang="he-IL" altLang="he-IL"/>
              <a:pPr/>
              <a:t>61</a:t>
            </a:fld>
            <a:endParaRPr lang="en-US" altLang="he-IL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/>
              <a:t>Deduction requires axioms and Inference rules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4895850"/>
          </a:xfrm>
        </p:spPr>
        <p:txBody>
          <a:bodyPr/>
          <a:lstStyle/>
          <a:p>
            <a:r>
              <a:rPr lang="en-US" altLang="he-IL" u="sng"/>
              <a:t>Inference rules: </a:t>
            </a:r>
            <a:br>
              <a:rPr lang="en-US" altLang="he-IL" u="sng"/>
            </a:br>
            <a:br>
              <a:rPr lang="en-US" altLang="he-IL" u="sng"/>
            </a:br>
            <a:r>
              <a:rPr lang="en-US" altLang="he-IL"/>
              <a:t>		</a:t>
            </a:r>
            <a:r>
              <a:rPr lang="en-US" altLang="he-IL" u="sng"/>
              <a:t>Antecedents  </a:t>
            </a:r>
            <a:br>
              <a:rPr lang="en-US" altLang="he-IL" u="sng"/>
            </a:br>
            <a:r>
              <a:rPr lang="en-US" altLang="he-IL"/>
              <a:t>		Consequent</a:t>
            </a:r>
          </a:p>
          <a:p>
            <a:r>
              <a:rPr lang="en-US" altLang="he-IL"/>
              <a:t>Examples: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br>
              <a:rPr lang="en-US" altLang="he-IL"/>
            </a:b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B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C </a:t>
            </a:r>
            <a:r>
              <a:rPr lang="en-US" altLang="he-IL"/>
              <a:t>		</a:t>
            </a:r>
            <a:br>
              <a:rPr lang="en-US" altLang="he-IL"/>
            </a:br>
            <a:r>
              <a:rPr lang="en-US" altLang="he-IL"/>
              <a:t>        A </a:t>
            </a:r>
            <a:r>
              <a:rPr lang="en-US" altLang="he-IL">
                <a:latin typeface="cmsy10" panose="020B0500000000000000" pitchFamily="34" charset="0"/>
              </a:rPr>
              <a:t>!</a:t>
            </a:r>
            <a:r>
              <a:rPr lang="en-US" altLang="he-IL"/>
              <a:t> C				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A</a:t>
            </a:r>
            <a:br>
              <a:rPr lang="en-US" altLang="he-IL" u="sng"/>
            </a:br>
            <a:r>
              <a:rPr lang="en-US" altLang="he-IL"/>
              <a:t>	 B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859338" y="220503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(rule-name)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924300" y="40703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3924300" y="493395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26FB-872A-4D7C-B0D8-11EAFF1EF5D0}" type="slidenum">
              <a:rPr lang="he-IL" altLang="he-IL"/>
              <a:pPr/>
              <a:t>62</a:t>
            </a:fld>
            <a:endParaRPr lang="en-US" altLang="he-IL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Axioms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/>
              <a:t>Axioms are inference rules with no antecedents, e.g.,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We can turn an inference rule into an axiom if we have ‘→’ in the logic. 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So the difference between them is not sharp.</a:t>
            </a:r>
          </a:p>
          <a:p>
            <a:pPr>
              <a:lnSpc>
                <a:spcPct val="90000"/>
              </a:lnSpc>
            </a:pPr>
            <a:endParaRPr lang="en-US" altLang="he-IL"/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1042988" y="1700213"/>
            <a:ext cx="4643437" cy="609600"/>
            <a:chOff x="703" y="1217"/>
            <a:chExt cx="2925" cy="384"/>
          </a:xfrm>
        </p:grpSpPr>
        <p:sp>
          <p:nvSpPr>
            <p:cNvPr id="23245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245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DFA5-1930-4921-AB15-15BA1C9F618B}" type="slidenum">
              <a:rPr lang="he-IL" altLang="he-IL"/>
              <a:pPr/>
              <a:t>63</a:t>
            </a:fld>
            <a:endParaRPr lang="en-US" altLang="he-IL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 dirty="0"/>
              <a:t>A proof uses a given set of inference rules and axioms.</a:t>
            </a:r>
          </a:p>
          <a:p>
            <a:r>
              <a:rPr lang="en-US" altLang="he-IL" sz="2400" dirty="0"/>
              <a:t>This is called the </a:t>
            </a:r>
            <a:r>
              <a:rPr lang="en-US" altLang="he-IL" sz="2400" i="1" dirty="0"/>
              <a:t>proof system</a:t>
            </a:r>
            <a:r>
              <a:rPr lang="en-US" altLang="he-IL" sz="2400" dirty="0"/>
              <a:t>.</a:t>
            </a:r>
          </a:p>
          <a:p>
            <a:r>
              <a:rPr lang="en-US" altLang="he-IL" sz="2400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 dirty="0"/>
              <a:t> be a proof system.</a:t>
            </a:r>
          </a:p>
          <a:p>
            <a:endParaRPr lang="en-US" altLang="he-IL" sz="24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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he-IL" sz="24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means: 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there is a proof of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in system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whose premises are included  in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</a:p>
          <a:p>
            <a:endParaRPr lang="en-US" altLang="he-IL" sz="2400" dirty="0">
              <a:latin typeface="cmsy10" panose="020B0500000000000000" pitchFamily="34" charset="0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baseline="-25000" dirty="0">
                <a:latin typeface="cmsy10" panose="020B0500000000000000" pitchFamily="34" charset="0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is called the </a:t>
            </a:r>
            <a:r>
              <a:rPr lang="en-US" altLang="he-IL" sz="2400" dirty="0">
                <a:solidFill>
                  <a:srgbClr val="FF0000"/>
                </a:solidFill>
                <a:sym typeface="Symbol" panose="05050102010706020507" pitchFamily="18" charset="2"/>
              </a:rPr>
              <a:t>provability relation</a:t>
            </a:r>
            <a:r>
              <a:rPr lang="en-US" altLang="he-IL" sz="2400" dirty="0">
                <a:sym typeface="Symbol" panose="05050102010706020507" pitchFamily="18" charset="2"/>
              </a:rPr>
              <a:t>.</a:t>
            </a:r>
            <a:endParaRPr lang="en-US" altLang="ko-KR" sz="2400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6D1-F421-4A8D-BC3A-B6ECA3BAACC4}" type="slidenum">
              <a:rPr lang="he-IL" altLang="he-IL"/>
              <a:pPr/>
              <a:t>64</a:t>
            </a:fld>
            <a:endParaRPr lang="en-US" altLang="he-IL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latin typeface="cmsy10" panose="020B0500000000000000" pitchFamily="34" charset="0"/>
              </a:rPr>
              <a:t>H</a:t>
            </a:r>
            <a:r>
              <a:rPr lang="en-US" altLang="he-IL" dirty="0"/>
              <a:t> be the proof system comprised of the rules </a:t>
            </a:r>
            <a:r>
              <a:rPr lang="en-US" altLang="he-IL" dirty="0">
                <a:solidFill>
                  <a:srgbClr val="FF0000"/>
                </a:solidFill>
              </a:rPr>
              <a:t>Trans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M.P. </a:t>
            </a:r>
            <a:r>
              <a:rPr lang="en-US" altLang="he-IL" dirty="0">
                <a:solidFill>
                  <a:schemeClr val="folHlink"/>
                </a:solidFill>
              </a:rPr>
              <a:t>that we saw earlier.</a:t>
            </a:r>
          </a:p>
          <a:p>
            <a:endParaRPr lang="en-US" altLang="he-IL" dirty="0"/>
          </a:p>
          <a:p>
            <a:r>
              <a:rPr lang="en-US" altLang="he-IL" dirty="0"/>
              <a:t>Does the following relation holds?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789" name="Rectangle 5"/>
              <p:cNvSpPr>
                <a:spLocks noChangeArrowheads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rtl="0"/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 err="1"/>
                  <a:t>,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`</a:t>
                </a:r>
                <a:r>
                  <a:rPr lang="en-US" altLang="he-IL" sz="2400" baseline="-25000" dirty="0">
                    <a:latin typeface="cmsy10" panose="020B0500000000000000" pitchFamily="34" charset="0"/>
                  </a:rPr>
                  <a:t>H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dirty="0"/>
                  <a:t> </a:t>
                </a:r>
              </a:p>
            </p:txBody>
          </p:sp>
        </mc:Choice>
        <mc:Fallback xmlns="">
          <p:sp>
            <p:nvSpPr>
              <p:cNvPr id="24678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blipFill>
                <a:blip r:embed="rId2"/>
                <a:stretch>
                  <a:fillRect t="-1578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738A-32EE-42CD-B358-148C3D011BA6}" type="slidenum">
              <a:rPr lang="he-IL" altLang="he-IL"/>
              <a:pPr/>
              <a:t>65</a:t>
            </a:fld>
            <a:endParaRPr lang="en-US" altLang="he-IL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Deductive proof: example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199438" cy="4105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1.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b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2.</a:t>
            </a:r>
            <a:r>
              <a:rPr lang="en-US" altLang="he-IL" sz="2400">
                <a:solidFill>
                  <a:schemeClr val="tx1"/>
                </a:solidFill>
              </a:rPr>
              <a:t> b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c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3.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c	</a:t>
            </a:r>
            <a:r>
              <a:rPr lang="en-US" altLang="he-IL" sz="2400">
                <a:solidFill>
                  <a:schemeClr val="folHlink"/>
                </a:solidFill>
              </a:rPr>
              <a:t>1,2,Trans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4.</a:t>
            </a:r>
            <a:r>
              <a:rPr lang="en-US" altLang="he-IL" sz="2400">
                <a:solidFill>
                  <a:schemeClr val="tx1"/>
                </a:solidFill>
              </a:rPr>
              <a:t> c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d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5.</a:t>
            </a:r>
            <a:r>
              <a:rPr lang="en-US" altLang="he-IL" sz="2400">
                <a:solidFill>
                  <a:schemeClr val="tx1"/>
                </a:solidFill>
              </a:rPr>
              <a:t> d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6.</a:t>
            </a:r>
            <a:r>
              <a:rPr lang="en-US" altLang="he-IL" sz="2400">
                <a:solidFill>
                  <a:schemeClr val="tx1"/>
                </a:solidFill>
              </a:rPr>
              <a:t> c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4,5,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7.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3,6,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8.</a:t>
            </a:r>
            <a:r>
              <a:rPr lang="en-US" altLang="he-IL" sz="2400">
                <a:solidFill>
                  <a:schemeClr val="tx1"/>
                </a:solidFill>
              </a:rPr>
              <a:t> a	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9.</a:t>
            </a:r>
            <a:r>
              <a:rPr lang="en-US" altLang="he-IL" sz="2400">
                <a:solidFill>
                  <a:schemeClr val="tx1"/>
                </a:solidFill>
              </a:rPr>
              <a:t> e		</a:t>
            </a:r>
            <a:r>
              <a:rPr lang="en-US" altLang="he-IL" sz="2400">
                <a:solidFill>
                  <a:schemeClr val="folHlink"/>
                </a:solidFill>
              </a:rPr>
              <a:t>3,8.M.P.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>
            <a:off x="1122363" y="1196975"/>
            <a:ext cx="522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b, b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c, 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d, d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e, a 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 baseline="-25000">
                <a:latin typeface="cmsy10" panose="020B0500000000000000" pitchFamily="34" charset="0"/>
              </a:rPr>
              <a:t>H</a:t>
            </a:r>
            <a:r>
              <a:rPr lang="en-US" altLang="he-IL" sz="2400"/>
              <a:t> e</a:t>
            </a:r>
            <a:r>
              <a:rPr lang="en-US" altLang="he-IL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C91-BA7E-4B0B-B21C-CDA83942BBFC}" type="slidenum">
              <a:rPr lang="he-IL" altLang="he-IL"/>
              <a:pPr/>
              <a:t>66</a:t>
            </a:fld>
            <a:endParaRPr lang="en-US" altLang="he-IL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graph (DAG)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647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rgbClr val="FF0000"/>
                </a:solidFill>
              </a:rPr>
              <a:t>a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b	  b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c		 	c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d	  d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187450" y="206057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</a:t>
            </a:r>
            <a:endParaRPr lang="en-US" altLang="he-IL" sz="2400" baseline="-25000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5076825" y="21336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>
            <a:off x="1763713" y="1628775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 flipH="1">
            <a:off x="5651500" y="1557338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1258888" y="1628775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4979988" y="1595438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1908175" y="2636838"/>
            <a:ext cx="15113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H="1">
            <a:off x="3995738" y="2636838"/>
            <a:ext cx="12239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3203575" y="3357563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804025" y="3068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>
                <a:solidFill>
                  <a:srgbClr val="FF0000"/>
                </a:solidFill>
              </a:rPr>
              <a:t>a</a:t>
            </a:r>
            <a:endParaRPr lang="en-US" altLang="he-IL" sz="2400" baseline="-25000">
              <a:solidFill>
                <a:srgbClr val="FF0000"/>
              </a:solidFill>
            </a:endParaRPr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H="1">
            <a:off x="5580063" y="34290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3708400" y="3789363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292725" y="3860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e</a:t>
            </a:r>
            <a:endParaRPr lang="en-US" altLang="he-IL" sz="2400" baseline="-25000"/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258888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8" name="Rectangle 18"/>
          <p:cNvSpPr>
            <a:spLocks noChangeArrowheads="1"/>
          </p:cNvSpPr>
          <p:nvPr/>
        </p:nvSpPr>
        <p:spPr bwMode="auto">
          <a:xfrm>
            <a:off x="3276600" y="27813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5148263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4932363" y="357346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323850" y="4437063"/>
            <a:ext cx="1801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>
                <a:solidFill>
                  <a:schemeClr val="folHlink"/>
                </a:solidFill>
              </a:rPr>
              <a:t>Roots: </a:t>
            </a:r>
            <a:r>
              <a:rPr lang="en-US" altLang="he-IL">
                <a:solidFill>
                  <a:srgbClr val="FF0000"/>
                </a:solidFill>
              </a:rPr>
              <a:t>premises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DA0B-55B4-4A26-9988-73E956F0A53B}" type="slidenum">
              <a:rPr lang="he-IL" altLang="he-IL"/>
              <a:pPr/>
              <a:t>67</a:t>
            </a:fld>
            <a:endParaRPr lang="en-US" altLang="he-IL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99438" cy="4967287"/>
          </a:xfrm>
        </p:spPr>
        <p:txBody>
          <a:bodyPr/>
          <a:lstStyle/>
          <a:p>
            <a:r>
              <a:rPr lang="en-US" altLang="he-IL"/>
              <a:t>The problem: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is a relation defined by syntactic transformations of the underlying proof system.</a:t>
            </a:r>
          </a:p>
          <a:p>
            <a:endParaRPr lang="en-US" altLang="he-IL"/>
          </a:p>
          <a:p>
            <a:r>
              <a:rPr lang="en-US" altLang="he-IL"/>
              <a:t>For a given proof system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, </a:t>
            </a:r>
          </a:p>
          <a:p>
            <a:pPr lvl="1"/>
            <a:r>
              <a:rPr lang="en-US" altLang="he-IL"/>
              <a:t>does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conclude “correct” conclusions from premises ? </a:t>
            </a:r>
          </a:p>
          <a:p>
            <a:pPr lvl="1"/>
            <a:r>
              <a:rPr lang="en-US" altLang="he-IL"/>
              <a:t>Can we conclude all true statements with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?</a:t>
            </a:r>
          </a:p>
          <a:p>
            <a:endParaRPr lang="en-US" altLang="he-IL"/>
          </a:p>
          <a:p>
            <a:r>
              <a:rPr lang="en-US" altLang="he-IL"/>
              <a:t>Correct with respect to what ? </a:t>
            </a:r>
          </a:p>
          <a:p>
            <a:pPr lvl="1"/>
            <a:r>
              <a:rPr lang="en-US" altLang="he-IL"/>
              <a:t>With respect to the semantic definition of the logic. In the case of propositional logic truth tables gives us this.</a:t>
            </a:r>
          </a:p>
          <a:p>
            <a:endParaRPr lang="en-US" altLang="he-IL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B4C6-7C71-43CA-B68E-E48F638F66D1}" type="slidenum">
              <a:rPr lang="he-IL" altLang="he-IL"/>
              <a:pPr/>
              <a:t>68</a:t>
            </a:fld>
            <a:endParaRPr lang="en-US" altLang="he-IL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Soundness and completeness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500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Let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be a proof system</a:t>
            </a:r>
          </a:p>
          <a:p>
            <a:endParaRPr lang="en-US" altLang="ko-KR" sz="2500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 dirty="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Soundness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: 	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if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then  </a:t>
            </a:r>
            <a:r>
              <a:rPr lang="en-US" altLang="ko-KR" sz="2500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endParaRPr lang="en-US" altLang="ko-KR" sz="2500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 dirty="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Completeness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: 	if </a:t>
            </a:r>
            <a:r>
              <a:rPr lang="en-US" altLang="ko-KR" sz="2500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then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</a:p>
          <a:p>
            <a:endParaRPr lang="en-US" altLang="ko-KR" sz="2400" dirty="0">
              <a:ea typeface="Batang" panose="020B0604020202020204" charset="-127"/>
            </a:endParaRPr>
          </a:p>
          <a:p>
            <a:r>
              <a:rPr lang="en-US" altLang="ko-KR" sz="2400" dirty="0">
                <a:ea typeface="Batang" panose="020B0604020202020204" charset="-127"/>
              </a:rPr>
              <a:t>How to prove soundness and completeness ? </a:t>
            </a:r>
            <a:endParaRPr lang="en-US" altLang="ko-KR" sz="2500" dirty="0"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EA8-A129-4D61-A3D8-D222859AEDD4}" type="slidenum">
              <a:rPr lang="he-IL" altLang="he-IL"/>
              <a:pPr/>
              <a:t>69</a:t>
            </a:fld>
            <a:endParaRPr lang="en-US" altLang="he-IL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Example: Hilbert axiom system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511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400"/>
              <a:t>Let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be </a:t>
            </a:r>
            <a:r>
              <a:rPr lang="en-US" altLang="he-IL" sz="2000"/>
              <a:t>(M.P) </a:t>
            </a:r>
            <a:r>
              <a:rPr lang="en-US" altLang="he-IL" sz="2400"/>
              <a:t>+ the following axiom schemas:</a:t>
            </a:r>
            <a:r>
              <a:rPr lang="en-US" altLang="he-IL" sz="2000"/>
              <a:t> </a:t>
            </a:r>
            <a:r>
              <a:rPr lang="en-US" altLang="he-IL" sz="2000" u="sng"/>
              <a:t>   </a:t>
            </a:r>
            <a:br>
              <a:rPr lang="en-US" altLang="he-IL" sz="2000" u="sng"/>
            </a:br>
            <a:endParaRPr lang="en-US" altLang="he-IL" sz="2000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42988" y="1773238"/>
            <a:ext cx="4643437" cy="609600"/>
            <a:chOff x="703" y="1217"/>
            <a:chExt cx="2925" cy="384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  <p:grpSp>
        <p:nvGrpSpPr>
          <p:cNvPr id="237576" name="Group 8"/>
          <p:cNvGrpSpPr>
            <a:grpSpLocks/>
          </p:cNvGrpSpPr>
          <p:nvPr/>
        </p:nvGrpSpPr>
        <p:grpSpPr bwMode="auto">
          <a:xfrm>
            <a:off x="1023938" y="2517775"/>
            <a:ext cx="5049837" cy="623888"/>
            <a:chOff x="645" y="1888"/>
            <a:chExt cx="3181" cy="393"/>
          </a:xfrm>
        </p:grpSpPr>
        <p:sp>
          <p:nvSpPr>
            <p:cNvPr id="237577" name="Line 9"/>
            <p:cNvSpPr>
              <a:spLocks noChangeShapeType="1"/>
            </p:cNvSpPr>
            <p:nvPr/>
          </p:nvSpPr>
          <p:spPr bwMode="auto">
            <a:xfrm>
              <a:off x="703" y="1979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424" y="188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(H2)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645" y="2069"/>
              <a:ext cx="27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</a:t>
              </a:r>
            </a:p>
          </p:txBody>
        </p:sp>
      </p:grpSp>
      <p:grpSp>
        <p:nvGrpSpPr>
          <p:cNvPr id="237580" name="Group 12"/>
          <p:cNvGrpSpPr>
            <a:grpSpLocks/>
          </p:cNvGrpSpPr>
          <p:nvPr/>
        </p:nvGrpSpPr>
        <p:grpSpPr bwMode="auto">
          <a:xfrm>
            <a:off x="1042988" y="3429000"/>
            <a:ext cx="4957762" cy="550863"/>
            <a:chOff x="658" y="2705"/>
            <a:chExt cx="3123" cy="347"/>
          </a:xfrm>
        </p:grpSpPr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 flipV="1">
              <a:off x="658" y="2795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3379" y="270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(H3)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671" y="2840"/>
              <a:ext cx="17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</a:t>
              </a:r>
              <a:r>
                <a:rPr lang="en-US" altLang="he-IL" sz="2000">
                  <a:latin typeface="cmsy10" panose="020B0500000000000000" pitchFamily="34" charset="0"/>
                </a:rPr>
                <a:t>:</a:t>
              </a:r>
              <a:r>
                <a:rPr lang="en-US" altLang="he-IL" sz="2000"/>
                <a:t>B </a:t>
              </a:r>
              <a:r>
                <a:rPr lang="en-US" altLang="he-IL" sz="2000">
                  <a:latin typeface="cmsy10" panose="020B0500000000000000" pitchFamily="34" charset="0"/>
                </a:rPr>
                <a:t>! :</a:t>
              </a:r>
              <a:r>
                <a:rPr lang="en-US" altLang="he-IL" sz="2000"/>
                <a:t>A) </a:t>
              </a:r>
              <a:r>
                <a:rPr lang="en-US" altLang="he-IL" sz="2000">
                  <a:latin typeface="cmsy10" panose="020B0500000000000000" pitchFamily="34" charset="0"/>
                </a:rPr>
                <a:t>! </a:t>
              </a:r>
              <a:r>
                <a:rPr lang="en-US" altLang="he-IL" sz="2000"/>
                <a:t>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</a:p>
          </p:txBody>
        </p:sp>
      </p:grp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684213" y="4581525"/>
            <a:ext cx="81994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rtl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rtl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rtl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rtl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is sound and complete</a:t>
            </a:r>
            <a:endParaRPr lang="en-US" altLang="he-IL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84DA-5A50-4EF9-8E75-EC448F341C97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Satisfaction relation </a:t>
            </a:r>
            <a:r>
              <a:rPr lang="en-US" altLang="ko-KR">
                <a:ea typeface="Batang" panose="020B0604020202020204" charset="-127"/>
              </a:rPr>
              <a:t>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</a:t>
            </a:r>
            <a:r>
              <a:rPr lang="en-US" altLang="he-IL"/>
              <a:t>intuition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An assignment can either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satisfy</a:t>
            </a:r>
            <a:r>
              <a:rPr lang="en-US" altLang="ko-KR" dirty="0">
                <a:ea typeface="Batang" panose="020B0604020202020204" charset="-127"/>
              </a:rPr>
              <a:t> or not satisfy a given formula.</a:t>
            </a:r>
          </a:p>
          <a:p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means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satisfies </a:t>
            </a:r>
            <a:r>
              <a:rPr lang="en-US" altLang="ko-KR" sz="21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  or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is a model of </a:t>
            </a:r>
            <a:r>
              <a:rPr lang="en-US" altLang="ko-KR" sz="21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</a:p>
          <a:p>
            <a:endParaRPr lang="en-US" altLang="ko-KR" dirty="0">
              <a:ea typeface="Batang" panose="020B0604020202020204" charset="-127"/>
            </a:endParaRPr>
          </a:p>
          <a:p>
            <a:r>
              <a:rPr lang="en-US" altLang="ko-KR" dirty="0">
                <a:ea typeface="Batang" panose="020B0604020202020204" charset="-127"/>
              </a:rPr>
              <a:t>We will first see an example.</a:t>
            </a:r>
          </a:p>
          <a:p>
            <a:r>
              <a:rPr lang="en-US" altLang="ko-KR" dirty="0">
                <a:ea typeface="Batang" panose="020B0604020202020204" charset="-127"/>
              </a:rPr>
              <a:t>Then we will define these notions formally.</a:t>
            </a:r>
          </a:p>
          <a:p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48B7-08EB-4807-B35B-B1A9DABD882C}" type="slidenum">
              <a:rPr lang="he-IL" altLang="he-IL"/>
              <a:pPr/>
              <a:t>70</a:t>
            </a:fld>
            <a:endParaRPr lang="en-US" altLang="he-IL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Soundness and completeness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295400"/>
          </a:xfrm>
        </p:spPr>
        <p:txBody>
          <a:bodyPr/>
          <a:lstStyle/>
          <a:p>
            <a:r>
              <a:rPr lang="en-US" altLang="he-IL" sz="2400"/>
              <a:t>To prove soundness of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, prove the soundness of its axioms and inference rules (easy with truth-tables). For example:</a:t>
            </a:r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r>
              <a:rPr lang="en-US" altLang="he-IL" sz="2400"/>
              <a:t>Completeness – harder, but possible. 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/>
        </p:nvGraphicFramePr>
        <p:xfrm>
          <a:off x="3132138" y="2349500"/>
          <a:ext cx="3600450" cy="2286000"/>
        </p:xfrm>
        <a:graphic>
          <a:graphicData uri="http://schemas.openxmlformats.org/drawingml/2006/table">
            <a:tbl>
              <a:tblPr rtl="1"/>
              <a:tblGrid>
                <a:gridCol w="2160588">
                  <a:extLst>
                    <a:ext uri="{9D8B030D-6E8A-4147-A177-3AD203B41FA5}">
                      <a16:colId xmlns:a16="http://schemas.microsoft.com/office/drawing/2014/main" val="54877795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49426712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6519305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143"/>
                  </a:ext>
                </a:extLst>
              </a:tr>
              <a:tr h="2635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1873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43547"/>
                  </a:ext>
                </a:extLst>
              </a:tr>
              <a:tr h="36036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005832"/>
                  </a:ext>
                </a:extLst>
              </a:tr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5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458E-FE91-4C15-8A58-508D42AE6984}" type="slidenum">
              <a:rPr lang="he-IL" altLang="he-IL"/>
              <a:pPr/>
              <a:t>71</a:t>
            </a:fld>
            <a:endParaRPr lang="en-US" altLang="he-IL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The resolution inference system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The </a:t>
            </a:r>
            <a:r>
              <a:rPr lang="en-US" altLang="he-IL">
                <a:solidFill>
                  <a:srgbClr val="FF0000"/>
                </a:solidFill>
              </a:rPr>
              <a:t>resolution</a:t>
            </a:r>
            <a:r>
              <a:rPr lang="en-US" altLang="he-IL"/>
              <a:t> inference rule for CNF: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Example: </a:t>
            </a:r>
          </a:p>
          <a:p>
            <a:endParaRPr lang="en-US" altLang="he-IL"/>
          </a:p>
          <a:p>
            <a:pPr lvl="1"/>
            <a:endParaRPr lang="en-US" altLang="he-IL"/>
          </a:p>
        </p:txBody>
      </p:sp>
      <p:pic>
        <p:nvPicPr>
          <p:cNvPr id="241669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49500"/>
            <a:ext cx="55626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672" name="Picture 8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24400"/>
            <a:ext cx="2159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B51A-429E-42FA-BCC0-58B0229CEDD6}" type="slidenum">
              <a:rPr lang="he-IL" altLang="he-IL"/>
              <a:pPr/>
              <a:t>72</a:t>
            </a:fld>
            <a:endParaRPr lang="en-US" altLang="he-IL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by resolution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= (1 3)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2 5)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4)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(-1 -4)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dirty="0">
                <a:solidFill>
                  <a:schemeClr val="tx1"/>
                </a:solidFill>
              </a:rPr>
              <a:t> (1 -2)</a:t>
            </a:r>
          </a:p>
          <a:p>
            <a:r>
              <a:rPr lang="en-US" altLang="he-IL" dirty="0"/>
              <a:t>We’ll try to prove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→ (3 5)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1103313" y="2781300"/>
            <a:ext cx="4602162" cy="2670175"/>
            <a:chOff x="695" y="1752"/>
            <a:chExt cx="2899" cy="1682"/>
          </a:xfrm>
        </p:grpSpPr>
        <p:sp>
          <p:nvSpPr>
            <p:cNvPr id="242692" name="Text Box 4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1253" y="1752"/>
              <a:ext cx="6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(-1 2 5)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975" y="2205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(2 3 5)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(1 3 5)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2064" y="3203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(3 5)</a:t>
              </a:r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2677-1EDC-40A9-AEE6-CEF22FA029C4}" type="slidenum">
              <a:rPr lang="he-IL" altLang="he-IL"/>
              <a:pPr/>
              <a:t>73</a:t>
            </a:fld>
            <a:endParaRPr lang="en-US" altLang="he-IL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Resolution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Resolution is a </a:t>
            </a:r>
            <a:r>
              <a:rPr lang="en-US" altLang="he-IL" dirty="0">
                <a:solidFill>
                  <a:srgbClr val="FF0000"/>
                </a:solidFill>
              </a:rPr>
              <a:t>sound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complete</a:t>
            </a:r>
            <a:r>
              <a:rPr lang="en-US" altLang="he-IL" dirty="0"/>
              <a:t> inference system for CNF</a:t>
            </a:r>
            <a:endParaRPr lang="he-IL" altLang="he-IL" dirty="0"/>
          </a:p>
          <a:p>
            <a:r>
              <a:rPr lang="en-US" altLang="he-IL" dirty="0"/>
              <a:t>If the input formula is </a:t>
            </a:r>
            <a:r>
              <a:rPr lang="en-US" altLang="he-IL" dirty="0" err="1"/>
              <a:t>unsatisfiable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hlink"/>
                </a:solidFill>
              </a:rPr>
              <a:t>there exists</a:t>
            </a:r>
            <a:r>
              <a:rPr lang="en-US" altLang="he-IL" dirty="0"/>
              <a:t> a proof of the </a:t>
            </a:r>
            <a:r>
              <a:rPr lang="en-US" altLang="he-IL" dirty="0">
                <a:solidFill>
                  <a:schemeClr val="hlink"/>
                </a:solidFill>
              </a:rPr>
              <a:t>empty clause</a:t>
            </a:r>
            <a:endParaRPr lang="he-IL" altLang="he-IL" dirty="0">
              <a:solidFill>
                <a:schemeClr val="hlink"/>
              </a:solidFill>
            </a:endParaRPr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9B40-9C79-451B-9EC6-6D485449DD43}" type="slidenum">
              <a:rPr lang="he-IL" altLang="he-IL"/>
              <a:pPr/>
              <a:t>74</a:t>
            </a:fld>
            <a:endParaRPr lang="en-US" altLang="he-IL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sz="2400" dirty="0">
                <a:solidFill>
                  <a:schemeClr val="tx1"/>
                </a:solidFill>
              </a:rPr>
              <a:t> = (1 3)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2)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(-1 -4)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(1 -2)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sz="2400" dirty="0">
                <a:solidFill>
                  <a:schemeClr val="tx1"/>
                </a:solidFill>
              </a:rPr>
              <a:t> (-3)</a:t>
            </a:r>
            <a:endParaRPr lang="en-US" altLang="he-IL" dirty="0">
              <a:solidFill>
                <a:schemeClr val="tx1"/>
              </a:solidFill>
            </a:endParaRPr>
          </a:p>
          <a:p>
            <a:endParaRPr lang="en-US" altLang="he-IL" dirty="0"/>
          </a:p>
        </p:txBody>
      </p:sp>
      <p:grpSp>
        <p:nvGrpSpPr>
          <p:cNvPr id="244762" name="Group 26"/>
          <p:cNvGrpSpPr>
            <a:grpSpLocks/>
          </p:cNvGrpSpPr>
          <p:nvPr/>
        </p:nvGrpSpPr>
        <p:grpSpPr bwMode="auto">
          <a:xfrm>
            <a:off x="1103313" y="2781300"/>
            <a:ext cx="4602162" cy="3390900"/>
            <a:chOff x="695" y="1752"/>
            <a:chExt cx="2899" cy="2136"/>
          </a:xfrm>
        </p:grpSpPr>
        <p:sp>
          <p:nvSpPr>
            <p:cNvPr id="244741" name="Text Box 5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4742" name="Text Box 6"/>
            <p:cNvSpPr txBox="1">
              <a:spLocks noChangeArrowheads="1"/>
            </p:cNvSpPr>
            <p:nvPr/>
          </p:nvSpPr>
          <p:spPr bwMode="auto">
            <a:xfrm>
              <a:off x="1253" y="1752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2)</a:t>
              </a:r>
            </a:p>
          </p:txBody>
        </p:sp>
        <p:sp>
          <p:nvSpPr>
            <p:cNvPr id="244743" name="Text Box 7"/>
            <p:cNvSpPr txBox="1">
              <a:spLocks noChangeArrowheads="1"/>
            </p:cNvSpPr>
            <p:nvPr/>
          </p:nvSpPr>
          <p:spPr bwMode="auto">
            <a:xfrm>
              <a:off x="975" y="2205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(2 3)</a:t>
              </a:r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1338" y="2704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(1 3)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2161" y="3203"/>
              <a:ext cx="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(3)</a:t>
              </a:r>
            </a:p>
          </p:txBody>
        </p:sp>
        <p:sp>
          <p:nvSpPr>
            <p:cNvPr id="244750" name="Line 14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2750" y="3199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(-3)</a:t>
              </a: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>
              <a:off x="2342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 flipH="1">
              <a:off x="2659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1" name="Text Box 25"/>
            <p:cNvSpPr txBox="1">
              <a:spLocks noChangeArrowheads="1"/>
            </p:cNvSpPr>
            <p:nvPr/>
          </p:nvSpPr>
          <p:spPr bwMode="auto">
            <a:xfrm>
              <a:off x="2523" y="3657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()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894C-540E-426B-B7FE-6F070CA3311A}" type="slidenum">
              <a:rPr lang="he-IL" altLang="he-IL"/>
              <a:pPr/>
              <a:t>75</a:t>
            </a:fld>
            <a:endParaRPr lang="en-US" altLang="he-IL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Another system: Natural deduction (</a:t>
            </a:r>
            <a:r>
              <a:rPr lang="en-US" altLang="he-IL">
                <a:latin typeface="cmsy10" panose="020B0500000000000000" pitchFamily="34" charset="0"/>
              </a:rPr>
              <a:t>N</a:t>
            </a:r>
            <a:r>
              <a:rPr lang="en-US" altLang="he-IL"/>
              <a:t>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A   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Æ</a:t>
            </a:r>
            <a:r>
              <a:rPr lang="en-US" altLang="he-IL" u="sng"/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A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Æ</a:t>
            </a:r>
            <a:r>
              <a:rPr lang="en-US" altLang="he-IL" u="sng"/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268538" y="1412875"/>
            <a:ext cx="2830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(Introduction-and)  (I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339975" y="2781300"/>
            <a:ext cx="307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(Elimination-1-and)  (E1 -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339975" y="4292600"/>
            <a:ext cx="307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(Elimination-2-and)  (E2 -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5D7-8942-408B-8E0A-AE8E5501667C}" type="slidenum">
              <a:rPr lang="he-IL" altLang="he-IL"/>
              <a:pPr/>
              <a:t>76</a:t>
            </a:fld>
            <a:endParaRPr lang="en-US" altLang="he-IL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Theorem: </a:t>
            </a:r>
            <a:r>
              <a:rPr lang="en-US" altLang="he-IL">
                <a:solidFill>
                  <a:schemeClr val="tx1"/>
                </a:solidFill>
              </a:rPr>
              <a:t>p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q, r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 baseline="-25000">
                <a:solidFill>
                  <a:schemeClr val="tx1"/>
                </a:solidFill>
                <a:latin typeface="cmsy10" panose="020B0500000000000000" pitchFamily="34" charset="0"/>
              </a:rPr>
              <a:t>N</a:t>
            </a:r>
            <a:r>
              <a:rPr lang="en-US" altLang="he-IL">
                <a:solidFill>
                  <a:schemeClr val="tx1"/>
                </a:solidFill>
              </a:rPr>
              <a:t> q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r</a:t>
            </a:r>
          </a:p>
          <a:p>
            <a:pPr marL="533400" indent="-533400"/>
            <a:r>
              <a:rPr lang="en-US" altLang="he-IL"/>
              <a:t>Note: the theorem only claims provability relation. Correctness is implied by the soundness of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N</a:t>
            </a:r>
            <a:r>
              <a:rPr lang="en-US" altLang="he-IL"/>
              <a:t>.</a:t>
            </a:r>
          </a:p>
          <a:p>
            <a:pPr marL="533400" indent="-533400"/>
            <a:r>
              <a:rPr lang="en-US" altLang="he-IL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p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q</a:t>
            </a:r>
            <a:r>
              <a:rPr lang="en-US" altLang="he-IL"/>
              <a:t>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r</a:t>
            </a:r>
            <a:r>
              <a:rPr lang="en-US" altLang="he-IL"/>
              <a:t>	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q</a:t>
            </a:r>
            <a:r>
              <a:rPr lang="en-US" altLang="he-IL"/>
              <a:t>		E-2-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, 1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q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r</a:t>
            </a:r>
            <a:r>
              <a:rPr lang="en-US" altLang="he-IL"/>
              <a:t>	I-and, 2,3	</a:t>
            </a:r>
          </a:p>
          <a:p>
            <a:pPr marL="533400" indent="-533400"/>
            <a:endParaRPr lang="en-US" altLang="he-IL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D4A9-DBD7-4D49-80BA-3B3BD81E9AD0}" type="slidenum">
              <a:rPr lang="he-IL" altLang="he-IL"/>
              <a:pPr/>
              <a:t>77</a:t>
            </a:fld>
            <a:endParaRPr lang="en-US" altLang="he-IL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-73025"/>
            <a:ext cx="7793037" cy="838200"/>
          </a:xfrm>
        </p:spPr>
        <p:txBody>
          <a:bodyPr/>
          <a:lstStyle/>
          <a:p>
            <a:r>
              <a:rPr lang="en-US" altLang="he-IL"/>
              <a:t>More rules for </a:t>
            </a:r>
            <a:r>
              <a:rPr lang="en-US" altLang="he-IL">
                <a:latin typeface="cmsy10" panose="020B0500000000000000" pitchFamily="34" charset="0"/>
              </a:rPr>
              <a:t>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 </a:t>
            </a:r>
            <a:r>
              <a:rPr lang="en-US" altLang="he-IL" u="sng">
                <a:latin typeface="cmsy10" panose="020B0500000000000000" pitchFamily="34" charset="0"/>
              </a:rPr>
              <a:t>::</a:t>
            </a:r>
            <a:r>
              <a:rPr lang="en-US" altLang="he-IL" u="sng"/>
              <a:t>A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A</a:t>
            </a:r>
          </a:p>
          <a:p>
            <a:r>
              <a:rPr lang="en-US" altLang="he-IL" u="sng"/>
              <a:t>  A  </a:t>
            </a:r>
            <a:r>
              <a:rPr lang="en-US" altLang="he-IL"/>
              <a:t>  </a:t>
            </a:r>
            <a:r>
              <a:rPr lang="en-US" altLang="he-IL" u="sng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A</a:t>
            </a:r>
          </a:p>
          <a:p>
            <a:endParaRPr lang="en-US" altLang="he-IL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268538" y="1268413"/>
            <a:ext cx="2193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(E-double negation)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11400" y="2276475"/>
            <a:ext cx="215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(I-double negation)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CF3-5448-4358-B8B7-8ACB6551BC33}" type="slidenum">
              <a:rPr lang="he-IL" altLang="he-IL"/>
              <a:pPr/>
              <a:t>78</a:t>
            </a:fld>
            <a:endParaRPr lang="en-US" altLang="he-IL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More rules for </a:t>
            </a:r>
            <a:r>
              <a:rPr lang="en-US" altLang="he-IL">
                <a:latin typeface="cmsy10" panose="020B0500000000000000" pitchFamily="34" charset="0"/>
              </a:rPr>
              <a:t>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A    A →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   B</a:t>
            </a:r>
          </a:p>
          <a:p>
            <a:r>
              <a:rPr lang="en-US" altLang="he-IL"/>
              <a:t>Similar to another elimination rule:</a:t>
            </a:r>
          </a:p>
          <a:p>
            <a:r>
              <a:rPr lang="en-US" altLang="he-IL"/>
              <a:t> </a:t>
            </a:r>
            <a:r>
              <a:rPr lang="en-US" altLang="he-IL" u="sng">
                <a:latin typeface="cmsy10" panose="020B0500000000000000" pitchFamily="34" charset="0"/>
              </a:rPr>
              <a:t>:</a:t>
            </a:r>
            <a:r>
              <a:rPr lang="en-US" altLang="he-IL" u="sng"/>
              <a:t>B    A →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  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A</a:t>
            </a:r>
          </a:p>
          <a:p>
            <a:r>
              <a:rPr lang="en-US" altLang="he-IL"/>
              <a:t>If assuming p allows to prove q then</a:t>
            </a:r>
            <a:br>
              <a:rPr lang="en-US" altLang="he-IL"/>
            </a:br>
            <a:r>
              <a:rPr lang="en-US" altLang="he-IL"/>
              <a:t>p → q	(I – implication)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492500" y="2852738"/>
            <a:ext cx="250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(Modus-Tollens (M.T.))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3348038" y="1341438"/>
            <a:ext cx="179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 - implication)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99EC-DCA9-4AD0-9DB4-C1C7B828B621}" type="slidenum">
              <a:rPr lang="he-IL" altLang="he-IL"/>
              <a:pPr/>
              <a:t>79</a:t>
            </a:fld>
            <a:endParaRPr lang="en-US" altLang="he-IL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 sz="2400"/>
              <a:t>Theorem: p → q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</a:t>
            </a:r>
          </a:p>
          <a:p>
            <a:pPr marL="533400" indent="-533400"/>
            <a:r>
              <a:rPr lang="en-US" altLang="he-IL" sz="2400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p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q	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		assumption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	M.T. 1,2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I-implication</a:t>
            </a:r>
          </a:p>
          <a:p>
            <a:pPr marL="533400" indent="-533400"/>
            <a:endParaRPr lang="en-US" altLang="he-IL" sz="2400"/>
          </a:p>
          <a:p>
            <a:pPr marL="533400" indent="-533400"/>
            <a:r>
              <a:rPr lang="en-US" altLang="he-IL" sz="2400"/>
              <a:t>Note the difference between assumptions and premises. The former needs to be discharged.</a:t>
            </a:r>
          </a:p>
          <a:p>
            <a:pPr marL="533400" indent="-533400"/>
            <a:r>
              <a:rPr lang="en-US" altLang="he-IL" sz="2400"/>
              <a:t>The introduction-implication rule lets us discharge assumptions.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187450" y="2563813"/>
            <a:ext cx="4392613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A11-A78B-45B7-A353-977400EA251D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→ C))</a:t>
            </a:r>
          </a:p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= {A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B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C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1}</a:t>
            </a:r>
          </a:p>
          <a:p>
            <a:r>
              <a:rPr lang="en-US" altLang="he-IL"/>
              <a:t>Q: Does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/>
              <a:t> satisfy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? </a:t>
            </a:r>
          </a:p>
          <a:p>
            <a:pPr lvl="1"/>
            <a:r>
              <a:rPr lang="en-US" altLang="he-IL"/>
              <a:t>(in symbols: does it hold that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 ? )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r>
              <a:rPr lang="en-US" altLang="he-IL"/>
              <a:t>A: </a:t>
            </a:r>
            <a:r>
              <a:rPr lang="en-US" altLang="he-IL">
                <a:solidFill>
                  <a:schemeClr val="tx1"/>
                </a:solidFill>
              </a:rPr>
              <a:t>(0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(0 → 1)) = (0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1) = 1</a:t>
            </a:r>
          </a:p>
          <a:p>
            <a:pPr lvl="1"/>
            <a:r>
              <a:rPr lang="en-US" altLang="he-IL"/>
              <a:t>Hence,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.</a:t>
            </a:r>
          </a:p>
          <a:p>
            <a:endParaRPr lang="en-US" altLang="he-IL"/>
          </a:p>
          <a:p>
            <a:r>
              <a:rPr lang="en-US" altLang="he-IL"/>
              <a:t>Let us now formalize an evaluation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16B-402B-42D0-B124-CEF84CD213BF}" type="slidenum">
              <a:rPr lang="he-IL" altLang="he-IL"/>
              <a:pPr/>
              <a:t>80</a:t>
            </a:fld>
            <a:endParaRPr lang="en-US" altLang="he-IL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Theorem: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q →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p </a:t>
            </a:r>
            <a:r>
              <a:rPr lang="en-US" altLang="he-IL">
                <a:latin typeface="cmsy10" panose="020B0500000000000000" pitchFamily="34" charset="0"/>
              </a:rPr>
              <a:t>`</a:t>
            </a:r>
            <a:r>
              <a:rPr lang="en-US" altLang="he-IL"/>
              <a:t> p →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</a:t>
            </a:r>
          </a:p>
          <a:p>
            <a:pPr marL="533400" indent="-533400"/>
            <a:r>
              <a:rPr lang="en-US" altLang="he-IL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q →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p 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p			assumption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		M.T. 1,2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p →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	I-implication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71525" y="2736850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F962-8768-407C-B4E7-EC14F6874CFF}" type="slidenum">
              <a:rPr lang="he-IL" altLang="he-IL"/>
              <a:pPr/>
              <a:t>81</a:t>
            </a:fld>
            <a:endParaRPr lang="en-US" altLang="he-IL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he-IL" sz="2400"/>
              <a:t>Theorem: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/>
              <a:t> (q → r) → ((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 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 p) → (p → r))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he-IL" sz="2400"/>
              <a:t>Proof: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q → r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p	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::</a:t>
            </a:r>
            <a:r>
              <a:rPr lang="en-US" altLang="he-IL" sz="2400"/>
              <a:t> p		I-double-negation 3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::</a:t>
            </a:r>
            <a:r>
              <a:rPr lang="en-US" altLang="he-IL" sz="2400"/>
              <a:t> q		M.T., 2,4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q			E-double-negation,5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r			E-implication 1,6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p → r		I-implication 3-7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p) → (p → r)	I-implication 2-8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(q → r) → ((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p) → (p → r)	I-implication 1-9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042988" y="2781300"/>
            <a:ext cx="532923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755650" y="2349500"/>
            <a:ext cx="5832475" cy="280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539750" y="1989138"/>
            <a:ext cx="633730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FA14-5D5F-404B-B9E1-1F825408F14C}" type="slidenum">
              <a:rPr lang="he-IL" altLang="he-IL"/>
              <a:pPr/>
              <a:t>82</a:t>
            </a:fld>
            <a:endParaRPr lang="en-US" altLang="he-IL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More rules...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   A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B</a:t>
            </a:r>
          </a:p>
          <a:p>
            <a:r>
              <a:rPr lang="en-US" altLang="he-IL" u="sng"/>
              <a:t> B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B</a:t>
            </a:r>
          </a:p>
          <a:p>
            <a:endParaRPr lang="he-IL" altLang="he-IL"/>
          </a:p>
          <a:p>
            <a:r>
              <a:rPr lang="en-US" altLang="he-IL" u="sng"/>
              <a:t> (p </a:t>
            </a:r>
            <a:r>
              <a:rPr lang="en-US" altLang="he-IL" u="sng">
                <a:latin typeface="cmsy10" panose="020B0500000000000000" pitchFamily="34" charset="0"/>
              </a:rPr>
              <a:t>Ç</a:t>
            </a:r>
            <a:r>
              <a:rPr lang="en-US" altLang="he-IL" u="sng"/>
              <a:t> q) (p → r) (q →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			r</a:t>
            </a:r>
          </a:p>
          <a:p>
            <a:endParaRPr lang="en-US" altLang="he-IL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2700338" y="1341438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(I-or1)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627313" y="2349500"/>
            <a:ext cx="858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(I-or2)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5364163" y="3860800"/>
            <a:ext cx="776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(E-or)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B4CD-D235-4A41-A70D-416D514CD9A6}" type="slidenum">
              <a:rPr lang="he-IL" altLang="he-IL"/>
              <a:pPr/>
              <a:t>83</a:t>
            </a:fld>
            <a:endParaRPr lang="en-US" altLang="he-IL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he-IL"/>
              <a:t>Theorem: p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q </a:t>
            </a:r>
            <a:r>
              <a:rPr lang="en-US" altLang="he-IL">
                <a:latin typeface="cmsy10" panose="020B0500000000000000" pitchFamily="34" charset="0"/>
              </a:rPr>
              <a:t>`</a:t>
            </a:r>
            <a:r>
              <a:rPr lang="en-US" altLang="he-IL"/>
              <a:t>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he-IL"/>
              <a:t>Proof: 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q		premise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			assumption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I-or1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 →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I-implication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			assumption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I-or2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→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I-implication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E-or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755650" y="2520950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55650" y="3933825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EB1-12B1-4FBC-80EF-B1F40C70EF9B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satisfaction relation 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formalities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 dirty="0">
                <a:ea typeface="Batang" panose="020B0604020202020204" charset="-127"/>
              </a:rPr>
              <a:t> is a relation: 	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		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µ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(2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</a:rPr>
              <a:t>Prop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x Formula)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Examples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: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({a},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Ç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b)  </a:t>
            </a:r>
            <a:r>
              <a:rPr lang="en-US" altLang="ko-KR" dirty="0">
                <a:ea typeface="Batang" panose="020B0604020202020204" charset="-127"/>
              </a:rPr>
              <a:t>// the assignment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</a:rPr>
              <a:t>®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= {a} </a:t>
            </a:r>
            <a:r>
              <a:rPr lang="en-US" altLang="ko-KR" dirty="0">
                <a:ea typeface="Batang" panose="020B0604020202020204" charset="-127"/>
              </a:rPr>
              <a:t>satisfies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Ç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({</a:t>
            </a:r>
            <a:r>
              <a:rPr lang="en-US" altLang="ko-KR" dirty="0" err="1">
                <a:solidFill>
                  <a:schemeClr val="tx1"/>
                </a:solidFill>
                <a:ea typeface="Batang" panose="020B0604020202020204" charset="-127"/>
              </a:rPr>
              <a:t>a,b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},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Æ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b)</a:t>
            </a:r>
          </a:p>
          <a:p>
            <a:endParaRPr lang="en-US" altLang="ko-KR" dirty="0">
              <a:solidFill>
                <a:schemeClr val="folHlink"/>
              </a:solidFill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FERS@FRM9JIPS9CFILA28" val="2931"/>
  <p:tag name="DEFAULTFONTSIZE" val="10"/>
  <p:tag name="DEFAULTWIDTH" val="402"/>
  <p:tag name="DEFAULTHEIGHT" val="3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frac{(a \vee b)\hspace{0.7 cm} (\lnot a \vee c)}{(b \lor c)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5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 =1}^3 \bigvee_{j =1}^3 x_{i,j}  template TPT1  env TPENV2  fore 0  back 16777215  eqnno 1"/>
  <p:tag name="FILENAME" val="TP_tmp"/>
  <p:tag name="ORIGWIDTH" val="45"/>
  <p:tag name="PICTUREFILESIZE" val="38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3 \bigwedge_{j=1}^2 \bigwedge_{k = j+1}^3  (\neg x_{i,j} \lor \neg x_{i,k})   template TPT1  env TPENV2  fore 0  back 16777215  eqnno 2"/>
  <p:tag name="FILENAME" val="TP_tmp"/>
  <p:tag name="ORIGWIDTH" val="117"/>
  <p:tag name="PICTUREFILESIZE" val="85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n\bigvee_{j=1}^k x_{ij}  template TPT1  env TPENV2  fore 0  back 16777215  eqnno 1"/>
  <p:tag name="FILENAME" val="TP_tmp"/>
  <p:tag name="ORIGWIDTH" val="42"/>
  <p:tag name="PICTUREFILESIZE" val="37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n \bigwedge_{j=1}^{k-1} (x_{ij} \rightarrow \bigwedge_{j &lt; t \leq k} \lnot x_{it})  template TPT1  env TPENV2  fore 0  back 16777215  eqnno 2"/>
  <p:tag name="FILENAME" val="TP_tmp"/>
  <p:tag name="ORIGWIDTH" val="109"/>
  <p:tag name="PICTUREFILESIZE" val="78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t=1}^k (x_{it} \rightarrow \lnot x_{jt})  template TPT1  env TPENV2  fore 0  back 16777215  eqnno 3"/>
  <p:tag name="FILENAME" val="TP_tmp"/>
  <p:tag name="ORIGWIDTH" val="68"/>
  <p:tag name="PICTUREFILESIZE" val="41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vee_i\big(\bigwedg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wedge_i\big(\bigve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infrule{(l \vee l_1 \vee .. \vee l_n)\qquad (\neg l \vee l'_1&#10;\vee .. \vee l'_n)}{(l_1 \vee .. \vee l_n \vee l'_1 \vee .. \vee&#10;l'_n)}{Resolution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397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4884</TotalTime>
  <Words>5411</Words>
  <Application>Microsoft Office PowerPoint</Application>
  <PresentationFormat>On-screen Show (4:3)</PresentationFormat>
  <Paragraphs>887</Paragraphs>
  <Slides>83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8" baseType="lpstr">
      <vt:lpstr>Batang</vt:lpstr>
      <vt:lpstr>Wingdings</vt:lpstr>
      <vt:lpstr>Cambria Math</vt:lpstr>
      <vt:lpstr>cmsy10</vt:lpstr>
      <vt:lpstr>Tahoma</vt:lpstr>
      <vt:lpstr>Courier New</vt:lpstr>
      <vt:lpstr>msam10</vt:lpstr>
      <vt:lpstr>cmmi10</vt:lpstr>
      <vt:lpstr>msbm10</vt:lpstr>
      <vt:lpstr>MT Extra</vt:lpstr>
      <vt:lpstr>Comic Sans MS</vt:lpstr>
      <vt:lpstr>Symbol</vt:lpstr>
      <vt:lpstr>Arial</vt:lpstr>
      <vt:lpstr>Times New Roman</vt:lpstr>
      <vt:lpstr>Blends</vt:lpstr>
      <vt:lpstr>A Brief Introduction to Logic - Outline</vt:lpstr>
      <vt:lpstr>Propositional logic</vt:lpstr>
      <vt:lpstr>Propositional logic: Syntax</vt:lpstr>
      <vt:lpstr>Propositional logic: Syntax</vt:lpstr>
      <vt:lpstr>Formulas</vt:lpstr>
      <vt:lpstr>Assignments</vt:lpstr>
      <vt:lpstr>Satisfaction relation (²): intuition</vt:lpstr>
      <vt:lpstr>Example</vt:lpstr>
      <vt:lpstr>The satisfaction relation (²): formalities</vt:lpstr>
      <vt:lpstr>The satisfaction relation (²): formalities</vt:lpstr>
      <vt:lpstr>From definition to an evaluation algorithm</vt:lpstr>
      <vt:lpstr>It doesn’t give us more than what we already know... </vt:lpstr>
      <vt:lpstr>We can now extend the truth table to formulas </vt:lpstr>
      <vt:lpstr>We can now extend the truth table to formulas </vt:lpstr>
      <vt:lpstr>Set of assignments</vt:lpstr>
      <vt:lpstr>Example</vt:lpstr>
      <vt:lpstr>Theorem</vt:lpstr>
      <vt:lpstr>Only the projected assignment matters...</vt:lpstr>
      <vt:lpstr>Extension of ² to sets of assignments</vt:lpstr>
      <vt:lpstr>Extension of ² to formulas</vt:lpstr>
      <vt:lpstr>Semantic Classification of formulas</vt:lpstr>
      <vt:lpstr>Validity, satisfiability... in truth tables </vt:lpstr>
      <vt:lpstr>Characteristics of valid/sat. formulas... </vt:lpstr>
      <vt:lpstr>Look what we can do now...</vt:lpstr>
      <vt:lpstr>Examples</vt:lpstr>
      <vt:lpstr>Time for equivalences</vt:lpstr>
      <vt:lpstr>A minimal set of binary operators</vt:lpstr>
      <vt:lpstr>The decision problem of formulas</vt:lpstr>
      <vt:lpstr>A Brief Introduction to Logic - Outline</vt:lpstr>
      <vt:lpstr>Before we solve this problem... </vt:lpstr>
      <vt:lpstr>Example 1: placement of wedding guests</vt:lpstr>
      <vt:lpstr>Example 1 (cont’d)</vt:lpstr>
      <vt:lpstr>Example 1 (cont’d)</vt:lpstr>
      <vt:lpstr>Example 2 (Lewis Carroll)</vt:lpstr>
      <vt:lpstr>Example 2 (cont’d)</vt:lpstr>
      <vt:lpstr>Example 3: assignment of frequencies</vt:lpstr>
      <vt:lpstr>Example 3 (cont’d)</vt:lpstr>
      <vt:lpstr>Two classes of algorithms for validity</vt:lpstr>
      <vt:lpstr>The satisfiability problem: enumeration</vt:lpstr>
      <vt:lpstr>A Brief Introduction to Logic - Outline</vt:lpstr>
      <vt:lpstr>Definitions…</vt:lpstr>
      <vt:lpstr>Definitions…</vt:lpstr>
      <vt:lpstr>Negation Normal Form (NNF)</vt:lpstr>
      <vt:lpstr>Converting to NNF</vt:lpstr>
      <vt:lpstr>Disjunctive Normal Form (DNF)</vt:lpstr>
      <vt:lpstr>Converting to DNF</vt:lpstr>
      <vt:lpstr>Satisfiability of DNF</vt:lpstr>
      <vt:lpstr>Conjunctive Normal Form (CNF)</vt:lpstr>
      <vt:lpstr>Converting to CNF</vt:lpstr>
      <vt:lpstr>Converting to CNF: the exponential way</vt:lpstr>
      <vt:lpstr>Converting to CNF: the exponential way</vt:lpstr>
      <vt:lpstr>Converting to CNF: Tseitin’s encoding</vt:lpstr>
      <vt:lpstr>Converting to CNF: Tseitin’s encoding</vt:lpstr>
      <vt:lpstr>Converting to CNF: Tseitin’s encoding</vt:lpstr>
      <vt:lpstr>Converting to CNF: Tseitin’s encoding</vt:lpstr>
      <vt:lpstr>But we can do better…</vt:lpstr>
      <vt:lpstr>What now?</vt:lpstr>
      <vt:lpstr>Two classes of algorithms for validity</vt:lpstr>
      <vt:lpstr>The satisfiability Problem: enumeration</vt:lpstr>
      <vt:lpstr>A Brief Introduction to Logic - Outline</vt:lpstr>
      <vt:lpstr>Deduction requires axioms and Inference rules</vt:lpstr>
      <vt:lpstr>Axioms</vt:lpstr>
      <vt:lpstr>Proofs</vt:lpstr>
      <vt:lpstr>Example</vt:lpstr>
      <vt:lpstr>Deductive proof: example</vt:lpstr>
      <vt:lpstr>Proof graph (DAG)</vt:lpstr>
      <vt:lpstr>Proofs</vt:lpstr>
      <vt:lpstr>Soundness and completeness</vt:lpstr>
      <vt:lpstr>Example: Hilbert axiom system (H)</vt:lpstr>
      <vt:lpstr>Soundness and completeness</vt:lpstr>
      <vt:lpstr>The resolution inference system</vt:lpstr>
      <vt:lpstr>Proof by resolution</vt:lpstr>
      <vt:lpstr>Resolution</vt:lpstr>
      <vt:lpstr>Example</vt:lpstr>
      <vt:lpstr>Another system: Natural deduction (N)</vt:lpstr>
      <vt:lpstr>Example</vt:lpstr>
      <vt:lpstr>More rules for N</vt:lpstr>
      <vt:lpstr>More rules for N</vt:lpstr>
      <vt:lpstr>Example</vt:lpstr>
      <vt:lpstr>Example</vt:lpstr>
      <vt:lpstr>Example</vt:lpstr>
      <vt:lpstr>More rules...</vt:lpstr>
      <vt:lpstr>Example</vt:lpstr>
    </vt:vector>
  </TitlesOfParts>
  <Company>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정형기법연구실</dc:creator>
  <cp:lastModifiedBy>Wenhan Wu</cp:lastModifiedBy>
  <cp:revision>101</cp:revision>
  <dcterms:created xsi:type="dcterms:W3CDTF">2002-10-07T16:55:49Z</dcterms:created>
  <dcterms:modified xsi:type="dcterms:W3CDTF">2021-09-15T16:33:10Z</dcterms:modified>
</cp:coreProperties>
</file>