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9" r:id="rId1"/>
  </p:sldMasterIdLst>
  <p:notesMasterIdLst>
    <p:notesMasterId r:id="rId92"/>
  </p:notesMasterIdLst>
  <p:handoutMasterIdLst>
    <p:handoutMasterId r:id="rId93"/>
  </p:handoutMasterIdLst>
  <p:sldIdLst>
    <p:sldId id="257" r:id="rId2"/>
    <p:sldId id="441" r:id="rId3"/>
    <p:sldId id="265" r:id="rId4"/>
    <p:sldId id="475" r:id="rId5"/>
    <p:sldId id="267" r:id="rId6"/>
    <p:sldId id="268" r:id="rId7"/>
    <p:sldId id="269" r:id="rId8"/>
    <p:sldId id="270" r:id="rId9"/>
    <p:sldId id="476" r:id="rId10"/>
    <p:sldId id="405" r:id="rId11"/>
    <p:sldId id="271" r:id="rId12"/>
    <p:sldId id="406" r:id="rId13"/>
    <p:sldId id="272" r:id="rId14"/>
    <p:sldId id="408" r:id="rId15"/>
    <p:sldId id="407" r:id="rId16"/>
    <p:sldId id="274" r:id="rId17"/>
    <p:sldId id="409" r:id="rId18"/>
    <p:sldId id="280" r:id="rId19"/>
    <p:sldId id="410" r:id="rId20"/>
    <p:sldId id="414" r:id="rId21"/>
    <p:sldId id="415" r:id="rId22"/>
    <p:sldId id="277" r:id="rId23"/>
    <p:sldId id="411" r:id="rId24"/>
    <p:sldId id="278" r:id="rId25"/>
    <p:sldId id="279" r:id="rId26"/>
    <p:sldId id="284" r:id="rId27"/>
    <p:sldId id="285" r:id="rId28"/>
    <p:sldId id="281" r:id="rId29"/>
    <p:sldId id="416" r:id="rId30"/>
    <p:sldId id="282" r:id="rId31"/>
    <p:sldId id="413" r:id="rId32"/>
    <p:sldId id="412" r:id="rId33"/>
    <p:sldId id="425" r:id="rId34"/>
    <p:sldId id="426" r:id="rId35"/>
    <p:sldId id="417" r:id="rId36"/>
    <p:sldId id="465" r:id="rId37"/>
    <p:sldId id="418" r:id="rId38"/>
    <p:sldId id="419" r:id="rId39"/>
    <p:sldId id="420" r:id="rId40"/>
    <p:sldId id="421" r:id="rId41"/>
    <p:sldId id="422" r:id="rId42"/>
    <p:sldId id="423" r:id="rId43"/>
    <p:sldId id="442" r:id="rId44"/>
    <p:sldId id="443" r:id="rId45"/>
    <p:sldId id="346" r:id="rId46"/>
    <p:sldId id="283" r:id="rId47"/>
    <p:sldId id="464" r:id="rId48"/>
    <p:sldId id="427" r:id="rId49"/>
    <p:sldId id="430" r:id="rId50"/>
    <p:sldId id="424" r:id="rId51"/>
    <p:sldId id="428" r:id="rId52"/>
    <p:sldId id="429" r:id="rId53"/>
    <p:sldId id="431" r:id="rId54"/>
    <p:sldId id="432" r:id="rId55"/>
    <p:sldId id="434" r:id="rId56"/>
    <p:sldId id="435" r:id="rId57"/>
    <p:sldId id="439" r:id="rId58"/>
    <p:sldId id="438" r:id="rId59"/>
    <p:sldId id="433" r:id="rId60"/>
    <p:sldId id="436" r:id="rId61"/>
    <p:sldId id="437" r:id="rId62"/>
    <p:sldId id="440" r:id="rId63"/>
    <p:sldId id="477" r:id="rId64"/>
    <p:sldId id="455" r:id="rId65"/>
    <p:sldId id="444" r:id="rId66"/>
    <p:sldId id="445" r:id="rId67"/>
    <p:sldId id="463" r:id="rId68"/>
    <p:sldId id="446" r:id="rId69"/>
    <p:sldId id="447" r:id="rId70"/>
    <p:sldId id="449" r:id="rId71"/>
    <p:sldId id="461" r:id="rId72"/>
    <p:sldId id="448" r:id="rId73"/>
    <p:sldId id="460" r:id="rId74"/>
    <p:sldId id="450" r:id="rId75"/>
    <p:sldId id="451" r:id="rId76"/>
    <p:sldId id="452" r:id="rId77"/>
    <p:sldId id="453" r:id="rId78"/>
    <p:sldId id="456" r:id="rId79"/>
    <p:sldId id="457" r:id="rId80"/>
    <p:sldId id="458" r:id="rId81"/>
    <p:sldId id="459" r:id="rId82"/>
    <p:sldId id="466" r:id="rId83"/>
    <p:sldId id="467" r:id="rId84"/>
    <p:sldId id="468" r:id="rId85"/>
    <p:sldId id="469" r:id="rId86"/>
    <p:sldId id="470" r:id="rId87"/>
    <p:sldId id="471" r:id="rId88"/>
    <p:sldId id="472" r:id="rId89"/>
    <p:sldId id="473" r:id="rId90"/>
    <p:sldId id="474" r:id="rId91"/>
  </p:sldIdLst>
  <p:sldSz cx="9144000" cy="6858000" type="screen4x3"/>
  <p:notesSz cx="6786563" cy="9917113"/>
  <p:embeddedFontLst>
    <p:embeddedFont>
      <p:font typeface="msbm10" panose="020B0500000000000000" pitchFamily="34" charset="0"/>
      <p:regular r:id="rId94"/>
    </p:embeddedFont>
    <p:embeddedFont>
      <p:font typeface="cmmi10" panose="020B0500000000000000" pitchFamily="34" charset="0"/>
      <p:regular r:id="rId95"/>
    </p:embeddedFont>
    <p:embeddedFont>
      <p:font typeface="Cambria Math" panose="02040503050406030204" pitchFamily="18" charset="0"/>
      <p:regular r:id="rId96"/>
    </p:embeddedFont>
    <p:embeddedFont>
      <p:font typeface="cmsy10" panose="020B0500000000000000" pitchFamily="34" charset="0"/>
      <p:regular r:id="rId97"/>
    </p:embeddedFont>
    <p:embeddedFont>
      <p:font typeface="msam10" panose="020B0500000000000000" pitchFamily="34" charset="0"/>
      <p:regular r:id="rId98"/>
    </p:embeddedFont>
    <p:embeddedFont>
      <p:font typeface="Batang" panose="020B0604020202020204" charset="-127"/>
      <p:regular r:id="rId99"/>
    </p:embeddedFont>
    <p:embeddedFont>
      <p:font typeface="Comic Sans MS" panose="030F0702030302020204" pitchFamily="66" charset="0"/>
      <p:regular r:id="rId100"/>
      <p:bold r:id="rId101"/>
      <p:italic r:id="rId102"/>
      <p:boldItalic r:id="rId103"/>
    </p:embeddedFont>
    <p:embeddedFont>
      <p:font typeface="MT Extra" panose="05050102010205020202" pitchFamily="18" charset="2"/>
      <p:regular r:id="rId104"/>
    </p:embeddedFont>
    <p:embeddedFont>
      <p:font typeface="Tahoma" panose="020B0604030504040204" pitchFamily="34" charset="0"/>
      <p:regular r:id="rId105"/>
      <p:bold r:id="rId106"/>
    </p:embeddedFont>
  </p:embeddedFontLst>
  <p:custDataLst>
    <p:tags r:id="rId107"/>
  </p:custDataLst>
  <p:defaultTextStyle>
    <a:defPPr>
      <a:defRPr lang="ko-KR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Batang" panose="020B0604020202020204" charset="-127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4247">
          <p15:clr>
            <a:srgbClr val="A4A3A4"/>
          </p15:clr>
        </p15:guide>
        <p15:guide id="2" pos="569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FF33CC"/>
    <a:srgbClr val="009900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88901" autoAdjust="0"/>
  </p:normalViewPr>
  <p:slideViewPr>
    <p:cSldViewPr>
      <p:cViewPr varScale="1">
        <p:scale>
          <a:sx n="93" d="100"/>
          <a:sy n="93" d="100"/>
        </p:scale>
        <p:origin x="1236" y="72"/>
      </p:cViewPr>
      <p:guideLst>
        <p:guide orient="horz" pos="4247"/>
        <p:guide pos="569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gs" Target="tags/tag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9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font" Target="fonts/font2.fntdata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font" Target="fonts/font10.fntdata"/><Relationship Id="rId108" Type="http://schemas.openxmlformats.org/officeDocument/2006/relationships/presProps" Target="pres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font" Target="fonts/font13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font" Target="fonts/font1.fntdata"/><Relationship Id="rId99" Type="http://schemas.openxmlformats.org/officeDocument/2006/relationships/font" Target="fonts/font6.fntdata"/><Relationship Id="rId10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viewProps" Target="view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font" Target="fonts/font4.fntdata"/><Relationship Id="rId104" Type="http://schemas.openxmlformats.org/officeDocument/2006/relationships/font" Target="fonts/font11.fntdata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7.fntdata"/><Relationship Id="rId105" Type="http://schemas.openxmlformats.org/officeDocument/2006/relationships/font" Target="fonts/font12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handoutMaster" Target="handoutMasters/handoutMaster1.xml"/><Relationship Id="rId98" Type="http://schemas.openxmlformats.org/officeDocument/2006/relationships/font" Target="fonts/font5.fntdata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588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91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846513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91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588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fld id="{43ACBD3A-C1DA-4D7A-9C87-99E290288165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46513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588" y="0"/>
            <a:ext cx="29400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79876" name="Rectangle 4"/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14400" y="742950"/>
            <a:ext cx="4959350" cy="37195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0113"/>
            <a:ext cx="5427663" cy="4464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3846513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endParaRPr lang="en-US" altLang="he-IL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588" y="9418638"/>
            <a:ext cx="2940050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077" tIns="46538" rIns="93077" bIns="46538" numCol="1" anchor="b" anchorCtr="0" compatLnSpc="1">
            <a:prstTxWarp prst="textNoShape">
              <a:avLst/>
            </a:prstTxWarp>
          </a:bodyPr>
          <a:lstStyle>
            <a:lvl1pPr algn="l" defTabSz="930275" rtl="0" latinLnBrk="1">
              <a:defRPr kumimoji="1" sz="1200">
                <a:latin typeface="Batang" panose="020B0604020202020204" charset="-127"/>
              </a:defRPr>
            </a:lvl1pPr>
          </a:lstStyle>
          <a:p>
            <a:fld id="{118AFC9E-375E-4313-8BFF-2840FB3B4A1E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1pPr>
    <a:lvl2pPr marL="4572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2pPr>
    <a:lvl3pPr marL="9144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3pPr>
    <a:lvl4pPr marL="13716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4pPr>
    <a:lvl5pPr marL="1828800" algn="r" rtl="1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Batang" panose="020B0604020202020204" charset="-127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226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2227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52228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2229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grpSp>
          <p:nvGrpSpPr>
            <p:cNvPr id="52230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52231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52232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</p:grpSp>
        <p:sp>
          <p:nvSpPr>
            <p:cNvPr id="52233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2234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52235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sp>
        <p:nvSpPr>
          <p:cNvPr id="5223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he-IL" noProof="0" smtClean="0"/>
              <a:t>Click to edit Master title style</a:t>
            </a:r>
          </a:p>
        </p:txBody>
      </p:sp>
      <p:sp>
        <p:nvSpPr>
          <p:cNvPr id="5223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he-IL" noProof="0" smtClean="0"/>
              <a:t>Click to edit Master subtitle style</a:t>
            </a:r>
          </a:p>
        </p:txBody>
      </p:sp>
      <p:sp>
        <p:nvSpPr>
          <p:cNvPr id="5223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he-IL"/>
          </a:p>
        </p:txBody>
      </p:sp>
      <p:sp>
        <p:nvSpPr>
          <p:cNvPr id="5223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he-IL"/>
          </a:p>
        </p:txBody>
      </p:sp>
      <p:sp>
        <p:nvSpPr>
          <p:cNvPr id="5224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3CC0F388-096B-49D6-82B0-D901AE6E3E08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8A4797-6561-4A51-9713-C50641603E04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4204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3563" y="-1588"/>
            <a:ext cx="2051050" cy="60944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5650" y="-1588"/>
            <a:ext cx="6005513" cy="6094413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440856-49A9-4177-AE3A-D3A168A8A83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68275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E75955-3DD4-4FF7-BBFD-EE1F0C96D309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76875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B0EED8-A66F-473D-AE5F-95E06B5AF96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0944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650" y="1125538"/>
            <a:ext cx="4022725" cy="49672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30775" y="1125538"/>
            <a:ext cx="4024313" cy="4967287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D9339D-4926-451F-B623-76F1EAC3F91C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4196329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44BA8D-3DFD-4049-8BF7-A3B4195A1BDE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61750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59611CF-BF24-4A45-AF06-501C156A8612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6485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7E1105-4D8C-4ECB-9860-FD58ECA7936F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61882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9383522-5895-47A1-9AA7-EFC9C27F6337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03243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CF2281C-B84D-4658-AB9F-7DF10067E120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7260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ChangeArrowheads="1"/>
          </p:cNvSpPr>
          <p:nvPr/>
        </p:nvSpPr>
        <p:spPr bwMode="ltGray">
          <a:xfrm>
            <a:off x="417513" y="80963"/>
            <a:ext cx="438150" cy="474662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3" name="Rectangle 3"/>
          <p:cNvSpPr>
            <a:spLocks noChangeArrowheads="1"/>
          </p:cNvSpPr>
          <p:nvPr/>
        </p:nvSpPr>
        <p:spPr bwMode="ltGray">
          <a:xfrm>
            <a:off x="800100" y="6667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4" name="Rectangle 4"/>
          <p:cNvSpPr>
            <a:spLocks noChangeArrowheads="1"/>
          </p:cNvSpPr>
          <p:nvPr/>
        </p:nvSpPr>
        <p:spPr bwMode="ltGray">
          <a:xfrm>
            <a:off x="541338" y="503238"/>
            <a:ext cx="422275" cy="474662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ltGray">
          <a:xfrm>
            <a:off x="911225" y="506413"/>
            <a:ext cx="368300" cy="474662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ltGray">
          <a:xfrm>
            <a:off x="127000" y="430213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7" name="Rectangle 7"/>
          <p:cNvSpPr>
            <a:spLocks noChangeArrowheads="1"/>
          </p:cNvSpPr>
          <p:nvPr/>
        </p:nvSpPr>
        <p:spPr bwMode="gray">
          <a:xfrm>
            <a:off x="762000" y="-26988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8" name="Rectangle 8"/>
          <p:cNvSpPr>
            <a:spLocks noChangeArrowheads="1"/>
          </p:cNvSpPr>
          <p:nvPr/>
        </p:nvSpPr>
        <p:spPr bwMode="gray">
          <a:xfrm>
            <a:off x="442913" y="763588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rtl="0"/>
            <a:endParaRPr kumimoji="1" lang="en-US" altLang="he-IL" sz="2400"/>
          </a:p>
        </p:txBody>
      </p:sp>
      <p:sp>
        <p:nvSpPr>
          <p:cNvPr id="51209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71575" y="-1588"/>
            <a:ext cx="7793038" cy="838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title style</a:t>
            </a:r>
          </a:p>
        </p:txBody>
      </p:sp>
      <p:sp>
        <p:nvSpPr>
          <p:cNvPr id="51210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755650" y="1125538"/>
            <a:ext cx="8199438" cy="4967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he-IL" smtClean="0"/>
              <a:t>Click to edit Master text styles</a:t>
            </a:r>
          </a:p>
          <a:p>
            <a:pPr lvl="1"/>
            <a:r>
              <a:rPr lang="en-US" altLang="he-IL" smtClean="0"/>
              <a:t>Second level</a:t>
            </a:r>
          </a:p>
          <a:p>
            <a:pPr lvl="2"/>
            <a:r>
              <a:rPr lang="en-US" altLang="he-IL" smtClean="0"/>
              <a:t>Third level</a:t>
            </a:r>
          </a:p>
          <a:p>
            <a:pPr lvl="3"/>
            <a:r>
              <a:rPr lang="en-US" altLang="he-IL" smtClean="0"/>
              <a:t>Fourth level</a:t>
            </a:r>
          </a:p>
          <a:p>
            <a:pPr lvl="4"/>
            <a:r>
              <a:rPr lang="en-US" altLang="he-IL" smtClean="0"/>
              <a:t>Fifth level</a:t>
            </a:r>
          </a:p>
        </p:txBody>
      </p:sp>
      <p:sp>
        <p:nvSpPr>
          <p:cNvPr id="51211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>
              <a:defRPr sz="1400"/>
            </a:lvl1pPr>
          </a:lstStyle>
          <a:p>
            <a:endParaRPr lang="en-US" altLang="he-IL"/>
          </a:p>
        </p:txBody>
      </p:sp>
      <p:sp>
        <p:nvSpPr>
          <p:cNvPr id="51212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rtl="0">
              <a:defRPr sz="1400"/>
            </a:lvl1pPr>
          </a:lstStyle>
          <a:p>
            <a:endParaRPr lang="en-US" altLang="he-IL"/>
          </a:p>
        </p:txBody>
      </p:sp>
      <p:sp>
        <p:nvSpPr>
          <p:cNvPr id="51213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rtl="0">
              <a:defRPr sz="1400"/>
            </a:lvl1pPr>
          </a:lstStyle>
          <a:p>
            <a:fld id="{293E9223-66E9-4FC3-8078-B92E3DE5C184}" type="slidenum">
              <a:rPr lang="he-IL" altLang="he-IL"/>
              <a:pPr/>
              <a:t>‹#›</a:t>
            </a:fld>
            <a:endParaRPr lang="en-US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rgbClr val="0099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rgbClr val="009900"/>
          </a:solidFill>
          <a:latin typeface="Times New Roman" panose="02020603050405020304" pitchFamily="18" charset="0"/>
          <a:cs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anose="05000000000000000000" pitchFamily="2" charset="2"/>
        <a:buChar char="n"/>
        <a:defRPr sz="2400" kern="1200">
          <a:solidFill>
            <a:schemeClr val="folHlink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n"/>
        <a:defRPr sz="2000" kern="1200">
          <a:solidFill>
            <a:schemeClr val="folHlink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Arial" panose="020B0604020202020204" pitchFamily="34" charset="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Tahoma" panose="020B060403050404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tags" Target="../tags/tag9.xml"/><Relationship Id="rId7" Type="http://schemas.openxmlformats.org/officeDocument/2006/relationships/image" Target="../media/image9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B1361-D62B-4DBD-B9B1-95E1AAB8FFF8}" type="slidenum">
              <a:rPr lang="he-IL" altLang="he-IL"/>
              <a:pPr/>
              <a:t>1</a:t>
            </a:fld>
            <a:endParaRPr lang="en-US" altLang="he-IL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A Brief Introduction to Logic - Outline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Batang" panose="020B0604020202020204" charset="-127"/>
              </a:rPr>
              <a:t>Propositional </a:t>
            </a:r>
            <a:r>
              <a:rPr lang="en-US" altLang="ko-KR" dirty="0">
                <a:ea typeface="Batang" panose="020B0604020202020204" charset="-127"/>
              </a:rPr>
              <a:t>Logic :Syntax </a:t>
            </a:r>
          </a:p>
          <a:p>
            <a:r>
              <a:rPr lang="en-US" altLang="ko-KR" dirty="0">
                <a:ea typeface="Batang" panose="020B0604020202020204" charset="-127"/>
              </a:rPr>
              <a:t>Propositional Logic :Semantics</a:t>
            </a:r>
          </a:p>
          <a:p>
            <a:r>
              <a:rPr lang="en-US" altLang="ko-KR" dirty="0">
                <a:ea typeface="Batang" panose="020B0604020202020204" charset="-127"/>
              </a:rPr>
              <a:t>Satisfiability and validity</a:t>
            </a:r>
          </a:p>
          <a:p>
            <a:r>
              <a:rPr lang="en-US" altLang="ko-KR" dirty="0">
                <a:ea typeface="Batang" panose="020B0604020202020204" charset="-127"/>
              </a:rPr>
              <a:t>Modeling with Propositional logic</a:t>
            </a:r>
          </a:p>
          <a:p>
            <a:r>
              <a:rPr lang="en-US" altLang="ko-KR" dirty="0">
                <a:ea typeface="Batang" panose="020B0604020202020204" charset="-127"/>
              </a:rPr>
              <a:t>Normal forms</a:t>
            </a:r>
          </a:p>
          <a:p>
            <a:r>
              <a:rPr lang="en-US" altLang="ko-KR" dirty="0">
                <a:ea typeface="Batang" panose="020B0604020202020204" charset="-127"/>
              </a:rPr>
              <a:t>Deductive proofs and resolution</a:t>
            </a:r>
          </a:p>
          <a:p>
            <a:endParaRPr lang="en-US" altLang="ko-KR" dirty="0">
              <a:ea typeface="Batang" panose="020B06040202020202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6E5CB-F70E-4605-B0F1-127E5BE66CC7}" type="slidenum">
              <a:rPr lang="he-IL" altLang="he-IL"/>
              <a:pPr/>
              <a:t>10</a:t>
            </a:fld>
            <a:endParaRPr lang="en-US" altLang="he-IL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 Propositional Logic: Semantics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Truth tables define the semantics (=meaning) of the operators</a:t>
            </a:r>
          </a:p>
          <a:p>
            <a:r>
              <a:rPr lang="en-US" altLang="ko-KR">
                <a:ea typeface="Batang" panose="020B0604020202020204" charset="-127"/>
              </a:rPr>
              <a:t>Convention: 0 = false, 1 = true</a:t>
            </a: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  <a:sym typeface="Symbol" panose="05050102010706020507" pitchFamily="18" charset="2"/>
            </a:endParaRPr>
          </a:p>
        </p:txBody>
      </p:sp>
      <p:graphicFrame>
        <p:nvGraphicFramePr>
          <p:cNvPr id="187483" name="Group 91"/>
          <p:cNvGraphicFramePr>
            <a:graphicFrameLocks noGrp="1"/>
          </p:cNvGraphicFramePr>
          <p:nvPr/>
        </p:nvGraphicFramePr>
        <p:xfrm>
          <a:off x="2914650" y="3141663"/>
          <a:ext cx="3673475" cy="2286000"/>
        </p:xfrm>
        <a:graphic>
          <a:graphicData uri="http://schemas.openxmlformats.org/drawingml/2006/table">
            <a:tbl>
              <a:tblPr rtl="1"/>
              <a:tblGrid>
                <a:gridCol w="1016000">
                  <a:extLst>
                    <a:ext uri="{9D8B030D-6E8A-4147-A177-3AD203B41FA5}">
                      <a16:colId xmlns:a16="http://schemas.microsoft.com/office/drawing/2014/main" val="3363032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87165919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4187685958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86695455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725614744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Ç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Æ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080046"/>
                  </a:ext>
                </a:extLst>
              </a:tr>
              <a:tr h="336550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30919061"/>
                  </a:ext>
                </a:extLst>
              </a:tr>
              <a:tr h="455613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327841"/>
                  </a:ext>
                </a:extLst>
              </a:tr>
              <a:tr h="455613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638488"/>
                  </a:ext>
                </a:extLst>
              </a:tr>
              <a:tr h="311150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7552016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435474-9361-4FF7-85FF-58B20121B198}" type="slidenum">
              <a:rPr lang="he-IL" altLang="he-IL"/>
              <a:pPr/>
              <a:t>11</a:t>
            </a:fld>
            <a:endParaRPr lang="en-US" altLang="he-IL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 Propositional Logic: Semantics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Truth tables define the semantics (=meaning) of the operators</a:t>
            </a: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  <a:sym typeface="Symbol" panose="05050102010706020507" pitchFamily="18" charset="2"/>
            </a:endParaRPr>
          </a:p>
        </p:txBody>
      </p:sp>
      <p:graphicFrame>
        <p:nvGraphicFramePr>
          <p:cNvPr id="17603" name="Group 195"/>
          <p:cNvGraphicFramePr>
            <a:graphicFrameLocks noGrp="1"/>
          </p:cNvGraphicFramePr>
          <p:nvPr/>
        </p:nvGraphicFramePr>
        <p:xfrm>
          <a:off x="2927350" y="2492375"/>
          <a:ext cx="3228975" cy="2286000"/>
        </p:xfrm>
        <a:graphic>
          <a:graphicData uri="http://schemas.openxmlformats.org/drawingml/2006/table">
            <a:tbl>
              <a:tblPr rtl="1"/>
              <a:tblGrid>
                <a:gridCol w="914400">
                  <a:extLst>
                    <a:ext uri="{9D8B030D-6E8A-4147-A177-3AD203B41FA5}">
                      <a16:colId xmlns:a16="http://schemas.microsoft.com/office/drawing/2014/main" val="225753423"/>
                    </a:ext>
                  </a:extLst>
                </a:gridCol>
                <a:gridCol w="946150">
                  <a:extLst>
                    <a:ext uri="{9D8B030D-6E8A-4147-A177-3AD203B41FA5}">
                      <a16:colId xmlns:a16="http://schemas.microsoft.com/office/drawing/2014/main" val="2274168686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096368969"/>
                    </a:ext>
                  </a:extLst>
                </a:gridCol>
                <a:gridCol w="476250">
                  <a:extLst>
                    <a:ext uri="{9D8B030D-6E8A-4147-A177-3AD203B41FA5}">
                      <a16:colId xmlns:a16="http://schemas.microsoft.com/office/drawing/2014/main" val="2570609159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2329401287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©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$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8534812"/>
                  </a:ext>
                </a:extLst>
              </a:tr>
              <a:tr h="336550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163636"/>
                  </a:ext>
                </a:extLst>
              </a:tr>
              <a:tr h="455613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967793"/>
                  </a:ext>
                </a:extLst>
              </a:tr>
              <a:tr h="455613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77728234"/>
                  </a:ext>
                </a:extLst>
              </a:tr>
              <a:tr h="311150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924215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6B588-6A63-401F-A4B7-DFD90E725B54}" type="slidenum">
              <a:rPr lang="he-IL" altLang="he-IL"/>
              <a:pPr/>
              <a:t>12</a:t>
            </a:fld>
            <a:endParaRPr lang="en-US" altLang="he-IL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Back to Q1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Q1: How many binary operators can we define that have different semantic definition ? </a:t>
            </a:r>
          </a:p>
          <a:p>
            <a:pPr lvl="1"/>
            <a:r>
              <a:rPr lang="en-US" altLang="he-IL"/>
              <a:t>A: 16</a:t>
            </a:r>
          </a:p>
          <a:p>
            <a:endParaRPr lang="en-US" altLang="he-IL"/>
          </a:p>
          <a:p>
            <a:endParaRPr lang="en-US" altLang="he-IL"/>
          </a:p>
          <a:p>
            <a:pPr lvl="1"/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8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1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BED28-B0B2-4FC7-B7F3-D481B3E94208}" type="slidenum">
              <a:rPr lang="he-IL" altLang="he-IL"/>
              <a:pPr/>
              <a:t>13</a:t>
            </a:fld>
            <a:endParaRPr lang="en-US" altLang="he-IL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-26988"/>
            <a:ext cx="7793037" cy="838201"/>
          </a:xfrm>
        </p:spPr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Assignments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Definition: A truth-values </a:t>
            </a:r>
            <a:r>
              <a:rPr lang="en-US" altLang="ko-KR" dirty="0">
                <a:solidFill>
                  <a:schemeClr val="hlink"/>
                </a:solidFill>
                <a:ea typeface="Batang" panose="020B0604020202020204" charset="-127"/>
              </a:rPr>
              <a:t>assignment</a:t>
            </a:r>
            <a:r>
              <a:rPr lang="en-US" altLang="ko-KR" dirty="0">
                <a:ea typeface="Batang" panose="020B0604020202020204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, is an element of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baseline="30000" dirty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(i.e., </a:t>
            </a:r>
            <a:r>
              <a:rPr lang="en-US" altLang="ko-KR" dirty="0">
                <a:solidFill>
                  <a:schemeClr val="tx1"/>
                </a:solidFill>
                <a:latin typeface="Symbol" panose="05050102010706020507" pitchFamily="18" charset="2"/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 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). </a:t>
            </a:r>
          </a:p>
          <a:p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In other words, </a:t>
            </a:r>
            <a:r>
              <a:rPr lang="en-US" altLang="ko-KR" dirty="0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®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is a subset of the variables that are assigned true.  </a:t>
            </a:r>
          </a:p>
          <a:p>
            <a:endParaRPr lang="en-US" altLang="ko-KR" dirty="0" smtClean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 smtClean="0">
                <a:ea typeface="Batang" panose="020B0604020202020204" charset="-127"/>
                <a:sym typeface="Symbol" panose="05050102010706020507" pitchFamily="18" charset="2"/>
              </a:rPr>
              <a:t>Equivalently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, we can see </a:t>
            </a:r>
            <a:r>
              <a:rPr lang="en-US" altLang="ko-KR" dirty="0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®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as a mapping from variables to truth values: </a:t>
            </a:r>
            <a:b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: Prop </a:t>
            </a:r>
            <a:r>
              <a:rPr lang="en-US" altLang="ko-KR" dirty="0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{0,1}</a:t>
            </a:r>
            <a:r>
              <a:rPr lang="en-US" altLang="ko-KR" dirty="0">
                <a:ea typeface="Batang" panose="020B0604020202020204" charset="-127"/>
              </a:rPr>
              <a:t> </a:t>
            </a:r>
          </a:p>
          <a:p>
            <a:pPr lvl="1"/>
            <a:r>
              <a:rPr lang="en-US" altLang="ko-KR" dirty="0">
                <a:ea typeface="Batang" panose="020B0604020202020204" charset="-127"/>
              </a:rPr>
              <a:t>Example: </a:t>
            </a:r>
            <a:r>
              <a:rPr lang="en-US" altLang="ko-KR" dirty="0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</a:rPr>
              <a:t>®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: {A </a:t>
            </a:r>
            <a:r>
              <a:rPr lang="en-US" altLang="ko-KR" dirty="0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0, B </a:t>
            </a:r>
            <a:r>
              <a:rPr lang="en-US" altLang="ko-KR" dirty="0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1,...}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BD84DA-5A50-4EF9-8E75-EC448F341C97}" type="slidenum">
              <a:rPr lang="he-IL" altLang="he-IL"/>
              <a:pPr/>
              <a:t>14</a:t>
            </a:fld>
            <a:endParaRPr lang="en-US" altLang="he-IL"/>
          </a:p>
        </p:txBody>
      </p:sp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Satisfaction relation </a:t>
            </a:r>
            <a:r>
              <a:rPr lang="en-US" altLang="ko-KR">
                <a:ea typeface="Batang" panose="020B0604020202020204" charset="-127"/>
              </a:rPr>
              <a:t>(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>
                <a:ea typeface="Batang" panose="020B0604020202020204" charset="-127"/>
              </a:rPr>
              <a:t>): </a:t>
            </a:r>
            <a:r>
              <a:rPr lang="en-US" altLang="he-IL"/>
              <a:t>intuition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An assignment can either </a:t>
            </a:r>
            <a:r>
              <a:rPr lang="en-US" altLang="ko-KR" dirty="0">
                <a:solidFill>
                  <a:schemeClr val="hlink"/>
                </a:solidFill>
                <a:ea typeface="Batang" panose="020B0604020202020204" charset="-127"/>
              </a:rPr>
              <a:t>satisfy</a:t>
            </a:r>
            <a:r>
              <a:rPr lang="en-US" altLang="ko-KR" dirty="0">
                <a:ea typeface="Batang" panose="020B0604020202020204" charset="-127"/>
              </a:rPr>
              <a:t> or not satisfy a given formula.</a:t>
            </a:r>
          </a:p>
          <a:p>
            <a:endParaRPr lang="en-US" altLang="ko-KR" dirty="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means</a:t>
            </a: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“</a:t>
            </a:r>
            <a:r>
              <a:rPr lang="en-US" altLang="ko-KR" dirty="0" smtClean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100" dirty="0">
                <a:ea typeface="Batang" panose="020B0604020202020204" charset="-127"/>
                <a:sym typeface="Symbol" panose="05050102010706020507" pitchFamily="18" charset="2"/>
              </a:rPr>
              <a:t>satisfies </a:t>
            </a:r>
            <a:r>
              <a:rPr lang="en-US" altLang="ko-KR" sz="2100" dirty="0" smtClean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φ”</a:t>
            </a:r>
            <a:r>
              <a:rPr lang="en-US" altLang="ko-KR" sz="2100" dirty="0" smtClean="0">
                <a:ea typeface="Batang" panose="020B0604020202020204" charset="-127"/>
                <a:sym typeface="Symbol" panose="05050102010706020507" pitchFamily="18" charset="2"/>
              </a:rPr>
              <a:t>  or</a:t>
            </a:r>
            <a:endParaRPr lang="en-US" altLang="ko-KR" sz="2100" dirty="0"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 dirty="0" smtClean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“</a:t>
            </a:r>
            <a:r>
              <a:rPr lang="en-US" altLang="ko-KR" dirty="0" smtClean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100" dirty="0">
                <a:ea typeface="Batang" panose="020B0604020202020204" charset="-127"/>
                <a:sym typeface="Symbol" panose="05050102010706020507" pitchFamily="18" charset="2"/>
              </a:rPr>
              <a:t>is a model of </a:t>
            </a:r>
            <a:r>
              <a:rPr lang="en-US" altLang="ko-KR" sz="2100" dirty="0" smtClean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φ”</a:t>
            </a:r>
            <a:endParaRPr lang="en-US" altLang="ko-KR" sz="2100" dirty="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endParaRPr lang="en-US" altLang="ko-KR" dirty="0" smtClean="0">
              <a:ea typeface="Batang" panose="020B0604020202020204" charset="-127"/>
            </a:endParaRPr>
          </a:p>
          <a:p>
            <a:r>
              <a:rPr lang="en-US" altLang="ko-KR" dirty="0" smtClean="0">
                <a:ea typeface="Batang" panose="020B0604020202020204" charset="-127"/>
              </a:rPr>
              <a:t>We </a:t>
            </a:r>
            <a:r>
              <a:rPr lang="en-US" altLang="ko-KR" dirty="0">
                <a:ea typeface="Batang" panose="020B0604020202020204" charset="-127"/>
              </a:rPr>
              <a:t>will first see an example.</a:t>
            </a:r>
          </a:p>
          <a:p>
            <a:r>
              <a:rPr lang="en-US" altLang="ko-KR" dirty="0">
                <a:ea typeface="Batang" panose="020B0604020202020204" charset="-127"/>
              </a:rPr>
              <a:t>Then we will define these notions formally.</a:t>
            </a:r>
          </a:p>
          <a:p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0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0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0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90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67A11-A78B-45B7-A353-977400EA251D}" type="slidenum">
              <a:rPr lang="he-IL" altLang="he-IL"/>
              <a:pPr/>
              <a:t>15</a:t>
            </a:fld>
            <a:endParaRPr lang="en-US" altLang="he-IL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(B → C))</a:t>
            </a:r>
          </a:p>
          <a:p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 = {A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0, B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0, C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1}</a:t>
            </a:r>
          </a:p>
          <a:p>
            <a:r>
              <a:rPr lang="en-US" altLang="he-IL"/>
              <a:t>Q: Does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/>
              <a:t> satisfy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? </a:t>
            </a:r>
          </a:p>
          <a:p>
            <a:pPr lvl="1"/>
            <a:r>
              <a:rPr lang="en-US" altLang="he-IL"/>
              <a:t>(in symbols: does it hold that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 ? )</a:t>
            </a:r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r>
              <a:rPr lang="en-US" altLang="he-IL"/>
              <a:t>A: </a:t>
            </a:r>
            <a:r>
              <a:rPr lang="en-US" altLang="he-IL">
                <a:solidFill>
                  <a:schemeClr val="tx1"/>
                </a:solidFill>
              </a:rPr>
              <a:t>(0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(0 → 1)) = (0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1) = 1</a:t>
            </a:r>
          </a:p>
          <a:p>
            <a:pPr lvl="1"/>
            <a:r>
              <a:rPr lang="en-US" altLang="he-IL"/>
              <a:t>Hence,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.</a:t>
            </a:r>
          </a:p>
          <a:p>
            <a:endParaRPr lang="en-US" altLang="he-IL"/>
          </a:p>
          <a:p>
            <a:r>
              <a:rPr lang="en-US" altLang="he-IL"/>
              <a:t>Let us now formalize an evaluation process.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9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9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9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F68EB1-12B1-4FBC-80EF-B1F40C70EF9B}" type="slidenum">
              <a:rPr lang="he-IL" altLang="he-IL"/>
              <a:pPr/>
              <a:t>16</a:t>
            </a:fld>
            <a:endParaRPr lang="en-US" altLang="he-IL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The satisfaction relation (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>
                <a:ea typeface="Batang" panose="020B0604020202020204" charset="-127"/>
              </a:rPr>
              <a:t>): formalities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 dirty="0">
                <a:ea typeface="Batang" panose="020B0604020202020204" charset="-127"/>
              </a:rPr>
              <a:t> is a relation: 	 </a:t>
            </a:r>
            <a:endParaRPr lang="en-US" altLang="ko-KR" dirty="0" smtClean="0">
              <a:ea typeface="Batang" panose="020B0604020202020204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	</a:t>
            </a:r>
            <a:r>
              <a:rPr lang="en-US" altLang="ko-KR" dirty="0" smtClean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	²</a:t>
            </a:r>
            <a:r>
              <a:rPr lang="en-US" altLang="ko-KR" dirty="0" smtClean="0">
                <a:solidFill>
                  <a:schemeClr val="tx1"/>
                </a:solidFill>
                <a:ea typeface="Batang" panose="020B060402020202020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µ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(2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</a:rPr>
              <a:t>Prop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x Formula)</a:t>
            </a:r>
          </a:p>
          <a:p>
            <a:pPr lvl="1"/>
            <a:r>
              <a:rPr lang="en-US" altLang="ko-KR" dirty="0">
                <a:ea typeface="Batang" panose="020B0604020202020204" charset="-127"/>
              </a:rPr>
              <a:t>Examples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: 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({a}, a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Ç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b)  </a:t>
            </a:r>
            <a:r>
              <a:rPr lang="en-US" altLang="ko-KR" dirty="0">
                <a:ea typeface="Batang" panose="020B0604020202020204" charset="-127"/>
              </a:rPr>
              <a:t>// the assignment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</a:rPr>
              <a:t>®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= {a} </a:t>
            </a:r>
            <a:r>
              <a:rPr lang="en-US" altLang="ko-KR" dirty="0">
                <a:ea typeface="Batang" panose="020B0604020202020204" charset="-127"/>
              </a:rPr>
              <a:t>satisfies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a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Ç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b</a:t>
            </a:r>
          </a:p>
          <a:p>
            <a:pPr lvl="2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({</a:t>
            </a:r>
            <a:r>
              <a:rPr lang="en-US" altLang="ko-KR" dirty="0" err="1">
                <a:solidFill>
                  <a:schemeClr val="tx1"/>
                </a:solidFill>
                <a:ea typeface="Batang" panose="020B0604020202020204" charset="-127"/>
              </a:rPr>
              <a:t>a,b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}, a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Æ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 b)</a:t>
            </a:r>
          </a:p>
          <a:p>
            <a:endParaRPr lang="en-US" altLang="ko-KR" dirty="0">
              <a:solidFill>
                <a:schemeClr val="folHlink"/>
              </a:solidFill>
              <a:ea typeface="Batang" panose="020B06040202020202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4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47E3FE-BDBA-4BD1-8341-15BB953ED40D}" type="slidenum">
              <a:rPr lang="he-IL" altLang="he-IL"/>
              <a:pPr/>
              <a:t>17</a:t>
            </a:fld>
            <a:endParaRPr lang="en-US" altLang="he-IL"/>
          </a:p>
        </p:txBody>
      </p:sp>
      <p:sp>
        <p:nvSpPr>
          <p:cNvPr id="191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The satisfaction relation (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>
                <a:ea typeface="Batang" panose="020B0604020202020204" charset="-127"/>
              </a:rPr>
              <a:t>): formalities</a:t>
            </a:r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is defined recursively: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p if  (p) = true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φ if  </a:t>
            </a:r>
            <a:r>
              <a:rPr lang="en-US" altLang="ko-KR">
                <a:solidFill>
                  <a:schemeClr val="tx1"/>
                </a:solidFill>
                <a:latin typeface="msb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φ.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 </a:t>
            </a:r>
            <a:r>
              <a:rPr lang="en-US" altLang="ko-KR" b="1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if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and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latin typeface="Batang" panose="020B0604020202020204" charset="-127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b="1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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if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or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5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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if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implies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endParaRPr lang="en-US" altLang="ko-KR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5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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if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iff 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865DD-8139-412E-B3E8-57A664352F34}" type="slidenum">
              <a:rPr lang="he-IL" altLang="he-IL"/>
              <a:pPr/>
              <a:t>18</a:t>
            </a:fld>
            <a:endParaRPr lang="en-US" altLang="he-IL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From definition to an evaluation algorithm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96975"/>
            <a:ext cx="8559800" cy="4967288"/>
          </a:xfrm>
        </p:spPr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Truth Evaluation Problem</a:t>
            </a:r>
          </a:p>
          <a:p>
            <a:pPr lvl="1"/>
            <a:r>
              <a:rPr lang="en-US" altLang="ko-KR" dirty="0">
                <a:ea typeface="Batang" panose="020B0604020202020204" charset="-127"/>
              </a:rPr>
              <a:t>Given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φ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 Formula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and 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 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AP(</a:t>
            </a:r>
            <a:r>
              <a:rPr lang="el-GR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,</a:t>
            </a:r>
            <a:r>
              <a:rPr lang="en-US" altLang="ko-KR" baseline="30000" dirty="0">
                <a:ea typeface="Batang" panose="020B0604020202020204" charset="-127"/>
                <a:sym typeface="Symbol" panose="05050102010706020507" pitchFamily="18" charset="2"/>
              </a:rPr>
              <a:t>  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does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?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 dirty="0">
              <a:solidFill>
                <a:schemeClr val="tx1"/>
              </a:solidFill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Eval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(φ, ){</a:t>
            </a:r>
            <a:endParaRPr lang="en-US" altLang="ko-KR" dirty="0"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If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φ  A</a:t>
            </a: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, return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(A)</a:t>
            </a: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.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If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φ  (φ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return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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Eval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(φ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, ))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If 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φ  (φ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o 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b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ko-KR" dirty="0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return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Eval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(φ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, ) o </a:t>
            </a:r>
            <a:r>
              <a:rPr lang="en-US" altLang="ko-KR" dirty="0" err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Eval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(φ</a:t>
            </a:r>
            <a:r>
              <a:rPr lang="en-US" altLang="ko-KR" baseline="-25000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, )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 dirty="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}</a:t>
            </a:r>
          </a:p>
          <a:p>
            <a:endParaRPr lang="en-US" altLang="ko-KR" dirty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 err="1">
                <a:ea typeface="Batang" panose="020B0604020202020204" charset="-127"/>
                <a:sym typeface="Symbol" panose="05050102010706020507" pitchFamily="18" charset="2"/>
              </a:rPr>
              <a:t>Eval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uses polynomial </a:t>
            </a:r>
            <a:r>
              <a:rPr lang="en-US" altLang="ko-KR" dirty="0" smtClean="0">
                <a:ea typeface="Batang" panose="020B0604020202020204" charset="-127"/>
                <a:sym typeface="Symbol" panose="05050102010706020507" pitchFamily="18" charset="2"/>
              </a:rPr>
              <a:t>time</a:t>
            </a:r>
            <a:endParaRPr lang="en-US" altLang="ko-KR" dirty="0">
              <a:ea typeface="Batang" panose="020B0604020202020204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66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66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8D665-1BCA-4970-AE11-C48E4617672E}" type="slidenum">
              <a:rPr lang="he-IL" altLang="he-IL"/>
              <a:pPr/>
              <a:t>19</a:t>
            </a:fld>
            <a:endParaRPr lang="en-US" altLang="he-IL"/>
          </a:p>
        </p:txBody>
      </p:sp>
      <p:sp>
        <p:nvSpPr>
          <p:cNvPr id="192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800"/>
              <a:t>It doesn’t give us more than what we already know... </a:t>
            </a:r>
          </a:p>
        </p:txBody>
      </p:sp>
      <p:sp>
        <p:nvSpPr>
          <p:cNvPr id="192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Recall our example</a:t>
            </a:r>
          </a:p>
          <a:p>
            <a:pPr lvl="1"/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(B → C))</a:t>
            </a:r>
          </a:p>
          <a:p>
            <a:pPr lvl="1"/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 = {A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0, B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0, C </a:t>
            </a:r>
            <a:r>
              <a:rPr lang="en-US" altLang="he-IL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</a:t>
            </a:r>
            <a:r>
              <a:rPr lang="en-US" altLang="he-IL">
                <a:solidFill>
                  <a:schemeClr val="tx1"/>
                </a:solidFill>
              </a:rPr>
              <a:t> 1}</a:t>
            </a:r>
          </a:p>
          <a:p>
            <a:pPr lvl="1"/>
            <a:endParaRPr lang="en-US" altLang="he-IL"/>
          </a:p>
          <a:p>
            <a:r>
              <a:rPr lang="en-US" altLang="he-IL">
                <a:solidFill>
                  <a:schemeClr val="tx1"/>
                </a:solidFill>
              </a:rPr>
              <a:t>Eval(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>
                <a:solidFill>
                  <a:schemeClr val="tx1"/>
                </a:solidFill>
              </a:rPr>
              <a:t>,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) = Eval(A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,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Eval(B → C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sym typeface="Symbol" panose="05050102010706020507" pitchFamily="18" charset="2"/>
              </a:rPr>
              <a:t>,</a:t>
            </a:r>
            <a:r>
              <a:rPr lang="en-US" altLang="he-IL">
                <a:solidFill>
                  <a:schemeClr val="tx1"/>
                </a:solidFill>
              </a:rPr>
              <a:t>)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Eval(B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sym typeface="Symbol" panose="05050102010706020507" pitchFamily="18" charset="2"/>
              </a:rPr>
              <a:t>,</a:t>
            </a:r>
            <a:r>
              <a:rPr lang="en-US" altLang="he-IL">
                <a:solidFill>
                  <a:schemeClr val="tx1"/>
                </a:solidFill>
              </a:rPr>
              <a:t>) → Eval(C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sym typeface="Symbol" panose="05050102010706020507" pitchFamily="18" charset="2"/>
              </a:rPr>
              <a:t>,</a:t>
            </a:r>
            <a:r>
              <a:rPr lang="en-US" altLang="he-IL">
                <a:solidFill>
                  <a:schemeClr val="tx1"/>
                </a:solidFill>
              </a:rPr>
              <a:t>)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(0 → 1) = 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1 = 1</a:t>
            </a:r>
            <a:endParaRPr lang="en-US" altLang="he-IL"/>
          </a:p>
          <a:p>
            <a:endParaRPr lang="en-US" altLang="he-IL"/>
          </a:p>
          <a:p>
            <a:r>
              <a:rPr lang="en-US" altLang="he-IL"/>
              <a:t>Hence,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®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25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25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2799E8-6A28-4ACB-A601-5617F47CEE4F}" type="slidenum">
              <a:rPr lang="he-IL" altLang="he-IL"/>
              <a:pPr/>
              <a:t>2</a:t>
            </a:fld>
            <a:endParaRPr lang="en-US" altLang="he-IL"/>
          </a:p>
        </p:txBody>
      </p:sp>
      <p:sp>
        <p:nvSpPr>
          <p:cNvPr id="226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Propositional logic</a:t>
            </a:r>
          </a:p>
        </p:txBody>
      </p:sp>
      <p:sp>
        <p:nvSpPr>
          <p:cNvPr id="226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A proposition – a sentence that can be either true or false. </a:t>
            </a:r>
          </a:p>
          <a:p>
            <a:r>
              <a:rPr lang="en-US" altLang="he-IL"/>
              <a:t>Propositions: 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/>
              <a:t> is greater than </a:t>
            </a:r>
            <a:r>
              <a:rPr lang="en-US" altLang="he-IL">
                <a:solidFill>
                  <a:schemeClr val="tx1"/>
                </a:solidFill>
              </a:rPr>
              <a:t>y</a:t>
            </a:r>
          </a:p>
          <a:p>
            <a:pPr lvl="1"/>
            <a:r>
              <a:rPr lang="en-US" altLang="he-IL"/>
              <a:t>Noam wrote this letter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B36D50-F704-43EE-8548-6B2F72A25DBA}" type="slidenum">
              <a:rPr lang="he-IL" altLang="he-IL"/>
              <a:pPr/>
              <a:t>20</a:t>
            </a:fld>
            <a:endParaRPr lang="en-US" altLang="he-IL"/>
          </a:p>
        </p:txBody>
      </p:sp>
      <p:sp>
        <p:nvSpPr>
          <p:cNvPr id="196610" name="Rectangle 2"/>
          <p:cNvSpPr>
            <a:spLocks noGrp="1" noChangeArrowheads="1"/>
          </p:cNvSpPr>
          <p:nvPr>
            <p:ph type="title"/>
          </p:nvPr>
        </p:nvSpPr>
        <p:spPr>
          <a:xfrm>
            <a:off x="1171575" y="98425"/>
            <a:ext cx="7793038" cy="738188"/>
          </a:xfrm>
        </p:spPr>
        <p:txBody>
          <a:bodyPr/>
          <a:lstStyle/>
          <a:p>
            <a:r>
              <a:rPr lang="en-US" altLang="he-IL"/>
              <a:t>We can now extend the truth table to formulas </a:t>
            </a:r>
          </a:p>
        </p:txBody>
      </p:sp>
      <p:graphicFrame>
        <p:nvGraphicFramePr>
          <p:cNvPr id="196733" name="Group 125"/>
          <p:cNvGraphicFramePr>
            <a:graphicFrameLocks noGrp="1"/>
          </p:cNvGraphicFramePr>
          <p:nvPr>
            <p:ph type="body" idx="1"/>
          </p:nvPr>
        </p:nvGraphicFramePr>
        <p:xfrm>
          <a:off x="1042988" y="1414463"/>
          <a:ext cx="6049962" cy="2519364"/>
        </p:xfrm>
        <a:graphic>
          <a:graphicData uri="http://schemas.openxmlformats.org/drawingml/2006/table">
            <a:tbl>
              <a:tblPr rtl="1"/>
              <a:tblGrid>
                <a:gridCol w="1296987">
                  <a:extLst>
                    <a:ext uri="{9D8B030D-6E8A-4147-A177-3AD203B41FA5}">
                      <a16:colId xmlns:a16="http://schemas.microsoft.com/office/drawing/2014/main" val="65853266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124138818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1272780457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192568458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3345406695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Ç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Æ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 → (q → p))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315882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5750073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9753136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7009594"/>
                  </a:ext>
                </a:extLst>
              </a:tr>
              <a:tr h="5048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4289922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404090-76CD-42B7-A10D-50D088F2F7D5}" type="slidenum">
              <a:rPr lang="he-IL" altLang="he-IL"/>
              <a:pPr/>
              <a:t>21</a:t>
            </a:fld>
            <a:endParaRPr lang="en-US" altLang="he-IL"/>
          </a:p>
        </p:txBody>
      </p:sp>
      <p:grpSp>
        <p:nvGrpSpPr>
          <p:cNvPr id="2" name="Group 115"/>
          <p:cNvGrpSpPr>
            <a:grpSpLocks noRot="1"/>
          </p:cNvGrpSpPr>
          <p:nvPr/>
        </p:nvGrpSpPr>
        <p:grpSpPr bwMode="auto">
          <a:xfrm>
            <a:off x="2690813" y="1414463"/>
            <a:ext cx="4041775" cy="4538662"/>
            <a:chOff x="1695" y="891"/>
            <a:chExt cx="2546" cy="2859"/>
          </a:xfrm>
        </p:grpSpPr>
        <p:sp>
          <p:nvSpPr>
            <p:cNvPr id="3" name="Rectangle 103"/>
            <p:cNvSpPr>
              <a:spLocks noChangeArrowheads="1"/>
            </p:cNvSpPr>
            <p:nvPr/>
          </p:nvSpPr>
          <p:spPr bwMode="auto">
            <a:xfrm>
              <a:off x="2733" y="3432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0</a:t>
              </a:r>
            </a:p>
          </p:txBody>
        </p:sp>
        <p:sp>
          <p:nvSpPr>
            <p:cNvPr id="4" name="Rectangle 101"/>
            <p:cNvSpPr>
              <a:spLocks noChangeArrowheads="1"/>
            </p:cNvSpPr>
            <p:nvPr/>
          </p:nvSpPr>
          <p:spPr bwMode="auto">
            <a:xfrm>
              <a:off x="2388" y="3432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5" name="Rectangle 99"/>
            <p:cNvSpPr>
              <a:spLocks noChangeArrowheads="1"/>
            </p:cNvSpPr>
            <p:nvPr/>
          </p:nvSpPr>
          <p:spPr bwMode="auto">
            <a:xfrm>
              <a:off x="2041" y="3432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6" name="Rectangle 97"/>
            <p:cNvSpPr>
              <a:spLocks noChangeArrowheads="1"/>
            </p:cNvSpPr>
            <p:nvPr/>
          </p:nvSpPr>
          <p:spPr bwMode="auto">
            <a:xfrm>
              <a:off x="1695" y="3432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7" name="Rectangle 94"/>
            <p:cNvSpPr>
              <a:spLocks noChangeArrowheads="1"/>
            </p:cNvSpPr>
            <p:nvPr/>
          </p:nvSpPr>
          <p:spPr bwMode="auto">
            <a:xfrm>
              <a:off x="2733" y="3114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8" name="Rectangle 92"/>
            <p:cNvSpPr>
              <a:spLocks noChangeArrowheads="1"/>
            </p:cNvSpPr>
            <p:nvPr/>
          </p:nvSpPr>
          <p:spPr bwMode="auto">
            <a:xfrm>
              <a:off x="2388" y="3114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9" name="Rectangle 90"/>
            <p:cNvSpPr>
              <a:spLocks noChangeArrowheads="1"/>
            </p:cNvSpPr>
            <p:nvPr/>
          </p:nvSpPr>
          <p:spPr bwMode="auto">
            <a:xfrm>
              <a:off x="2041" y="3114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10" name="Rectangle 88"/>
            <p:cNvSpPr>
              <a:spLocks noChangeArrowheads="1"/>
            </p:cNvSpPr>
            <p:nvPr/>
          </p:nvSpPr>
          <p:spPr bwMode="auto">
            <a:xfrm>
              <a:off x="1695" y="3114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11" name="Rectangle 85"/>
            <p:cNvSpPr>
              <a:spLocks noChangeArrowheads="1"/>
            </p:cNvSpPr>
            <p:nvPr/>
          </p:nvSpPr>
          <p:spPr bwMode="auto">
            <a:xfrm>
              <a:off x="2733" y="2796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12" name="Rectangle 83"/>
            <p:cNvSpPr>
              <a:spLocks noChangeArrowheads="1"/>
            </p:cNvSpPr>
            <p:nvPr/>
          </p:nvSpPr>
          <p:spPr bwMode="auto">
            <a:xfrm>
              <a:off x="2388" y="2796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13" name="Rectangle 81"/>
            <p:cNvSpPr>
              <a:spLocks noChangeArrowheads="1"/>
            </p:cNvSpPr>
            <p:nvPr/>
          </p:nvSpPr>
          <p:spPr bwMode="auto">
            <a:xfrm>
              <a:off x="2041" y="2796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14" name="Rectangle 79"/>
            <p:cNvSpPr>
              <a:spLocks noChangeArrowheads="1"/>
            </p:cNvSpPr>
            <p:nvPr/>
          </p:nvSpPr>
          <p:spPr bwMode="auto">
            <a:xfrm>
              <a:off x="1695" y="2796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15" name="Rectangle 76"/>
            <p:cNvSpPr>
              <a:spLocks noChangeArrowheads="1"/>
            </p:cNvSpPr>
            <p:nvPr/>
          </p:nvSpPr>
          <p:spPr bwMode="auto">
            <a:xfrm>
              <a:off x="2733" y="2478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16" name="Rectangle 74"/>
            <p:cNvSpPr>
              <a:spLocks noChangeArrowheads="1"/>
            </p:cNvSpPr>
            <p:nvPr/>
          </p:nvSpPr>
          <p:spPr bwMode="auto">
            <a:xfrm>
              <a:off x="2388" y="2478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17" name="Rectangle 72"/>
            <p:cNvSpPr>
              <a:spLocks noChangeArrowheads="1"/>
            </p:cNvSpPr>
            <p:nvPr/>
          </p:nvSpPr>
          <p:spPr bwMode="auto">
            <a:xfrm>
              <a:off x="2041" y="2478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18" name="Rectangle 70"/>
            <p:cNvSpPr>
              <a:spLocks noChangeArrowheads="1"/>
            </p:cNvSpPr>
            <p:nvPr/>
          </p:nvSpPr>
          <p:spPr bwMode="auto">
            <a:xfrm>
              <a:off x="1695" y="2478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19" name="Rectangle 65"/>
            <p:cNvSpPr>
              <a:spLocks noChangeArrowheads="1"/>
            </p:cNvSpPr>
            <p:nvPr/>
          </p:nvSpPr>
          <p:spPr bwMode="auto">
            <a:xfrm>
              <a:off x="2388" y="2160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20" name="Rectangle 63"/>
            <p:cNvSpPr>
              <a:spLocks noChangeArrowheads="1"/>
            </p:cNvSpPr>
            <p:nvPr/>
          </p:nvSpPr>
          <p:spPr bwMode="auto">
            <a:xfrm>
              <a:off x="2388" y="1843"/>
              <a:ext cx="34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21" name="Rectangle 61"/>
            <p:cNvSpPr>
              <a:spLocks noChangeArrowheads="1"/>
            </p:cNvSpPr>
            <p:nvPr/>
          </p:nvSpPr>
          <p:spPr bwMode="auto">
            <a:xfrm>
              <a:off x="2388" y="1526"/>
              <a:ext cx="34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22" name="Rectangle 59"/>
            <p:cNvSpPr>
              <a:spLocks noChangeArrowheads="1"/>
            </p:cNvSpPr>
            <p:nvPr/>
          </p:nvSpPr>
          <p:spPr bwMode="auto">
            <a:xfrm>
              <a:off x="2388" y="1209"/>
              <a:ext cx="345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23" name="Rectangle 57"/>
            <p:cNvSpPr>
              <a:spLocks noChangeArrowheads="1"/>
            </p:cNvSpPr>
            <p:nvPr/>
          </p:nvSpPr>
          <p:spPr bwMode="auto">
            <a:xfrm>
              <a:off x="2388" y="891"/>
              <a:ext cx="345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>
                  <a:solidFill>
                    <a:schemeClr val="tx1"/>
                  </a:solidFill>
                </a:rPr>
                <a:t>x</a:t>
              </a:r>
              <a:r>
                <a:rPr lang="en-US" altLang="he-IL" baseline="-25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24" name="Rectangle 10"/>
            <p:cNvSpPr>
              <a:spLocks noChangeArrowheads="1"/>
            </p:cNvSpPr>
            <p:nvPr/>
          </p:nvSpPr>
          <p:spPr bwMode="auto">
            <a:xfrm>
              <a:off x="2733" y="2160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25" name="Rectangle 11"/>
            <p:cNvSpPr>
              <a:spLocks noChangeArrowheads="1"/>
            </p:cNvSpPr>
            <p:nvPr/>
          </p:nvSpPr>
          <p:spPr bwMode="auto">
            <a:xfrm>
              <a:off x="2041" y="2160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26" name="Rectangle 12"/>
            <p:cNvSpPr>
              <a:spLocks noChangeArrowheads="1"/>
            </p:cNvSpPr>
            <p:nvPr/>
          </p:nvSpPr>
          <p:spPr bwMode="auto">
            <a:xfrm>
              <a:off x="1695" y="2160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27" name="Rectangle 14"/>
            <p:cNvSpPr>
              <a:spLocks noChangeArrowheads="1"/>
            </p:cNvSpPr>
            <p:nvPr/>
          </p:nvSpPr>
          <p:spPr bwMode="auto">
            <a:xfrm>
              <a:off x="2733" y="1843"/>
              <a:ext cx="150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28" name="Rectangle 15"/>
            <p:cNvSpPr>
              <a:spLocks noChangeArrowheads="1"/>
            </p:cNvSpPr>
            <p:nvPr/>
          </p:nvSpPr>
          <p:spPr bwMode="auto">
            <a:xfrm>
              <a:off x="2041" y="1843"/>
              <a:ext cx="3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1</a:t>
              </a:r>
            </a:p>
          </p:txBody>
        </p:sp>
        <p:sp>
          <p:nvSpPr>
            <p:cNvPr id="29" name="Rectangle 16"/>
            <p:cNvSpPr>
              <a:spLocks noChangeArrowheads="1"/>
            </p:cNvSpPr>
            <p:nvPr/>
          </p:nvSpPr>
          <p:spPr bwMode="auto">
            <a:xfrm>
              <a:off x="1695" y="1843"/>
              <a:ext cx="34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30" name="Rectangle 18"/>
            <p:cNvSpPr>
              <a:spLocks noChangeArrowheads="1"/>
            </p:cNvSpPr>
            <p:nvPr/>
          </p:nvSpPr>
          <p:spPr bwMode="auto">
            <a:xfrm>
              <a:off x="2733" y="1525"/>
              <a:ext cx="150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2041" y="1526"/>
              <a:ext cx="3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32" name="Rectangle 20"/>
            <p:cNvSpPr>
              <a:spLocks noChangeArrowheads="1"/>
            </p:cNvSpPr>
            <p:nvPr/>
          </p:nvSpPr>
          <p:spPr bwMode="auto">
            <a:xfrm>
              <a:off x="1695" y="1526"/>
              <a:ext cx="34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2733" y="1209"/>
              <a:ext cx="1508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/>
                <a:t>1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2041" y="1209"/>
              <a:ext cx="347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1695" y="1209"/>
              <a:ext cx="346" cy="31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/>
                <a:t>0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2733" y="891"/>
              <a:ext cx="15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pPr algn="ctr"/>
              <a:r>
                <a:rPr lang="en-US" altLang="he-IL">
                  <a:solidFill>
                    <a:schemeClr val="tx1"/>
                  </a:solidFill>
                </a:rPr>
                <a:t>x</a:t>
              </a:r>
              <a:r>
                <a:rPr lang="en-US" altLang="he-IL" baseline="-25000">
                  <a:solidFill>
                    <a:schemeClr val="tx1"/>
                  </a:solidFill>
                </a:rPr>
                <a:t>1</a:t>
              </a:r>
              <a:r>
                <a:rPr lang="en-US" altLang="he-IL">
                  <a:solidFill>
                    <a:schemeClr val="tx1"/>
                  </a:solidFill>
                </a:rPr>
                <a:t> → (x</a:t>
              </a:r>
              <a:r>
                <a:rPr lang="en-US" altLang="he-IL" baseline="-25000">
                  <a:solidFill>
                    <a:schemeClr val="tx1"/>
                  </a:solidFill>
                </a:rPr>
                <a:t>2</a:t>
              </a:r>
              <a:r>
                <a:rPr lang="en-US" altLang="he-IL">
                  <a:solidFill>
                    <a:schemeClr val="tx1"/>
                  </a:solidFill>
                </a:rPr>
                <a:t> → </a:t>
              </a:r>
              <a:r>
                <a:rPr lang="en-US" altLang="he-IL">
                  <a:solidFill>
                    <a:schemeClr val="tx1"/>
                  </a:solidFill>
                  <a:latin typeface="cmsy10" panose="020B0500000000000000" pitchFamily="34" charset="0"/>
                </a:rPr>
                <a:t>:</a:t>
              </a:r>
              <a:r>
                <a:rPr lang="en-US" altLang="he-IL">
                  <a:solidFill>
                    <a:schemeClr val="tx1"/>
                  </a:solidFill>
                </a:rPr>
                <a:t>x</a:t>
              </a:r>
              <a:r>
                <a:rPr lang="en-US" altLang="he-IL" baseline="-25000">
                  <a:solidFill>
                    <a:schemeClr val="tx1"/>
                  </a:solidFill>
                </a:rPr>
                <a:t>3</a:t>
              </a:r>
              <a:r>
                <a:rPr lang="en-US" altLang="he-IL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2041" y="891"/>
              <a:ext cx="347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>
                  <a:solidFill>
                    <a:schemeClr val="tx1"/>
                  </a:solidFill>
                </a:rPr>
                <a:t>x</a:t>
              </a:r>
              <a:r>
                <a:rPr lang="en-US" altLang="he-IL" baseline="-25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1695" y="891"/>
              <a:ext cx="346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algn="l" rtl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defRPr sz="2400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1pPr>
              <a:lvl2pPr algn="l" rtl="0">
                <a:spcBef>
                  <a:spcPct val="20000"/>
                </a:spcBef>
                <a:buClr>
                  <a:schemeClr val="folHlink"/>
                </a:buClr>
                <a:buSzPct val="55000"/>
                <a:buFont typeface="Wingdings" panose="05000000000000000000" pitchFamily="2" charset="2"/>
                <a:defRPr sz="2000"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2pPr>
              <a:lvl3pPr algn="l" rtl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defRPr>
                  <a:solidFill>
                    <a:schemeClr val="folHlink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defRPr>
              </a:lvl3pPr>
              <a:lvl4pPr algn="l" rtl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4pPr>
              <a:lvl5pPr algn="l" rtl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5pPr>
              <a:lvl6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6pPr>
              <a:lvl7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7pPr>
              <a:lvl8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8pPr>
              <a:lvl9pPr fontAlgn="base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Tahoma" panose="020B0604030504040204" pitchFamily="34" charset="0"/>
                  <a:cs typeface="Arial" panose="020B0604020202020204" pitchFamily="34" charset="0"/>
                </a:defRPr>
              </a:lvl9pPr>
            </a:lstStyle>
            <a:p>
              <a:r>
                <a:rPr lang="en-US" altLang="he-IL">
                  <a:solidFill>
                    <a:schemeClr val="tx1"/>
                  </a:solidFill>
                </a:rPr>
                <a:t>x</a:t>
              </a:r>
              <a:r>
                <a:rPr lang="en-US" altLang="he-IL" baseline="-25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9" name="Line 29"/>
            <p:cNvSpPr>
              <a:spLocks noChangeShapeType="1"/>
            </p:cNvSpPr>
            <p:nvPr/>
          </p:nvSpPr>
          <p:spPr bwMode="auto">
            <a:xfrm>
              <a:off x="1695" y="891"/>
              <a:ext cx="0" cy="28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0" name="Line 30"/>
            <p:cNvSpPr>
              <a:spLocks noChangeShapeType="1"/>
            </p:cNvSpPr>
            <p:nvPr/>
          </p:nvSpPr>
          <p:spPr bwMode="auto">
            <a:xfrm>
              <a:off x="4241" y="891"/>
              <a:ext cx="0" cy="2859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1" name="Line 31"/>
            <p:cNvSpPr>
              <a:spLocks noChangeShapeType="1"/>
            </p:cNvSpPr>
            <p:nvPr/>
          </p:nvSpPr>
          <p:spPr bwMode="auto">
            <a:xfrm>
              <a:off x="2041" y="891"/>
              <a:ext cx="0" cy="28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2" name="Line 32"/>
            <p:cNvSpPr>
              <a:spLocks noChangeShapeType="1"/>
            </p:cNvSpPr>
            <p:nvPr/>
          </p:nvSpPr>
          <p:spPr bwMode="auto">
            <a:xfrm>
              <a:off x="2733" y="891"/>
              <a:ext cx="0" cy="285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3" name="Line 34"/>
            <p:cNvSpPr>
              <a:spLocks noChangeShapeType="1"/>
            </p:cNvSpPr>
            <p:nvPr/>
          </p:nvSpPr>
          <p:spPr bwMode="auto">
            <a:xfrm>
              <a:off x="1695" y="1209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4" name="Line 35"/>
            <p:cNvSpPr>
              <a:spLocks noChangeShapeType="1"/>
            </p:cNvSpPr>
            <p:nvPr/>
          </p:nvSpPr>
          <p:spPr bwMode="auto">
            <a:xfrm>
              <a:off x="1695" y="1526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5" name="Line 36"/>
            <p:cNvSpPr>
              <a:spLocks noChangeShapeType="1"/>
            </p:cNvSpPr>
            <p:nvPr/>
          </p:nvSpPr>
          <p:spPr bwMode="auto">
            <a:xfrm>
              <a:off x="1695" y="1843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6" name="Line 37"/>
            <p:cNvSpPr>
              <a:spLocks noChangeShapeType="1"/>
            </p:cNvSpPr>
            <p:nvPr/>
          </p:nvSpPr>
          <p:spPr bwMode="auto">
            <a:xfrm>
              <a:off x="1695" y="2160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7" name="Line 51"/>
            <p:cNvSpPr>
              <a:spLocks noChangeShapeType="1"/>
            </p:cNvSpPr>
            <p:nvPr/>
          </p:nvSpPr>
          <p:spPr bwMode="auto">
            <a:xfrm>
              <a:off x="2041" y="891"/>
              <a:ext cx="6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8" name="Line 52"/>
            <p:cNvSpPr>
              <a:spLocks noChangeShapeType="1"/>
            </p:cNvSpPr>
            <p:nvPr/>
          </p:nvSpPr>
          <p:spPr bwMode="auto">
            <a:xfrm>
              <a:off x="1695" y="891"/>
              <a:ext cx="3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49" name="Line 53"/>
            <p:cNvSpPr>
              <a:spLocks noChangeShapeType="1"/>
            </p:cNvSpPr>
            <p:nvPr/>
          </p:nvSpPr>
          <p:spPr bwMode="auto">
            <a:xfrm>
              <a:off x="2733" y="891"/>
              <a:ext cx="15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0" name="Line 54"/>
            <p:cNvSpPr>
              <a:spLocks noChangeShapeType="1"/>
            </p:cNvSpPr>
            <p:nvPr/>
          </p:nvSpPr>
          <p:spPr bwMode="auto">
            <a:xfrm>
              <a:off x="2041" y="3750"/>
              <a:ext cx="6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1" name="Line 55"/>
            <p:cNvSpPr>
              <a:spLocks noChangeShapeType="1"/>
            </p:cNvSpPr>
            <p:nvPr/>
          </p:nvSpPr>
          <p:spPr bwMode="auto">
            <a:xfrm>
              <a:off x="1695" y="3750"/>
              <a:ext cx="346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2" name="Line 56"/>
            <p:cNvSpPr>
              <a:spLocks noChangeShapeType="1"/>
            </p:cNvSpPr>
            <p:nvPr/>
          </p:nvSpPr>
          <p:spPr bwMode="auto">
            <a:xfrm>
              <a:off x="2733" y="3750"/>
              <a:ext cx="1508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3" name="Line 58"/>
            <p:cNvSpPr>
              <a:spLocks noChangeShapeType="1"/>
            </p:cNvSpPr>
            <p:nvPr/>
          </p:nvSpPr>
          <p:spPr bwMode="auto">
            <a:xfrm>
              <a:off x="2388" y="891"/>
              <a:ext cx="0" cy="28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4" name="Line 71"/>
            <p:cNvSpPr>
              <a:spLocks noChangeShapeType="1"/>
            </p:cNvSpPr>
            <p:nvPr/>
          </p:nvSpPr>
          <p:spPr bwMode="auto">
            <a:xfrm>
              <a:off x="1695" y="2478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5" name="Line 80"/>
            <p:cNvSpPr>
              <a:spLocks noChangeShapeType="1"/>
            </p:cNvSpPr>
            <p:nvPr/>
          </p:nvSpPr>
          <p:spPr bwMode="auto">
            <a:xfrm>
              <a:off x="1695" y="2796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6" name="Line 89"/>
            <p:cNvSpPr>
              <a:spLocks noChangeShapeType="1"/>
            </p:cNvSpPr>
            <p:nvPr/>
          </p:nvSpPr>
          <p:spPr bwMode="auto">
            <a:xfrm>
              <a:off x="1695" y="3114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57" name="Line 98"/>
            <p:cNvSpPr>
              <a:spLocks noChangeShapeType="1"/>
            </p:cNvSpPr>
            <p:nvPr/>
          </p:nvSpPr>
          <p:spPr bwMode="auto">
            <a:xfrm>
              <a:off x="1695" y="3432"/>
              <a:ext cx="2546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  <p:sp>
        <p:nvSpPr>
          <p:cNvPr id="198770" name="Rectangle 114"/>
          <p:cNvSpPr>
            <a:spLocks noGrp="1" noChangeArrowheads="1"/>
          </p:cNvSpPr>
          <p:nvPr>
            <p:ph type="title"/>
          </p:nvPr>
        </p:nvSpPr>
        <p:spPr>
          <a:xfrm>
            <a:off x="1171575" y="98425"/>
            <a:ext cx="7793038" cy="738188"/>
          </a:xfrm>
          <a:noFill/>
          <a:ln/>
        </p:spPr>
        <p:txBody>
          <a:bodyPr/>
          <a:lstStyle/>
          <a:p>
            <a:r>
              <a:rPr lang="en-US" altLang="he-IL"/>
              <a:t>We can now extend the truth table to formulas </a:t>
            </a:r>
          </a:p>
        </p:txBody>
      </p:sp>
      <p:sp>
        <p:nvSpPr>
          <p:cNvPr id="198772" name="Rectangle 116"/>
          <p:cNvSpPr>
            <a:spLocks noChangeArrowheads="1"/>
          </p:cNvSpPr>
          <p:nvPr/>
        </p:nvSpPr>
        <p:spPr bwMode="auto">
          <a:xfrm>
            <a:off x="4500563" y="2060575"/>
            <a:ext cx="1943100" cy="37449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6" dur="500"/>
                                        <p:tgtEl>
                                          <p:spTgt spid="1987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8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21E80-1E7E-4151-B3EA-81F3468414B4}" type="slidenum">
              <a:rPr lang="he-IL" altLang="he-IL"/>
              <a:pPr/>
              <a:t>22</a:t>
            </a:fld>
            <a:endParaRPr lang="en-US" altLang="he-IL"/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-26988"/>
            <a:ext cx="7793037" cy="838201"/>
          </a:xfrm>
        </p:spPr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Set of assignments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Intuition: a formula specifies a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</a:rPr>
              <a:t>set of truth assignments.</a:t>
            </a:r>
          </a:p>
          <a:p>
            <a:r>
              <a:rPr lang="en-US" altLang="ko-KR">
                <a:ea typeface="Batang" panose="020B0604020202020204" charset="-127"/>
              </a:rPr>
              <a:t>Function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</a:rPr>
              <a:t>models</a:t>
            </a:r>
            <a:r>
              <a:rPr lang="en-US" altLang="ko-KR">
                <a:ea typeface="Batang" panose="020B0604020202020204" charset="-127"/>
              </a:rPr>
              <a:t>: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Formula </a:t>
            </a:r>
            <a:r>
              <a:rPr lang="en-US" altLang="ko-KR">
                <a:solidFill>
                  <a:schemeClr val="tx1"/>
                </a:solidFill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2</a:t>
            </a:r>
            <a:r>
              <a:rPr lang="en-US" altLang="ko-KR" b="1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b="1" baseline="5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b="1" baseline="50000">
                <a:ea typeface="Batang" panose="020B0604020202020204" charset="-127"/>
                <a:sym typeface="Symbol" panose="05050102010706020507" pitchFamily="18" charset="2"/>
              </a:rPr>
              <a:t> </a:t>
            </a:r>
            <a:br>
              <a:rPr lang="en-US" altLang="ko-KR" b="1" baseline="5000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(a formula </a:t>
            </a:r>
            <a:r>
              <a:rPr lang="en-US" altLang="ko-KR">
                <a:latin typeface="MT Extra" panose="05050102010205020202" pitchFamily="18" charset="2"/>
                <a:ea typeface="Batang" panose="020B0604020202020204" charset="-127"/>
                <a:sym typeface="MT Extra" panose="05050102010205020202" pitchFamily="18" charset="2"/>
              </a:rPr>
              <a:t></a:t>
            </a:r>
            <a:r>
              <a:rPr lang="en-US" altLang="ko-KR">
                <a:ea typeface="Batang" panose="020B0604020202020204" charset="-127"/>
                <a:sym typeface="Wingdings" panose="05000000000000000000" pitchFamily="2" charset="2"/>
              </a:rPr>
              <a:t> set of satisfying assignments)</a:t>
            </a:r>
          </a:p>
          <a:p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Recursive definition: 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models(A) = { |(A) = 1}, A  Prop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models(φ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=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–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=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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φ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=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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= (2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–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))  models(φ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D5DC4-764B-4536-B976-6EBFB9F61A1C}" type="slidenum">
              <a:rPr lang="he-IL" altLang="he-IL"/>
              <a:pPr/>
              <a:t>23</a:t>
            </a:fld>
            <a:endParaRPr lang="en-US" altLang="he-IL"/>
          </a:p>
        </p:txBody>
      </p:sp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models 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= {{10},{01},{11}}</a:t>
            </a:r>
          </a:p>
          <a:p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This is compatible with the recursive definition: </a:t>
            </a:r>
            <a:br>
              <a:rPr lang="en-US" altLang="he-IL"/>
            </a:br>
            <a:r>
              <a:rPr lang="en-US" altLang="he-IL"/>
              <a:t/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</a:rPr>
              <a:t>models(A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  models(A)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[</a:t>
            </a:r>
            <a:r>
              <a:rPr lang="en-US" altLang="he-IL">
                <a:solidFill>
                  <a:schemeClr val="tx1"/>
                </a:solidFill>
              </a:rPr>
              <a:t> models (B)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    {{10},{11}}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[</a:t>
            </a:r>
            <a:r>
              <a:rPr lang="en-US" altLang="he-IL">
                <a:solidFill>
                  <a:schemeClr val="tx1"/>
                </a:solidFill>
              </a:rPr>
              <a:t> {{01},{11}}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      {{10},{01},{11}}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C0FD82-F114-4DCD-AB24-0ECF1548C307}" type="slidenum">
              <a:rPr lang="he-IL" altLang="he-IL"/>
              <a:pPr/>
              <a:t>24</a:t>
            </a:fld>
            <a:endParaRPr lang="en-US" altLang="he-IL"/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187450" y="-26988"/>
            <a:ext cx="7793038" cy="838201"/>
          </a:xfrm>
        </p:spPr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Theorem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Let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  Formula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and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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then the following statements are equivalent: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1.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2.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 models(φ)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3CEBF0-769E-4130-B191-65C64946D23E}" type="slidenum">
              <a:rPr lang="he-IL" altLang="he-IL"/>
              <a:pPr/>
              <a:t>25</a:t>
            </a:fld>
            <a:endParaRPr lang="en-US" altLang="he-IL"/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Only the projected assignment matters...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AP(</a:t>
            </a:r>
            <a:r>
              <a:rPr lang="el-GR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)</a:t>
            </a:r>
            <a:r>
              <a:rPr lang="en-US" altLang="ko-KR">
                <a:ea typeface="Batang" panose="020B0604020202020204" charset="-127"/>
              </a:rPr>
              <a:t> – the Atomic Propositions in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φ.</a:t>
            </a:r>
            <a:r>
              <a:rPr lang="en-US" altLang="ko-KR">
                <a:ea typeface="Batang" panose="020B0604020202020204" charset="-127"/>
              </a:rPr>
              <a:t> </a:t>
            </a:r>
          </a:p>
          <a:p>
            <a:r>
              <a:rPr lang="en-US" altLang="ko-KR">
                <a:ea typeface="Batang" panose="020B0604020202020204" charset="-127"/>
              </a:rPr>
              <a:t>Clearly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AP(</a:t>
            </a:r>
            <a:r>
              <a:rPr lang="el-GR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)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µ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 Prop</a:t>
            </a:r>
            <a:r>
              <a:rPr lang="en-US" altLang="ko-KR">
                <a:ea typeface="Batang" panose="020B0604020202020204" charset="-127"/>
              </a:rPr>
              <a:t>. </a:t>
            </a:r>
          </a:p>
          <a:p>
            <a:r>
              <a:rPr lang="en-US" altLang="ko-KR">
                <a:ea typeface="Batang" panose="020B0604020202020204" charset="-127"/>
              </a:rPr>
              <a:t>Let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, 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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  Formula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.</a:t>
            </a:r>
          </a:p>
          <a:p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Lemma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:  if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|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AP(φ)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= 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|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AP(φ)</a:t>
            </a:r>
            <a: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then</a:t>
            </a:r>
            <a: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  <a:t>                            </a:t>
            </a:r>
            <a:b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  <a:t>		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iff</a:t>
            </a:r>
            <a:r>
              <a:rPr lang="en-US" altLang="ko-KR" baseline="-2500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</a:p>
          <a:p>
            <a:pPr>
              <a:buFont typeface="Wingdings" panose="05000000000000000000" pitchFamily="2" charset="2"/>
              <a:buNone/>
            </a:pPr>
            <a:endParaRPr lang="en-US" altLang="ko-KR">
              <a:ea typeface="Batang" panose="020B0604020202020204" charset="-127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 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Corollary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: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iff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|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AP(φ)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</a:p>
          <a:p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We will assume, for simplicity, that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 =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AP(φ).</a:t>
            </a:r>
          </a:p>
        </p:txBody>
      </p:sp>
      <p:sp>
        <p:nvSpPr>
          <p:cNvPr id="25604" name="AutoShape 4"/>
          <p:cNvSpPr>
            <a:spLocks noChangeArrowheads="1"/>
          </p:cNvSpPr>
          <p:nvPr/>
        </p:nvSpPr>
        <p:spPr bwMode="auto">
          <a:xfrm>
            <a:off x="6372225" y="3429000"/>
            <a:ext cx="2376488" cy="431800"/>
          </a:xfrm>
          <a:prstGeom prst="wedgeRectCallout">
            <a:avLst>
              <a:gd name="adj1" fmla="val -123546"/>
              <a:gd name="adj2" fmla="val -10514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 rtl="0"/>
            <a:r>
              <a:rPr lang="en-US" altLang="he-IL"/>
              <a:t>Projection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6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6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uiExpand="1" build="p"/>
      <p:bldP spid="256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591915-E911-457D-8B82-5BE70E21E901}" type="slidenum">
              <a:rPr lang="he-IL" altLang="he-IL"/>
              <a:pPr/>
              <a:t>26</a:t>
            </a:fld>
            <a:endParaRPr lang="en-US" altLang="he-IL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115888"/>
            <a:ext cx="7793037" cy="738187"/>
          </a:xfrm>
        </p:spPr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Extension of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>
                <a:latin typeface="msam10" panose="020B0500000000000000" pitchFamily="34" charset="0"/>
                <a:ea typeface="Batang" panose="020B0604020202020204" charset="-127"/>
              </a:rPr>
              <a:t> </a:t>
            </a:r>
            <a:r>
              <a:rPr lang="en-US" altLang="ko-KR">
                <a:ea typeface="Batang" panose="020B0604020202020204" charset="-127"/>
              </a:rPr>
              <a:t>to sets of assignments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Let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Formula</a:t>
            </a:r>
          </a:p>
          <a:p>
            <a:endParaRPr lang="en-US" altLang="ko-KR" dirty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Let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T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be a set of assignments, i.e.,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T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 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baseline="5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endParaRPr lang="en-US" altLang="ko-KR" dirty="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baseline="30000" dirty="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Definition. </a:t>
            </a:r>
            <a:b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/>
            </a:r>
            <a:b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T </a:t>
            </a: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φ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if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T  models(φ)</a:t>
            </a:r>
          </a:p>
          <a:p>
            <a:pPr lvl="1"/>
            <a:endParaRPr lang="en-US" altLang="ko-KR" dirty="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i.e., </a:t>
            </a:r>
            <a:r>
              <a:rPr lang="en-US" altLang="ko-KR" dirty="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 2</a:t>
            </a:r>
            <a:r>
              <a:rPr lang="en-US" altLang="ko-KR" baseline="3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baseline="500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£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dirty="0" smtClean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Formula</a:t>
            </a:r>
          </a:p>
          <a:p>
            <a:pPr lvl="1"/>
            <a:r>
              <a:rPr lang="en-US" altLang="ko-KR" sz="2800" dirty="0">
                <a:solidFill>
                  <a:schemeClr val="tx2"/>
                </a:solidFill>
                <a:ea typeface="Batang" panose="020B0604020202020204" charset="-127"/>
                <a:sym typeface="Symbol" panose="05050102010706020507" pitchFamily="18" charset="2"/>
              </a:rPr>
              <a:t>Examples</a:t>
            </a:r>
            <a:r>
              <a:rPr lang="en-US" altLang="ko-KR" dirty="0" smtClean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: </a:t>
            </a:r>
            <a:endParaRPr lang="en-US" altLang="ko-KR" dirty="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ko-KR" dirty="0">
              <a:ea typeface="Batang" panose="020B0604020202020204" charset="-127"/>
              <a:sym typeface="Symbol" panose="05050102010706020507" pitchFamily="18" charset="2"/>
            </a:endParaRPr>
          </a:p>
          <a:p>
            <a:endParaRPr lang="en-US" altLang="ko-KR" dirty="0">
              <a:ea typeface="Batang" panose="020B0604020202020204" charset="-127"/>
              <a:sym typeface="Symbol" panose="05050102010706020507" pitchFamily="18" charset="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ctangle 2"/>
              <p:cNvSpPr/>
              <p:nvPr/>
            </p:nvSpPr>
            <p:spPr>
              <a:xfrm>
                <a:off x="4139952" y="5237317"/>
                <a:ext cx="4572000" cy="1157625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0000"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C1C1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Batang" panose="02030600000101010101" pitchFamily="18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  <m:r>
                          <a:rPr kumimoji="0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C1C1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Batang" panose="02030600000101010101" pitchFamily="18" charset="-127"/>
                            <a:sym typeface="Symbol" panose="05050102010706020507" pitchFamily="18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  <m:t>𝑎𝑏</m:t>
                            </m:r>
                          </m:e>
                        </m:d>
                      </m:e>
                    </m:d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⊨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∨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endParaRPr kumimoji="0" lang="en-US" altLang="ko-KR" sz="28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1C1C1C"/>
                  </a:solidFill>
                  <a:effectLst/>
                  <a:uLnTx/>
                  <a:uFillTx/>
                  <a:latin typeface="Comic Sans MS"/>
                  <a:ea typeface="Batang" panose="02030600000101010101" pitchFamily="18" charset="-127"/>
                  <a:cs typeface="Arial"/>
                  <a:sym typeface="Symbol" panose="05050102010706020507" pitchFamily="18" charset="2"/>
                </a:endParaRP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>
                    <a:srgbClr val="3333CC"/>
                  </a:buClr>
                  <a:buSzPct val="80000"/>
                  <a:buFont typeface="Wingdings" panose="05000000000000000000" pitchFamily="2" charset="2"/>
                  <a:buChar char="§"/>
                  <a:tabLst/>
                  <a:defRPr/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kumimoji="0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C1C1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Batang" panose="02030600000101010101" pitchFamily="18" charset="-127"/>
                            <a:sym typeface="Symbol" panose="05050102010706020507" pitchFamily="18" charset="2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  <m:t>𝑎</m:t>
                            </m:r>
                          </m:e>
                        </m:d>
                        <m:r>
                          <a:rPr kumimoji="0" lang="en-US" altLang="ko-KR" sz="28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1C1C1C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Batang" panose="02030600000101010101" pitchFamily="18" charset="-127"/>
                            <a:sym typeface="Symbol" panose="05050102010706020507" pitchFamily="18" charset="2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1C1C1C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Batang" panose="02030600000101010101" pitchFamily="18" charset="-127"/>
                                <a:sym typeface="Symbol" panose="05050102010706020507" pitchFamily="18" charset="2"/>
                              </a:rPr>
                              <m:t>𝑎𝑏</m:t>
                            </m:r>
                          </m:e>
                        </m:d>
                      </m:e>
                    </m:d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⊭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𝐴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∧</m:t>
                    </m:r>
                    <m:r>
                      <a:rPr kumimoji="0" lang="en-US" altLang="ko-KR" sz="28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rgbClr val="1C1C1C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𝐵</m:t>
                    </m:r>
                  </m:oMath>
                </a14:m>
                <a:endParaRPr kumimoji="0" lang="he-IL" sz="1800" b="0" i="0" u="none" strike="noStrike" kern="0" cap="none" spc="0" normalizeH="0" baseline="0" noProof="0" dirty="0" smtClean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mc:Choice>
        <mc:Fallback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952" y="5237317"/>
                <a:ext cx="4572000" cy="1157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6AB5-AB51-4374-AA9A-CC7A4EF7DE57}" type="slidenum">
              <a:rPr lang="he-IL" altLang="he-IL"/>
              <a:pPr/>
              <a:t>27</a:t>
            </a:fld>
            <a:endParaRPr lang="en-US" altLang="he-IL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387475" y="69850"/>
            <a:ext cx="7793038" cy="695325"/>
          </a:xfrm>
        </p:spPr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Extension of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</a:rPr>
              <a:t>²</a:t>
            </a:r>
            <a:r>
              <a:rPr lang="en-US" altLang="ko-KR">
                <a:ea typeface="Batang" panose="020B0604020202020204" charset="-127"/>
              </a:rPr>
              <a:t> to formulas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 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Formula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£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Formula</a:t>
            </a:r>
            <a:endParaRPr lang="en-US" altLang="ko-KR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Definition. Let 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,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be prop. formulas.  </a:t>
            </a:r>
            <a:br>
              <a:rPr lang="en-US" altLang="ko-KR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  <a:br>
              <a:rPr lang="en-US" altLang="ko-KR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         iff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 models(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         iff for all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 2</a:t>
            </a:r>
            <a:r>
              <a:rPr lang="en-US" altLang="ko-KR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 baseline="30000">
                <a:ea typeface="Batang" panose="020B0604020202020204" charset="-127"/>
                <a:sym typeface="Symbol" panose="05050102010706020507" pitchFamily="18" charset="2"/>
              </a:rPr>
              <a:t>                           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then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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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Examples: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Æ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Ç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1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Æ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Ç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x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1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5CFCBC-1EB3-4FEE-80C2-B6F02B112FC1}" type="slidenum">
              <a:rPr lang="he-IL" altLang="he-IL"/>
              <a:pPr/>
              <a:t>28</a:t>
            </a:fld>
            <a:endParaRPr lang="en-US" altLang="he-IL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Semantic Classification of formulas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8563"/>
            <a:ext cx="8353425" cy="4967287"/>
          </a:xfrm>
        </p:spPr>
        <p:txBody>
          <a:bodyPr/>
          <a:lstStyle/>
          <a:p>
            <a:r>
              <a:rPr lang="en-US" altLang="ko-KR" sz="2400">
                <a:ea typeface="Batang" panose="020B0604020202020204" charset="-127"/>
              </a:rPr>
              <a:t>A formula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400">
                <a:ea typeface="Batang" panose="020B0604020202020204" charset="-127"/>
              </a:rPr>
              <a:t> is called </a:t>
            </a:r>
            <a:r>
              <a:rPr lang="en-US" altLang="ko-KR" sz="2400">
                <a:solidFill>
                  <a:srgbClr val="FF0000"/>
                </a:solidFill>
                <a:ea typeface="Batang" panose="020B0604020202020204" charset="-127"/>
              </a:rPr>
              <a:t>valid</a:t>
            </a:r>
            <a:r>
              <a:rPr lang="en-US" altLang="ko-KR" sz="2400">
                <a:ea typeface="Batang" panose="020B0604020202020204" charset="-127"/>
              </a:rPr>
              <a:t> if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models(φ) =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sz="2400" baseline="300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. </a:t>
            </a:r>
            <a:b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(also called a </a:t>
            </a:r>
            <a:r>
              <a:rPr lang="en-US" altLang="ko-KR" sz="2400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tautology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).</a:t>
            </a:r>
            <a:endParaRPr lang="en-US" altLang="ko-KR" sz="240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endParaRPr lang="en-US" altLang="ko-KR" sz="240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A formula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 is called </a:t>
            </a:r>
            <a:r>
              <a:rPr lang="en-US" altLang="ko-KR" sz="240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satisfiable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 if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models(φ) </a:t>
            </a:r>
            <a:r>
              <a:rPr lang="en-US" altLang="ko-KR" sz="2400">
                <a:solidFill>
                  <a:schemeClr val="tx1"/>
                </a:solidFill>
                <a:latin typeface="Symbol" panose="05050102010706020507" pitchFamily="18" charset="2"/>
                <a:ea typeface="Batang" panose="020B0604020202020204" charset="-127"/>
                <a:sym typeface="Symbol" panose="05050102010706020507" pitchFamily="18" charset="2"/>
              </a:rPr>
              <a:t>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;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. </a:t>
            </a:r>
          </a:p>
          <a:p>
            <a:endParaRPr lang="en-US" altLang="ko-KR" sz="240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A formula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 is called </a:t>
            </a:r>
            <a:r>
              <a:rPr lang="en-US" altLang="ko-KR" sz="2400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un</a:t>
            </a:r>
            <a:r>
              <a:rPr lang="en-US" altLang="ko-KR" sz="240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satisfiable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 if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models(φ) = </a:t>
            </a:r>
            <a:r>
              <a:rPr lang="en-US" altLang="ko-KR" sz="24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;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. </a:t>
            </a:r>
            <a:b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</a:b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(also called a </a:t>
            </a:r>
            <a:r>
              <a:rPr lang="en-US" altLang="ko-KR" sz="2400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contradiction</a:t>
            </a:r>
            <a:r>
              <a:rPr lang="en-US" altLang="ko-KR" sz="2400">
                <a:solidFill>
                  <a:schemeClr val="folHlink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 sz="2400">
                <a:ea typeface="Batang" panose="020B0604020202020204" charset="-127"/>
                <a:sym typeface="Symbol" panose="05050102010706020507" pitchFamily="18" charset="2"/>
              </a:rPr>
              <a:t>.</a:t>
            </a: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2124075" y="4652963"/>
            <a:ext cx="4895850" cy="1727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2555875" y="5372100"/>
            <a:ext cx="1368425" cy="4333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 flipH="1">
            <a:off x="4643438" y="4652963"/>
            <a:ext cx="0" cy="172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5148263" y="5013325"/>
            <a:ext cx="14366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unsatisfiable</a:t>
            </a: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809875" y="4795838"/>
            <a:ext cx="11826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satisfiable</a:t>
            </a:r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2700338" y="5372100"/>
            <a:ext cx="650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valid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13E8F3-79A2-4C6C-9DB1-F9142F2BBF36}" type="slidenum">
              <a:rPr lang="he-IL" altLang="he-IL"/>
              <a:pPr/>
              <a:t>29</a:t>
            </a:fld>
            <a:endParaRPr lang="en-US" altLang="he-IL"/>
          </a:p>
        </p:txBody>
      </p:sp>
      <p:sp>
        <p:nvSpPr>
          <p:cNvPr id="199682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44450"/>
            <a:ext cx="7793037" cy="738188"/>
          </a:xfrm>
        </p:spPr>
        <p:txBody>
          <a:bodyPr/>
          <a:lstStyle/>
          <a:p>
            <a:r>
              <a:rPr lang="en-US" altLang="he-IL"/>
              <a:t>Validity, satisfiability... in truth tables </a:t>
            </a:r>
          </a:p>
        </p:txBody>
      </p:sp>
      <p:graphicFrame>
        <p:nvGraphicFramePr>
          <p:cNvPr id="199683" name="Group 3"/>
          <p:cNvGraphicFramePr>
            <a:graphicFrameLocks noGrp="1"/>
          </p:cNvGraphicFramePr>
          <p:nvPr>
            <p:ph type="body" idx="1"/>
          </p:nvPr>
        </p:nvGraphicFramePr>
        <p:xfrm>
          <a:off x="1042988" y="1414463"/>
          <a:ext cx="6049962" cy="2519364"/>
        </p:xfrm>
        <a:graphic>
          <a:graphicData uri="http://schemas.openxmlformats.org/drawingml/2006/table">
            <a:tbl>
              <a:tblPr rtl="1"/>
              <a:tblGrid>
                <a:gridCol w="1296987">
                  <a:extLst>
                    <a:ext uri="{9D8B030D-6E8A-4147-A177-3AD203B41FA5}">
                      <a16:colId xmlns:a16="http://schemas.microsoft.com/office/drawing/2014/main" val="2773089985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378468217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3271287063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3279139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1514877625"/>
                    </a:ext>
                  </a:extLst>
                </a:gridCol>
              </a:tblGrid>
              <a:tr h="5048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Ç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Æ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: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(p → (q → q))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48355993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05614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868605"/>
                  </a:ext>
                </a:extLst>
              </a:tr>
              <a:tr h="5032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33354534"/>
                  </a:ext>
                </a:extLst>
              </a:tr>
              <a:tr h="5048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467422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9B6F7-B4CB-4EFF-AFEE-27FA2B65735B}" type="slidenum">
              <a:rPr lang="he-IL" altLang="he-IL"/>
              <a:pPr/>
              <a:t>3</a:t>
            </a:fld>
            <a:endParaRPr lang="en-US" altLang="he-IL"/>
          </a:p>
        </p:txBody>
      </p:sp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Batang" panose="020B0604020202020204" charset="-127"/>
              </a:rPr>
              <a:t>Propositional logic: Syntax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ea typeface="Batang" panose="020B0604020202020204" charset="-127"/>
              </a:rPr>
              <a:t>The symbols of the language:</a:t>
            </a:r>
          </a:p>
          <a:p>
            <a:pPr lvl="1" algn="just"/>
            <a:r>
              <a:rPr lang="en-US" altLang="ko-KR" dirty="0">
                <a:ea typeface="Batang" panose="020B0604020202020204" charset="-127"/>
              </a:rPr>
              <a:t>Propositional symbols (Prop):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dirty="0">
                <a:ea typeface="Batang" panose="020B0604020202020204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 dirty="0">
                <a:ea typeface="Batang" panose="020B0604020202020204" charset="-127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 dirty="0">
                <a:ea typeface="Batang" panose="020B0604020202020204" charset="-127"/>
              </a:rPr>
              <a:t>,…</a:t>
            </a:r>
          </a:p>
          <a:p>
            <a:pPr lvl="1" algn="just"/>
            <a:r>
              <a:rPr lang="en-US" altLang="ko-KR" dirty="0">
                <a:ea typeface="Batang" panose="020B0604020202020204" charset="-127"/>
              </a:rPr>
              <a:t>Connectives: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and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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or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not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implies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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equivalent to 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©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</a:t>
            </a:r>
            <a:r>
              <a:rPr lang="en-US" altLang="ko-KR" dirty="0" err="1">
                <a:ea typeface="Batang" panose="020B0604020202020204" charset="-127"/>
                <a:sym typeface="Symbol" panose="05050102010706020507" pitchFamily="18" charset="2"/>
              </a:rPr>
              <a:t>xor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(different than)</a:t>
            </a:r>
          </a:p>
          <a:p>
            <a:pPr lvl="2" algn="just"/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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&gt;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 	False, True</a:t>
            </a:r>
          </a:p>
          <a:p>
            <a:pPr lvl="1" algn="just"/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Parenthesis: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.</a:t>
            </a:r>
          </a:p>
          <a:p>
            <a:pPr algn="just"/>
            <a:endParaRPr lang="en-US" altLang="ko-KR" sz="2400" dirty="0">
              <a:ea typeface="Batang" panose="020B06040202020202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77C41-6B90-4493-BF59-6722F2781B77}" type="slidenum">
              <a:rPr lang="he-IL" altLang="he-IL"/>
              <a:pPr/>
              <a:t>30</a:t>
            </a:fld>
            <a:endParaRPr lang="en-US" altLang="he-IL"/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Characteristics of valid/sat. formulas... 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Lemma</a:t>
            </a:r>
          </a:p>
          <a:p>
            <a:pPr lvl="1"/>
            <a:r>
              <a:rPr lang="en-US" altLang="ko-KR">
                <a:ea typeface="Batang" panose="020B0604020202020204" charset="-127"/>
              </a:rPr>
              <a:t>A formula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is valid iff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φ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is unsatisfiable</a:t>
            </a: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φ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is satisfiable iff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φ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is not valid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ko-KR">
              <a:ea typeface="Batang" panose="020B0604020202020204" charset="-127"/>
              <a:sym typeface="Symbol" panose="05050102010706020507" pitchFamily="18" charset="2"/>
            </a:endParaRPr>
          </a:p>
        </p:txBody>
      </p:sp>
      <p:sp>
        <p:nvSpPr>
          <p:cNvPr id="28676" name="Rectangle 4"/>
          <p:cNvSpPr>
            <a:spLocks noChangeArrowheads="1"/>
          </p:cNvSpPr>
          <p:nvPr/>
        </p:nvSpPr>
        <p:spPr bwMode="auto">
          <a:xfrm>
            <a:off x="3276600" y="4076700"/>
            <a:ext cx="1800225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he-IL" b="1">
                <a:solidFill>
                  <a:schemeClr val="tx2"/>
                </a:solidFill>
              </a:rPr>
              <a:t>Satisfiability </a:t>
            </a:r>
          </a:p>
          <a:p>
            <a:pPr algn="ctr"/>
            <a:r>
              <a:rPr lang="en-US" altLang="he-IL" b="1">
                <a:solidFill>
                  <a:schemeClr val="tx2"/>
                </a:solidFill>
              </a:rPr>
              <a:t>checker</a:t>
            </a:r>
          </a:p>
        </p:txBody>
      </p:sp>
      <p:sp>
        <p:nvSpPr>
          <p:cNvPr id="28678" name="Line 6"/>
          <p:cNvSpPr>
            <a:spLocks noChangeShapeType="1"/>
          </p:cNvSpPr>
          <p:nvPr/>
        </p:nvSpPr>
        <p:spPr bwMode="auto">
          <a:xfrm flipV="1">
            <a:off x="5076825" y="3933825"/>
            <a:ext cx="1366838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5076825" y="4724400"/>
            <a:ext cx="1295400" cy="576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611188" y="4365625"/>
            <a:ext cx="1279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chemeClr val="tx2"/>
                </a:solidFill>
              </a:rPr>
              <a:t>Is</a:t>
            </a:r>
            <a:r>
              <a:rPr lang="en-US" altLang="he-IL"/>
              <a:t> </a:t>
            </a:r>
            <a:r>
              <a:rPr lang="en-US" altLang="he-IL"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/>
              <a:t> </a:t>
            </a:r>
            <a:r>
              <a:rPr lang="en-US" altLang="he-IL">
                <a:solidFill>
                  <a:schemeClr val="tx2"/>
                </a:solidFill>
              </a:rPr>
              <a:t>valid?</a:t>
            </a:r>
            <a:r>
              <a:rPr lang="en-US" altLang="he-IL"/>
              <a:t> 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6732588" y="3716338"/>
            <a:ext cx="5921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chemeClr val="tx2"/>
                </a:solidFill>
              </a:rPr>
              <a:t>yes</a:t>
            </a:r>
            <a:r>
              <a:rPr lang="en-US" altLang="he-IL"/>
              <a:t> </a:t>
            </a:r>
          </a:p>
        </p:txBody>
      </p:sp>
      <p:sp>
        <p:nvSpPr>
          <p:cNvPr id="28682" name="Text Box 10"/>
          <p:cNvSpPr txBox="1">
            <a:spLocks noChangeArrowheads="1"/>
          </p:cNvSpPr>
          <p:nvPr/>
        </p:nvSpPr>
        <p:spPr bwMode="auto">
          <a:xfrm>
            <a:off x="6745288" y="5157788"/>
            <a:ext cx="506412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>
                <a:solidFill>
                  <a:schemeClr val="tx2"/>
                </a:solidFill>
              </a:rPr>
              <a:t>no</a:t>
            </a:r>
            <a:r>
              <a:rPr lang="en-US" altLang="he-IL"/>
              <a:t> </a:t>
            </a:r>
          </a:p>
        </p:txBody>
      </p:sp>
      <p:sp>
        <p:nvSpPr>
          <p:cNvPr id="28683" name="Line 11"/>
          <p:cNvSpPr>
            <a:spLocks noChangeShapeType="1"/>
          </p:cNvSpPr>
          <p:nvPr/>
        </p:nvSpPr>
        <p:spPr bwMode="auto">
          <a:xfrm>
            <a:off x="2268538" y="4581525"/>
            <a:ext cx="10080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8684" name="Text Box 12"/>
          <p:cNvSpPr txBox="1">
            <a:spLocks noChangeArrowheads="1"/>
          </p:cNvSpPr>
          <p:nvPr/>
        </p:nvSpPr>
        <p:spPr bwMode="auto">
          <a:xfrm>
            <a:off x="2555875" y="4094163"/>
            <a:ext cx="292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8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/>
      <p:bldP spid="28680" grpId="0"/>
      <p:bldP spid="28681" grpId="0"/>
      <p:bldP spid="28682" grpId="0"/>
      <p:bldP spid="2868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EECB49-D593-4788-88CC-E89B607267EC}" type="slidenum">
              <a:rPr lang="he-IL" altLang="he-IL"/>
              <a:pPr/>
              <a:t>31</a:t>
            </a:fld>
            <a:endParaRPr lang="en-US" altLang="he-IL"/>
          </a:p>
        </p:txBody>
      </p:sp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Look what we can do now...</a:t>
            </a:r>
          </a:p>
        </p:txBody>
      </p:sp>
      <p:sp>
        <p:nvSpPr>
          <p:cNvPr id="195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>
              <a:buFont typeface="Wingdings" panose="05000000000000000000" pitchFamily="2" charset="2"/>
              <a:buNone/>
            </a:pPr>
            <a:endParaRPr lang="en-US" altLang="ko-KR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>
                <a:solidFill>
                  <a:schemeClr val="folHlink"/>
                </a:solidFill>
                <a:ea typeface="Batang" panose="020B0604020202020204" charset="-127"/>
                <a:sym typeface="Symbol" panose="05050102010706020507" pitchFamily="18" charset="2"/>
              </a:rPr>
              <a:t>We can write:</a:t>
            </a:r>
            <a:br>
              <a:rPr lang="en-US" altLang="ko-KR">
                <a:solidFill>
                  <a:schemeClr val="folHlink"/>
                </a:solidFill>
                <a:ea typeface="Batang" panose="020B0604020202020204" charset="-127"/>
                <a:sym typeface="Symbol" panose="05050102010706020507" pitchFamily="18" charset="2"/>
              </a:rPr>
            </a:br>
            <a:endParaRPr lang="en-US" altLang="ko-KR">
              <a:solidFill>
                <a:schemeClr val="folHlink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		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when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is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valid</a:t>
            </a:r>
          </a:p>
          <a:p>
            <a:pPr lvl="1"/>
            <a:endParaRPr lang="en-US" altLang="ko-KR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msb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		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when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is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not valid</a:t>
            </a:r>
          </a:p>
          <a:p>
            <a:pPr lvl="1"/>
            <a:endParaRPr lang="en-US" altLang="ko-KR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msb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: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		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when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is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satisfiable</a:t>
            </a:r>
          </a:p>
          <a:p>
            <a:pPr lvl="1"/>
            <a:endParaRPr lang="en-US" altLang="ko-KR">
              <a:solidFill>
                <a:schemeClr val="hlink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 lvl="1"/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	</a:t>
            </a:r>
            <a:r>
              <a:rPr lang="en-US" altLang="ko-KR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: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 		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when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latin typeface="cmmi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Á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is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unsatisfiable</a:t>
            </a:r>
          </a:p>
          <a:p>
            <a:endParaRPr lang="en-US" altLang="ko-KR">
              <a:solidFill>
                <a:schemeClr val="hlink"/>
              </a:solidFill>
              <a:ea typeface="Batang" panose="020B0604020202020204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5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955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955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95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95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7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6A23F-967E-4D63-9C78-D579949266C9}" type="slidenum">
              <a:rPr lang="he-IL" altLang="he-IL"/>
              <a:pPr/>
              <a:t>32</a:t>
            </a:fld>
            <a:endParaRPr lang="en-US" altLang="he-IL"/>
          </a:p>
        </p:txBody>
      </p:sp>
      <p:sp>
        <p:nvSpPr>
          <p:cNvPr id="194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Examples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 →  (x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	</a:t>
            </a:r>
            <a:r>
              <a:rPr lang="en-US" altLang="he-IL"/>
              <a:t>	is</a:t>
            </a:r>
          </a:p>
          <a:p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 → 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/>
              <a:t>			is</a:t>
            </a:r>
          </a:p>
          <a:p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 baseline="-25000"/>
              <a:t>			</a:t>
            </a:r>
            <a:r>
              <a:rPr lang="en-US" altLang="he-IL"/>
              <a:t>is </a:t>
            </a:r>
          </a:p>
        </p:txBody>
      </p:sp>
      <p:sp>
        <p:nvSpPr>
          <p:cNvPr id="194564" name="Text Box 4"/>
          <p:cNvSpPr txBox="1">
            <a:spLocks noChangeArrowheads="1"/>
          </p:cNvSpPr>
          <p:nvPr/>
        </p:nvSpPr>
        <p:spPr bwMode="auto">
          <a:xfrm>
            <a:off x="6227763" y="1171575"/>
            <a:ext cx="792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valid</a:t>
            </a:r>
          </a:p>
        </p:txBody>
      </p:sp>
      <p:sp>
        <p:nvSpPr>
          <p:cNvPr id="194565" name="Text Box 5"/>
          <p:cNvSpPr txBox="1">
            <a:spLocks noChangeArrowheads="1"/>
          </p:cNvSpPr>
          <p:nvPr/>
        </p:nvSpPr>
        <p:spPr bwMode="auto">
          <a:xfrm>
            <a:off x="6216650" y="1666875"/>
            <a:ext cx="14176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satisfiable</a:t>
            </a:r>
          </a:p>
        </p:txBody>
      </p:sp>
      <p:sp>
        <p:nvSpPr>
          <p:cNvPr id="194566" name="Text Box 6"/>
          <p:cNvSpPr txBox="1">
            <a:spLocks noChangeArrowheads="1"/>
          </p:cNvSpPr>
          <p:nvPr/>
        </p:nvSpPr>
        <p:spPr bwMode="auto">
          <a:xfrm>
            <a:off x="6227763" y="2205038"/>
            <a:ext cx="17224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unsatisfiable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4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94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uiExpand="1" build="p"/>
      <p:bldP spid="194564" grpId="0"/>
      <p:bldP spid="194565" grpId="0"/>
      <p:bldP spid="19456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B37AB8-287F-4D27-8C11-1CBCCBF23D1C}" type="slidenum">
              <a:rPr lang="he-IL" altLang="he-IL"/>
              <a:pPr/>
              <a:t>33</a:t>
            </a:fld>
            <a:endParaRPr lang="en-US" altLang="he-IL"/>
          </a:p>
        </p:txBody>
      </p:sp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Time for equivalences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Here are some valid formulas: 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1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A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0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0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A	</a:t>
            </a:r>
            <a:r>
              <a:rPr lang="en-US" altLang="he-IL">
                <a:solidFill>
                  <a:schemeClr val="tx2"/>
                </a:solidFill>
              </a:rPr>
              <a:t>// The double-negation rule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</a:t>
            </a:r>
          </a:p>
          <a:p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Some more (De-Morgan rules): 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 ²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 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EDF4B-74FA-4A5F-8C0D-10468CCA8709}" type="slidenum">
              <a:rPr lang="he-IL" altLang="he-IL"/>
              <a:pPr/>
              <a:t>34</a:t>
            </a:fld>
            <a:endParaRPr lang="en-US" altLang="he-IL"/>
          </a:p>
        </p:txBody>
      </p:sp>
      <p:sp>
        <p:nvSpPr>
          <p:cNvPr id="209922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115888"/>
            <a:ext cx="7793037" cy="738187"/>
          </a:xfrm>
        </p:spPr>
        <p:txBody>
          <a:bodyPr/>
          <a:lstStyle/>
          <a:p>
            <a:r>
              <a:rPr lang="en-US" altLang="he-IL"/>
              <a:t>A minimal set of binary operators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5472112"/>
          </a:xfrm>
        </p:spPr>
        <p:txBody>
          <a:bodyPr/>
          <a:lstStyle/>
          <a:p>
            <a:r>
              <a:rPr lang="en-US" altLang="he-IL"/>
              <a:t>Recall the question: what is the </a:t>
            </a:r>
            <a:r>
              <a:rPr lang="en-US" altLang="he-IL">
                <a:solidFill>
                  <a:schemeClr val="hlink"/>
                </a:solidFill>
              </a:rPr>
              <a:t>minimal</a:t>
            </a:r>
            <a:r>
              <a:rPr lang="en-US" altLang="he-IL"/>
              <a:t> set of operators necessary?</a:t>
            </a:r>
          </a:p>
          <a:p>
            <a:r>
              <a:rPr lang="en-US" altLang="he-IL"/>
              <a:t>A: Through such equivalences all Boolean operators can be written with a </a:t>
            </a:r>
            <a:r>
              <a:rPr lang="en-US" altLang="he-IL">
                <a:solidFill>
                  <a:schemeClr val="hlink"/>
                </a:solidFill>
              </a:rPr>
              <a:t>single operator</a:t>
            </a:r>
            <a:r>
              <a:rPr lang="en-US" altLang="he-IL"/>
              <a:t> (NAND).</a:t>
            </a:r>
          </a:p>
          <a:p>
            <a:pPr lvl="1"/>
            <a:r>
              <a:rPr lang="en-US" altLang="he-IL"/>
              <a:t>Indeed, typically industrial circuits only use one type of logical gate</a:t>
            </a:r>
          </a:p>
          <a:p>
            <a:endParaRPr lang="en-US" altLang="he-IL"/>
          </a:p>
          <a:p>
            <a:r>
              <a:rPr lang="en-US" altLang="he-IL"/>
              <a:t>We’ll see how two are enough: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folHlink"/>
                </a:solidFill>
              </a:rPr>
              <a:t>and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/>
            <a:r>
              <a:rPr lang="en-US" altLang="he-IL"/>
              <a:t>Or: 		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/>
              <a:t>Implies: 		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(A →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</a:t>
            </a:r>
          </a:p>
          <a:p>
            <a:pPr lvl="1"/>
            <a:r>
              <a:rPr lang="en-US" altLang="he-IL"/>
              <a:t>Equivalence:	</a:t>
            </a: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 </a:t>
            </a:r>
            <a:r>
              <a:rPr lang="en-US" altLang="he-IL">
                <a:solidFill>
                  <a:schemeClr val="tx1"/>
                </a:solidFill>
              </a:rPr>
              <a:t>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 </a:t>
            </a:r>
            <a:r>
              <a:rPr lang="en-US" altLang="he-IL">
                <a:solidFill>
                  <a:schemeClr val="tx1"/>
                </a:solidFill>
              </a:rPr>
              <a:t>(A →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(B → A)</a:t>
            </a:r>
          </a:p>
          <a:p>
            <a:pPr lvl="1"/>
            <a:r>
              <a:rPr lang="en-US" altLang="he-IL"/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9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9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9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9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09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09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3BAE9C-9717-42B2-9E75-32F65CEB2057}" type="slidenum">
              <a:rPr lang="he-IL" altLang="he-IL"/>
              <a:pPr/>
              <a:t>35</a:t>
            </a:fld>
            <a:endParaRPr lang="en-US" altLang="he-IL"/>
          </a:p>
        </p:txBody>
      </p:sp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16038" y="-73025"/>
            <a:ext cx="7793037" cy="838200"/>
          </a:xfrm>
        </p:spPr>
        <p:txBody>
          <a:bodyPr/>
          <a:lstStyle/>
          <a:p>
            <a:r>
              <a:rPr lang="en-US" altLang="he-IL"/>
              <a:t>The decision problem of formulas</a:t>
            </a:r>
          </a:p>
        </p:txBody>
      </p:sp>
      <p:sp>
        <p:nvSpPr>
          <p:cNvPr id="200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The decision problem:</a:t>
            </a:r>
            <a:br>
              <a:rPr lang="en-US" altLang="he-IL"/>
            </a:br>
            <a:r>
              <a:rPr lang="en-US" altLang="he-IL"/>
              <a:t/>
            </a:r>
            <a:br>
              <a:rPr lang="en-US" altLang="he-IL"/>
            </a:br>
            <a:r>
              <a:rPr lang="en-US" altLang="he-IL"/>
              <a:t>Given a propositional formula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, is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Á</a:t>
            </a:r>
            <a:r>
              <a:rPr lang="en-US" altLang="he-IL"/>
              <a:t> satisfiable ? 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An algorithm that always </a:t>
            </a:r>
            <a:r>
              <a:rPr lang="en-US" altLang="he-IL">
                <a:solidFill>
                  <a:schemeClr val="hlink"/>
                </a:solidFill>
              </a:rPr>
              <a:t>terminates</a:t>
            </a:r>
            <a:r>
              <a:rPr lang="en-US" altLang="he-IL"/>
              <a:t> with a </a:t>
            </a:r>
            <a:r>
              <a:rPr lang="en-US" altLang="he-IL">
                <a:solidFill>
                  <a:schemeClr val="hlink"/>
                </a:solidFill>
              </a:rPr>
              <a:t>correct answer</a:t>
            </a:r>
            <a:r>
              <a:rPr lang="en-US" altLang="he-IL"/>
              <a:t> to this problem is called a </a:t>
            </a:r>
            <a:r>
              <a:rPr lang="en-US" altLang="he-IL" b="1">
                <a:solidFill>
                  <a:schemeClr val="hlink"/>
                </a:solidFill>
              </a:rPr>
              <a:t>decision procedure</a:t>
            </a:r>
            <a:r>
              <a:rPr lang="en-US" altLang="he-IL"/>
              <a:t> for propositional logic. </a:t>
            </a:r>
          </a:p>
        </p:txBody>
      </p:sp>
      <p:sp>
        <p:nvSpPr>
          <p:cNvPr id="200708" name="Rectangle 4"/>
          <p:cNvSpPr>
            <a:spLocks noChangeArrowheads="1"/>
          </p:cNvSpPr>
          <p:nvPr/>
        </p:nvSpPr>
        <p:spPr bwMode="auto">
          <a:xfrm>
            <a:off x="1042988" y="1916113"/>
            <a:ext cx="7416800" cy="720725"/>
          </a:xfrm>
          <a:prstGeom prst="rect">
            <a:avLst/>
          </a:prstGeom>
          <a:noFill/>
          <a:ln w="9525">
            <a:solidFill>
              <a:schemeClr val="tx1"/>
            </a:solidFill>
            <a:prstDash val="lgDash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0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AA524-2EFC-4428-8051-E80897AB6791}" type="slidenum">
              <a:rPr lang="he-IL" altLang="he-IL"/>
              <a:pPr/>
              <a:t>36</a:t>
            </a:fld>
            <a:endParaRPr lang="en-US" altLang="he-IL"/>
          </a:p>
        </p:txBody>
      </p:sp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A Brief Introduction to Logic - Outline</a:t>
            </a:r>
          </a:p>
        </p:txBody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>
                <a:ea typeface="Batang" panose="020B0604020202020204" charset="-127"/>
              </a:rPr>
              <a:t>Propositional </a:t>
            </a:r>
            <a:r>
              <a:rPr lang="en-US" altLang="ko-KR" dirty="0">
                <a:ea typeface="Batang" panose="020B0604020202020204" charset="-127"/>
              </a:rPr>
              <a:t>Logic :Syntax </a:t>
            </a:r>
          </a:p>
          <a:p>
            <a:r>
              <a:rPr lang="en-US" altLang="ko-KR" dirty="0">
                <a:ea typeface="Batang" panose="020B0604020202020204" charset="-127"/>
              </a:rPr>
              <a:t>Propositional Logic :Semantics</a:t>
            </a:r>
          </a:p>
          <a:p>
            <a:r>
              <a:rPr lang="en-US" altLang="ko-KR" dirty="0">
                <a:ea typeface="Batang" panose="020B0604020202020204" charset="-127"/>
              </a:rPr>
              <a:t>Satisfiability and validity</a:t>
            </a:r>
          </a:p>
          <a:p>
            <a:r>
              <a:rPr lang="en-US" altLang="ko-KR" dirty="0">
                <a:solidFill>
                  <a:schemeClr val="hlink"/>
                </a:solidFill>
                <a:ea typeface="Batang" panose="020B0604020202020204" charset="-127"/>
              </a:rPr>
              <a:t>Modeling with Propositional logic</a:t>
            </a:r>
          </a:p>
          <a:p>
            <a:r>
              <a:rPr lang="en-US" altLang="ko-KR" dirty="0">
                <a:ea typeface="Batang" panose="020B0604020202020204" charset="-127"/>
              </a:rPr>
              <a:t>Normal forms</a:t>
            </a:r>
          </a:p>
          <a:p>
            <a:r>
              <a:rPr lang="en-US" altLang="ko-KR" dirty="0">
                <a:ea typeface="Batang" panose="020B0604020202020204" charset="-127"/>
              </a:rPr>
              <a:t>Deductive proofs and resolution</a:t>
            </a:r>
          </a:p>
          <a:p>
            <a:endParaRPr lang="en-US" altLang="ko-KR" dirty="0">
              <a:ea typeface="Batang" panose="020B06040202020202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E0AF17-9A78-44B9-ACEB-1ED13CA01BB9}" type="slidenum">
              <a:rPr lang="he-IL" altLang="he-IL"/>
              <a:pPr/>
              <a:t>37</a:t>
            </a:fld>
            <a:endParaRPr lang="en-US" altLang="he-IL"/>
          </a:p>
        </p:txBody>
      </p:sp>
      <p:sp>
        <p:nvSpPr>
          <p:cNvPr id="201730" name="Rectangle 2"/>
          <p:cNvSpPr>
            <a:spLocks noGrp="1" noChangeArrowheads="1"/>
          </p:cNvSpPr>
          <p:nvPr>
            <p:ph type="title"/>
          </p:nvPr>
        </p:nvSpPr>
        <p:spPr>
          <a:xfrm>
            <a:off x="1243013" y="98425"/>
            <a:ext cx="7793037" cy="738188"/>
          </a:xfrm>
        </p:spPr>
        <p:txBody>
          <a:bodyPr/>
          <a:lstStyle/>
          <a:p>
            <a:r>
              <a:rPr lang="en-US" altLang="he-IL"/>
              <a:t>Before we solve this problem... </a:t>
            </a:r>
          </a:p>
        </p:txBody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Q: Suppose we can solve the satisfiability problem... how can this help us?</a:t>
            </a:r>
          </a:p>
          <a:p>
            <a:endParaRPr lang="en-US" altLang="he-IL"/>
          </a:p>
          <a:p>
            <a:r>
              <a:rPr lang="en-US" altLang="he-IL"/>
              <a:t>A: There are numerous problems in the industry that are solved via the satisfiability problem of propositional logic</a:t>
            </a:r>
          </a:p>
          <a:p>
            <a:pPr lvl="1"/>
            <a:r>
              <a:rPr lang="en-US" altLang="he-IL"/>
              <a:t>Logistics...</a:t>
            </a:r>
          </a:p>
          <a:p>
            <a:pPr lvl="1"/>
            <a:r>
              <a:rPr lang="en-US" altLang="he-IL"/>
              <a:t>Planning... </a:t>
            </a:r>
          </a:p>
          <a:p>
            <a:pPr lvl="1"/>
            <a:r>
              <a:rPr lang="en-US" altLang="he-IL"/>
              <a:t>Electronic Design Automation industry...</a:t>
            </a:r>
          </a:p>
          <a:p>
            <a:pPr lvl="1"/>
            <a:r>
              <a:rPr lang="en-US" altLang="he-IL"/>
              <a:t>Cryptography...</a:t>
            </a:r>
          </a:p>
          <a:p>
            <a:pPr lvl="1"/>
            <a:r>
              <a:rPr lang="en-US" altLang="he-IL"/>
              <a:t>... (every NP-P problem...)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A86508-9285-4038-9366-E7690EEE9E0F}" type="slidenum">
              <a:rPr lang="he-IL" altLang="he-IL"/>
              <a:pPr/>
              <a:t>38</a:t>
            </a:fld>
            <a:endParaRPr lang="en-US" altLang="he-IL"/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1: placement of wedding guests</a:t>
            </a:r>
          </a:p>
        </p:txBody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Three chairs in a row: 1,2,3</a:t>
            </a:r>
          </a:p>
          <a:p>
            <a:r>
              <a:rPr lang="en-US" altLang="he-IL"/>
              <a:t>We need to place Aunt, Sister and Father.</a:t>
            </a:r>
          </a:p>
          <a:p>
            <a:r>
              <a:rPr lang="en-US" altLang="he-IL"/>
              <a:t>Constraints: </a:t>
            </a:r>
          </a:p>
          <a:p>
            <a:pPr lvl="1"/>
            <a:r>
              <a:rPr lang="en-US" altLang="he-IL"/>
              <a:t>Aunt doesn’t want to sit near Father</a:t>
            </a:r>
          </a:p>
          <a:p>
            <a:pPr lvl="1"/>
            <a:r>
              <a:rPr lang="en-US" altLang="he-IL"/>
              <a:t>Aunt doesn’t want to sit in the left chair</a:t>
            </a:r>
          </a:p>
          <a:p>
            <a:pPr lvl="1"/>
            <a:r>
              <a:rPr lang="en-US" altLang="he-IL"/>
              <a:t>Sister doesn’t want to sit to the right of Father</a:t>
            </a:r>
          </a:p>
          <a:p>
            <a:endParaRPr lang="en-US" altLang="he-IL"/>
          </a:p>
          <a:p>
            <a:r>
              <a:rPr lang="en-US" altLang="he-IL"/>
              <a:t>Q: Can we satisfy these constraints? </a:t>
            </a:r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A00086-E749-49D4-8FF1-99F513AB0177}" type="slidenum">
              <a:rPr lang="he-IL" altLang="he-IL"/>
              <a:pPr/>
              <a:t>39</a:t>
            </a:fld>
            <a:endParaRPr lang="en-US" altLang="he-IL"/>
          </a:p>
        </p:txBody>
      </p:sp>
      <p:sp>
        <p:nvSpPr>
          <p:cNvPr id="203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1 (cont’d)</a:t>
            </a:r>
          </a:p>
        </p:txBody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Denote: Aunt = </a:t>
            </a:r>
            <a:r>
              <a:rPr lang="en-US" altLang="he-IL">
                <a:solidFill>
                  <a:schemeClr val="tx1"/>
                </a:solidFill>
              </a:rPr>
              <a:t>1</a:t>
            </a:r>
            <a:r>
              <a:rPr lang="en-US" altLang="he-IL"/>
              <a:t>, Sister = </a:t>
            </a:r>
            <a:r>
              <a:rPr lang="en-US" altLang="he-IL">
                <a:solidFill>
                  <a:schemeClr val="tx1"/>
                </a:solidFill>
              </a:rPr>
              <a:t>2</a:t>
            </a:r>
            <a:r>
              <a:rPr lang="en-US" altLang="he-IL"/>
              <a:t>, Father = </a:t>
            </a:r>
            <a:r>
              <a:rPr lang="en-US" altLang="he-IL">
                <a:solidFill>
                  <a:schemeClr val="tx1"/>
                </a:solidFill>
              </a:rPr>
              <a:t>3</a:t>
            </a:r>
          </a:p>
          <a:p>
            <a:r>
              <a:rPr lang="en-US" altLang="he-IL"/>
              <a:t>Introduce a propositional variable for each pair (person, place).</a:t>
            </a:r>
          </a:p>
          <a:p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ij</a:t>
            </a:r>
            <a:r>
              <a:rPr lang="en-US" altLang="he-IL">
                <a:solidFill>
                  <a:schemeClr val="tx1"/>
                </a:solidFill>
              </a:rPr>
              <a:t> =</a:t>
            </a:r>
            <a:r>
              <a:rPr lang="en-US" altLang="he-IL"/>
              <a:t> person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/>
              <a:t> is sited in place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/>
              <a:t>, for </a:t>
            </a:r>
            <a:r>
              <a:rPr lang="en-US" altLang="he-IL">
                <a:solidFill>
                  <a:schemeClr val="tx1"/>
                </a:solidFill>
              </a:rPr>
              <a:t>1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 i</a:t>
            </a:r>
            <a:r>
              <a:rPr lang="en-US" altLang="he-IL">
                <a:solidFill>
                  <a:schemeClr val="tx1"/>
                </a:solidFill>
              </a:rPr>
              <a:t>,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</a:rPr>
              <a:t> 3</a:t>
            </a:r>
          </a:p>
          <a:p>
            <a:r>
              <a:rPr lang="en-US" altLang="he-IL"/>
              <a:t>Constraints: </a:t>
            </a:r>
          </a:p>
          <a:p>
            <a:pPr lvl="1"/>
            <a:r>
              <a:rPr lang="en-US" altLang="he-IL"/>
              <a:t>Aunt doesn’t want to sit near Father: 	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</a:rPr>
              <a:t>((x</a:t>
            </a:r>
            <a:r>
              <a:rPr lang="en-US" altLang="he-IL" baseline="-25000">
                <a:solidFill>
                  <a:schemeClr val="tx1"/>
                </a:solidFill>
              </a:rPr>
              <a:t>1,1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1,3</a:t>
            </a:r>
            <a:r>
              <a:rPr lang="en-US" altLang="he-IL">
                <a:solidFill>
                  <a:schemeClr val="tx1"/>
                </a:solidFill>
              </a:rPr>
              <a:t>) →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3,2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 </a:t>
            </a:r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1,2</a:t>
            </a:r>
            <a:r>
              <a:rPr lang="en-US" altLang="he-IL">
                <a:solidFill>
                  <a:schemeClr val="tx1"/>
                </a:solidFill>
              </a:rPr>
              <a:t> →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3,1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3,3</a:t>
            </a:r>
            <a:r>
              <a:rPr lang="en-US" altLang="he-IL">
                <a:solidFill>
                  <a:schemeClr val="tx1"/>
                </a:solidFill>
              </a:rPr>
              <a:t>))</a:t>
            </a:r>
          </a:p>
          <a:p>
            <a:pPr lvl="1"/>
            <a:r>
              <a:rPr lang="en-US" altLang="he-IL"/>
              <a:t>Aunt doesn’t want to sit in the left chair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1,1</a:t>
            </a:r>
            <a:endParaRPr lang="en-US" altLang="he-IL">
              <a:solidFill>
                <a:schemeClr val="tx1"/>
              </a:solidFill>
            </a:endParaRPr>
          </a:p>
          <a:p>
            <a:pPr lvl="1"/>
            <a:r>
              <a:rPr lang="en-US" altLang="he-IL"/>
              <a:t>Sister doesn’t want to sit to the right of Father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3,1 </a:t>
            </a:r>
            <a:r>
              <a:rPr lang="en-US" altLang="he-IL">
                <a:solidFill>
                  <a:schemeClr val="tx1"/>
                </a:solidFill>
              </a:rPr>
              <a:t>→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2,2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3,2</a:t>
            </a:r>
            <a:r>
              <a:rPr lang="en-US" altLang="he-IL">
                <a:solidFill>
                  <a:schemeClr val="tx1"/>
                </a:solidFill>
              </a:rPr>
              <a:t> →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2,3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3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79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>
                <a:ea typeface="Batang" panose="020B0604020202020204" charset="-127"/>
              </a:rPr>
              <a:t>Propositional logic: Syntax</a:t>
            </a:r>
            <a:endParaRPr lang="he-I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Q1: how many different binary symbols can we define ? </a:t>
            </a:r>
          </a:p>
          <a:p>
            <a:pPr algn="just"/>
            <a:r>
              <a:rPr lang="en-US" altLang="ko-KR" dirty="0">
                <a:ea typeface="Batang" panose="020B0604020202020204" charset="-127"/>
                <a:sym typeface="Symbol" panose="05050102010706020507" pitchFamily="18" charset="2"/>
              </a:rPr>
              <a:t>Q2: what is the minimal number of such symbols?</a:t>
            </a: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4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5509653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02698D-087D-4C77-A161-D1BA5CD364AA}" type="slidenum">
              <a:rPr lang="he-IL" altLang="he-IL"/>
              <a:pPr/>
              <a:t>40</a:t>
            </a:fld>
            <a:endParaRPr lang="en-US" altLang="he-IL"/>
          </a:p>
        </p:txBody>
      </p:sp>
      <p:sp>
        <p:nvSpPr>
          <p:cNvPr id="204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1 (cont’d)</a:t>
            </a:r>
          </a:p>
        </p:txBody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More constraints: </a:t>
            </a:r>
          </a:p>
          <a:p>
            <a:pPr lvl="1"/>
            <a:r>
              <a:rPr lang="en-US" altLang="he-IL"/>
              <a:t>Each person is placed: 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1,1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1,2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1,3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2,1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2,2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2,3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3,1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3,2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3,3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he-IL"/>
              <a:t>Or, more concisely: </a:t>
            </a:r>
          </a:p>
          <a:p>
            <a:endParaRPr lang="en-US" altLang="he-IL"/>
          </a:p>
          <a:p>
            <a:pPr lvl="1"/>
            <a:r>
              <a:rPr lang="en-US" altLang="he-IL"/>
              <a:t>No person is placed in more than one place:</a:t>
            </a:r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endParaRPr lang="en-US" altLang="he-IL"/>
          </a:p>
          <a:p>
            <a:r>
              <a:rPr lang="en-US" altLang="he-IL"/>
              <a:t>Overall 9 variables, 26 conjoined constraints.</a:t>
            </a:r>
          </a:p>
        </p:txBody>
      </p:sp>
      <p:pic>
        <p:nvPicPr>
          <p:cNvPr id="204806" name="Picture 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538" y="2997200"/>
            <a:ext cx="1143000" cy="78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204810" name="Picture 10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0338" y="4652963"/>
            <a:ext cx="2971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4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4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4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480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4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3" grpId="0" uiExpand="1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FF938A-755C-49B9-81CF-94AE52D90E08}" type="slidenum">
              <a:rPr lang="he-IL" altLang="he-IL"/>
              <a:pPr/>
              <a:t>41</a:t>
            </a:fld>
            <a:endParaRPr lang="en-US" altLang="he-IL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2 (Lewis Carroll)</a:t>
            </a:r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125538"/>
            <a:ext cx="8559800" cy="4967287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altLang="he-IL" sz="2200" dirty="0"/>
              <a:t>(1) All the dated letters in this room are written on blue paper; </a:t>
            </a:r>
            <a:br>
              <a:rPr lang="en-US" altLang="he-IL" sz="2200" dirty="0"/>
            </a:br>
            <a:r>
              <a:rPr lang="en-US" altLang="he-IL" sz="2200" dirty="0"/>
              <a:t>(2) None of them are in black ink, except those that are written in the third person; </a:t>
            </a:r>
            <a:br>
              <a:rPr lang="en-US" altLang="he-IL" sz="2200" dirty="0"/>
            </a:br>
            <a:r>
              <a:rPr lang="en-US" altLang="he-IL" sz="2200" dirty="0"/>
              <a:t>(3) I have not filed any of them that I can read; </a:t>
            </a:r>
            <a:br>
              <a:rPr lang="en-US" altLang="he-IL" sz="2200" dirty="0"/>
            </a:br>
            <a:r>
              <a:rPr lang="en-US" altLang="he-IL" sz="2200" dirty="0"/>
              <a:t>(4) None of them, that are written on one sheet, are undated; </a:t>
            </a:r>
            <a:br>
              <a:rPr lang="en-US" altLang="he-IL" sz="2200" dirty="0"/>
            </a:br>
            <a:r>
              <a:rPr lang="en-US" altLang="he-IL" sz="2200" dirty="0"/>
              <a:t>(5) All of them, that are not crossed, are in black ink; </a:t>
            </a:r>
            <a:br>
              <a:rPr lang="en-US" altLang="he-IL" sz="2200" dirty="0"/>
            </a:br>
            <a:r>
              <a:rPr lang="en-US" altLang="he-IL" sz="2200" dirty="0"/>
              <a:t>(6) All of them, written by Brown, begin with "Dear Sir"; </a:t>
            </a:r>
            <a:br>
              <a:rPr lang="en-US" altLang="he-IL" sz="2200" dirty="0"/>
            </a:br>
            <a:r>
              <a:rPr lang="en-US" altLang="he-IL" sz="2200" dirty="0"/>
              <a:t>(7) All of them, written on blue paper, are filed; </a:t>
            </a:r>
            <a:br>
              <a:rPr lang="en-US" altLang="he-IL" sz="2200" dirty="0"/>
            </a:br>
            <a:r>
              <a:rPr lang="en-US" altLang="he-IL" sz="2200" dirty="0"/>
              <a:t>(8) None of them, written on more than one sheet, are crossed; </a:t>
            </a:r>
            <a:br>
              <a:rPr lang="en-US" altLang="he-IL" sz="2200" dirty="0"/>
            </a:br>
            <a:r>
              <a:rPr lang="en-US" altLang="he-IL" sz="2200" dirty="0"/>
              <a:t>(9) None of them, that </a:t>
            </a:r>
            <a:r>
              <a:rPr lang="en-US" altLang="he-IL" sz="2200" dirty="0" smtClean="0"/>
              <a:t>begins </a:t>
            </a:r>
            <a:r>
              <a:rPr lang="en-US" altLang="he-IL" sz="2200" dirty="0"/>
              <a:t>with "Dear Sir", are written in the third person. </a:t>
            </a:r>
            <a:br>
              <a:rPr lang="en-US" altLang="he-IL" sz="2200" dirty="0"/>
            </a:br>
            <a:r>
              <a:rPr lang="en-US" altLang="he-IL" sz="2200" dirty="0"/>
              <a:t>Therefore, I cannot read any of Brown’s letters.</a:t>
            </a:r>
          </a:p>
          <a:p>
            <a:pPr>
              <a:lnSpc>
                <a:spcPct val="120000"/>
              </a:lnSpc>
            </a:pPr>
            <a:r>
              <a:rPr lang="en-US" altLang="he-IL" sz="2200" dirty="0"/>
              <a:t>Is this statement </a:t>
            </a:r>
            <a:r>
              <a:rPr lang="en-US" altLang="he-IL" sz="2200" dirty="0">
                <a:solidFill>
                  <a:schemeClr val="hlink"/>
                </a:solidFill>
              </a:rPr>
              <a:t>valid</a:t>
            </a:r>
            <a:r>
              <a:rPr lang="en-US" altLang="he-IL" sz="2200" dirty="0"/>
              <a:t> ?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11E118-A3D1-49FB-B07F-652D9E693135}" type="slidenum">
              <a:rPr lang="he-IL" altLang="he-IL"/>
              <a:pPr/>
              <a:t>42</a:t>
            </a:fld>
            <a:endParaRPr lang="en-US" altLang="he-IL"/>
          </a:p>
        </p:txBody>
      </p:sp>
      <p:sp>
        <p:nvSpPr>
          <p:cNvPr id="206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2 (cont’d)</a:t>
            </a:r>
          </a:p>
        </p:txBody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>
                <a:solidFill>
                  <a:schemeClr val="tx1"/>
                </a:solidFill>
              </a:rPr>
              <a:t>p</a:t>
            </a:r>
            <a:r>
              <a:rPr lang="en-US" altLang="he-IL"/>
              <a:t> = “the letter is dated”</a:t>
            </a:r>
          </a:p>
          <a:p>
            <a:r>
              <a:rPr lang="en-US" altLang="he-IL">
                <a:solidFill>
                  <a:schemeClr val="tx1"/>
                </a:solidFill>
              </a:rPr>
              <a:t>q</a:t>
            </a:r>
            <a:r>
              <a:rPr lang="en-US" altLang="he-IL"/>
              <a:t> = “the letter is written on blue paper”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 sz="2000"/>
              <a:t>(1) All the dated letters in this room are written on blue paper;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 sz="2000">
                <a:solidFill>
                  <a:schemeClr val="tx1"/>
                </a:solidFill>
              </a:rPr>
              <a:t>p </a:t>
            </a:r>
            <a:r>
              <a:rPr lang="en-US" altLang="he-IL" sz="20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000">
                <a:solidFill>
                  <a:schemeClr val="tx1"/>
                </a:solidFill>
              </a:rPr>
              <a:t> q</a:t>
            </a:r>
          </a:p>
          <a:p>
            <a:r>
              <a:rPr lang="en-US" altLang="he-IL">
                <a:solidFill>
                  <a:schemeClr val="tx1"/>
                </a:solidFill>
              </a:rPr>
              <a:t>r</a:t>
            </a:r>
            <a:r>
              <a:rPr lang="en-US" altLang="he-IL"/>
              <a:t> = “the letter is written in black ink”</a:t>
            </a:r>
          </a:p>
          <a:p>
            <a:r>
              <a:rPr lang="en-US" altLang="he-IL">
                <a:solidFill>
                  <a:schemeClr val="tx1"/>
                </a:solidFill>
              </a:rPr>
              <a:t>s</a:t>
            </a:r>
            <a:r>
              <a:rPr lang="en-US" altLang="he-IL"/>
              <a:t> = “the letter is written in the third person”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000"/>
              <a:t>	</a:t>
            </a:r>
            <a:r>
              <a:rPr lang="en-US" altLang="he-IL" sz="2000">
                <a:solidFill>
                  <a:schemeClr val="folHlink"/>
                </a:solidFill>
              </a:rPr>
              <a:t>(2) None of them are in black ink, except those that are written in the third person;</a:t>
            </a:r>
            <a:r>
              <a:rPr lang="en-US" altLang="he-IL" sz="2000"/>
              <a:t> </a:t>
            </a:r>
            <a:br>
              <a:rPr lang="en-US" altLang="he-IL" sz="2000"/>
            </a:br>
            <a:endParaRPr lang="en-US" altLang="he-IL" sz="2000"/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000">
                <a:solidFill>
                  <a:schemeClr val="tx1"/>
                </a:solidFill>
              </a:rPr>
              <a:t> 	</a:t>
            </a:r>
            <a:r>
              <a:rPr lang="en-US" altLang="he-IL" sz="200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000">
                <a:solidFill>
                  <a:schemeClr val="tx1"/>
                </a:solidFill>
              </a:rPr>
              <a:t>s → </a:t>
            </a:r>
            <a:r>
              <a:rPr lang="en-US" altLang="he-IL" sz="2000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 sz="2000">
                <a:solidFill>
                  <a:schemeClr val="tx1"/>
                </a:solidFill>
              </a:rPr>
              <a:t>r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 sz="2000">
              <a:solidFill>
                <a:schemeClr val="tx1"/>
              </a:solidFill>
            </a:endParaRPr>
          </a:p>
          <a:p>
            <a:r>
              <a:rPr lang="en-US" altLang="he-IL" sz="2000">
                <a:solidFill>
                  <a:schemeClr val="tx1"/>
                </a:solidFill>
              </a:rPr>
              <a:t>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06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06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068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6BBBC9-BA77-4F9B-8BC3-8E9B3E4C2DFB}" type="slidenum">
              <a:rPr lang="he-IL" altLang="he-IL"/>
              <a:pPr/>
              <a:t>43</a:t>
            </a:fld>
            <a:endParaRPr lang="en-US" altLang="he-IL"/>
          </a:p>
        </p:txBody>
      </p:sp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3: assignment of frequencies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25538"/>
            <a:ext cx="8775700" cy="4967287"/>
          </a:xfrm>
        </p:spPr>
        <p:txBody>
          <a:bodyPr/>
          <a:lstStyle/>
          <a:p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n</a:t>
            </a:r>
            <a:r>
              <a:rPr lang="en-US" altLang="he-IL"/>
              <a:t> radio stations</a:t>
            </a:r>
          </a:p>
          <a:p>
            <a:r>
              <a:rPr lang="en-US" altLang="he-IL"/>
              <a:t>For each assign one of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k</a:t>
            </a:r>
            <a:r>
              <a:rPr lang="en-US" altLang="he-IL"/>
              <a:t> transmission frequencies,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k</a:t>
            </a:r>
            <a:r>
              <a:rPr lang="en-US" altLang="he-IL">
                <a:solidFill>
                  <a:schemeClr val="tx1"/>
                </a:solidFill>
              </a:rPr>
              <a:t> &lt;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n</a:t>
            </a:r>
            <a:r>
              <a:rPr lang="en-US" altLang="he-IL"/>
              <a:t>.</a:t>
            </a:r>
          </a:p>
          <a:p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E</a:t>
            </a:r>
            <a:r>
              <a:rPr lang="en-US" altLang="he-IL"/>
              <a:t> -- set of pairs of stations, that are too close to have the same frequency.</a:t>
            </a:r>
          </a:p>
          <a:p>
            <a:endParaRPr lang="en-US" altLang="he-IL"/>
          </a:p>
          <a:p>
            <a:r>
              <a:rPr lang="en-US" altLang="he-IL"/>
              <a:t>Q: which graph problem does this remind you of ? </a:t>
            </a:r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7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7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7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1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71B67F-E115-440D-A33C-CA8E98C85C8A}" type="slidenum">
              <a:rPr lang="he-IL" altLang="he-IL"/>
              <a:pPr/>
              <a:t>44</a:t>
            </a:fld>
            <a:endParaRPr lang="en-US" altLang="he-IL"/>
          </a:p>
        </p:txBody>
      </p:sp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 3 (cont’d)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1196975"/>
            <a:ext cx="8199438" cy="4967288"/>
          </a:xfrm>
        </p:spPr>
        <p:txBody>
          <a:bodyPr/>
          <a:lstStyle/>
          <a:p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x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 baseline="-25000">
                <a:solidFill>
                  <a:schemeClr val="tx1"/>
                </a:solidFill>
              </a:rPr>
              <a:t>,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/>
              <a:t> – station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/>
              <a:t> is assigned frequency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/>
              <a:t>, for </a:t>
            </a:r>
            <a:r>
              <a:rPr lang="en-US" altLang="he-IL">
                <a:solidFill>
                  <a:schemeClr val="tx1"/>
                </a:solidFill>
              </a:rPr>
              <a:t>1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n</a:t>
            </a:r>
            <a:r>
              <a:rPr lang="en-US" altLang="he-IL"/>
              <a:t>, </a:t>
            </a:r>
            <a:r>
              <a:rPr lang="en-US" altLang="he-IL">
                <a:solidFill>
                  <a:schemeClr val="tx1"/>
                </a:solidFill>
              </a:rPr>
              <a:t>1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·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k</a:t>
            </a:r>
            <a:r>
              <a:rPr lang="en-US" altLang="he-IL"/>
              <a:t>.</a:t>
            </a:r>
          </a:p>
          <a:p>
            <a:pPr lvl="1"/>
            <a:r>
              <a:rPr lang="en-US" altLang="he-IL"/>
              <a:t>Every station is assigned at least one frequency:</a:t>
            </a:r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r>
              <a:rPr lang="en-US" altLang="he-IL"/>
              <a:t>Every station is assigned not more than one frequency:</a:t>
            </a:r>
          </a:p>
          <a:p>
            <a:pPr lvl="1"/>
            <a:endParaRPr lang="en-US" altLang="he-IL"/>
          </a:p>
          <a:p>
            <a:pPr lvl="1"/>
            <a:endParaRPr lang="en-US" altLang="he-IL"/>
          </a:p>
          <a:p>
            <a:pPr lvl="1"/>
            <a:r>
              <a:rPr lang="en-US" altLang="he-IL"/>
              <a:t>Close stations are not assigned the same frequency. </a:t>
            </a:r>
            <a:br>
              <a:rPr lang="en-US" altLang="he-IL"/>
            </a:br>
            <a:r>
              <a:rPr lang="en-US" altLang="he-IL"/>
              <a:t>For each </a:t>
            </a:r>
            <a:r>
              <a:rPr lang="en-US" altLang="he-IL">
                <a:solidFill>
                  <a:schemeClr val="tx1"/>
                </a:solidFill>
              </a:rPr>
              <a:t>(</a:t>
            </a:r>
            <a:r>
              <a:rPr lang="en-US" altLang="he-IL" sz="2800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>
                <a:solidFill>
                  <a:schemeClr val="tx1"/>
                </a:solidFill>
              </a:rPr>
              <a:t>,</a:t>
            </a:r>
            <a:r>
              <a:rPr lang="en-US" altLang="he-IL" sz="2800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 sz="2800">
                <a:solidFill>
                  <a:schemeClr val="tx1"/>
                </a:solidFill>
                <a:latin typeface="cmmi10" panose="020B0500000000000000" pitchFamily="34" charset="0"/>
              </a:rPr>
              <a:t>E</a:t>
            </a:r>
            <a:r>
              <a:rPr lang="en-US" altLang="he-IL"/>
              <a:t>, </a:t>
            </a:r>
          </a:p>
        </p:txBody>
      </p:sp>
      <p:pic>
        <p:nvPicPr>
          <p:cNvPr id="228357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565400"/>
            <a:ext cx="10668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359" name="Picture 7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113" y="3933825"/>
            <a:ext cx="2768600" cy="812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8362" name="Picture 10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275" y="5661025"/>
            <a:ext cx="17272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3340893" y="2565400"/>
            <a:ext cx="1655763" cy="936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9" name="Rectangle 8"/>
          <p:cNvSpPr/>
          <p:nvPr/>
        </p:nvSpPr>
        <p:spPr>
          <a:xfrm>
            <a:off x="2867819" y="3871912"/>
            <a:ext cx="3151188" cy="936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  <p:sp>
        <p:nvSpPr>
          <p:cNvPr id="10" name="Rectangle 9"/>
          <p:cNvSpPr/>
          <p:nvPr/>
        </p:nvSpPr>
        <p:spPr>
          <a:xfrm>
            <a:off x="2195513" y="5665788"/>
            <a:ext cx="5689600" cy="9366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>
              <a:defRPr/>
            </a:pP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8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8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8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83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5" grpId="0" uiExpand="1" build="p"/>
      <p:bldP spid="8" grpId="0" animBg="1"/>
      <p:bldP spid="9" grpId="0" animBg="1"/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557482-BA52-4CDD-A1AC-D4E7041985F9}" type="slidenum">
              <a:rPr lang="he-IL" altLang="he-IL"/>
              <a:pPr/>
              <a:t>45</a:t>
            </a:fld>
            <a:endParaRPr lang="en-US" altLang="he-IL"/>
          </a:p>
        </p:txBody>
      </p:sp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Two classes of algorithms for validity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/>
              <a:t>Q: Is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satisfiable (/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: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is valid) ? </a:t>
            </a:r>
          </a:p>
          <a:p>
            <a:pPr marL="533400" indent="-533400"/>
            <a:r>
              <a:rPr lang="en-US" altLang="ko-KR">
                <a:ea typeface="Batang" panose="020B0604020202020204" charset="-127"/>
              </a:rPr>
              <a:t>Complexity: NP-Complete (the first-ever! – Cook’s theorem)</a:t>
            </a:r>
          </a:p>
          <a:p>
            <a:pPr marL="533400" indent="-533400"/>
            <a:endParaRPr lang="en-US" altLang="he-IL">
              <a:ea typeface="Batang" panose="020B0604020202020204" charset="-127"/>
            </a:endParaRPr>
          </a:p>
          <a:p>
            <a:pPr marL="533400" indent="-533400"/>
            <a:r>
              <a:rPr lang="en-US" altLang="he-IL">
                <a:ea typeface="Batang" panose="020B0604020202020204" charset="-127"/>
              </a:rPr>
              <a:t>Two classes of algorithms for finding out: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hlink"/>
                </a:solidFill>
                <a:ea typeface="Batang" panose="020B0604020202020204" charset="-127"/>
              </a:rPr>
              <a:t>Enumeration</a:t>
            </a:r>
            <a:r>
              <a:rPr lang="en-US" altLang="he-IL">
                <a:ea typeface="Batang" panose="020B0604020202020204" charset="-127"/>
              </a:rPr>
              <a:t> of possible solutions (Truth tables etc).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hlink"/>
                </a:solidFill>
                <a:ea typeface="Batang" panose="020B0604020202020204" charset="-127"/>
              </a:rPr>
              <a:t>Deduction</a:t>
            </a:r>
          </a:p>
          <a:p>
            <a:pPr marL="533400" indent="-533400"/>
            <a:endParaRPr lang="en-US" altLang="he-IL">
              <a:ea typeface="Batang" panose="020B0604020202020204" charset="-127"/>
            </a:endParaRPr>
          </a:p>
          <a:p>
            <a:pPr marL="533400" indent="-533400"/>
            <a:r>
              <a:rPr lang="en-US" altLang="he-IL">
                <a:ea typeface="Batang" panose="020B0604020202020204" charset="-127"/>
              </a:rPr>
              <a:t>More generally (beyond propositional logic): </a:t>
            </a:r>
          </a:p>
          <a:p>
            <a:pPr marL="914400" lvl="1" indent="-457200"/>
            <a:r>
              <a:rPr lang="en-US" altLang="he-IL">
                <a:ea typeface="Batang" panose="020B0604020202020204" charset="-127"/>
              </a:rPr>
              <a:t>Enumeration is possible only in some logics.</a:t>
            </a:r>
          </a:p>
          <a:p>
            <a:pPr marL="914400" lvl="1" indent="-457200"/>
            <a:r>
              <a:rPr lang="en-US" altLang="he-IL">
                <a:ea typeface="Batang" panose="020B0604020202020204" charset="-127"/>
              </a:rPr>
              <a:t>Deduction cannot necessarily be fully automated.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16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16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16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16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116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188DB9-474D-48B4-A701-C3C77188EAE2}" type="slidenum">
              <a:rPr lang="he-IL" altLang="he-IL"/>
              <a:pPr/>
              <a:t>46</a:t>
            </a:fld>
            <a:endParaRPr lang="en-US" altLang="he-IL"/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The satisfiability problem: enumeration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Given a formula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, is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satisfiable?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/>
            </a:r>
            <a:br>
              <a:rPr lang="en-US" altLang="ko-KR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</a:b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Boolean SAT(φ)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B:=false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for all 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 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ko-KR" b="1" baseline="3000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AP(φ)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ko-KR" b="1">
              <a:solidFill>
                <a:schemeClr val="tx1"/>
              </a:solidFill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B = B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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Eval(φ,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end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return 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}</a:t>
            </a:r>
          </a:p>
          <a:p>
            <a:endParaRPr lang="en-US" altLang="ko-KR">
              <a:solidFill>
                <a:schemeClr val="tx1"/>
              </a:solidFill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</a:endParaRPr>
          </a:p>
          <a:p>
            <a:r>
              <a:rPr lang="en-US" altLang="ko-KR">
                <a:solidFill>
                  <a:schemeClr val="folHlink"/>
                </a:solidFill>
                <a:ea typeface="Batang" panose="020B0604020202020204" charset="-127"/>
              </a:rPr>
              <a:t>There must be a better way to do that in practice.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02E1-1ACC-448E-9581-49BB937F8730}" type="slidenum">
              <a:rPr lang="he-IL" altLang="he-IL"/>
              <a:pPr/>
              <a:t>47</a:t>
            </a:fld>
            <a:endParaRPr lang="en-US" altLang="he-IL"/>
          </a:p>
        </p:txBody>
      </p:sp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A Brief Introduction to Logic - Outline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Brief historical notes on logic</a:t>
            </a:r>
          </a:p>
          <a:p>
            <a:r>
              <a:rPr lang="en-US" altLang="ko-KR">
                <a:ea typeface="Batang" panose="020B0604020202020204" charset="-127"/>
              </a:rPr>
              <a:t>Propositional Logic :Syntax </a:t>
            </a:r>
          </a:p>
          <a:p>
            <a:r>
              <a:rPr lang="en-US" altLang="ko-KR">
                <a:ea typeface="Batang" panose="020B0604020202020204" charset="-127"/>
              </a:rPr>
              <a:t>Propositional Logic :Semantics</a:t>
            </a:r>
          </a:p>
          <a:p>
            <a:r>
              <a:rPr lang="en-US" altLang="ko-KR">
                <a:ea typeface="Batang" panose="020B0604020202020204" charset="-127"/>
              </a:rPr>
              <a:t>Satisfiability and validity</a:t>
            </a:r>
          </a:p>
          <a:p>
            <a:r>
              <a:rPr lang="en-US" altLang="ko-KR">
                <a:ea typeface="Batang" panose="020B0604020202020204" charset="-127"/>
              </a:rPr>
              <a:t>Modeling with Propositional logic</a:t>
            </a:r>
          </a:p>
          <a:p>
            <a:r>
              <a:rPr lang="en-US" altLang="ko-KR">
                <a:solidFill>
                  <a:srgbClr val="FF0000"/>
                </a:solidFill>
                <a:ea typeface="Batang" panose="020B0604020202020204" charset="-127"/>
              </a:rPr>
              <a:t>Normal forms</a:t>
            </a:r>
          </a:p>
          <a:p>
            <a:r>
              <a:rPr lang="en-US" altLang="ko-KR">
                <a:ea typeface="Batang" panose="020B0604020202020204" charset="-127"/>
              </a:rPr>
              <a:t>Deductive proofs and resolution</a:t>
            </a:r>
          </a:p>
          <a:p>
            <a:endParaRPr lang="en-US" altLang="ko-KR">
              <a:ea typeface="Batang" panose="020B06040202020202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E0A5-F520-4C70-81BB-619DE37C46A6}" type="slidenum">
              <a:rPr lang="he-IL" altLang="he-IL"/>
              <a:pPr/>
              <a:t>48</a:t>
            </a:fld>
            <a:endParaRPr lang="en-US" altLang="he-IL"/>
          </a:p>
        </p:txBody>
      </p:sp>
      <p:sp>
        <p:nvSpPr>
          <p:cNvPr id="210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Definitions…</a:t>
            </a:r>
          </a:p>
        </p:txBody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</a:t>
            </a:r>
            <a:r>
              <a:rPr lang="en-US" altLang="he-IL">
                <a:solidFill>
                  <a:schemeClr val="hlink"/>
                </a:solidFill>
              </a:rPr>
              <a:t>literal</a:t>
            </a:r>
            <a:r>
              <a:rPr lang="en-US" altLang="he-IL"/>
              <a:t> is either an atom or a negation of an atom.</a:t>
            </a:r>
          </a:p>
          <a:p>
            <a:r>
              <a:rPr lang="en-US" altLang="he-IL"/>
              <a:t>Let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B). </a:t>
            </a:r>
            <a:r>
              <a:rPr lang="en-US" altLang="he-IL"/>
              <a:t>Then:</a:t>
            </a:r>
          </a:p>
          <a:p>
            <a:pPr lvl="1"/>
            <a:r>
              <a:rPr lang="en-US" altLang="he-IL"/>
              <a:t>Atoms: </a:t>
            </a:r>
            <a:r>
              <a:rPr lang="en-US" altLang="he-IL">
                <a:solidFill>
                  <a:schemeClr val="tx1"/>
                </a:solidFill>
              </a:rPr>
              <a:t>AP(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)</a:t>
            </a:r>
            <a:r>
              <a:rPr lang="en-US" altLang="he-IL"/>
              <a:t> = </a:t>
            </a:r>
            <a:r>
              <a:rPr lang="en-US" altLang="he-IL">
                <a:solidFill>
                  <a:schemeClr val="tx1"/>
                </a:solidFill>
              </a:rPr>
              <a:t>{A,B}</a:t>
            </a:r>
            <a:endParaRPr lang="en-US" altLang="he-IL"/>
          </a:p>
          <a:p>
            <a:pPr lvl="1"/>
            <a:r>
              <a:rPr lang="en-US" altLang="he-IL"/>
              <a:t>Literals: </a:t>
            </a:r>
            <a:r>
              <a:rPr lang="en-US" altLang="he-IL">
                <a:solidFill>
                  <a:schemeClr val="tx1"/>
                </a:solidFill>
              </a:rPr>
              <a:t>lit(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)</a:t>
            </a:r>
            <a:r>
              <a:rPr lang="en-US" altLang="he-IL"/>
              <a:t> = </a:t>
            </a:r>
            <a:r>
              <a:rPr lang="en-US" altLang="he-IL">
                <a:solidFill>
                  <a:schemeClr val="tx1"/>
                </a:solidFill>
              </a:rPr>
              <a:t>{A,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B}</a:t>
            </a:r>
          </a:p>
          <a:p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Equivalent formulas can have different literals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</a:t>
            </a:r>
          </a:p>
          <a:p>
            <a:pPr lvl="1"/>
            <a:r>
              <a:rPr lang="en-US" altLang="he-IL"/>
              <a:t>Now </a:t>
            </a:r>
            <a:r>
              <a:rPr lang="en-US" altLang="he-IL">
                <a:solidFill>
                  <a:schemeClr val="tx1"/>
                </a:solidFill>
              </a:rPr>
              <a:t>lit(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) = {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A, B}</a:t>
            </a:r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22DC4D-156E-4462-A429-1BEB75670476}" type="slidenum">
              <a:rPr lang="he-IL" altLang="he-IL"/>
              <a:pPr/>
              <a:t>49</a:t>
            </a:fld>
            <a:endParaRPr lang="en-US" altLang="he-IL"/>
          </a:p>
        </p:txBody>
      </p:sp>
      <p:sp>
        <p:nvSpPr>
          <p:cNvPr id="214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Definitions…</a:t>
            </a:r>
          </a:p>
        </p:txBody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</a:t>
            </a:r>
            <a:r>
              <a:rPr lang="en-US" altLang="he-IL">
                <a:solidFill>
                  <a:schemeClr val="hlink"/>
                </a:solidFill>
              </a:rPr>
              <a:t>term</a:t>
            </a:r>
            <a:r>
              <a:rPr lang="en-US" altLang="he-IL"/>
              <a:t> is a conjunction of literals</a:t>
            </a:r>
          </a:p>
          <a:p>
            <a:pPr lvl="1"/>
            <a:r>
              <a:rPr lang="en-US" altLang="he-IL"/>
              <a:t>Example: 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Definition: a </a:t>
            </a:r>
            <a:r>
              <a:rPr lang="en-US" altLang="he-IL">
                <a:solidFill>
                  <a:schemeClr val="hlink"/>
                </a:solidFill>
              </a:rPr>
              <a:t>clause</a:t>
            </a:r>
            <a:r>
              <a:rPr lang="en-US" altLang="he-IL"/>
              <a:t> is a disjunction of literals</a:t>
            </a:r>
          </a:p>
          <a:p>
            <a:pPr lvl="1"/>
            <a:r>
              <a:rPr lang="en-US" altLang="he-IL"/>
              <a:t>Example: 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</a:t>
            </a:r>
          </a:p>
          <a:p>
            <a:endParaRPr lang="en-US" altLang="he-IL">
              <a:solidFill>
                <a:schemeClr val="tx1"/>
              </a:solidFill>
            </a:endParaRPr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4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4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CB25FE-8EBC-4897-A5D9-C13157E72911}" type="slidenum">
              <a:rPr lang="he-IL" altLang="he-IL"/>
              <a:pPr/>
              <a:t>5</a:t>
            </a:fld>
            <a:endParaRPr lang="en-US" altLang="he-IL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Formulas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Grammar of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</a:rPr>
              <a:t>well-formed</a:t>
            </a:r>
            <a:r>
              <a:rPr lang="en-US" altLang="ko-KR">
                <a:ea typeface="Batang" panose="020B0604020202020204" charset="-127"/>
              </a:rPr>
              <a:t> propositional formulas</a:t>
            </a:r>
          </a:p>
          <a:p>
            <a:pPr lvl="1"/>
            <a:endParaRPr lang="en-US" altLang="ko-KR">
              <a:solidFill>
                <a:schemeClr val="tx1"/>
              </a:solidFill>
              <a:ea typeface="Batang" panose="020B0604020202020204" charset="-127"/>
            </a:endParaRPr>
          </a:p>
          <a:p>
            <a:pPr lvl="1"/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Formula := prop | (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Formula) | (Formula o Formula)</a:t>
            </a:r>
            <a:r>
              <a:rPr lang="en-US" altLang="ko-KR">
                <a:ea typeface="Batang" panose="020B0604020202020204" charset="-127"/>
              </a:rPr>
              <a:t>.</a:t>
            </a:r>
          </a:p>
          <a:p>
            <a:endParaRPr lang="en-US" altLang="ko-KR">
              <a:ea typeface="Batang" panose="020B0604020202020204" charset="-127"/>
            </a:endParaRPr>
          </a:p>
          <a:p>
            <a:pPr lvl="1"/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... where 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prop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2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Prop 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and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o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is one of the binary relations</a:t>
            </a:r>
          </a:p>
          <a:p>
            <a:pPr lvl="1"/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</a:endParaRPr>
          </a:p>
          <a:p>
            <a:endParaRPr lang="en-US" altLang="ko-KR">
              <a:ea typeface="Batang" panose="020B06040202020202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BB32CE-0343-4B7D-B10D-D7550DFF0786}" type="slidenum">
              <a:rPr lang="he-IL" altLang="he-IL"/>
              <a:pPr/>
              <a:t>50</a:t>
            </a:fld>
            <a:endParaRPr lang="en-US" altLang="he-IL"/>
          </a:p>
        </p:txBody>
      </p:sp>
      <p:sp>
        <p:nvSpPr>
          <p:cNvPr id="207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Negation Normal Form (NNF)</a:t>
            </a:r>
          </a:p>
        </p:txBody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formula is said to be in Negation Normal Form (</a:t>
            </a:r>
            <a:r>
              <a:rPr lang="en-US" altLang="he-IL">
                <a:solidFill>
                  <a:schemeClr val="hlink"/>
                </a:solidFill>
              </a:rPr>
              <a:t>NNF</a:t>
            </a:r>
            <a:r>
              <a:rPr lang="en-US" altLang="he-IL"/>
              <a:t>) if it only contains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/>
              <a:t>,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/>
              <a:t> and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/>
              <a:t> connectives and only atoms can be negated.</a:t>
            </a:r>
          </a:p>
          <a:p>
            <a:endParaRPr lang="en-US" altLang="he-IL"/>
          </a:p>
          <a:p>
            <a:r>
              <a:rPr lang="en-US" altLang="he-IL"/>
              <a:t>Examples: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  <a:r>
              <a:rPr lang="en-US" altLang="he-IL"/>
              <a:t>	is not in NNF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	</a:t>
            </a:r>
            <a:r>
              <a:rPr lang="en-US" altLang="he-IL"/>
              <a:t>	is in NNF</a:t>
            </a:r>
          </a:p>
          <a:p>
            <a:endParaRPr lang="en-US" altLang="he-IL"/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7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7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07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75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55C05A-601B-47CD-86D5-0D443402775D}" type="slidenum">
              <a:rPr lang="he-IL" altLang="he-IL"/>
              <a:pPr/>
              <a:t>51</a:t>
            </a:fld>
            <a:endParaRPr lang="en-US" altLang="he-IL"/>
          </a:p>
        </p:txBody>
      </p:sp>
      <p:sp>
        <p:nvSpPr>
          <p:cNvPr id="211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NNF</a:t>
            </a:r>
          </a:p>
        </p:txBody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Every formula can be converted to NNF in linear time:</a:t>
            </a:r>
          </a:p>
          <a:p>
            <a:pPr lvl="1"/>
            <a:r>
              <a:rPr lang="en-US" altLang="he-IL"/>
              <a:t>Eliminate all connectives other than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/>
              <a:t>,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/>
              <a:t>,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</a:p>
          <a:p>
            <a:pPr lvl="1"/>
            <a:r>
              <a:rPr lang="en-US" altLang="he-IL"/>
              <a:t>Use De Morgan and double-negation rules to push negations to the right</a:t>
            </a:r>
          </a:p>
          <a:p>
            <a:r>
              <a:rPr lang="en-US" altLang="he-IL"/>
              <a:t>Example: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/>
              <a:t>Eliminate ‘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latin typeface="cmsy10" panose="020B0500000000000000" pitchFamily="34" charset="0"/>
              </a:rPr>
              <a:t>’</a:t>
            </a:r>
            <a:r>
              <a:rPr lang="en-US" altLang="he-IL"/>
              <a:t>: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/>
              <a:t>Push negation using De Morgan: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::</a:t>
            </a:r>
            <a:r>
              <a:rPr lang="en-US" altLang="he-IL">
                <a:solidFill>
                  <a:schemeClr val="tx1"/>
                </a:solidFill>
              </a:rPr>
              <a:t>B)</a:t>
            </a:r>
          </a:p>
          <a:p>
            <a:pPr lvl="1"/>
            <a:r>
              <a:rPr lang="en-US" altLang="he-IL"/>
              <a:t>Use Double negation rule: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B)</a:t>
            </a:r>
          </a:p>
          <a:p>
            <a:endParaRPr lang="en-US" altLang="he-IL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1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1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19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19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1971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B59631-9A59-4019-A7A3-730A13785351}" type="slidenum">
              <a:rPr lang="he-IL" altLang="he-IL"/>
              <a:pPr/>
              <a:t>52</a:t>
            </a:fld>
            <a:endParaRPr lang="en-US" altLang="he-IL"/>
          </a:p>
        </p:txBody>
      </p:sp>
      <p:sp>
        <p:nvSpPr>
          <p:cNvPr id="212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Disjunctive Normal Form (DNF)</a:t>
            </a:r>
          </a:p>
        </p:txBody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formula is said to be in Disjunctive Normal Form (</a:t>
            </a:r>
            <a:r>
              <a:rPr lang="en-US" altLang="he-IL">
                <a:solidFill>
                  <a:schemeClr val="hlink"/>
                </a:solidFill>
              </a:rPr>
              <a:t>DNF</a:t>
            </a:r>
            <a:r>
              <a:rPr lang="en-US" altLang="he-IL"/>
              <a:t>) if it is a disjunction of terms.</a:t>
            </a:r>
          </a:p>
          <a:p>
            <a:pPr lvl="1"/>
            <a:r>
              <a:rPr lang="en-US" altLang="he-IL"/>
              <a:t>In other words, it is a formula of the form </a:t>
            </a:r>
            <a:br>
              <a:rPr lang="en-US" altLang="he-IL"/>
            </a:br>
            <a:r>
              <a:rPr lang="en-US" altLang="he-IL"/>
              <a:t/>
            </a:r>
            <a:br>
              <a:rPr lang="en-US" altLang="he-IL"/>
            </a:br>
            <a:r>
              <a:rPr lang="en-US" altLang="he-IL"/>
              <a:t/>
            </a:r>
            <a:br>
              <a:rPr lang="en-US" altLang="he-IL"/>
            </a:br>
            <a:r>
              <a:rPr lang="en-US" altLang="he-IL"/>
              <a:t>where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l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 baseline="-25000">
                <a:solidFill>
                  <a:schemeClr val="tx1"/>
                </a:solidFill>
              </a:rPr>
              <a:t>,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 baseline="-25000"/>
              <a:t> </a:t>
            </a:r>
            <a:r>
              <a:rPr lang="en-US" altLang="he-IL"/>
              <a:t>is the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/>
              <a:t>-th literal in the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/>
              <a:t>-th term.</a:t>
            </a:r>
          </a:p>
          <a:p>
            <a:endParaRPr lang="en-US" altLang="he-IL"/>
          </a:p>
          <a:p>
            <a:r>
              <a:rPr lang="en-US" altLang="he-IL"/>
              <a:t>Examples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</a:t>
            </a:r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D)</a:t>
            </a:r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(B)</a:t>
            </a:r>
            <a:r>
              <a:rPr lang="en-US" altLang="he-IL"/>
              <a:t>		is in DNF</a:t>
            </a:r>
          </a:p>
          <a:p>
            <a:pPr lvl="1"/>
            <a:endParaRPr lang="en-US" altLang="he-IL"/>
          </a:p>
          <a:p>
            <a:r>
              <a:rPr lang="en-US" altLang="he-IL"/>
              <a:t>DNF is a special case of NNF</a:t>
            </a:r>
          </a:p>
        </p:txBody>
      </p:sp>
      <p:pic>
        <p:nvPicPr>
          <p:cNvPr id="212996" name="Picture 4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582863"/>
            <a:ext cx="130333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2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2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2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29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29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995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364B2E-4397-4F01-91D9-F55375CD6C5E}" type="slidenum">
              <a:rPr lang="he-IL" altLang="he-IL"/>
              <a:pPr/>
              <a:t>53</a:t>
            </a:fld>
            <a:endParaRPr lang="en-US" altLang="he-IL"/>
          </a:p>
        </p:txBody>
      </p:sp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DNF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Every formula can be converted to DNF in </a:t>
            </a:r>
            <a:r>
              <a:rPr lang="en-US" altLang="he-IL">
                <a:solidFill>
                  <a:schemeClr val="hlink"/>
                </a:solidFill>
              </a:rPr>
              <a:t>exponential</a:t>
            </a:r>
            <a:r>
              <a:rPr lang="en-US" altLang="he-IL"/>
              <a:t> time and space:</a:t>
            </a:r>
          </a:p>
          <a:p>
            <a:pPr lvl="1"/>
            <a:r>
              <a:rPr lang="en-US" altLang="he-IL"/>
              <a:t>Convert to NNF</a:t>
            </a:r>
          </a:p>
          <a:p>
            <a:pPr lvl="1"/>
            <a:r>
              <a:rPr lang="en-US" altLang="he-IL"/>
              <a:t>Distribute disjunctions following the rule: </a:t>
            </a:r>
            <a:br>
              <a:rPr lang="en-US" altLang="he-IL"/>
            </a:br>
            <a:r>
              <a:rPr lang="en-US" altLang="he-IL">
                <a:solidFill>
                  <a:schemeClr val="tx1"/>
                </a:solidFill>
                <a:latin typeface="msam10" panose="020B0500000000000000" pitchFamily="34" charset="0"/>
              </a:rPr>
              <a:t>²</a:t>
            </a:r>
            <a:r>
              <a:rPr lang="en-US" altLang="he-IL">
                <a:solidFill>
                  <a:schemeClr val="tx1"/>
                </a:solidFill>
              </a:rPr>
              <a:t> 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</a:t>
            </a:r>
          </a:p>
          <a:p>
            <a:r>
              <a:rPr lang="en-US" altLang="he-IL"/>
              <a:t>Example:</a:t>
            </a:r>
          </a:p>
          <a:p>
            <a:pPr lvl="1"/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D) =</a:t>
            </a:r>
            <a:r>
              <a:rPr lang="he-IL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((A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D) = </a:t>
            </a:r>
            <a:br>
              <a:rPr lang="en-US" altLang="he-IL">
                <a:solidFill>
                  <a:schemeClr val="tx1"/>
                </a:solidFill>
              </a:rPr>
            </a:b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D)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D)</a:t>
            </a:r>
          </a:p>
          <a:p>
            <a:pPr lvl="1"/>
            <a:r>
              <a:rPr lang="en-US" altLang="he-IL"/>
              <a:t>Q: how many clauses would the DNF have had we started from a conjunction of </a:t>
            </a:r>
            <a:r>
              <a:rPr lang="en-US" altLang="he-IL">
                <a:solidFill>
                  <a:schemeClr val="tx1"/>
                </a:solidFill>
              </a:rPr>
              <a:t>n</a:t>
            </a:r>
            <a:r>
              <a:rPr lang="en-US" altLang="he-IL"/>
              <a:t> clauses 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5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5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5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15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4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D6A77-CA50-44DC-8210-2FF97CA201BF}" type="slidenum">
              <a:rPr lang="he-IL" altLang="he-IL"/>
              <a:pPr/>
              <a:t>54</a:t>
            </a:fld>
            <a:endParaRPr lang="en-US" altLang="he-IL"/>
          </a:p>
        </p:txBody>
      </p:sp>
      <p:sp>
        <p:nvSpPr>
          <p:cNvPr id="216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Satisfiability of DNF</a:t>
            </a:r>
          </a:p>
        </p:txBody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Is the following DNF formula satisfiable?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(x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x</a:t>
            </a:r>
            <a:r>
              <a:rPr lang="en-US" altLang="he-IL" baseline="-25000">
                <a:solidFill>
                  <a:schemeClr val="tx1"/>
                </a:solidFill>
              </a:rPr>
              <a:t>3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x</a:t>
            </a:r>
            <a:r>
              <a:rPr lang="en-US" altLang="he-IL" baseline="-25000">
                <a:solidFill>
                  <a:schemeClr val="tx1"/>
                </a:solidFill>
              </a:rPr>
              <a:t>3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What is the complexity of satisfiability of DNF formulas?</a:t>
            </a:r>
          </a:p>
          <a:p>
            <a:endParaRPr lang="en-US" altLang="he-IL"/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6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67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DB93F-A2FE-4A19-B20F-11AD364E04BA}" type="slidenum">
              <a:rPr lang="he-IL" altLang="he-IL"/>
              <a:pPr/>
              <a:t>55</a:t>
            </a:fld>
            <a:endParaRPr lang="en-US" altLang="he-IL"/>
          </a:p>
        </p:txBody>
      </p:sp>
      <p:sp>
        <p:nvSpPr>
          <p:cNvPr id="218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Conjunctive Normal Form (CNF)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Definition: A formula is said to be in Conjunctive Normal Form (</a:t>
            </a:r>
            <a:r>
              <a:rPr lang="en-US" altLang="he-IL">
                <a:solidFill>
                  <a:schemeClr val="hlink"/>
                </a:solidFill>
              </a:rPr>
              <a:t>CNF</a:t>
            </a:r>
            <a:r>
              <a:rPr lang="en-US" altLang="he-IL"/>
              <a:t>) if it is a conjunction of clauses.</a:t>
            </a:r>
          </a:p>
          <a:p>
            <a:pPr lvl="1"/>
            <a:r>
              <a:rPr lang="en-US" altLang="he-IL"/>
              <a:t>In other words, it is a formula of the form </a:t>
            </a:r>
            <a:br>
              <a:rPr lang="en-US" altLang="he-IL"/>
            </a:br>
            <a:r>
              <a:rPr lang="en-US" altLang="he-IL"/>
              <a:t/>
            </a:r>
            <a:br>
              <a:rPr lang="en-US" altLang="he-IL"/>
            </a:br>
            <a:r>
              <a:rPr lang="en-US" altLang="he-IL"/>
              <a:t/>
            </a:r>
            <a:br>
              <a:rPr lang="en-US" altLang="he-IL"/>
            </a:br>
            <a:r>
              <a:rPr lang="en-US" altLang="he-IL"/>
              <a:t>where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l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 baseline="-25000">
                <a:solidFill>
                  <a:schemeClr val="tx1"/>
                </a:solidFill>
              </a:rPr>
              <a:t>,</a:t>
            </a:r>
            <a:r>
              <a:rPr lang="en-US" altLang="he-IL" baseline="-25000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 baseline="-25000"/>
              <a:t> </a:t>
            </a:r>
            <a:r>
              <a:rPr lang="en-US" altLang="he-IL"/>
              <a:t>is the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j</a:t>
            </a:r>
            <a:r>
              <a:rPr lang="en-US" altLang="he-IL"/>
              <a:t>-th literal in the </a:t>
            </a:r>
            <a:r>
              <a:rPr lang="en-US" altLang="he-IL">
                <a:solidFill>
                  <a:schemeClr val="tx1"/>
                </a:solidFill>
                <a:latin typeface="cmmi10" panose="020B0500000000000000" pitchFamily="34" charset="0"/>
              </a:rPr>
              <a:t>i</a:t>
            </a:r>
            <a:r>
              <a:rPr lang="en-US" altLang="he-IL"/>
              <a:t>-th term.</a:t>
            </a:r>
          </a:p>
          <a:p>
            <a:endParaRPr lang="en-US" altLang="he-IL"/>
          </a:p>
          <a:p>
            <a:r>
              <a:rPr lang="en-US" altLang="he-IL"/>
              <a:t>Examples</a:t>
            </a:r>
          </a:p>
          <a:p>
            <a:pPr lvl="1"/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</a:t>
            </a:r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</a:rPr>
              <a:t>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D)</a:t>
            </a:r>
            <a:r>
              <a:rPr lang="en-US" altLang="he-IL"/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(B)</a:t>
            </a:r>
            <a:r>
              <a:rPr lang="en-US" altLang="he-IL"/>
              <a:t>		is in CNF</a:t>
            </a:r>
          </a:p>
          <a:p>
            <a:pPr lvl="1"/>
            <a:endParaRPr lang="en-US" altLang="he-IL"/>
          </a:p>
          <a:p>
            <a:r>
              <a:rPr lang="en-US" altLang="he-IL"/>
              <a:t>CNF is a special case of NNF</a:t>
            </a:r>
          </a:p>
        </p:txBody>
      </p:sp>
      <p:pic>
        <p:nvPicPr>
          <p:cNvPr id="218117" name="Picture 5" descr="txp_fig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2200" y="2586038"/>
            <a:ext cx="1303338" cy="630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18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81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81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181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115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473372-9867-439C-BAC6-03F913FD0700}" type="slidenum">
              <a:rPr lang="he-IL" altLang="he-IL"/>
              <a:pPr/>
              <a:t>56</a:t>
            </a:fld>
            <a:endParaRPr lang="en-US" altLang="he-IL"/>
          </a:p>
        </p:txBody>
      </p:sp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</a:t>
            </a:r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Every formula can be converted to CNF:</a:t>
            </a:r>
          </a:p>
          <a:p>
            <a:pPr lvl="1"/>
            <a:endParaRPr lang="en-US" altLang="he-IL" dirty="0"/>
          </a:p>
          <a:p>
            <a:pPr lvl="1"/>
            <a:r>
              <a:rPr lang="en-US" altLang="he-IL" dirty="0" smtClean="0"/>
              <a:t>In </a:t>
            </a:r>
            <a:r>
              <a:rPr lang="en-US" altLang="he-IL" dirty="0">
                <a:solidFill>
                  <a:schemeClr val="hlink"/>
                </a:solidFill>
              </a:rPr>
              <a:t>exponential</a:t>
            </a:r>
            <a:r>
              <a:rPr lang="en-US" altLang="he-IL" dirty="0"/>
              <a:t> time and space with the same set of </a:t>
            </a:r>
            <a:r>
              <a:rPr lang="en-US" altLang="he-IL" dirty="0" smtClean="0"/>
              <a:t>variables.</a:t>
            </a:r>
            <a:endParaRPr lang="en-US" altLang="he-IL" dirty="0"/>
          </a:p>
          <a:p>
            <a:pPr lvl="1"/>
            <a:endParaRPr lang="en-US" altLang="he-IL" dirty="0"/>
          </a:p>
          <a:p>
            <a:pPr lvl="1"/>
            <a:r>
              <a:rPr lang="en-US" altLang="he-IL" dirty="0" smtClean="0"/>
              <a:t>In </a:t>
            </a:r>
            <a:r>
              <a:rPr lang="en-US" altLang="he-IL" dirty="0">
                <a:solidFill>
                  <a:schemeClr val="hlink"/>
                </a:solidFill>
              </a:rPr>
              <a:t>linear</a:t>
            </a:r>
            <a:r>
              <a:rPr lang="en-US" altLang="he-IL" dirty="0"/>
              <a:t> time and space if new variables are added. </a:t>
            </a:r>
          </a:p>
          <a:p>
            <a:pPr lvl="2"/>
            <a:r>
              <a:rPr lang="en-US" altLang="he-IL" dirty="0"/>
              <a:t>In this case the original and converted formulas are “</a:t>
            </a:r>
            <a:r>
              <a:rPr lang="en-US" altLang="he-IL" dirty="0" err="1">
                <a:solidFill>
                  <a:schemeClr val="hlink"/>
                </a:solidFill>
              </a:rPr>
              <a:t>equi</a:t>
            </a:r>
            <a:r>
              <a:rPr lang="en-US" altLang="he-IL" dirty="0">
                <a:solidFill>
                  <a:schemeClr val="hlink"/>
                </a:solidFill>
              </a:rPr>
              <a:t>-satisfiable”</a:t>
            </a:r>
            <a:r>
              <a:rPr lang="en-US" altLang="he-IL" dirty="0"/>
              <a:t>. </a:t>
            </a:r>
          </a:p>
          <a:p>
            <a:pPr lvl="2"/>
            <a:r>
              <a:rPr lang="en-US" altLang="he-IL" dirty="0"/>
              <a:t>This technique is called </a:t>
            </a:r>
            <a:r>
              <a:rPr lang="en-US" altLang="he-IL" dirty="0" err="1">
                <a:solidFill>
                  <a:schemeClr val="hlink"/>
                </a:solidFill>
              </a:rPr>
              <a:t>Tseitin’s</a:t>
            </a:r>
            <a:r>
              <a:rPr lang="en-US" altLang="he-IL" dirty="0">
                <a:solidFill>
                  <a:schemeClr val="hlink"/>
                </a:solidFill>
              </a:rPr>
              <a:t> encoding</a:t>
            </a:r>
            <a:r>
              <a:rPr lang="en-US" altLang="he-IL" dirty="0"/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98A3F1-A3CE-4951-9C73-E84927A1CE9F}" type="slidenum">
              <a:rPr lang="he-IL" altLang="he-IL"/>
              <a:pPr/>
              <a:t>57</a:t>
            </a:fld>
            <a:endParaRPr lang="en-US" altLang="he-IL"/>
          </a:p>
        </p:txBody>
      </p:sp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the exponential way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5399087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/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case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	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/>
              <a:t> is a literal: return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>
                <a:latin typeface="Symbol" panose="05050102010706020507" pitchFamily="18" charset="2"/>
              </a:rPr>
              <a:t> </a:t>
            </a:r>
            <a:r>
              <a:rPr lang="en-US" altLang="he-IL" sz="2400"/>
              <a:t>is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: return 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) </a:t>
            </a:r>
            <a:r>
              <a:rPr lang="en-US" altLang="he-IL" sz="2400">
                <a:latin typeface="cmsy10" panose="020B0500000000000000" pitchFamily="34" charset="0"/>
              </a:rPr>
              <a:t>Æ</a:t>
            </a:r>
            <a:r>
              <a:rPr lang="en-US" altLang="he-IL" sz="2400"/>
              <a:t> 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latin typeface="Symbol" panose="05050102010706020507" pitchFamily="18" charset="2"/>
                <a:sym typeface="Symbol" panose="05050102010706020507" pitchFamily="18" charset="2"/>
              </a:rPr>
              <a:t>	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>
                <a:latin typeface="Symbol" panose="05050102010706020507" pitchFamily="18" charset="2"/>
              </a:rPr>
              <a:t> </a:t>
            </a:r>
            <a:r>
              <a:rPr lang="en-US" altLang="he-IL" sz="2400"/>
              <a:t>is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: return Dist(CNF(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),CNF(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))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}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Dist(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,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) {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case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/>
              <a:t>	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 is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12</a:t>
            </a:r>
            <a:r>
              <a:rPr lang="en-US" altLang="he-IL" sz="2400"/>
              <a:t>: return Dist(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11</a:t>
            </a:r>
            <a:r>
              <a:rPr lang="en-US" altLang="he-IL" sz="2400"/>
              <a:t>,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) </a:t>
            </a:r>
            <a:r>
              <a:rPr lang="en-US" altLang="he-IL" sz="2400">
                <a:latin typeface="cmsy10" panose="020B0500000000000000" pitchFamily="34" charset="0"/>
              </a:rPr>
              <a:t>Æ</a:t>
            </a:r>
            <a:r>
              <a:rPr lang="en-US" altLang="he-IL" sz="2400"/>
              <a:t> Dist(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12</a:t>
            </a:r>
            <a:r>
              <a:rPr lang="en-US" altLang="he-IL" sz="2400"/>
              <a:t>,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)</a:t>
            </a:r>
            <a:br>
              <a:rPr lang="en-US" altLang="he-IL" sz="2400"/>
            </a:b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r>
              <a:rPr lang="en-US" altLang="he-IL" sz="2400"/>
              <a:t> is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22</a:t>
            </a:r>
            <a:r>
              <a:rPr lang="en-US" altLang="he-IL" sz="2400"/>
              <a:t>: return Dist(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,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21</a:t>
            </a:r>
            <a:r>
              <a:rPr lang="en-US" altLang="he-IL" sz="2400"/>
              <a:t>) </a:t>
            </a:r>
            <a:r>
              <a:rPr lang="en-US" altLang="he-IL" sz="2400">
                <a:latin typeface="cmsy10" panose="020B0500000000000000" pitchFamily="34" charset="0"/>
              </a:rPr>
              <a:t>Æ</a:t>
            </a:r>
            <a:r>
              <a:rPr lang="en-US" altLang="he-IL" sz="2400"/>
              <a:t> Dist(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/>
              <a:t>,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22</a:t>
            </a:r>
            <a:r>
              <a:rPr lang="en-US" altLang="he-IL" sz="2400"/>
              <a:t>)</a:t>
            </a:r>
            <a:br>
              <a:rPr lang="en-US" altLang="he-IL" sz="2400"/>
            </a:br>
            <a:r>
              <a:rPr lang="en-US" altLang="he-IL" sz="2400"/>
              <a:t>else: return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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2</a:t>
            </a:r>
            <a:endParaRPr lang="en-US" altLang="he-IL" sz="2400" baseline="-2500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F3E70C-F7A9-42AE-A9FA-70AE3B7E28D1}" type="slidenum">
              <a:rPr lang="he-IL" altLang="he-IL"/>
              <a:pPr/>
              <a:t>58</a:t>
            </a:fld>
            <a:endParaRPr lang="en-US" altLang="he-IL"/>
          </a:p>
        </p:txBody>
      </p:sp>
      <p:sp>
        <p:nvSpPr>
          <p:cNvPr id="223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the exponential way</a:t>
            </a:r>
          </a:p>
        </p:txBody>
      </p:sp>
      <p:sp>
        <p:nvSpPr>
          <p:cNvPr id="223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400"/>
              <a:t>Consider the formula </a:t>
            </a:r>
            <a:br>
              <a:rPr lang="en-US" altLang="he-IL" sz="2400"/>
            </a:b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>
                <a:solidFill>
                  <a:schemeClr val="tx1"/>
                </a:solidFill>
              </a:rPr>
              <a:t> = (x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(x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</a:p>
          <a:p>
            <a:r>
              <a:rPr lang="en-US" altLang="he-IL" sz="2400"/>
              <a:t>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>
                <a:solidFill>
                  <a:schemeClr val="fol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)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=</a:t>
            </a:r>
            <a:r>
              <a:rPr lang="en-US" altLang="he-IL" sz="2400"/>
              <a:t> </a:t>
            </a:r>
            <a:br>
              <a:rPr lang="en-US" altLang="he-IL" sz="2400"/>
            </a:br>
            <a:r>
              <a:rPr lang="en-US" altLang="he-IL" sz="2400">
                <a:solidFill>
                  <a:schemeClr val="tx1"/>
                </a:solidFill>
              </a:rPr>
              <a:t>(x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x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br>
              <a:rPr lang="en-US" altLang="he-IL" sz="2400">
                <a:solidFill>
                  <a:schemeClr val="tx1"/>
                </a:solidFill>
              </a:rPr>
            </a:br>
            <a:r>
              <a:rPr lang="en-US" altLang="he-IL" sz="2400">
                <a:solidFill>
                  <a:schemeClr val="tx1"/>
                </a:solidFill>
              </a:rPr>
              <a:t>(x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br>
              <a:rPr lang="en-US" altLang="he-IL" sz="2400">
                <a:solidFill>
                  <a:schemeClr val="tx1"/>
                </a:solidFill>
              </a:rPr>
            </a:br>
            <a:r>
              <a:rPr lang="en-US" altLang="he-IL" sz="2400">
                <a:solidFill>
                  <a:schemeClr val="tx1"/>
                </a:solidFill>
              </a:rPr>
              <a:t>(y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x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br>
              <a:rPr lang="en-US" altLang="he-IL" sz="2400">
                <a:solidFill>
                  <a:schemeClr val="tx1"/>
                </a:solidFill>
              </a:rPr>
            </a:br>
            <a:r>
              <a:rPr lang="en-US" altLang="he-IL" sz="2400">
                <a:solidFill>
                  <a:schemeClr val="tx1"/>
                </a:solidFill>
              </a:rPr>
              <a:t>(y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</a:t>
            </a:r>
            <a:r>
              <a:rPr lang="en-US" altLang="he-IL" sz="2400"/>
              <a:t>  </a:t>
            </a:r>
            <a:br>
              <a:rPr lang="en-US" altLang="he-IL" sz="2400"/>
            </a:br>
            <a:endParaRPr lang="en-US" altLang="he-IL" sz="2400"/>
          </a:p>
          <a:p>
            <a:r>
              <a:rPr lang="en-US" altLang="he-IL" sz="2400">
                <a:solidFill>
                  <a:schemeClr val="folHlink"/>
                </a:solidFill>
                <a:sym typeface="Symbol" panose="05050102010706020507" pitchFamily="18" charset="2"/>
              </a:rPr>
              <a:t>Now consider</a:t>
            </a:r>
            <a:r>
              <a:rPr lang="en-US" altLang="he-IL" sz="2400">
                <a:solidFill>
                  <a:schemeClr val="tx1"/>
                </a:solidFill>
                <a:sym typeface="Symbol" panose="05050102010706020507" pitchFamily="18" charset="2"/>
              </a:rPr>
              <a:t>: 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he-IL" sz="2400">
                <a:solidFill>
                  <a:schemeClr val="tx1"/>
                </a:solidFill>
              </a:rPr>
              <a:t> = (x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1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(x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2</a:t>
            </a:r>
            <a:r>
              <a:rPr lang="en-US" altLang="he-IL" sz="2400">
                <a:solidFill>
                  <a:schemeClr val="tx1"/>
                </a:solidFill>
              </a:rPr>
              <a:t>)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>
                <a:solidFill>
                  <a:schemeClr val="tx1"/>
                </a:solidFill>
              </a:rPr>
              <a:t> (x</a:t>
            </a:r>
            <a:r>
              <a:rPr lang="en-US" altLang="he-IL" sz="2400" baseline="-25000">
                <a:solidFill>
                  <a:schemeClr val="tx1"/>
                </a:solidFill>
              </a:rPr>
              <a:t>n</a:t>
            </a:r>
            <a:r>
              <a:rPr lang="en-US" altLang="he-IL" sz="2400">
                <a:solidFill>
                  <a:schemeClr val="tx1"/>
                </a:solidFill>
              </a:rPr>
              <a:t>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>
                <a:solidFill>
                  <a:schemeClr val="tx1"/>
                </a:solidFill>
              </a:rPr>
              <a:t> y</a:t>
            </a:r>
            <a:r>
              <a:rPr lang="en-US" altLang="he-IL" sz="2400" baseline="-25000">
                <a:solidFill>
                  <a:schemeClr val="tx1"/>
                </a:solidFill>
              </a:rPr>
              <a:t>n</a:t>
            </a:r>
            <a:r>
              <a:rPr lang="en-US" altLang="he-IL" sz="2400">
                <a:solidFill>
                  <a:schemeClr val="tx1"/>
                </a:solidFill>
              </a:rPr>
              <a:t>)</a:t>
            </a:r>
          </a:p>
          <a:p>
            <a:r>
              <a:rPr lang="en-US" altLang="he-IL" sz="2400"/>
              <a:t>Q: How many clauses CNF(</a:t>
            </a:r>
            <a:r>
              <a:rPr lang="en-US" altLang="he-IL" sz="240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>
                <a:solidFill>
                  <a:schemeClr val="folHlink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)</a:t>
            </a:r>
            <a:r>
              <a:rPr lang="en-US" altLang="he-IL" sz="2400">
                <a:solidFill>
                  <a:schemeClr val="tx1"/>
                </a:solidFill>
                <a:sym typeface="Symbol" panose="05050102010706020507" pitchFamily="18" charset="2"/>
              </a:rPr>
              <a:t> returns ? </a:t>
            </a:r>
          </a:p>
          <a:p>
            <a:r>
              <a:rPr lang="en-US" altLang="he-IL" sz="2400">
                <a:solidFill>
                  <a:schemeClr val="folHlink"/>
                </a:solidFill>
                <a:sym typeface="Symbol" panose="05050102010706020507" pitchFamily="18" charset="2"/>
              </a:rPr>
              <a:t>A:</a:t>
            </a:r>
            <a:r>
              <a:rPr lang="en-US" altLang="he-IL" sz="2400">
                <a:solidFill>
                  <a:schemeClr val="tx1"/>
                </a:solidFill>
                <a:sym typeface="Symbol" panose="05050102010706020507" pitchFamily="18" charset="2"/>
              </a:rPr>
              <a:t> 2</a:t>
            </a:r>
            <a:r>
              <a:rPr lang="en-US" altLang="he-IL" sz="2400" baseline="3000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endParaRPr lang="en-US" altLang="he-IL" sz="2400" baseline="300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3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23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235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28CE7-60B7-47C3-A461-8244E44A6F90}" type="slidenum">
              <a:rPr lang="he-IL" altLang="he-IL"/>
              <a:pPr/>
              <a:t>59</a:t>
            </a:fld>
            <a:endParaRPr lang="en-US" altLang="he-IL"/>
          </a:p>
        </p:txBody>
      </p:sp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Consider the formula </a:t>
            </a:r>
            <a:r>
              <a:rPr lang="en-US" altLang="he-IL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>
                <a:solidFill>
                  <a:schemeClr val="tx1"/>
                </a:solidFill>
              </a:rPr>
              <a:t> =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</a:t>
            </a:r>
          </a:p>
          <a:p>
            <a:r>
              <a:rPr lang="en-US" altLang="he-IL"/>
              <a:t>The parse tree: 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Associate a new auxiliary variable with each gate.</a:t>
            </a:r>
          </a:p>
          <a:p>
            <a:r>
              <a:rPr lang="en-US" altLang="he-IL"/>
              <a:t>Add constraints that define these new variables.</a:t>
            </a:r>
          </a:p>
          <a:p>
            <a:r>
              <a:rPr lang="en-US" altLang="he-IL"/>
              <a:t>Finally, enforce the root node.</a:t>
            </a:r>
          </a:p>
        </p:txBody>
      </p:sp>
      <p:grpSp>
        <p:nvGrpSpPr>
          <p:cNvPr id="217112" name="Group 24"/>
          <p:cNvGrpSpPr>
            <a:grpSpLocks/>
          </p:cNvGrpSpPr>
          <p:nvPr/>
        </p:nvGrpSpPr>
        <p:grpSpPr bwMode="auto">
          <a:xfrm>
            <a:off x="4356100" y="1989138"/>
            <a:ext cx="2301875" cy="2087562"/>
            <a:chOff x="930" y="1570"/>
            <a:chExt cx="1858" cy="1497"/>
          </a:xfrm>
        </p:grpSpPr>
        <p:grpSp>
          <p:nvGrpSpPr>
            <p:cNvPr id="217108" name="Group 20"/>
            <p:cNvGrpSpPr>
              <a:grpSpLocks/>
            </p:cNvGrpSpPr>
            <p:nvPr/>
          </p:nvGrpSpPr>
          <p:grpSpPr bwMode="auto">
            <a:xfrm>
              <a:off x="930" y="2069"/>
              <a:ext cx="362" cy="363"/>
              <a:chOff x="930" y="2069"/>
              <a:chExt cx="362" cy="363"/>
            </a:xfrm>
          </p:grpSpPr>
          <p:sp>
            <p:nvSpPr>
              <p:cNvPr id="217092" name="Oval 4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3" name="Text Box 5"/>
              <p:cNvSpPr txBox="1">
                <a:spLocks noChangeArrowheads="1"/>
              </p:cNvSpPr>
              <p:nvPr/>
            </p:nvSpPr>
            <p:spPr bwMode="auto">
              <a:xfrm>
                <a:off x="944" y="2124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A</a:t>
                </a:r>
                <a:endParaRPr lang="en-US" altLang="he-IL" baseline="-25000"/>
              </a:p>
            </p:txBody>
          </p:sp>
        </p:grpSp>
        <p:grpSp>
          <p:nvGrpSpPr>
            <p:cNvPr id="217109" name="Group 21"/>
            <p:cNvGrpSpPr>
              <a:grpSpLocks/>
            </p:cNvGrpSpPr>
            <p:nvPr/>
          </p:nvGrpSpPr>
          <p:grpSpPr bwMode="auto">
            <a:xfrm>
              <a:off x="1927" y="2069"/>
              <a:ext cx="362" cy="363"/>
              <a:chOff x="1927" y="2069"/>
              <a:chExt cx="362" cy="363"/>
            </a:xfrm>
          </p:grpSpPr>
          <p:sp>
            <p:nvSpPr>
              <p:cNvPr id="217094" name="Oval 6"/>
              <p:cNvSpPr>
                <a:spLocks noChangeArrowheads="1"/>
              </p:cNvSpPr>
              <p:nvPr/>
            </p:nvSpPr>
            <p:spPr bwMode="auto">
              <a:xfrm>
                <a:off x="1927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5" name="Text Box 7"/>
              <p:cNvSpPr txBox="1">
                <a:spLocks noChangeArrowheads="1"/>
              </p:cNvSpPr>
              <p:nvPr/>
            </p:nvSpPr>
            <p:spPr bwMode="auto">
              <a:xfrm>
                <a:off x="1931" y="2134"/>
                <a:ext cx="268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>
                    <a:latin typeface="cmsy10" panose="020B0500000000000000" pitchFamily="34" charset="0"/>
                  </a:rPr>
                  <a:t>Æ</a:t>
                </a:r>
              </a:p>
            </p:txBody>
          </p:sp>
        </p:grpSp>
        <p:grpSp>
          <p:nvGrpSpPr>
            <p:cNvPr id="217107" name="Group 19"/>
            <p:cNvGrpSpPr>
              <a:grpSpLocks/>
            </p:cNvGrpSpPr>
            <p:nvPr/>
          </p:nvGrpSpPr>
          <p:grpSpPr bwMode="auto">
            <a:xfrm>
              <a:off x="1474" y="2704"/>
              <a:ext cx="362" cy="363"/>
              <a:chOff x="1474" y="2704"/>
              <a:chExt cx="362" cy="363"/>
            </a:xfrm>
          </p:grpSpPr>
          <p:sp>
            <p:nvSpPr>
              <p:cNvPr id="217096" name="Oval 8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7" name="Text Box 9"/>
              <p:cNvSpPr txBox="1">
                <a:spLocks noChangeArrowheads="1"/>
              </p:cNvSpPr>
              <p:nvPr/>
            </p:nvSpPr>
            <p:spPr bwMode="auto">
              <a:xfrm>
                <a:off x="1488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B</a:t>
                </a:r>
                <a:endParaRPr lang="en-US" altLang="he-IL" baseline="-25000"/>
              </a:p>
            </p:txBody>
          </p:sp>
        </p:grpSp>
        <p:grpSp>
          <p:nvGrpSpPr>
            <p:cNvPr id="217106" name="Group 18"/>
            <p:cNvGrpSpPr>
              <a:grpSpLocks/>
            </p:cNvGrpSpPr>
            <p:nvPr/>
          </p:nvGrpSpPr>
          <p:grpSpPr bwMode="auto">
            <a:xfrm>
              <a:off x="2426" y="2704"/>
              <a:ext cx="362" cy="363"/>
              <a:chOff x="2472" y="2704"/>
              <a:chExt cx="362" cy="363"/>
            </a:xfrm>
          </p:grpSpPr>
          <p:sp>
            <p:nvSpPr>
              <p:cNvPr id="217098" name="Oval 10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099" name="Text Box 11"/>
              <p:cNvSpPr txBox="1">
                <a:spLocks noChangeArrowheads="1"/>
              </p:cNvSpPr>
              <p:nvPr/>
            </p:nvSpPr>
            <p:spPr bwMode="auto">
              <a:xfrm>
                <a:off x="2486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C</a:t>
                </a:r>
                <a:endParaRPr lang="en-US" altLang="he-IL" baseline="-25000"/>
              </a:p>
            </p:txBody>
          </p:sp>
        </p:grpSp>
        <p:grpSp>
          <p:nvGrpSpPr>
            <p:cNvPr id="217110" name="Group 22"/>
            <p:cNvGrpSpPr>
              <a:grpSpLocks/>
            </p:cNvGrpSpPr>
            <p:nvPr/>
          </p:nvGrpSpPr>
          <p:grpSpPr bwMode="auto">
            <a:xfrm>
              <a:off x="1407" y="1570"/>
              <a:ext cx="384" cy="363"/>
              <a:chOff x="1407" y="1570"/>
              <a:chExt cx="384" cy="363"/>
            </a:xfrm>
          </p:grpSpPr>
          <p:sp>
            <p:nvSpPr>
              <p:cNvPr id="217100" name="Oval 12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17101" name="Text Box 13"/>
              <p:cNvSpPr txBox="1">
                <a:spLocks noChangeArrowheads="1"/>
              </p:cNvSpPr>
              <p:nvPr/>
            </p:nvSpPr>
            <p:spPr bwMode="auto">
              <a:xfrm>
                <a:off x="1407" y="1635"/>
                <a:ext cx="33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>
                    <a:latin typeface="cmsy10" panose="020B0500000000000000" pitchFamily="34" charset="0"/>
                  </a:rPr>
                  <a:t>!</a:t>
                </a:r>
              </a:p>
            </p:txBody>
          </p:sp>
        </p:grpSp>
        <p:cxnSp>
          <p:nvCxnSpPr>
            <p:cNvPr id="217102" name="AutoShape 14"/>
            <p:cNvCxnSpPr>
              <a:cxnSpLocks noChangeShapeType="1"/>
              <a:stCxn id="217100" idx="3"/>
              <a:endCxn id="217092" idx="7"/>
            </p:cNvCxnSpPr>
            <p:nvPr/>
          </p:nvCxnSpPr>
          <p:spPr bwMode="auto">
            <a:xfrm flipH="1">
              <a:off x="1239" y="1880"/>
              <a:ext cx="243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03" name="AutoShape 15"/>
            <p:cNvCxnSpPr>
              <a:cxnSpLocks noChangeShapeType="1"/>
              <a:stCxn id="217094" idx="3"/>
              <a:endCxn id="217096" idx="7"/>
            </p:cNvCxnSpPr>
            <p:nvPr/>
          </p:nvCxnSpPr>
          <p:spPr bwMode="auto">
            <a:xfrm flipH="1">
              <a:off x="1783" y="2379"/>
              <a:ext cx="197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04" name="AutoShape 16"/>
            <p:cNvCxnSpPr>
              <a:cxnSpLocks noChangeShapeType="1"/>
              <a:stCxn id="217094" idx="5"/>
              <a:endCxn id="217098" idx="1"/>
            </p:cNvCxnSpPr>
            <p:nvPr/>
          </p:nvCxnSpPr>
          <p:spPr bwMode="auto">
            <a:xfrm>
              <a:off x="2236" y="2379"/>
              <a:ext cx="243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7105" name="AutoShape 17"/>
            <p:cNvCxnSpPr>
              <a:cxnSpLocks noChangeShapeType="1"/>
              <a:stCxn id="217100" idx="5"/>
              <a:endCxn id="217094" idx="1"/>
            </p:cNvCxnSpPr>
            <p:nvPr/>
          </p:nvCxnSpPr>
          <p:spPr bwMode="auto">
            <a:xfrm>
              <a:off x="1738" y="1880"/>
              <a:ext cx="242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17113" name="Text Box 25"/>
          <p:cNvSpPr txBox="1">
            <a:spLocks noChangeArrowheads="1"/>
          </p:cNvSpPr>
          <p:nvPr/>
        </p:nvSpPr>
        <p:spPr bwMode="auto">
          <a:xfrm>
            <a:off x="5435600" y="19891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1</a:t>
            </a:r>
          </a:p>
        </p:txBody>
      </p:sp>
      <p:sp>
        <p:nvSpPr>
          <p:cNvPr id="217114" name="Text Box 26"/>
          <p:cNvSpPr txBox="1">
            <a:spLocks noChangeArrowheads="1"/>
          </p:cNvSpPr>
          <p:nvPr/>
        </p:nvSpPr>
        <p:spPr bwMode="auto">
          <a:xfrm>
            <a:off x="6011863" y="2708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70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1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1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170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170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7091" grpId="0" uiExpand="1" build="p"/>
      <p:bldP spid="217113" grpId="0"/>
      <p:bldP spid="21711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19400C-D404-4C5C-9E2A-763599992A05}" type="slidenum">
              <a:rPr lang="he-IL" altLang="he-IL"/>
              <a:pPr/>
              <a:t>6</a:t>
            </a:fld>
            <a:endParaRPr lang="en-US" altLang="he-IL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Formulas 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Examples of </a:t>
            </a:r>
            <a:r>
              <a:rPr lang="en-US" altLang="ko-KR">
                <a:solidFill>
                  <a:schemeClr val="hlink"/>
                </a:solidFill>
                <a:ea typeface="Batang" panose="020B0604020202020204" charset="-127"/>
                <a:sym typeface="Symbol" panose="05050102010706020507" pitchFamily="18" charset="2"/>
              </a:rPr>
              <a:t>well-formed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formulas:</a:t>
            </a:r>
          </a:p>
          <a:p>
            <a:pPr lvl="1" algn="just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(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</a:p>
          <a:p>
            <a:pPr lvl="1" algn="just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((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))  </a:t>
            </a:r>
          </a:p>
          <a:p>
            <a:pPr lvl="1" algn="just"/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(A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 (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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))</a:t>
            </a:r>
          </a:p>
          <a:p>
            <a:pPr lvl="1" algn="just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 (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))</a:t>
            </a:r>
          </a:p>
          <a:p>
            <a:pPr lvl="1" algn="just"/>
            <a:endParaRPr lang="en-US" altLang="ko-KR">
              <a:ea typeface="Batang" panose="020B0604020202020204" charset="-127"/>
              <a:sym typeface="Symbol" panose="05050102010706020507" pitchFamily="18" charset="2"/>
            </a:endParaRPr>
          </a:p>
          <a:p>
            <a:pPr algn="just"/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Correct expressions of Propositional Logic are full of unnecessary parenthesis.</a:t>
            </a:r>
            <a:endParaRPr lang="en-US" altLang="ko-KR">
              <a:ea typeface="Batang" panose="020B06040202020202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2B3DC-5631-43BA-AFB4-4DC4C0F6EEF1}" type="slidenum">
              <a:rPr lang="he-IL" altLang="he-IL"/>
              <a:pPr/>
              <a:t>60</a:t>
            </a:fld>
            <a:endParaRPr lang="en-US" altLang="he-IL"/>
          </a:p>
        </p:txBody>
      </p:sp>
      <p:sp>
        <p:nvSpPr>
          <p:cNvPr id="220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Need to satisfy: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Each such constraint has a CNF representation with 3 or 4 clauses.</a:t>
            </a:r>
          </a:p>
        </p:txBody>
      </p:sp>
      <p:grpSp>
        <p:nvGrpSpPr>
          <p:cNvPr id="220164" name="Group 4"/>
          <p:cNvGrpSpPr>
            <a:grpSpLocks/>
          </p:cNvGrpSpPr>
          <p:nvPr/>
        </p:nvGrpSpPr>
        <p:grpSpPr bwMode="auto">
          <a:xfrm>
            <a:off x="4356100" y="1989138"/>
            <a:ext cx="2301875" cy="2087562"/>
            <a:chOff x="930" y="1570"/>
            <a:chExt cx="1858" cy="1497"/>
          </a:xfrm>
        </p:grpSpPr>
        <p:grpSp>
          <p:nvGrpSpPr>
            <p:cNvPr id="220165" name="Group 5"/>
            <p:cNvGrpSpPr>
              <a:grpSpLocks/>
            </p:cNvGrpSpPr>
            <p:nvPr/>
          </p:nvGrpSpPr>
          <p:grpSpPr bwMode="auto">
            <a:xfrm>
              <a:off x="930" y="2069"/>
              <a:ext cx="362" cy="363"/>
              <a:chOff x="930" y="2069"/>
              <a:chExt cx="362" cy="363"/>
            </a:xfrm>
          </p:grpSpPr>
          <p:sp>
            <p:nvSpPr>
              <p:cNvPr id="220166" name="Oval 6"/>
              <p:cNvSpPr>
                <a:spLocks noChangeArrowheads="1"/>
              </p:cNvSpPr>
              <p:nvPr/>
            </p:nvSpPr>
            <p:spPr bwMode="auto">
              <a:xfrm>
                <a:off x="930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67" name="Text Box 7"/>
              <p:cNvSpPr txBox="1">
                <a:spLocks noChangeArrowheads="1"/>
              </p:cNvSpPr>
              <p:nvPr/>
            </p:nvSpPr>
            <p:spPr bwMode="auto">
              <a:xfrm>
                <a:off x="944" y="2124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A</a:t>
                </a:r>
                <a:endParaRPr lang="en-US" altLang="he-IL" baseline="-25000"/>
              </a:p>
            </p:txBody>
          </p:sp>
        </p:grpSp>
        <p:grpSp>
          <p:nvGrpSpPr>
            <p:cNvPr id="220168" name="Group 8"/>
            <p:cNvGrpSpPr>
              <a:grpSpLocks/>
            </p:cNvGrpSpPr>
            <p:nvPr/>
          </p:nvGrpSpPr>
          <p:grpSpPr bwMode="auto">
            <a:xfrm>
              <a:off x="1927" y="2069"/>
              <a:ext cx="362" cy="363"/>
              <a:chOff x="1927" y="2069"/>
              <a:chExt cx="362" cy="363"/>
            </a:xfrm>
          </p:grpSpPr>
          <p:sp>
            <p:nvSpPr>
              <p:cNvPr id="220169" name="Oval 9"/>
              <p:cNvSpPr>
                <a:spLocks noChangeArrowheads="1"/>
              </p:cNvSpPr>
              <p:nvPr/>
            </p:nvSpPr>
            <p:spPr bwMode="auto">
              <a:xfrm>
                <a:off x="1927" y="2069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0" name="Text Box 10"/>
              <p:cNvSpPr txBox="1">
                <a:spLocks noChangeArrowheads="1"/>
              </p:cNvSpPr>
              <p:nvPr/>
            </p:nvSpPr>
            <p:spPr bwMode="auto">
              <a:xfrm>
                <a:off x="1931" y="2134"/>
                <a:ext cx="268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>
                    <a:latin typeface="cmsy10" panose="020B0500000000000000" pitchFamily="34" charset="0"/>
                  </a:rPr>
                  <a:t>Æ</a:t>
                </a:r>
              </a:p>
            </p:txBody>
          </p:sp>
        </p:grpSp>
        <p:grpSp>
          <p:nvGrpSpPr>
            <p:cNvPr id="220171" name="Group 11"/>
            <p:cNvGrpSpPr>
              <a:grpSpLocks/>
            </p:cNvGrpSpPr>
            <p:nvPr/>
          </p:nvGrpSpPr>
          <p:grpSpPr bwMode="auto">
            <a:xfrm>
              <a:off x="1474" y="2704"/>
              <a:ext cx="362" cy="363"/>
              <a:chOff x="1474" y="2704"/>
              <a:chExt cx="362" cy="363"/>
            </a:xfrm>
          </p:grpSpPr>
          <p:sp>
            <p:nvSpPr>
              <p:cNvPr id="220172" name="Oval 12"/>
              <p:cNvSpPr>
                <a:spLocks noChangeArrowheads="1"/>
              </p:cNvSpPr>
              <p:nvPr/>
            </p:nvSpPr>
            <p:spPr bwMode="auto">
              <a:xfrm>
                <a:off x="1474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3" name="Text Box 13"/>
              <p:cNvSpPr txBox="1">
                <a:spLocks noChangeArrowheads="1"/>
              </p:cNvSpPr>
              <p:nvPr/>
            </p:nvSpPr>
            <p:spPr bwMode="auto">
              <a:xfrm>
                <a:off x="1488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B</a:t>
                </a:r>
                <a:endParaRPr lang="en-US" altLang="he-IL" baseline="-25000"/>
              </a:p>
            </p:txBody>
          </p:sp>
        </p:grpSp>
        <p:grpSp>
          <p:nvGrpSpPr>
            <p:cNvPr id="220174" name="Group 14"/>
            <p:cNvGrpSpPr>
              <a:grpSpLocks/>
            </p:cNvGrpSpPr>
            <p:nvPr/>
          </p:nvGrpSpPr>
          <p:grpSpPr bwMode="auto">
            <a:xfrm>
              <a:off x="2426" y="2704"/>
              <a:ext cx="362" cy="363"/>
              <a:chOff x="2472" y="2704"/>
              <a:chExt cx="362" cy="363"/>
            </a:xfrm>
          </p:grpSpPr>
          <p:sp>
            <p:nvSpPr>
              <p:cNvPr id="220175" name="Oval 15"/>
              <p:cNvSpPr>
                <a:spLocks noChangeArrowheads="1"/>
              </p:cNvSpPr>
              <p:nvPr/>
            </p:nvSpPr>
            <p:spPr bwMode="auto">
              <a:xfrm>
                <a:off x="2472" y="2704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6" name="Text Box 16"/>
              <p:cNvSpPr txBox="1">
                <a:spLocks noChangeArrowheads="1"/>
              </p:cNvSpPr>
              <p:nvPr/>
            </p:nvSpPr>
            <p:spPr bwMode="auto">
              <a:xfrm>
                <a:off x="2486" y="2759"/>
                <a:ext cx="258" cy="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en-US" altLang="he-IL"/>
                  <a:t>C</a:t>
                </a:r>
                <a:endParaRPr lang="en-US" altLang="he-IL" baseline="-25000"/>
              </a:p>
            </p:txBody>
          </p:sp>
        </p:grpSp>
        <p:grpSp>
          <p:nvGrpSpPr>
            <p:cNvPr id="220177" name="Group 17"/>
            <p:cNvGrpSpPr>
              <a:grpSpLocks/>
            </p:cNvGrpSpPr>
            <p:nvPr/>
          </p:nvGrpSpPr>
          <p:grpSpPr bwMode="auto">
            <a:xfrm>
              <a:off x="1407" y="1570"/>
              <a:ext cx="384" cy="363"/>
              <a:chOff x="1407" y="1570"/>
              <a:chExt cx="384" cy="363"/>
            </a:xfrm>
          </p:grpSpPr>
          <p:sp>
            <p:nvSpPr>
              <p:cNvPr id="220178" name="Oval 18"/>
              <p:cNvSpPr>
                <a:spLocks noChangeArrowheads="1"/>
              </p:cNvSpPr>
              <p:nvPr/>
            </p:nvSpPr>
            <p:spPr bwMode="auto">
              <a:xfrm>
                <a:off x="1429" y="1570"/>
                <a:ext cx="362" cy="36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he-IL"/>
              </a:p>
            </p:txBody>
          </p:sp>
          <p:sp>
            <p:nvSpPr>
              <p:cNvPr id="220179" name="Text Box 19"/>
              <p:cNvSpPr txBox="1">
                <a:spLocks noChangeArrowheads="1"/>
              </p:cNvSpPr>
              <p:nvPr/>
            </p:nvSpPr>
            <p:spPr bwMode="auto">
              <a:xfrm>
                <a:off x="1407" y="1635"/>
                <a:ext cx="330" cy="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he-IL">
                    <a:latin typeface="cmsy10" panose="020B0500000000000000" pitchFamily="34" charset="0"/>
                  </a:rPr>
                  <a:t>!</a:t>
                </a:r>
              </a:p>
            </p:txBody>
          </p:sp>
        </p:grpSp>
        <p:cxnSp>
          <p:nvCxnSpPr>
            <p:cNvPr id="220180" name="AutoShape 20"/>
            <p:cNvCxnSpPr>
              <a:cxnSpLocks noChangeShapeType="1"/>
              <a:stCxn id="220178" idx="3"/>
              <a:endCxn id="220166" idx="7"/>
            </p:cNvCxnSpPr>
            <p:nvPr/>
          </p:nvCxnSpPr>
          <p:spPr bwMode="auto">
            <a:xfrm flipH="1">
              <a:off x="1239" y="1880"/>
              <a:ext cx="243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1" name="AutoShape 21"/>
            <p:cNvCxnSpPr>
              <a:cxnSpLocks noChangeShapeType="1"/>
              <a:stCxn id="220169" idx="3"/>
              <a:endCxn id="220172" idx="7"/>
            </p:cNvCxnSpPr>
            <p:nvPr/>
          </p:nvCxnSpPr>
          <p:spPr bwMode="auto">
            <a:xfrm flipH="1">
              <a:off x="1783" y="2379"/>
              <a:ext cx="197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2" name="AutoShape 22"/>
            <p:cNvCxnSpPr>
              <a:cxnSpLocks noChangeShapeType="1"/>
              <a:stCxn id="220169" idx="5"/>
              <a:endCxn id="220175" idx="1"/>
            </p:cNvCxnSpPr>
            <p:nvPr/>
          </p:nvCxnSpPr>
          <p:spPr bwMode="auto">
            <a:xfrm>
              <a:off x="2236" y="2379"/>
              <a:ext cx="243" cy="37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0183" name="AutoShape 23"/>
            <p:cNvCxnSpPr>
              <a:cxnSpLocks noChangeShapeType="1"/>
              <a:stCxn id="220178" idx="5"/>
              <a:endCxn id="220169" idx="1"/>
            </p:cNvCxnSpPr>
            <p:nvPr/>
          </p:nvCxnSpPr>
          <p:spPr bwMode="auto">
            <a:xfrm>
              <a:off x="1738" y="1880"/>
              <a:ext cx="242" cy="24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5435600" y="1989138"/>
            <a:ext cx="3873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1</a:t>
            </a:r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11863" y="2708275"/>
            <a:ext cx="387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a</a:t>
            </a:r>
            <a:r>
              <a:rPr lang="en-US" altLang="he-IL" baseline="-25000"/>
              <a:t>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0D5EF9-FEEF-4C6F-AAFC-B005F235200E}" type="slidenum">
              <a:rPr lang="he-IL" altLang="he-IL"/>
              <a:pPr/>
              <a:t>61</a:t>
            </a:fld>
            <a:endParaRPr lang="en-US" altLang="he-IL"/>
          </a:p>
        </p:txBody>
      </p:sp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Need to satisfy: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>
                <a:solidFill>
                  <a:schemeClr val="tx1"/>
                </a:solidFill>
              </a:rPr>
              <a:t> 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$</a:t>
            </a:r>
            <a:r>
              <a:rPr lang="en-US" altLang="he-IL">
                <a:solidFill>
                  <a:schemeClr val="tx1"/>
                </a:solidFill>
              </a:rPr>
              <a:t> (B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C))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pPr lvl="1"/>
            <a:endParaRPr lang="en-US" altLang="he-IL">
              <a:solidFill>
                <a:schemeClr val="tx1"/>
              </a:solidFill>
            </a:endParaRPr>
          </a:p>
          <a:p>
            <a:r>
              <a:rPr lang="en-US" altLang="he-IL"/>
              <a:t>First:  </a:t>
            </a:r>
            <a:r>
              <a:rPr lang="en-US" altLang="he-IL">
                <a:solidFill>
                  <a:schemeClr val="tx1"/>
                </a:solidFill>
              </a:rPr>
              <a:t>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A)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1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)</a:t>
            </a:r>
          </a:p>
          <a:p>
            <a:r>
              <a:rPr lang="en-US" altLang="he-IL"/>
              <a:t>Second: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B)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C)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(a</a:t>
            </a:r>
            <a:r>
              <a:rPr lang="en-US" altLang="he-IL" baseline="-25000">
                <a:solidFill>
                  <a:schemeClr val="tx1"/>
                </a:solidFill>
              </a:rPr>
              <a:t>2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B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>
                <a:solidFill>
                  <a:schemeClr val="tx1"/>
                </a:solidFill>
              </a:rPr>
              <a:t>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:</a:t>
            </a:r>
            <a:r>
              <a:rPr lang="en-US" altLang="he-IL">
                <a:solidFill>
                  <a:schemeClr val="tx1"/>
                </a:solidFill>
              </a:rPr>
              <a:t>C)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1187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90780-FE9A-42C1-8C63-3FA0ACADE6B9}" type="slidenum">
              <a:rPr lang="he-IL" altLang="he-IL"/>
              <a:pPr/>
              <a:t>62</a:t>
            </a:fld>
            <a:endParaRPr lang="en-US" altLang="he-IL"/>
          </a:p>
        </p:txBody>
      </p:sp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Converting to CNF: Tseitin’s encoding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Let’s go back to </a:t>
            </a:r>
            <a:br>
              <a:rPr lang="en-US" altLang="he-IL" dirty="0"/>
            </a:br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</a:t>
            </a:r>
            <a:r>
              <a:rPr lang="en-US" altLang="he-IL" sz="2400" baseline="-25000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he-IL" sz="2400" dirty="0">
                <a:solidFill>
                  <a:schemeClr val="tx1"/>
                </a:solidFill>
              </a:rPr>
              <a:t> = (x</a:t>
            </a:r>
            <a:r>
              <a:rPr lang="en-US" altLang="he-IL" sz="2400" baseline="-25000" dirty="0">
                <a:solidFill>
                  <a:schemeClr val="tx1"/>
                </a:solidFill>
              </a:rPr>
              <a:t>1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y</a:t>
            </a:r>
            <a:r>
              <a:rPr lang="en-US" altLang="he-IL" sz="2400" baseline="-25000" dirty="0">
                <a:solidFill>
                  <a:schemeClr val="tx1"/>
                </a:solidFill>
              </a:rPr>
              <a:t>1</a:t>
            </a:r>
            <a:r>
              <a:rPr lang="en-US" altLang="he-IL" sz="2400" dirty="0">
                <a:solidFill>
                  <a:schemeClr val="tx1"/>
                </a:solidFill>
              </a:rPr>
              <a:t>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 dirty="0">
                <a:solidFill>
                  <a:schemeClr val="tx1"/>
                </a:solidFill>
              </a:rPr>
              <a:t> (x</a:t>
            </a:r>
            <a:r>
              <a:rPr lang="en-US" altLang="he-IL" sz="2400" baseline="-25000" dirty="0">
                <a:solidFill>
                  <a:schemeClr val="tx1"/>
                </a:solidFill>
              </a:rPr>
              <a:t>2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y</a:t>
            </a:r>
            <a:r>
              <a:rPr lang="en-US" altLang="he-IL" sz="2400" baseline="-25000" dirty="0">
                <a:solidFill>
                  <a:schemeClr val="tx1"/>
                </a:solidFill>
              </a:rPr>
              <a:t>2</a:t>
            </a:r>
            <a:r>
              <a:rPr lang="en-US" altLang="he-IL" sz="2400" dirty="0">
                <a:solidFill>
                  <a:schemeClr val="tx1"/>
                </a:solidFill>
              </a:rPr>
              <a:t>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sz="2400" dirty="0">
                <a:solidFill>
                  <a:schemeClr val="tx1"/>
                </a:solidFill>
              </a:rPr>
              <a:t> (</a:t>
            </a:r>
            <a:r>
              <a:rPr lang="en-US" altLang="he-IL" sz="2400" dirty="0" err="1">
                <a:solidFill>
                  <a:schemeClr val="tx1"/>
                </a:solidFill>
              </a:rPr>
              <a:t>x</a:t>
            </a:r>
            <a:r>
              <a:rPr lang="en-US" altLang="he-IL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</a:t>
            </a:r>
            <a:r>
              <a:rPr lang="en-US" altLang="he-IL" sz="2400" dirty="0" err="1">
                <a:solidFill>
                  <a:schemeClr val="tx1"/>
                </a:solidFill>
              </a:rPr>
              <a:t>y</a:t>
            </a:r>
            <a:r>
              <a:rPr lang="en-US" altLang="he-IL" sz="2400" baseline="-25000" dirty="0" err="1">
                <a:solidFill>
                  <a:schemeClr val="tx1"/>
                </a:solidFill>
              </a:rPr>
              <a:t>n</a:t>
            </a:r>
            <a:r>
              <a:rPr lang="en-US" altLang="he-IL" sz="24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he-IL" dirty="0">
                <a:solidFill>
                  <a:schemeClr val="folHlink"/>
                </a:solidFill>
              </a:rPr>
              <a:t>With </a:t>
            </a:r>
            <a:r>
              <a:rPr lang="en-US" altLang="he-IL" dirty="0" err="1">
                <a:solidFill>
                  <a:schemeClr val="folHlink"/>
                </a:solidFill>
              </a:rPr>
              <a:t>Tseitin’s</a:t>
            </a:r>
            <a:r>
              <a:rPr lang="en-US" altLang="he-IL" dirty="0">
                <a:solidFill>
                  <a:schemeClr val="folHlink"/>
                </a:solidFill>
              </a:rPr>
              <a:t> encoding we need: </a:t>
            </a:r>
          </a:p>
          <a:p>
            <a:pPr lvl="1"/>
            <a:r>
              <a:rPr lang="en-US" altLang="he-IL" dirty="0" smtClean="0">
                <a:solidFill>
                  <a:schemeClr val="tx1"/>
                </a:solidFill>
              </a:rPr>
              <a:t>2n</a:t>
            </a:r>
            <a:r>
              <a:rPr lang="en-US" altLang="he-IL" dirty="0" smtClean="0"/>
              <a:t> </a:t>
            </a:r>
            <a:r>
              <a:rPr lang="en-US" altLang="he-IL" dirty="0"/>
              <a:t>auxiliary variables </a:t>
            </a:r>
            <a:r>
              <a:rPr lang="en-US" altLang="he-IL" dirty="0">
                <a:solidFill>
                  <a:schemeClr val="tx1"/>
                </a:solidFill>
              </a:rPr>
              <a:t>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,…,</a:t>
            </a:r>
            <a:r>
              <a:rPr lang="en-US" altLang="he-IL" dirty="0" smtClean="0">
                <a:solidFill>
                  <a:schemeClr val="tx1"/>
                </a:solidFill>
              </a:rPr>
              <a:t>a</a:t>
            </a:r>
            <a:r>
              <a:rPr lang="en-US" altLang="he-IL" baseline="-25000" dirty="0" smtClean="0">
                <a:solidFill>
                  <a:schemeClr val="tx1"/>
                </a:solidFill>
              </a:rPr>
              <a:t>2n</a:t>
            </a:r>
            <a:r>
              <a:rPr lang="en-US" altLang="he-IL" dirty="0"/>
              <a:t>. </a:t>
            </a:r>
          </a:p>
          <a:p>
            <a:pPr lvl="1"/>
            <a:r>
              <a:rPr lang="en-US" altLang="he-IL" dirty="0"/>
              <a:t>Each adds 3 constraints.</a:t>
            </a:r>
          </a:p>
          <a:p>
            <a:pPr lvl="1"/>
            <a:r>
              <a:rPr lang="en-US" altLang="he-IL" dirty="0"/>
              <a:t>Top clause: </a:t>
            </a:r>
            <a:r>
              <a:rPr lang="en-US" altLang="he-IL" dirty="0">
                <a:solidFill>
                  <a:schemeClr val="tx1"/>
                </a:solidFill>
              </a:rPr>
              <a:t>(a</a:t>
            </a:r>
            <a:r>
              <a:rPr lang="en-US" altLang="he-IL" baseline="-25000" dirty="0">
                <a:solidFill>
                  <a:schemeClr val="tx1"/>
                </a:solidFill>
              </a:rPr>
              <a:t>1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MT Extra" panose="05050102010205020202" pitchFamily="18" charset="2"/>
                <a:sym typeface="MT Extra" panose="05050102010205020202" pitchFamily="18" charset="2"/>
              </a:rPr>
              <a:t></a:t>
            </a:r>
            <a:r>
              <a:rPr lang="en-US" altLang="he-IL" dirty="0">
                <a:solidFill>
                  <a:schemeClr val="tx1"/>
                </a:solidFill>
              </a:rPr>
              <a:t>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Ç</a:t>
            </a:r>
            <a:r>
              <a:rPr lang="en-US" altLang="he-IL" dirty="0">
                <a:solidFill>
                  <a:schemeClr val="tx1"/>
                </a:solidFill>
              </a:rPr>
              <a:t> a</a:t>
            </a:r>
            <a:r>
              <a:rPr lang="en-US" altLang="he-IL" baseline="-25000" dirty="0">
                <a:solidFill>
                  <a:schemeClr val="tx1"/>
                </a:solidFill>
              </a:rPr>
              <a:t>n</a:t>
            </a:r>
            <a:r>
              <a:rPr lang="en-US" altLang="he-IL" dirty="0">
                <a:solidFill>
                  <a:schemeClr val="tx1"/>
                </a:solidFill>
              </a:rPr>
              <a:t>)</a:t>
            </a:r>
          </a:p>
          <a:p>
            <a:endParaRPr lang="en-US" altLang="he-IL" dirty="0"/>
          </a:p>
          <a:p>
            <a:r>
              <a:rPr lang="en-US" altLang="he-IL" dirty="0"/>
              <a:t>Hence, we have </a:t>
            </a:r>
          </a:p>
          <a:p>
            <a:pPr lvl="1"/>
            <a:r>
              <a:rPr lang="en-US" altLang="he-IL" dirty="0" smtClean="0">
                <a:solidFill>
                  <a:schemeClr val="tx1"/>
                </a:solidFill>
              </a:rPr>
              <a:t>6n </a:t>
            </a:r>
            <a:r>
              <a:rPr lang="en-US" altLang="he-IL" dirty="0">
                <a:solidFill>
                  <a:schemeClr val="tx1"/>
                </a:solidFill>
              </a:rPr>
              <a:t>+ 1</a:t>
            </a:r>
            <a:r>
              <a:rPr lang="en-US" altLang="he-IL" dirty="0"/>
              <a:t> clauses, instead of </a:t>
            </a:r>
            <a:r>
              <a:rPr lang="en-US" altLang="he-IL" dirty="0">
                <a:solidFill>
                  <a:schemeClr val="tx1"/>
                </a:solidFill>
              </a:rPr>
              <a:t>2</a:t>
            </a:r>
            <a:r>
              <a:rPr lang="en-US" altLang="he-IL" baseline="30000" dirty="0">
                <a:solidFill>
                  <a:schemeClr val="tx1"/>
                </a:solidFill>
              </a:rPr>
              <a:t>n</a:t>
            </a:r>
            <a:r>
              <a:rPr lang="en-US" altLang="he-IL" dirty="0"/>
              <a:t>.</a:t>
            </a:r>
          </a:p>
          <a:p>
            <a:pPr lvl="1"/>
            <a:r>
              <a:rPr lang="en-US" altLang="he-IL" dirty="0" smtClean="0">
                <a:solidFill>
                  <a:schemeClr val="tx1"/>
                </a:solidFill>
              </a:rPr>
              <a:t>4n</a:t>
            </a:r>
            <a:r>
              <a:rPr lang="en-US" altLang="he-IL" dirty="0" smtClean="0"/>
              <a:t> </a:t>
            </a:r>
            <a:r>
              <a:rPr lang="en-US" altLang="he-IL" dirty="0"/>
              <a:t>variables rather than </a:t>
            </a:r>
            <a:r>
              <a:rPr lang="en-US" altLang="he-IL" dirty="0">
                <a:solidFill>
                  <a:schemeClr val="tx1"/>
                </a:solidFill>
              </a:rPr>
              <a:t>2n</a:t>
            </a:r>
            <a:r>
              <a:rPr lang="en-US" altLang="he-IL"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2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2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2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2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2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52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8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But we can do better…</a:t>
            </a:r>
            <a:endParaRPr lang="he-IL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smtClean="0"/>
                  <a:t>Optimization: a chain of ORs in a single clause</a:t>
                </a:r>
              </a:p>
              <a:p>
                <a:pPr lvl="1"/>
                <a:r>
                  <a:rPr lang="en-US" dirty="0" smtClean="0"/>
                  <a:t>So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auxiliary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Each requires 3 constraints</a:t>
                </a:r>
              </a:p>
              <a:p>
                <a:pPr lvl="1"/>
                <a:r>
                  <a:rPr lang="en-US" dirty="0" smtClean="0"/>
                  <a:t>One additional clause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∨⋯∨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b="0" dirty="0" smtClean="0"/>
              </a:p>
              <a:p>
                <a:endParaRPr lang="en-US" dirty="0" smtClean="0"/>
              </a:p>
              <a:p>
                <a:r>
                  <a:rPr lang="en-US" dirty="0" smtClean="0"/>
                  <a:t>So a total of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clauses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dirty="0" smtClean="0"/>
                  <a:t>variables</a:t>
                </a:r>
              </a:p>
              <a:p>
                <a:pPr lvl="1"/>
                <a:endParaRPr lang="he-IL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72" t="-1351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75955-3DD4-4FF7-BBFD-EE1F0C96D309}" type="slidenum">
              <a:rPr lang="he-IL" altLang="he-IL" smtClean="0"/>
              <a:pPr/>
              <a:t>63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2166697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F40E3-A94C-4062-83A1-842CC7211B9E}" type="slidenum">
              <a:rPr lang="he-IL" altLang="he-IL"/>
              <a:pPr/>
              <a:t>64</a:t>
            </a:fld>
            <a:endParaRPr lang="en-US" altLang="he-IL"/>
          </a:p>
        </p:txBody>
      </p:sp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What now?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Time to solve the decision problem for propositional logic.</a:t>
            </a:r>
          </a:p>
          <a:p>
            <a:endParaRPr lang="en-US" altLang="he-IL" dirty="0"/>
          </a:p>
          <a:p>
            <a:pPr lvl="1"/>
            <a:r>
              <a:rPr lang="en-US" altLang="he-IL" dirty="0"/>
              <a:t>The only algorithm we saw so far was building truth tables.</a:t>
            </a:r>
          </a:p>
          <a:p>
            <a:pPr lvl="1"/>
            <a:endParaRPr lang="en-US" altLang="he-IL" dirty="0"/>
          </a:p>
          <a:p>
            <a:endParaRPr lang="en-US" altLang="he-IL" dirty="0"/>
          </a:p>
          <a:p>
            <a:pPr lvl="1"/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9D360-7E81-43EB-950B-CB884C154ABB}" type="slidenum">
              <a:rPr lang="he-IL" altLang="he-IL"/>
              <a:pPr/>
              <a:t>65</a:t>
            </a:fld>
            <a:endParaRPr lang="en-US" altLang="he-IL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Two classes of algorithms for validity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/>
              <a:t>Q: Is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valid ? </a:t>
            </a:r>
          </a:p>
          <a:p>
            <a:pPr marL="914400" lvl="1" indent="-457200"/>
            <a:r>
              <a:rPr lang="en-US" altLang="ko-KR">
                <a:ea typeface="Batang" panose="020B0604020202020204" charset="-127"/>
              </a:rPr>
              <a:t>Equivalently: is </a:t>
            </a:r>
            <a:r>
              <a:rPr lang="en-US" altLang="ko-KR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</a:rPr>
              <a:t>: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satisfiable? </a:t>
            </a:r>
          </a:p>
          <a:p>
            <a:pPr marL="533400" indent="-533400"/>
            <a:r>
              <a:rPr lang="en-US" altLang="he-IL">
                <a:ea typeface="Batang" panose="020B0604020202020204" charset="-127"/>
              </a:rPr>
              <a:t>Two classes of algorithm for finding out: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he-IL">
                <a:ea typeface="Batang" panose="020B0604020202020204" charset="-127"/>
              </a:rPr>
              <a:t>Enumeration of possible solutions (Truth tables etc).</a:t>
            </a:r>
          </a:p>
          <a:p>
            <a:pPr marL="914400" lvl="1" indent="-457200">
              <a:buFont typeface="Wingdings" panose="05000000000000000000" pitchFamily="2" charset="2"/>
              <a:buAutoNum type="arabicPeriod"/>
            </a:pPr>
            <a:r>
              <a:rPr lang="en-US" altLang="he-IL">
                <a:ea typeface="Batang" panose="020B0604020202020204" charset="-127"/>
              </a:rPr>
              <a:t>Deduction</a:t>
            </a:r>
          </a:p>
          <a:p>
            <a:pPr marL="533400" indent="-533400"/>
            <a:endParaRPr lang="en-US" altLang="he-IL">
              <a:ea typeface="Batang" panose="020B0604020202020204" charset="-127"/>
            </a:endParaRPr>
          </a:p>
          <a:p>
            <a:pPr marL="533400" indent="-533400"/>
            <a:r>
              <a:rPr lang="en-US" altLang="he-IL">
                <a:ea typeface="Batang" panose="020B0604020202020204" charset="-127"/>
              </a:rPr>
              <a:t>In general (beyond propositional logic): </a:t>
            </a:r>
          </a:p>
          <a:p>
            <a:pPr marL="914400" lvl="1" indent="-457200"/>
            <a:r>
              <a:rPr lang="en-US" altLang="he-IL">
                <a:ea typeface="Batang" panose="020B0604020202020204" charset="-127"/>
              </a:rPr>
              <a:t>Enumeration is possible only in some theories.</a:t>
            </a:r>
          </a:p>
          <a:p>
            <a:pPr marL="914400" lvl="1" indent="-457200"/>
            <a:r>
              <a:rPr lang="en-US" altLang="he-IL">
                <a:ea typeface="Batang" panose="020B0604020202020204" charset="-127"/>
              </a:rPr>
              <a:t>Deduction typically cannot be fully automated.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84BA0E-33CC-456F-94B5-FA8CD83AB691}" type="slidenum">
              <a:rPr lang="he-IL" altLang="he-IL"/>
              <a:pPr/>
              <a:t>66</a:t>
            </a:fld>
            <a:endParaRPr lang="en-US" altLang="he-IL"/>
          </a:p>
        </p:txBody>
      </p:sp>
      <p:sp>
        <p:nvSpPr>
          <p:cNvPr id="230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The satisfiability Problem: enumeration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Given a formula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, is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>
                <a:ea typeface="Batang" panose="020B0604020202020204" charset="-127"/>
              </a:rPr>
              <a:t> satisfiable?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ko-KR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/>
            </a:r>
            <a:br>
              <a:rPr lang="en-US" altLang="ko-KR"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</a:b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Boolean SAT(φ) {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B:=false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for all </a:t>
            </a: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 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2</a:t>
            </a:r>
            <a:r>
              <a:rPr lang="en-US" altLang="ko-KR" b="1" baseline="30000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AP(φ)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endParaRPr lang="en-US" altLang="ko-KR" b="1">
              <a:solidFill>
                <a:schemeClr val="tx1"/>
              </a:solidFill>
              <a:latin typeface="Courier New" panose="02070309020205020404" pitchFamily="49" charset="0"/>
              <a:ea typeface="Batang" panose="020B0604020202020204" charset="-127"/>
              <a:cs typeface="Courier New" panose="02070309020205020404" pitchFamily="49" charset="0"/>
            </a:endParaRPr>
          </a:p>
          <a:p>
            <a:pPr lvl="2">
              <a:buFont typeface="Wingdings" panose="05000000000000000000" pitchFamily="2" charset="2"/>
              <a:buNone/>
            </a:pP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B = B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 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Eval(φ,</a:t>
            </a:r>
            <a:r>
              <a:rPr lang="en-US" altLang="ko-KR" b="1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  <a:sym typeface="Symbol" panose="05050102010706020507" pitchFamily="18" charset="2"/>
              </a:rPr>
              <a:t>)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end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	return B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latin typeface="Courier New" panose="02070309020205020404" pitchFamily="49" charset="0"/>
                <a:ea typeface="Batang" panose="020B0604020202020204" charset="-127"/>
                <a:cs typeface="Courier New" panose="02070309020205020404" pitchFamily="49" charset="0"/>
              </a:rPr>
              <a:t>}</a:t>
            </a:r>
          </a:p>
          <a:p>
            <a:r>
              <a:rPr lang="en-US" altLang="ko-KR">
                <a:ea typeface="Batang" panose="020B0604020202020204" charset="-127"/>
              </a:rPr>
              <a:t>NP-Complete (the first-ever! – Cook’s theorem)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0329FC-49A1-4FE5-AFED-D2F9D1D9C7FC}" type="slidenum">
              <a:rPr lang="he-IL" altLang="he-IL"/>
              <a:pPr/>
              <a:t>67</a:t>
            </a:fld>
            <a:endParaRPr lang="en-US" altLang="he-IL"/>
          </a:p>
        </p:txBody>
      </p:sp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A Brief Introduction to Logic - Outline</a:t>
            </a:r>
          </a:p>
        </p:txBody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Brief historical notes on logic</a:t>
            </a:r>
          </a:p>
          <a:p>
            <a:r>
              <a:rPr lang="en-US" altLang="ko-KR">
                <a:ea typeface="Batang" panose="020B0604020202020204" charset="-127"/>
              </a:rPr>
              <a:t>Propositional Logic :Syntax </a:t>
            </a:r>
          </a:p>
          <a:p>
            <a:r>
              <a:rPr lang="en-US" altLang="ko-KR">
                <a:ea typeface="Batang" panose="020B0604020202020204" charset="-127"/>
              </a:rPr>
              <a:t>Propositional Logic :Semantics</a:t>
            </a:r>
          </a:p>
          <a:p>
            <a:r>
              <a:rPr lang="en-US" altLang="ko-KR">
                <a:ea typeface="Batang" panose="020B0604020202020204" charset="-127"/>
              </a:rPr>
              <a:t>Satisfiability and validity</a:t>
            </a:r>
          </a:p>
          <a:p>
            <a:r>
              <a:rPr lang="en-US" altLang="ko-KR">
                <a:ea typeface="Batang" panose="020B0604020202020204" charset="-127"/>
              </a:rPr>
              <a:t>Modeling with Propositional logic</a:t>
            </a:r>
          </a:p>
          <a:p>
            <a:r>
              <a:rPr lang="en-US" altLang="ko-KR">
                <a:ea typeface="Batang" panose="020B0604020202020204" charset="-127"/>
              </a:rPr>
              <a:t>Normal forms</a:t>
            </a:r>
          </a:p>
          <a:p>
            <a:r>
              <a:rPr lang="en-US" altLang="ko-KR">
                <a:solidFill>
                  <a:srgbClr val="FF0000"/>
                </a:solidFill>
                <a:ea typeface="Batang" panose="020B0604020202020204" charset="-127"/>
              </a:rPr>
              <a:t>Deductive proofs and resolution</a:t>
            </a:r>
          </a:p>
          <a:p>
            <a:endParaRPr lang="en-US" altLang="ko-KR">
              <a:solidFill>
                <a:srgbClr val="FF0000"/>
              </a:solidFill>
              <a:ea typeface="Batang" panose="020B0604020202020204" charset="-127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F6E4E-B1E1-4873-B61D-5551FB31825B}" type="slidenum">
              <a:rPr lang="he-IL" altLang="he-IL"/>
              <a:pPr/>
              <a:t>68</a:t>
            </a:fld>
            <a:endParaRPr lang="en-US" altLang="he-IL"/>
          </a:p>
        </p:txBody>
      </p:sp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sz="2800"/>
              <a:t>Deduction requires axioms and Inference rules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4895850"/>
          </a:xfrm>
        </p:spPr>
        <p:txBody>
          <a:bodyPr/>
          <a:lstStyle/>
          <a:p>
            <a:r>
              <a:rPr lang="en-US" altLang="he-IL" u="sng"/>
              <a:t>Inference rules: </a:t>
            </a:r>
            <a:br>
              <a:rPr lang="en-US" altLang="he-IL" u="sng"/>
            </a:br>
            <a:r>
              <a:rPr lang="en-US" altLang="he-IL" u="sng"/>
              <a:t/>
            </a:r>
            <a:br>
              <a:rPr lang="en-US" altLang="he-IL" u="sng"/>
            </a:br>
            <a:r>
              <a:rPr lang="en-US" altLang="he-IL"/>
              <a:t>		</a:t>
            </a:r>
            <a:r>
              <a:rPr lang="en-US" altLang="he-IL" u="sng"/>
              <a:t>Antecedents  </a:t>
            </a:r>
            <a:br>
              <a:rPr lang="en-US" altLang="he-IL" u="sng"/>
            </a:br>
            <a:r>
              <a:rPr lang="en-US" altLang="he-IL"/>
              <a:t>		Consequent</a:t>
            </a:r>
          </a:p>
          <a:p>
            <a:r>
              <a:rPr lang="en-US" altLang="he-IL"/>
              <a:t>Examples: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	</a:t>
            </a:r>
            <a:br>
              <a:rPr lang="en-US" altLang="he-IL"/>
            </a:br>
            <a:r>
              <a:rPr lang="en-US" altLang="he-IL" u="sng"/>
              <a:t>A </a:t>
            </a:r>
            <a:r>
              <a:rPr lang="en-US" altLang="he-IL" u="sng">
                <a:latin typeface="cmsy10" panose="020B0500000000000000" pitchFamily="34" charset="0"/>
              </a:rPr>
              <a:t>!</a:t>
            </a:r>
            <a:r>
              <a:rPr lang="en-US" altLang="he-IL" u="sng"/>
              <a:t> B	B </a:t>
            </a:r>
            <a:r>
              <a:rPr lang="en-US" altLang="he-IL" u="sng">
                <a:latin typeface="cmsy10" panose="020B0500000000000000" pitchFamily="34" charset="0"/>
              </a:rPr>
              <a:t>!</a:t>
            </a:r>
            <a:r>
              <a:rPr lang="en-US" altLang="he-IL" u="sng"/>
              <a:t> C </a:t>
            </a:r>
            <a:r>
              <a:rPr lang="en-US" altLang="he-IL"/>
              <a:t>		</a:t>
            </a:r>
            <a:br>
              <a:rPr lang="en-US" altLang="he-IL"/>
            </a:br>
            <a:r>
              <a:rPr lang="en-US" altLang="he-IL"/>
              <a:t>        A </a:t>
            </a:r>
            <a:r>
              <a:rPr lang="en-US" altLang="he-IL">
                <a:latin typeface="cmsy10" panose="020B0500000000000000" pitchFamily="34" charset="0"/>
              </a:rPr>
              <a:t>!</a:t>
            </a:r>
            <a:r>
              <a:rPr lang="en-US" altLang="he-IL"/>
              <a:t> C				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	</a:t>
            </a:r>
            <a:r>
              <a:rPr lang="en-US" altLang="he-IL" u="sng"/>
              <a:t>A </a:t>
            </a:r>
            <a:r>
              <a:rPr lang="en-US" altLang="he-IL" u="sng">
                <a:latin typeface="cmsy10" panose="020B0500000000000000" pitchFamily="34" charset="0"/>
              </a:rPr>
              <a:t>!</a:t>
            </a:r>
            <a:r>
              <a:rPr lang="en-US" altLang="he-IL" u="sng"/>
              <a:t> B	A</a:t>
            </a:r>
            <a:br>
              <a:rPr lang="en-US" altLang="he-IL" u="sng"/>
            </a:br>
            <a:r>
              <a:rPr lang="en-US" altLang="he-IL"/>
              <a:t>	 B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4859338" y="2205038"/>
            <a:ext cx="13843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(rule-name)</a:t>
            </a:r>
          </a:p>
        </p:txBody>
      </p:sp>
      <p:sp>
        <p:nvSpPr>
          <p:cNvPr id="231429" name="Rectangle 5"/>
          <p:cNvSpPr>
            <a:spLocks noChangeArrowheads="1"/>
          </p:cNvSpPr>
          <p:nvPr/>
        </p:nvSpPr>
        <p:spPr bwMode="auto">
          <a:xfrm>
            <a:off x="3924300" y="407035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31430" name="Rectangle 6"/>
          <p:cNvSpPr>
            <a:spLocks noChangeArrowheads="1"/>
          </p:cNvSpPr>
          <p:nvPr/>
        </p:nvSpPr>
        <p:spPr bwMode="auto">
          <a:xfrm>
            <a:off x="3924300" y="4933950"/>
            <a:ext cx="8001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(M.P.)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A26FB-872A-4D7C-B0D8-11EAFF1EF5D0}" type="slidenum">
              <a:rPr lang="he-IL" altLang="he-IL"/>
              <a:pPr/>
              <a:t>69</a:t>
            </a:fld>
            <a:endParaRPr lang="en-US" altLang="he-IL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Axioms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3816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/>
              <a:t>Axioms are inference rules with no antecedents, e.g.,</a:t>
            </a:r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r>
              <a:rPr lang="en-US" altLang="he-IL"/>
              <a:t>We can turn an inference rule into an axiom if we have ‘→’ in the logic. </a:t>
            </a:r>
          </a:p>
          <a:p>
            <a:pPr>
              <a:lnSpc>
                <a:spcPct val="90000"/>
              </a:lnSpc>
            </a:pPr>
            <a:endParaRPr lang="en-US" altLang="he-IL"/>
          </a:p>
          <a:p>
            <a:pPr>
              <a:lnSpc>
                <a:spcPct val="90000"/>
              </a:lnSpc>
            </a:pPr>
            <a:r>
              <a:rPr lang="en-US" altLang="he-IL"/>
              <a:t>So the difference between them is not sharp.</a:t>
            </a:r>
          </a:p>
          <a:p>
            <a:pPr>
              <a:lnSpc>
                <a:spcPct val="90000"/>
              </a:lnSpc>
            </a:pPr>
            <a:endParaRPr lang="en-US" altLang="he-IL"/>
          </a:p>
        </p:txBody>
      </p:sp>
      <p:grpSp>
        <p:nvGrpSpPr>
          <p:cNvPr id="232452" name="Group 4"/>
          <p:cNvGrpSpPr>
            <a:grpSpLocks/>
          </p:cNvGrpSpPr>
          <p:nvPr/>
        </p:nvGrpSpPr>
        <p:grpSpPr bwMode="auto">
          <a:xfrm>
            <a:off x="1042988" y="1700213"/>
            <a:ext cx="4643437" cy="609600"/>
            <a:chOff x="703" y="1217"/>
            <a:chExt cx="2925" cy="384"/>
          </a:xfrm>
        </p:grpSpPr>
        <p:sp>
          <p:nvSpPr>
            <p:cNvPr id="232453" name="Line 5"/>
            <p:cNvSpPr>
              <a:spLocks noChangeShapeType="1"/>
            </p:cNvSpPr>
            <p:nvPr/>
          </p:nvSpPr>
          <p:spPr bwMode="auto">
            <a:xfrm>
              <a:off x="703" y="134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2454" name="Text Box 6"/>
            <p:cNvSpPr txBox="1">
              <a:spLocks noChangeArrowheads="1"/>
            </p:cNvSpPr>
            <p:nvPr/>
          </p:nvSpPr>
          <p:spPr bwMode="auto">
            <a:xfrm>
              <a:off x="2102" y="1217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(H1)</a:t>
              </a:r>
            </a:p>
          </p:txBody>
        </p:sp>
        <p:sp>
          <p:nvSpPr>
            <p:cNvPr id="232455" name="Rectangle 7"/>
            <p:cNvSpPr>
              <a:spLocks noChangeArrowheads="1"/>
            </p:cNvSpPr>
            <p:nvPr/>
          </p:nvSpPr>
          <p:spPr bwMode="auto">
            <a:xfrm>
              <a:off x="748" y="1389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(B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A)   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7C2016-B5F5-4518-B45E-038EE7DF4711}" type="slidenum">
              <a:rPr lang="he-IL" altLang="he-IL"/>
              <a:pPr/>
              <a:t>7</a:t>
            </a:fld>
            <a:endParaRPr lang="en-US" altLang="he-IL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Formulas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 sz="2900" b="1">
                <a:ea typeface="Batang" panose="020B0604020202020204" charset="-127"/>
                <a:sym typeface="Symbol" panose="05050102010706020507" pitchFamily="18" charset="2"/>
              </a:rPr>
              <a:t>Abbreviations</a:t>
            </a:r>
            <a:r>
              <a:rPr lang="en-US" altLang="ko-KR" sz="2900">
                <a:ea typeface="Batang" panose="020B0604020202020204" charset="-127"/>
                <a:sym typeface="Symbol" panose="05050102010706020507" pitchFamily="18" charset="2"/>
              </a:rPr>
              <a:t>. We write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o 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o 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o …</a:t>
            </a:r>
            <a:r>
              <a:rPr lang="en-US" altLang="ko-KR" sz="2900"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 algn="just"/>
            <a:r>
              <a:rPr lang="en-US" altLang="ko-KR" sz="2900">
                <a:ea typeface="Batang" panose="020B0604020202020204" charset="-127"/>
                <a:sym typeface="Symbol" panose="05050102010706020507" pitchFamily="18" charset="2"/>
              </a:rPr>
              <a:t>in place of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o (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o (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o  …)))</a:t>
            </a:r>
          </a:p>
          <a:p>
            <a:pPr algn="just"/>
            <a:r>
              <a:rPr lang="en-US" altLang="ko-KR" sz="2900">
                <a:ea typeface="Batang" panose="020B0604020202020204" charset="-127"/>
                <a:sym typeface="Symbol" panose="05050102010706020507" pitchFamily="18" charset="2"/>
              </a:rPr>
              <a:t>Thus, we write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 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 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 sz="2900">
                <a:ea typeface="Batang" panose="020B0604020202020204" charset="-127"/>
                <a:sym typeface="Symbol" panose="05050102010706020507" pitchFamily="18" charset="2"/>
              </a:rPr>
              <a:t>,      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C</a:t>
            </a:r>
            <a:r>
              <a:rPr lang="en-US" altLang="ko-KR" sz="2900">
                <a:ea typeface="Batang" panose="020B0604020202020204" charset="-127"/>
                <a:sym typeface="Symbol" panose="05050102010706020507" pitchFamily="18" charset="2"/>
              </a:rPr>
              <a:t>, …</a:t>
            </a:r>
          </a:p>
          <a:p>
            <a:pPr algn="just"/>
            <a:r>
              <a:rPr lang="en-US" altLang="ko-KR" sz="2900">
                <a:ea typeface="Batang" panose="020B0604020202020204" charset="-127"/>
                <a:sym typeface="Symbol" panose="05050102010706020507" pitchFamily="18" charset="2"/>
              </a:rPr>
              <a:t>in place of 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(A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 (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 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))</a:t>
            </a:r>
            <a:r>
              <a:rPr lang="en-US" altLang="ko-KR" sz="2900">
                <a:ea typeface="Batang" panose="020B0604020202020204" charset="-127"/>
                <a:sym typeface="Symbol" panose="05050102010706020507" pitchFamily="18" charset="2"/>
              </a:rPr>
              <a:t>,      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 (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 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 sz="29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uiExpand="1" build="p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4CDFA5-1930-4921-AB15-15BA1C9F618B}" type="slidenum">
              <a:rPr lang="he-IL" altLang="he-IL"/>
              <a:pPr/>
              <a:t>70</a:t>
            </a:fld>
            <a:endParaRPr lang="en-US" altLang="he-IL"/>
          </a:p>
        </p:txBody>
      </p:sp>
      <p:sp>
        <p:nvSpPr>
          <p:cNvPr id="2344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Proofs</a:t>
            </a:r>
          </a:p>
        </p:txBody>
      </p:sp>
      <p:sp>
        <p:nvSpPr>
          <p:cNvPr id="234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sz="2400" dirty="0"/>
              <a:t>A proof uses a given set of inference rules and axioms.</a:t>
            </a:r>
          </a:p>
          <a:p>
            <a:r>
              <a:rPr lang="en-US" altLang="he-IL" sz="2400" dirty="0"/>
              <a:t>This is called the </a:t>
            </a:r>
            <a:r>
              <a:rPr lang="en-US" altLang="he-IL" sz="2400" i="1" dirty="0"/>
              <a:t>proof system</a:t>
            </a:r>
            <a:r>
              <a:rPr lang="en-US" altLang="he-IL" sz="2400" dirty="0"/>
              <a:t>.</a:t>
            </a:r>
          </a:p>
          <a:p>
            <a:r>
              <a:rPr lang="en-US" altLang="he-IL" sz="2400" dirty="0"/>
              <a:t>Let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 dirty="0"/>
              <a:t> be a proof system.</a:t>
            </a:r>
          </a:p>
          <a:p>
            <a:endParaRPr lang="en-US" altLang="he-IL" sz="2400" dirty="0">
              <a:latin typeface="Symbol" panose="05050102010706020507" pitchFamily="18" charset="2"/>
              <a:sym typeface="Symbol" panose="05050102010706020507" pitchFamily="18" charset="2"/>
            </a:endParaRPr>
          </a:p>
          <a:p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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`</a:t>
            </a:r>
            <a:r>
              <a:rPr lang="en-US" altLang="he-IL" sz="2400" baseline="-250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H</a:t>
            </a:r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he-IL" sz="2400" dirty="0">
                <a:latin typeface="Symbol" panose="05050102010706020507" pitchFamily="18" charset="2"/>
                <a:sym typeface="Symbol" panose="05050102010706020507" pitchFamily="18" charset="2"/>
              </a:rPr>
              <a:t> </a:t>
            </a:r>
            <a:r>
              <a:rPr lang="en-US" altLang="he-IL" sz="2400" dirty="0">
                <a:sym typeface="Symbol" panose="05050102010706020507" pitchFamily="18" charset="2"/>
              </a:rPr>
              <a:t>means: 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there is a proof of </a:t>
            </a:r>
            <a:r>
              <a:rPr lang="en-US" altLang="ko-KR" sz="2400" dirty="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in system </a:t>
            </a:r>
            <a:r>
              <a:rPr lang="en-US" altLang="ko-KR" sz="2500" dirty="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 dirty="0">
                <a:ea typeface="Batang" panose="020B0604020202020204" charset="-127"/>
                <a:sym typeface="Symbol" panose="05050102010706020507" pitchFamily="18" charset="2"/>
              </a:rPr>
              <a:t> whose premises are included  in</a:t>
            </a:r>
            <a:r>
              <a:rPr lang="en-US" altLang="ko-KR" sz="2500" dirty="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</a:t>
            </a:r>
          </a:p>
          <a:p>
            <a:endParaRPr lang="en-US" altLang="he-IL" sz="2400" dirty="0">
              <a:latin typeface="cmsy10" panose="020B0500000000000000" pitchFamily="34" charset="0"/>
              <a:sym typeface="Symbol" panose="05050102010706020507" pitchFamily="18" charset="2"/>
            </a:endParaRPr>
          </a:p>
          <a:p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`</a:t>
            </a:r>
            <a:r>
              <a:rPr lang="en-US" altLang="he-IL" sz="2400" baseline="-25000" dirty="0">
                <a:solidFill>
                  <a:schemeClr val="tx1"/>
                </a:solidFill>
                <a:latin typeface="cmsy10" panose="020B0500000000000000" pitchFamily="34" charset="0"/>
                <a:sym typeface="Symbol" panose="05050102010706020507" pitchFamily="18" charset="2"/>
              </a:rPr>
              <a:t>H</a:t>
            </a:r>
            <a:r>
              <a:rPr lang="en-US" altLang="he-IL" sz="2400" baseline="-25000" dirty="0">
                <a:latin typeface="cmsy10" panose="020B0500000000000000" pitchFamily="34" charset="0"/>
                <a:sym typeface="Symbol" panose="05050102010706020507" pitchFamily="18" charset="2"/>
              </a:rPr>
              <a:t> </a:t>
            </a:r>
            <a:r>
              <a:rPr lang="en-US" altLang="he-IL" sz="2400" dirty="0">
                <a:sym typeface="Symbol" panose="05050102010706020507" pitchFamily="18" charset="2"/>
              </a:rPr>
              <a:t>is called the </a:t>
            </a:r>
            <a:r>
              <a:rPr lang="en-US" altLang="he-IL" sz="2400" dirty="0">
                <a:solidFill>
                  <a:srgbClr val="FF0000"/>
                </a:solidFill>
                <a:sym typeface="Symbol" panose="05050102010706020507" pitchFamily="18" charset="2"/>
              </a:rPr>
              <a:t>provability relation</a:t>
            </a:r>
            <a:r>
              <a:rPr lang="en-US" altLang="he-IL" sz="2400" dirty="0">
                <a:sym typeface="Symbol" panose="05050102010706020507" pitchFamily="18" charset="2"/>
              </a:rPr>
              <a:t>.</a:t>
            </a:r>
            <a:endParaRPr lang="en-US" altLang="ko-KR" sz="2400" dirty="0">
              <a:ea typeface="Batang" panose="020B0604020202020204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196D1-F421-4A8D-BC3A-B6ECA3BAACC4}" type="slidenum">
              <a:rPr lang="he-IL" altLang="he-IL"/>
              <a:pPr/>
              <a:t>71</a:t>
            </a:fld>
            <a:endParaRPr lang="en-US" altLang="he-IL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 </a:t>
            </a:r>
            <a:r>
              <a:rPr lang="en-US" altLang="he-IL" dirty="0">
                <a:latin typeface="cmsy10" panose="020B0500000000000000" pitchFamily="34" charset="0"/>
              </a:rPr>
              <a:t>H</a:t>
            </a:r>
            <a:r>
              <a:rPr lang="en-US" altLang="he-IL" dirty="0"/>
              <a:t> be the proof system comprised of the rules </a:t>
            </a:r>
            <a:r>
              <a:rPr lang="en-US" altLang="he-IL" dirty="0">
                <a:solidFill>
                  <a:srgbClr val="FF0000"/>
                </a:solidFill>
              </a:rPr>
              <a:t>Trans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rgbClr val="FF0000"/>
                </a:solidFill>
              </a:rPr>
              <a:t>M.P. </a:t>
            </a:r>
            <a:r>
              <a:rPr lang="en-US" altLang="he-IL" dirty="0">
                <a:solidFill>
                  <a:schemeClr val="folHlink"/>
                </a:solidFill>
              </a:rPr>
              <a:t>that we saw earlier.</a:t>
            </a:r>
          </a:p>
          <a:p>
            <a:endParaRPr lang="en-US" altLang="he-IL" dirty="0"/>
          </a:p>
          <a:p>
            <a:r>
              <a:rPr lang="en-US" altLang="he-IL" dirty="0"/>
              <a:t>Does the following relation holds?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6789" name="Rectangle 5"/>
              <p:cNvSpPr>
                <a:spLocks noChangeArrowheads="1"/>
              </p:cNvSpPr>
              <p:nvPr/>
            </p:nvSpPr>
            <p:spPr bwMode="auto">
              <a:xfrm>
                <a:off x="2571069" y="3200400"/>
                <a:ext cx="5237844" cy="46166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rtl="0"/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he-IL" sz="2400" dirty="0" err="1"/>
                  <a:t>,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he-IL" sz="2400" dirty="0" smtClean="0"/>
                  <a:t>,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he-IL" sz="2400" dirty="0"/>
                  <a:t>,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altLang="he-IL" sz="2400" dirty="0"/>
                  <a:t>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!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he-IL" sz="2400" dirty="0"/>
                  <a:t>,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he-IL" sz="2400" dirty="0"/>
                  <a:t>  </a:t>
                </a:r>
                <a:r>
                  <a:rPr lang="en-US" altLang="he-IL" sz="2400" dirty="0">
                    <a:latin typeface="cmsy10" panose="020B0500000000000000" pitchFamily="34" charset="0"/>
                  </a:rPr>
                  <a:t>`</a:t>
                </a:r>
                <a:r>
                  <a:rPr lang="en-US" altLang="he-IL" sz="2400" baseline="-25000" dirty="0">
                    <a:latin typeface="cmsy10" panose="020B0500000000000000" pitchFamily="34" charset="0"/>
                  </a:rPr>
                  <a:t>H</a:t>
                </a:r>
                <a:r>
                  <a:rPr lang="en-US" altLang="he-IL" sz="2400" dirty="0"/>
                  <a:t> </a:t>
                </a:r>
                <a14:m>
                  <m:oMath xmlns:m="http://schemas.openxmlformats.org/officeDocument/2006/math">
                    <m:r>
                      <a:rPr lang="en-US" altLang="he-IL" sz="2400" i="1" dirty="0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altLang="he-IL" dirty="0"/>
                  <a:t> </a:t>
                </a:r>
              </a:p>
            </p:txBody>
          </p:sp>
        </mc:Choice>
        <mc:Fallback>
          <p:sp>
            <p:nvSpPr>
              <p:cNvPr id="246789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71069" y="3200400"/>
                <a:ext cx="5237844" cy="461665"/>
              </a:xfrm>
              <a:prstGeom prst="rect">
                <a:avLst/>
              </a:prstGeom>
              <a:blipFill>
                <a:blip r:embed="rId2"/>
                <a:stretch>
                  <a:fillRect t="-15789" b="-3026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A738A-32EE-42CD-B358-148C3D011BA6}" type="slidenum">
              <a:rPr lang="he-IL" altLang="he-IL"/>
              <a:pPr/>
              <a:t>72</a:t>
            </a:fld>
            <a:endParaRPr lang="en-US" altLang="he-IL"/>
          </a:p>
        </p:txBody>
      </p:sp>
      <p:sp>
        <p:nvSpPr>
          <p:cNvPr id="233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Deductive proof: example</a:t>
            </a:r>
          </a:p>
        </p:txBody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916113"/>
            <a:ext cx="8199438" cy="4105275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1.</a:t>
            </a:r>
            <a:r>
              <a:rPr lang="en-US" altLang="he-IL" sz="2400">
                <a:solidFill>
                  <a:schemeClr val="tx1"/>
                </a:solidFill>
              </a:rPr>
              <a:t> a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b	</a:t>
            </a:r>
            <a:r>
              <a:rPr lang="en-US" altLang="he-IL" sz="240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2.</a:t>
            </a:r>
            <a:r>
              <a:rPr lang="en-US" altLang="he-IL" sz="2400">
                <a:solidFill>
                  <a:schemeClr val="tx1"/>
                </a:solidFill>
              </a:rPr>
              <a:t> b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c	</a:t>
            </a:r>
            <a:r>
              <a:rPr lang="en-US" altLang="he-IL" sz="240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3.</a:t>
            </a:r>
            <a:r>
              <a:rPr lang="en-US" altLang="he-IL" sz="2400">
                <a:solidFill>
                  <a:schemeClr val="tx1"/>
                </a:solidFill>
              </a:rPr>
              <a:t> a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c	</a:t>
            </a:r>
            <a:r>
              <a:rPr lang="en-US" altLang="he-IL" sz="2400">
                <a:solidFill>
                  <a:schemeClr val="folHlink"/>
                </a:solidFill>
              </a:rPr>
              <a:t>1,2,Trans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4.</a:t>
            </a:r>
            <a:r>
              <a:rPr lang="en-US" altLang="he-IL" sz="2400">
                <a:solidFill>
                  <a:schemeClr val="tx1"/>
                </a:solidFill>
              </a:rPr>
              <a:t> c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d	</a:t>
            </a:r>
            <a:r>
              <a:rPr lang="en-US" altLang="he-IL" sz="240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5.</a:t>
            </a:r>
            <a:r>
              <a:rPr lang="en-US" altLang="he-IL" sz="2400">
                <a:solidFill>
                  <a:schemeClr val="tx1"/>
                </a:solidFill>
              </a:rPr>
              <a:t> d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e	</a:t>
            </a:r>
            <a:r>
              <a:rPr lang="en-US" altLang="he-IL" sz="240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6.</a:t>
            </a:r>
            <a:r>
              <a:rPr lang="en-US" altLang="he-IL" sz="2400">
                <a:solidFill>
                  <a:schemeClr val="tx1"/>
                </a:solidFill>
              </a:rPr>
              <a:t> c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e	</a:t>
            </a:r>
            <a:r>
              <a:rPr lang="en-US" altLang="he-IL" sz="2400">
                <a:solidFill>
                  <a:schemeClr val="folHlink"/>
                </a:solidFill>
              </a:rPr>
              <a:t>4,5, Trans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7.</a:t>
            </a:r>
            <a:r>
              <a:rPr lang="en-US" altLang="he-IL" sz="2400">
                <a:solidFill>
                  <a:schemeClr val="tx1"/>
                </a:solidFill>
              </a:rPr>
              <a:t> a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chemeClr val="tx1"/>
                </a:solidFill>
              </a:rPr>
              <a:t> e	</a:t>
            </a:r>
            <a:r>
              <a:rPr lang="en-US" altLang="he-IL" sz="2400">
                <a:solidFill>
                  <a:schemeClr val="folHlink"/>
                </a:solidFill>
              </a:rPr>
              <a:t>3,6, Trans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8.</a:t>
            </a:r>
            <a:r>
              <a:rPr lang="en-US" altLang="he-IL" sz="2400">
                <a:solidFill>
                  <a:schemeClr val="tx1"/>
                </a:solidFill>
              </a:rPr>
              <a:t> a		</a:t>
            </a:r>
            <a:r>
              <a:rPr lang="en-US" altLang="he-IL" sz="2400">
                <a:solidFill>
                  <a:schemeClr val="folHlink"/>
                </a:solidFill>
              </a:rPr>
              <a:t>premise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chemeClr val="folHlink"/>
                </a:solidFill>
              </a:rPr>
              <a:t>9.</a:t>
            </a:r>
            <a:r>
              <a:rPr lang="en-US" altLang="he-IL" sz="2400">
                <a:solidFill>
                  <a:schemeClr val="tx1"/>
                </a:solidFill>
              </a:rPr>
              <a:t> e		</a:t>
            </a:r>
            <a:r>
              <a:rPr lang="en-US" altLang="he-IL" sz="2400">
                <a:solidFill>
                  <a:schemeClr val="folHlink"/>
                </a:solidFill>
              </a:rPr>
              <a:t>3,8.M.P.</a:t>
            </a:r>
          </a:p>
        </p:txBody>
      </p:sp>
      <p:sp>
        <p:nvSpPr>
          <p:cNvPr id="233496" name="Rectangle 24"/>
          <p:cNvSpPr>
            <a:spLocks noChangeArrowheads="1"/>
          </p:cNvSpPr>
          <p:nvPr/>
        </p:nvSpPr>
        <p:spPr bwMode="auto">
          <a:xfrm>
            <a:off x="1122363" y="1196975"/>
            <a:ext cx="52260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rtl="0"/>
            <a:r>
              <a:rPr lang="en-US" altLang="he-IL" sz="2400"/>
              <a:t>a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b, b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c, c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d, d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e, a  </a:t>
            </a:r>
            <a:r>
              <a:rPr lang="en-US" altLang="he-IL" sz="2400">
                <a:latin typeface="cmsy10" panose="020B0500000000000000" pitchFamily="34" charset="0"/>
              </a:rPr>
              <a:t>`</a:t>
            </a:r>
            <a:r>
              <a:rPr lang="en-US" altLang="he-IL" sz="2400" baseline="-25000">
                <a:latin typeface="cmsy10" panose="020B0500000000000000" pitchFamily="34" charset="0"/>
              </a:rPr>
              <a:t>H</a:t>
            </a:r>
            <a:r>
              <a:rPr lang="en-US" altLang="he-IL" sz="2400"/>
              <a:t> e</a:t>
            </a:r>
            <a:r>
              <a:rPr lang="en-US" altLang="he-IL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B3C91-BA7E-4B0B-B21C-CDA83942BBFC}" type="slidenum">
              <a:rPr lang="he-IL" altLang="he-IL"/>
              <a:pPr/>
              <a:t>73</a:t>
            </a:fld>
            <a:endParaRPr lang="en-US" altLang="he-IL"/>
          </a:p>
        </p:txBody>
      </p:sp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 graph (DAG)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6477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he-IL" sz="2400">
                <a:solidFill>
                  <a:srgbClr val="FF0000"/>
                </a:solidFill>
              </a:rPr>
              <a:t>a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b	  b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c		 	c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d	  d </a:t>
            </a:r>
            <a:r>
              <a:rPr lang="en-US" altLang="he-IL" sz="2400">
                <a:solidFill>
                  <a:srgbClr val="FF0000"/>
                </a:solidFill>
                <a:latin typeface="cmsy10" panose="020B0500000000000000" pitchFamily="34" charset="0"/>
              </a:rPr>
              <a:t>!</a:t>
            </a:r>
            <a:r>
              <a:rPr lang="en-US" altLang="he-IL" sz="2400">
                <a:solidFill>
                  <a:srgbClr val="FF0000"/>
                </a:solidFill>
              </a:rPr>
              <a:t> e</a:t>
            </a:r>
          </a:p>
        </p:txBody>
      </p:sp>
      <p:sp>
        <p:nvSpPr>
          <p:cNvPr id="245764" name="Text Box 4"/>
          <p:cNvSpPr txBox="1">
            <a:spLocks noChangeArrowheads="1"/>
          </p:cNvSpPr>
          <p:nvPr/>
        </p:nvSpPr>
        <p:spPr bwMode="auto">
          <a:xfrm>
            <a:off x="1187450" y="2060575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a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c</a:t>
            </a:r>
            <a:endParaRPr lang="en-US" altLang="he-IL" sz="2400" baseline="-25000"/>
          </a:p>
        </p:txBody>
      </p:sp>
      <p:sp>
        <p:nvSpPr>
          <p:cNvPr id="245765" name="Text Box 5"/>
          <p:cNvSpPr txBox="1">
            <a:spLocks noChangeArrowheads="1"/>
          </p:cNvSpPr>
          <p:nvPr/>
        </p:nvSpPr>
        <p:spPr bwMode="auto">
          <a:xfrm>
            <a:off x="5076825" y="2133600"/>
            <a:ext cx="981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c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e</a:t>
            </a:r>
            <a:endParaRPr lang="en-US" altLang="he-IL" sz="2400" baseline="-25000"/>
          </a:p>
        </p:txBody>
      </p:sp>
      <p:sp>
        <p:nvSpPr>
          <p:cNvPr id="245766" name="Line 6"/>
          <p:cNvSpPr>
            <a:spLocks noChangeShapeType="1"/>
          </p:cNvSpPr>
          <p:nvPr/>
        </p:nvSpPr>
        <p:spPr bwMode="auto">
          <a:xfrm flipH="1">
            <a:off x="1763713" y="1628775"/>
            <a:ext cx="5762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67" name="Line 7"/>
          <p:cNvSpPr>
            <a:spLocks noChangeShapeType="1"/>
          </p:cNvSpPr>
          <p:nvPr/>
        </p:nvSpPr>
        <p:spPr bwMode="auto">
          <a:xfrm flipH="1">
            <a:off x="5651500" y="1557338"/>
            <a:ext cx="360363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68" name="Line 8"/>
          <p:cNvSpPr>
            <a:spLocks noChangeShapeType="1"/>
          </p:cNvSpPr>
          <p:nvPr/>
        </p:nvSpPr>
        <p:spPr bwMode="auto">
          <a:xfrm>
            <a:off x="1258888" y="1628775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69" name="Line 9"/>
          <p:cNvSpPr>
            <a:spLocks noChangeShapeType="1"/>
          </p:cNvSpPr>
          <p:nvPr/>
        </p:nvSpPr>
        <p:spPr bwMode="auto">
          <a:xfrm>
            <a:off x="4979988" y="1595438"/>
            <a:ext cx="360362" cy="5048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0" name="Line 10"/>
          <p:cNvSpPr>
            <a:spLocks noChangeShapeType="1"/>
          </p:cNvSpPr>
          <p:nvPr/>
        </p:nvSpPr>
        <p:spPr bwMode="auto">
          <a:xfrm>
            <a:off x="1908175" y="2636838"/>
            <a:ext cx="15113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1" name="Line 11"/>
          <p:cNvSpPr>
            <a:spLocks noChangeShapeType="1"/>
          </p:cNvSpPr>
          <p:nvPr/>
        </p:nvSpPr>
        <p:spPr bwMode="auto">
          <a:xfrm flipH="1">
            <a:off x="3995738" y="2636838"/>
            <a:ext cx="1223962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2" name="Text Box 12"/>
          <p:cNvSpPr txBox="1">
            <a:spLocks noChangeArrowheads="1"/>
          </p:cNvSpPr>
          <p:nvPr/>
        </p:nvSpPr>
        <p:spPr bwMode="auto">
          <a:xfrm>
            <a:off x="3203575" y="3357563"/>
            <a:ext cx="10001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a </a:t>
            </a:r>
            <a:r>
              <a:rPr lang="en-US" altLang="he-IL" sz="2400">
                <a:latin typeface="cmsy10" panose="020B0500000000000000" pitchFamily="34" charset="0"/>
              </a:rPr>
              <a:t>!</a:t>
            </a:r>
            <a:r>
              <a:rPr lang="en-US" altLang="he-IL" sz="2400"/>
              <a:t> e</a:t>
            </a:r>
            <a:endParaRPr lang="en-US" altLang="he-IL" sz="2400" baseline="-25000"/>
          </a:p>
        </p:txBody>
      </p:sp>
      <p:sp>
        <p:nvSpPr>
          <p:cNvPr id="245773" name="Text Box 13"/>
          <p:cNvSpPr txBox="1">
            <a:spLocks noChangeArrowheads="1"/>
          </p:cNvSpPr>
          <p:nvPr/>
        </p:nvSpPr>
        <p:spPr bwMode="auto">
          <a:xfrm>
            <a:off x="6804025" y="3068638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>
                <a:solidFill>
                  <a:srgbClr val="FF0000"/>
                </a:solidFill>
              </a:rPr>
              <a:t>a</a:t>
            </a:r>
            <a:endParaRPr lang="en-US" altLang="he-IL" sz="2400" baseline="-25000">
              <a:solidFill>
                <a:srgbClr val="FF0000"/>
              </a:solidFill>
            </a:endParaRPr>
          </a:p>
        </p:txBody>
      </p:sp>
      <p:sp>
        <p:nvSpPr>
          <p:cNvPr id="245774" name="Line 14"/>
          <p:cNvSpPr>
            <a:spLocks noChangeShapeType="1"/>
          </p:cNvSpPr>
          <p:nvPr/>
        </p:nvSpPr>
        <p:spPr bwMode="auto">
          <a:xfrm flipH="1">
            <a:off x="5580063" y="3429000"/>
            <a:ext cx="1079500" cy="647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5" name="Line 15"/>
          <p:cNvSpPr>
            <a:spLocks noChangeShapeType="1"/>
          </p:cNvSpPr>
          <p:nvPr/>
        </p:nvSpPr>
        <p:spPr bwMode="auto">
          <a:xfrm>
            <a:off x="3708400" y="3789363"/>
            <a:ext cx="1511300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45776" name="Text Box 16"/>
          <p:cNvSpPr txBox="1">
            <a:spLocks noChangeArrowheads="1"/>
          </p:cNvSpPr>
          <p:nvPr/>
        </p:nvSpPr>
        <p:spPr bwMode="auto">
          <a:xfrm>
            <a:off x="5292725" y="3860800"/>
            <a:ext cx="344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 sz="2400"/>
              <a:t>e</a:t>
            </a:r>
            <a:endParaRPr lang="en-US" altLang="he-IL" sz="2400" baseline="-25000"/>
          </a:p>
        </p:txBody>
      </p:sp>
      <p:sp>
        <p:nvSpPr>
          <p:cNvPr id="245777" name="Rectangle 17"/>
          <p:cNvSpPr>
            <a:spLocks noChangeArrowheads="1"/>
          </p:cNvSpPr>
          <p:nvPr/>
        </p:nvSpPr>
        <p:spPr bwMode="auto">
          <a:xfrm>
            <a:off x="1258888" y="162877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45778" name="Rectangle 18"/>
          <p:cNvSpPr>
            <a:spLocks noChangeArrowheads="1"/>
          </p:cNvSpPr>
          <p:nvPr/>
        </p:nvSpPr>
        <p:spPr bwMode="auto">
          <a:xfrm>
            <a:off x="3276600" y="2781300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45779" name="Rectangle 19"/>
          <p:cNvSpPr>
            <a:spLocks noChangeArrowheads="1"/>
          </p:cNvSpPr>
          <p:nvPr/>
        </p:nvSpPr>
        <p:spPr bwMode="auto">
          <a:xfrm>
            <a:off x="5148263" y="1628775"/>
            <a:ext cx="8667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(trans)</a:t>
            </a:r>
          </a:p>
        </p:txBody>
      </p:sp>
      <p:sp>
        <p:nvSpPr>
          <p:cNvPr id="245780" name="Rectangle 20"/>
          <p:cNvSpPr>
            <a:spLocks noChangeArrowheads="1"/>
          </p:cNvSpPr>
          <p:nvPr/>
        </p:nvSpPr>
        <p:spPr bwMode="auto">
          <a:xfrm>
            <a:off x="4932363" y="3573463"/>
            <a:ext cx="8001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(M.P.)</a:t>
            </a:r>
          </a:p>
        </p:txBody>
      </p:sp>
      <p:sp>
        <p:nvSpPr>
          <p:cNvPr id="245781" name="Text Box 21"/>
          <p:cNvSpPr txBox="1">
            <a:spLocks noChangeArrowheads="1"/>
          </p:cNvSpPr>
          <p:nvPr/>
        </p:nvSpPr>
        <p:spPr bwMode="auto">
          <a:xfrm>
            <a:off x="323850" y="4437063"/>
            <a:ext cx="1801813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>
                <a:solidFill>
                  <a:schemeClr val="folHlink"/>
                </a:solidFill>
              </a:rPr>
              <a:t>Roots: </a:t>
            </a:r>
            <a:r>
              <a:rPr lang="en-US" altLang="he-IL">
                <a:solidFill>
                  <a:srgbClr val="FF0000"/>
                </a:solidFill>
              </a:rPr>
              <a:t>premises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9DA0B-55B4-4A26-9988-73E956F0A53B}" type="slidenum">
              <a:rPr lang="he-IL" altLang="he-IL"/>
              <a:pPr/>
              <a:t>74</a:t>
            </a:fld>
            <a:endParaRPr lang="en-US" altLang="he-IL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268413"/>
            <a:ext cx="8199438" cy="4967287"/>
          </a:xfrm>
        </p:spPr>
        <p:txBody>
          <a:bodyPr/>
          <a:lstStyle/>
          <a:p>
            <a:r>
              <a:rPr lang="en-US" altLang="he-IL"/>
              <a:t>The problem: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`</a:t>
            </a:r>
            <a:r>
              <a:rPr lang="en-US" altLang="he-IL"/>
              <a:t> is a relation defined by syntactic transformations of the underlying proof system.</a:t>
            </a:r>
          </a:p>
          <a:p>
            <a:endParaRPr lang="en-US" altLang="he-IL"/>
          </a:p>
          <a:p>
            <a:r>
              <a:rPr lang="en-US" altLang="he-IL"/>
              <a:t>For a given proof system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/>
              <a:t>, </a:t>
            </a:r>
          </a:p>
          <a:p>
            <a:pPr lvl="1"/>
            <a:r>
              <a:rPr lang="en-US" altLang="he-IL"/>
              <a:t>does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`</a:t>
            </a:r>
            <a:r>
              <a:rPr lang="en-US" altLang="he-IL"/>
              <a:t> conclude “correct” conclusions from premises ? </a:t>
            </a:r>
          </a:p>
          <a:p>
            <a:pPr lvl="1"/>
            <a:r>
              <a:rPr lang="en-US" altLang="he-IL"/>
              <a:t>Can we conclude all true statements with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/>
              <a:t>?</a:t>
            </a:r>
          </a:p>
          <a:p>
            <a:endParaRPr lang="en-US" altLang="he-IL"/>
          </a:p>
          <a:p>
            <a:r>
              <a:rPr lang="en-US" altLang="he-IL"/>
              <a:t>Correct with respect to what ? </a:t>
            </a:r>
          </a:p>
          <a:p>
            <a:pPr lvl="1"/>
            <a:r>
              <a:rPr lang="en-US" altLang="he-IL"/>
              <a:t>With respect to the semantic definition of the logic. In the case of propositional logic truth tables gives us this.</a:t>
            </a:r>
          </a:p>
          <a:p>
            <a:endParaRPr lang="en-US" alt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EB4C6-7C71-43CA-B68E-E48F638F66D1}" type="slidenum">
              <a:rPr lang="he-IL" altLang="he-IL"/>
              <a:pPr/>
              <a:t>75</a:t>
            </a:fld>
            <a:endParaRPr lang="en-US" altLang="he-IL"/>
          </a:p>
        </p:txBody>
      </p:sp>
      <p:sp>
        <p:nvSpPr>
          <p:cNvPr id="236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Soundness and completeness</a:t>
            </a:r>
          </a:p>
        </p:txBody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sz="250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Let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be a proof system</a:t>
            </a:r>
          </a:p>
          <a:p>
            <a:endParaRPr lang="en-US" altLang="ko-KR" sz="250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500" i="1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Soundness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of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: 	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if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`</a:t>
            </a:r>
            <a:r>
              <a:rPr lang="en-US" altLang="ko-KR" sz="2500" baseline="-250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then  </a:t>
            </a:r>
            <a:r>
              <a:rPr lang="en-US" altLang="ko-KR" sz="250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endParaRPr lang="en-US" altLang="ko-KR" sz="2500">
              <a:solidFill>
                <a:schemeClr val="tx1"/>
              </a:solidFill>
              <a:ea typeface="Batang" panose="020B0604020202020204" charset="-127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500">
              <a:ea typeface="Batang" panose="020B0604020202020204" charset="-127"/>
              <a:sym typeface="Symbol" panose="05050102010706020507" pitchFamily="18" charset="2"/>
            </a:endParaRPr>
          </a:p>
          <a:p>
            <a:r>
              <a:rPr lang="en-US" altLang="ko-KR" sz="2500" i="1">
                <a:solidFill>
                  <a:srgbClr val="FF0000"/>
                </a:solidFill>
                <a:ea typeface="Batang" panose="020B0604020202020204" charset="-127"/>
                <a:sym typeface="Symbol" panose="05050102010706020507" pitchFamily="18" charset="2"/>
              </a:rPr>
              <a:t>Completeness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of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: 	if </a:t>
            </a:r>
            <a:r>
              <a:rPr lang="en-US" altLang="ko-KR" sz="2500">
                <a:solidFill>
                  <a:schemeClr val="tx1"/>
                </a:solidFill>
                <a:latin typeface="msam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²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φ</a:t>
            </a:r>
            <a:r>
              <a:rPr lang="en-US" altLang="ko-KR" sz="2500">
                <a:ea typeface="Batang" panose="020B0604020202020204" charset="-127"/>
                <a:sym typeface="Symbol" panose="05050102010706020507" pitchFamily="18" charset="2"/>
              </a:rPr>
              <a:t> then </a:t>
            </a:r>
            <a:r>
              <a:rPr lang="en-US" altLang="ko-KR" sz="25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`</a:t>
            </a:r>
            <a:r>
              <a:rPr lang="en-US" altLang="ko-KR" sz="2500" baseline="-25000">
                <a:solidFill>
                  <a:schemeClr val="tx1"/>
                </a:solidFill>
                <a:latin typeface="cmsy10" panose="020B0500000000000000" pitchFamily="34" charset="0"/>
                <a:ea typeface="Batang" panose="020B0604020202020204" charset="-127"/>
                <a:sym typeface="Symbol" panose="05050102010706020507" pitchFamily="18" charset="2"/>
              </a:rPr>
              <a:t>H</a:t>
            </a:r>
            <a:r>
              <a:rPr lang="en-US" altLang="ko-KR" sz="2500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 </a:t>
            </a:r>
            <a:r>
              <a:rPr lang="en-US" altLang="ko-KR" sz="2400">
                <a:solidFill>
                  <a:schemeClr val="tx1"/>
                </a:solidFill>
                <a:ea typeface="Batang" panose="020B0604020202020204" charset="-127"/>
              </a:rPr>
              <a:t>φ</a:t>
            </a:r>
          </a:p>
          <a:p>
            <a:endParaRPr lang="en-US" altLang="ko-KR" sz="2400">
              <a:ea typeface="Batang" panose="020B0604020202020204" charset="-127"/>
            </a:endParaRPr>
          </a:p>
          <a:p>
            <a:r>
              <a:rPr lang="en-US" altLang="ko-KR" sz="2400">
                <a:ea typeface="Batang" panose="020B0604020202020204" charset="-127"/>
              </a:rPr>
              <a:t>How to prove soundness and completeness ? </a:t>
            </a:r>
            <a:endParaRPr lang="en-US" altLang="ko-KR" sz="2500">
              <a:ea typeface="Batang" panose="020B0604020202020204" charset="-127"/>
              <a:sym typeface="Symbol" panose="05050102010706020507" pitchFamily="18" charset="2"/>
            </a:endParaRPr>
          </a:p>
          <a:p>
            <a:pPr>
              <a:buFont typeface="Wingdings" panose="05000000000000000000" pitchFamily="2" charset="2"/>
              <a:buNone/>
            </a:pPr>
            <a:endParaRPr lang="en-US" altLang="ko-KR" sz="2500">
              <a:ea typeface="Batang" panose="020B0604020202020204" charset="-127"/>
              <a:sym typeface="Symbol" panose="05050102010706020507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81EEA8-A129-4D61-A3D8-D222859AEDD4}" type="slidenum">
              <a:rPr lang="he-IL" altLang="he-IL"/>
              <a:pPr/>
              <a:t>76</a:t>
            </a:fld>
            <a:endParaRPr lang="en-US" altLang="he-IL"/>
          </a:p>
        </p:txBody>
      </p:sp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Example: Hilbert axiom system (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/>
              <a:t>)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15113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he-IL" sz="2400"/>
              <a:t>Let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/>
              <a:t> be </a:t>
            </a:r>
            <a:r>
              <a:rPr lang="en-US" altLang="he-IL" sz="2000"/>
              <a:t>(M.P) </a:t>
            </a:r>
            <a:r>
              <a:rPr lang="en-US" altLang="he-IL" sz="2400"/>
              <a:t>+ the following axiom schemas:</a:t>
            </a:r>
            <a:r>
              <a:rPr lang="en-US" altLang="he-IL" sz="2000"/>
              <a:t> </a:t>
            </a:r>
            <a:r>
              <a:rPr lang="en-US" altLang="he-IL" sz="2000" u="sng"/>
              <a:t>   </a:t>
            </a:r>
            <a:br>
              <a:rPr lang="en-US" altLang="he-IL" sz="2000" u="sng"/>
            </a:br>
            <a:endParaRPr lang="en-US" altLang="he-IL" sz="2000"/>
          </a:p>
        </p:txBody>
      </p:sp>
      <p:grpSp>
        <p:nvGrpSpPr>
          <p:cNvPr id="237572" name="Group 4"/>
          <p:cNvGrpSpPr>
            <a:grpSpLocks/>
          </p:cNvGrpSpPr>
          <p:nvPr/>
        </p:nvGrpSpPr>
        <p:grpSpPr bwMode="auto">
          <a:xfrm>
            <a:off x="1042988" y="1773238"/>
            <a:ext cx="4643437" cy="609600"/>
            <a:chOff x="703" y="1217"/>
            <a:chExt cx="2925" cy="384"/>
          </a:xfrm>
        </p:grpSpPr>
        <p:sp>
          <p:nvSpPr>
            <p:cNvPr id="237573" name="Line 5"/>
            <p:cNvSpPr>
              <a:spLocks noChangeShapeType="1"/>
            </p:cNvSpPr>
            <p:nvPr/>
          </p:nvSpPr>
          <p:spPr bwMode="auto">
            <a:xfrm>
              <a:off x="703" y="1344"/>
              <a:ext cx="136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74" name="Text Box 6"/>
            <p:cNvSpPr txBox="1">
              <a:spLocks noChangeArrowheads="1"/>
            </p:cNvSpPr>
            <p:nvPr/>
          </p:nvSpPr>
          <p:spPr bwMode="auto">
            <a:xfrm>
              <a:off x="2102" y="1217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(H1)</a:t>
              </a:r>
            </a:p>
          </p:txBody>
        </p:sp>
        <p:sp>
          <p:nvSpPr>
            <p:cNvPr id="237575" name="Rectangle 7"/>
            <p:cNvSpPr>
              <a:spLocks noChangeArrowheads="1"/>
            </p:cNvSpPr>
            <p:nvPr/>
          </p:nvSpPr>
          <p:spPr bwMode="auto">
            <a:xfrm>
              <a:off x="748" y="1389"/>
              <a:ext cx="2880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l"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(B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A)   </a:t>
              </a:r>
            </a:p>
          </p:txBody>
        </p:sp>
      </p:grpSp>
      <p:grpSp>
        <p:nvGrpSpPr>
          <p:cNvPr id="237576" name="Group 8"/>
          <p:cNvGrpSpPr>
            <a:grpSpLocks/>
          </p:cNvGrpSpPr>
          <p:nvPr/>
        </p:nvGrpSpPr>
        <p:grpSpPr bwMode="auto">
          <a:xfrm>
            <a:off x="1023938" y="2517775"/>
            <a:ext cx="5049837" cy="623888"/>
            <a:chOff x="645" y="1888"/>
            <a:chExt cx="3181" cy="393"/>
          </a:xfrm>
        </p:grpSpPr>
        <p:sp>
          <p:nvSpPr>
            <p:cNvPr id="237577" name="Line 9"/>
            <p:cNvSpPr>
              <a:spLocks noChangeShapeType="1"/>
            </p:cNvSpPr>
            <p:nvPr/>
          </p:nvSpPr>
          <p:spPr bwMode="auto">
            <a:xfrm>
              <a:off x="703" y="1979"/>
              <a:ext cx="263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78" name="Text Box 10"/>
            <p:cNvSpPr txBox="1">
              <a:spLocks noChangeArrowheads="1"/>
            </p:cNvSpPr>
            <p:nvPr/>
          </p:nvSpPr>
          <p:spPr bwMode="auto">
            <a:xfrm>
              <a:off x="3424" y="1888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(H2)</a:t>
              </a:r>
            </a:p>
          </p:txBody>
        </p:sp>
        <p:sp>
          <p:nvSpPr>
            <p:cNvPr id="237579" name="Rectangle 11"/>
            <p:cNvSpPr>
              <a:spLocks noChangeArrowheads="1"/>
            </p:cNvSpPr>
            <p:nvPr/>
          </p:nvSpPr>
          <p:spPr bwMode="auto">
            <a:xfrm>
              <a:off x="645" y="2069"/>
              <a:ext cx="271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((A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(B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C))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((A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B)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(A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C))</a:t>
              </a:r>
            </a:p>
          </p:txBody>
        </p:sp>
      </p:grpSp>
      <p:grpSp>
        <p:nvGrpSpPr>
          <p:cNvPr id="237580" name="Group 12"/>
          <p:cNvGrpSpPr>
            <a:grpSpLocks/>
          </p:cNvGrpSpPr>
          <p:nvPr/>
        </p:nvGrpSpPr>
        <p:grpSpPr bwMode="auto">
          <a:xfrm>
            <a:off x="1042988" y="3429000"/>
            <a:ext cx="4957762" cy="550863"/>
            <a:chOff x="658" y="2705"/>
            <a:chExt cx="3123" cy="347"/>
          </a:xfrm>
        </p:grpSpPr>
        <p:sp>
          <p:nvSpPr>
            <p:cNvPr id="237581" name="Line 13"/>
            <p:cNvSpPr>
              <a:spLocks noChangeShapeType="1"/>
            </p:cNvSpPr>
            <p:nvPr/>
          </p:nvSpPr>
          <p:spPr bwMode="auto">
            <a:xfrm flipV="1">
              <a:off x="658" y="2795"/>
              <a:ext cx="1814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37582" name="Text Box 14"/>
            <p:cNvSpPr txBox="1">
              <a:spLocks noChangeArrowheads="1"/>
            </p:cNvSpPr>
            <p:nvPr/>
          </p:nvSpPr>
          <p:spPr bwMode="auto">
            <a:xfrm>
              <a:off x="3379" y="2705"/>
              <a:ext cx="4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(H3)</a:t>
              </a:r>
            </a:p>
          </p:txBody>
        </p:sp>
        <p:sp>
          <p:nvSpPr>
            <p:cNvPr id="237583" name="Rectangle 15"/>
            <p:cNvSpPr>
              <a:spLocks noChangeArrowheads="1"/>
            </p:cNvSpPr>
            <p:nvPr/>
          </p:nvSpPr>
          <p:spPr bwMode="auto">
            <a:xfrm>
              <a:off x="671" y="2840"/>
              <a:ext cx="174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rtl="0">
                <a:lnSpc>
                  <a:spcPct val="80000"/>
                </a:lnSpc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None/>
              </a:pPr>
              <a:r>
                <a:rPr lang="en-US" altLang="he-IL" sz="2000"/>
                <a:t>(</a:t>
              </a:r>
              <a:r>
                <a:rPr lang="en-US" altLang="he-IL" sz="2000">
                  <a:latin typeface="cmsy10" panose="020B0500000000000000" pitchFamily="34" charset="0"/>
                </a:rPr>
                <a:t>:</a:t>
              </a:r>
              <a:r>
                <a:rPr lang="en-US" altLang="he-IL" sz="2000"/>
                <a:t>B </a:t>
              </a:r>
              <a:r>
                <a:rPr lang="en-US" altLang="he-IL" sz="2000">
                  <a:latin typeface="cmsy10" panose="020B0500000000000000" pitchFamily="34" charset="0"/>
                </a:rPr>
                <a:t>! :</a:t>
              </a:r>
              <a:r>
                <a:rPr lang="en-US" altLang="he-IL" sz="2000"/>
                <a:t>A) </a:t>
              </a:r>
              <a:r>
                <a:rPr lang="en-US" altLang="he-IL" sz="2000">
                  <a:latin typeface="cmsy10" panose="020B0500000000000000" pitchFamily="34" charset="0"/>
                </a:rPr>
                <a:t>! </a:t>
              </a:r>
              <a:r>
                <a:rPr lang="en-US" altLang="he-IL" sz="2000"/>
                <a:t>(A </a:t>
              </a:r>
              <a:r>
                <a:rPr lang="en-US" altLang="he-IL" sz="2000">
                  <a:latin typeface="cmsy10" panose="020B0500000000000000" pitchFamily="34" charset="0"/>
                </a:rPr>
                <a:t>!</a:t>
              </a:r>
              <a:r>
                <a:rPr lang="en-US" altLang="he-IL" sz="2000"/>
                <a:t> B)</a:t>
              </a:r>
            </a:p>
          </p:txBody>
        </p:sp>
      </p:grpSp>
      <p:sp>
        <p:nvSpPr>
          <p:cNvPr id="237584" name="Rectangle 16"/>
          <p:cNvSpPr>
            <a:spLocks noChangeArrowheads="1"/>
          </p:cNvSpPr>
          <p:nvPr/>
        </p:nvSpPr>
        <p:spPr bwMode="auto">
          <a:xfrm>
            <a:off x="684213" y="4581525"/>
            <a:ext cx="8199437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28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 algn="l" rtl="0">
              <a:spcBef>
                <a:spcPct val="20000"/>
              </a:spcBef>
              <a:buClr>
                <a:schemeClr val="folHlink"/>
              </a:buClr>
              <a:buSzPct val="55000"/>
              <a:buFont typeface="Wingdings" panose="05000000000000000000" pitchFamily="2" charset="2"/>
              <a:buChar char="n"/>
              <a:defRPr sz="24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 algn="l" rtl="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folHlink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marL="1600200" indent="-228600" algn="l" rtl="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4pPr>
            <a:lvl5pPr marL="2057400" indent="-228600" algn="l" rtl="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cs typeface="Arial" panose="020B0604020202020204" pitchFamily="34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/>
              <a:t> is sound and complete</a:t>
            </a:r>
            <a:endParaRPr lang="en-US" altLang="he-IL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9748B7-08EB-4807-B35B-B1A9DABD882C}" type="slidenum">
              <a:rPr lang="he-IL" altLang="he-IL"/>
              <a:pPr/>
              <a:t>77</a:t>
            </a:fld>
            <a:endParaRPr lang="en-US" altLang="he-IL"/>
          </a:p>
        </p:txBody>
      </p:sp>
      <p:sp>
        <p:nvSpPr>
          <p:cNvPr id="238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Soundness and completeness</a:t>
            </a:r>
          </a:p>
        </p:txBody>
      </p:sp>
      <p:sp>
        <p:nvSpPr>
          <p:cNvPr id="238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125538"/>
            <a:ext cx="8199438" cy="1295400"/>
          </a:xfrm>
        </p:spPr>
        <p:txBody>
          <a:bodyPr/>
          <a:lstStyle/>
          <a:p>
            <a:r>
              <a:rPr lang="en-US" altLang="he-IL" sz="2400"/>
              <a:t>To prove soundness of </a:t>
            </a:r>
            <a:r>
              <a:rPr lang="en-US" altLang="he-IL" sz="2400">
                <a:solidFill>
                  <a:schemeClr val="tx1"/>
                </a:solidFill>
                <a:latin typeface="cmsy10" panose="020B0500000000000000" pitchFamily="34" charset="0"/>
              </a:rPr>
              <a:t>H</a:t>
            </a:r>
            <a:r>
              <a:rPr lang="en-US" altLang="he-IL" sz="2400"/>
              <a:t>, prove the soundness of its axioms and inference rules (easy with truth-tables). For example:</a:t>
            </a:r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endParaRPr lang="en-US" altLang="he-IL" sz="2400"/>
          </a:p>
          <a:p>
            <a:r>
              <a:rPr lang="en-US" altLang="he-IL" sz="2400"/>
              <a:t>Completeness – harder, but possible. </a:t>
            </a:r>
          </a:p>
        </p:txBody>
      </p:sp>
      <p:graphicFrame>
        <p:nvGraphicFramePr>
          <p:cNvPr id="238596" name="Group 4"/>
          <p:cNvGraphicFramePr>
            <a:graphicFrameLocks noGrp="1"/>
          </p:cNvGraphicFramePr>
          <p:nvPr/>
        </p:nvGraphicFramePr>
        <p:xfrm>
          <a:off x="3132138" y="2349500"/>
          <a:ext cx="3600450" cy="2286000"/>
        </p:xfrm>
        <a:graphic>
          <a:graphicData uri="http://schemas.openxmlformats.org/drawingml/2006/table">
            <a:tbl>
              <a:tblPr rtl="1"/>
              <a:tblGrid>
                <a:gridCol w="2160588">
                  <a:extLst>
                    <a:ext uri="{9D8B030D-6E8A-4147-A177-3AD203B41FA5}">
                      <a16:colId xmlns:a16="http://schemas.microsoft.com/office/drawing/2014/main" val="548777956"/>
                    </a:ext>
                  </a:extLst>
                </a:gridCol>
                <a:gridCol w="719137">
                  <a:extLst>
                    <a:ext uri="{9D8B030D-6E8A-4147-A177-3AD203B41FA5}">
                      <a16:colId xmlns:a16="http://schemas.microsoft.com/office/drawing/2014/main" val="3494267124"/>
                    </a:ext>
                  </a:extLst>
                </a:gridCol>
                <a:gridCol w="720725">
                  <a:extLst>
                    <a:ext uri="{9D8B030D-6E8A-4147-A177-3AD203B41FA5}">
                      <a16:colId xmlns:a16="http://schemas.microsoft.com/office/drawing/2014/main" val="65193051"/>
                    </a:ext>
                  </a:extLst>
                </a:gridCol>
              </a:tblGrid>
              <a:tr h="2873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(B 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msy10" panose="020B0500000000000000" pitchFamily="34" charset="0"/>
                          <a:cs typeface="Times New Roman" panose="02020603050405020304" pitchFamily="18" charset="0"/>
                        </a:rPr>
                        <a:t>!</a:t>
                      </a: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246143"/>
                  </a:ext>
                </a:extLst>
              </a:tr>
              <a:tr h="263525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018732"/>
                  </a:ext>
                </a:extLst>
              </a:tr>
              <a:tr h="3127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6243547"/>
                  </a:ext>
                </a:extLst>
              </a:tr>
              <a:tr h="360363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3005832"/>
                  </a:ext>
                </a:extLst>
              </a:tr>
              <a:tr h="287338"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1pPr>
                      <a:lvl2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2pPr>
                      <a:lvl3pPr algn="l" rtl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folHlink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defRPr>
                      </a:lvl3pPr>
                      <a:lvl4pPr algn="l" rtl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4pPr>
                      <a:lvl5pPr algn="l" rtl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he-IL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65552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6F458E-FE91-4C15-8A58-508D42AE6984}" type="slidenum">
              <a:rPr lang="he-IL" altLang="he-IL"/>
              <a:pPr/>
              <a:t>78</a:t>
            </a:fld>
            <a:endParaRPr lang="en-US" altLang="he-IL"/>
          </a:p>
        </p:txBody>
      </p:sp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The resolution inference system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The </a:t>
            </a:r>
            <a:r>
              <a:rPr lang="en-US" altLang="he-IL">
                <a:solidFill>
                  <a:srgbClr val="FF0000"/>
                </a:solidFill>
              </a:rPr>
              <a:t>resolution</a:t>
            </a:r>
            <a:r>
              <a:rPr lang="en-US" altLang="he-IL"/>
              <a:t> inference rule for CNF:</a:t>
            </a:r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endParaRPr lang="en-US" altLang="he-IL"/>
          </a:p>
          <a:p>
            <a:r>
              <a:rPr lang="en-US" altLang="he-IL"/>
              <a:t>Example: </a:t>
            </a:r>
          </a:p>
          <a:p>
            <a:endParaRPr lang="en-US" altLang="he-IL"/>
          </a:p>
          <a:p>
            <a:pPr lvl="1"/>
            <a:endParaRPr lang="en-US" altLang="he-IL"/>
          </a:p>
        </p:txBody>
      </p:sp>
      <p:pic>
        <p:nvPicPr>
          <p:cNvPr id="241669" name="Picture 5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2349500"/>
            <a:ext cx="55626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1672" name="Picture 8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4724400"/>
            <a:ext cx="2159000" cy="63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0AB51A-429E-42FA-BCC0-58B0229CEDD6}" type="slidenum">
              <a:rPr lang="he-IL" altLang="he-IL"/>
              <a:pPr/>
              <a:t>79</a:t>
            </a:fld>
            <a:endParaRPr lang="en-US" altLang="he-IL"/>
          </a:p>
        </p:txBody>
      </p:sp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Proof by resolution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dirty="0">
                <a:solidFill>
                  <a:schemeClr val="tx1"/>
                </a:solidFill>
              </a:rPr>
              <a:t> = (1 3)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(-1 2 5)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(-1 4) </a:t>
            </a:r>
            <a:r>
              <a:rPr lang="en-US" altLang="he-IL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dirty="0">
                <a:solidFill>
                  <a:schemeClr val="tx1"/>
                </a:solidFill>
              </a:rPr>
              <a:t> (-1 -4</a:t>
            </a:r>
            <a:r>
              <a:rPr lang="en-US" altLang="he-IL" dirty="0" smtClean="0">
                <a:solidFill>
                  <a:schemeClr val="tx1"/>
                </a:solidFill>
              </a:rPr>
              <a:t>)</a:t>
            </a:r>
            <a:r>
              <a:rPr lang="en-US" altLang="he-IL" dirty="0" smtClean="0">
                <a:solidFill>
                  <a:schemeClr val="tx1"/>
                </a:solidFill>
                <a:latin typeface="cmsy10" panose="020B0500000000000000" pitchFamily="34" charset="0"/>
              </a:rPr>
              <a:t> Æ</a:t>
            </a:r>
            <a:r>
              <a:rPr lang="en-US" altLang="he-IL" dirty="0" smtClean="0">
                <a:solidFill>
                  <a:schemeClr val="tx1"/>
                </a:solidFill>
              </a:rPr>
              <a:t> (1 -2)</a:t>
            </a:r>
            <a:endParaRPr lang="en-US" altLang="he-IL" dirty="0">
              <a:solidFill>
                <a:schemeClr val="tx1"/>
              </a:solidFill>
            </a:endParaRPr>
          </a:p>
          <a:p>
            <a:r>
              <a:rPr lang="en-US" altLang="he-IL" dirty="0"/>
              <a:t>We’ll try to prove </a:t>
            </a:r>
            <a:r>
              <a:rPr lang="en-US" altLang="he-IL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dirty="0">
                <a:solidFill>
                  <a:schemeClr val="tx1"/>
                </a:solidFill>
              </a:rPr>
              <a:t> → (3 5)</a:t>
            </a:r>
          </a:p>
        </p:txBody>
      </p:sp>
      <p:grpSp>
        <p:nvGrpSpPr>
          <p:cNvPr id="242709" name="Group 21"/>
          <p:cNvGrpSpPr>
            <a:grpSpLocks/>
          </p:cNvGrpSpPr>
          <p:nvPr/>
        </p:nvGrpSpPr>
        <p:grpSpPr bwMode="auto">
          <a:xfrm>
            <a:off x="1103313" y="2781300"/>
            <a:ext cx="4602162" cy="2670175"/>
            <a:chOff x="695" y="1752"/>
            <a:chExt cx="2899" cy="1682"/>
          </a:xfrm>
        </p:grpSpPr>
        <p:sp>
          <p:nvSpPr>
            <p:cNvPr id="242692" name="Text Box 4"/>
            <p:cNvSpPr txBox="1">
              <a:spLocks noChangeArrowheads="1"/>
            </p:cNvSpPr>
            <p:nvPr/>
          </p:nvSpPr>
          <p:spPr bwMode="auto">
            <a:xfrm>
              <a:off x="695" y="1761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/>
                <a:t>(1 3)</a:t>
              </a:r>
            </a:p>
          </p:txBody>
        </p:sp>
        <p:sp>
          <p:nvSpPr>
            <p:cNvPr id="242693" name="Text Box 5"/>
            <p:cNvSpPr txBox="1">
              <a:spLocks noChangeArrowheads="1"/>
            </p:cNvSpPr>
            <p:nvPr/>
          </p:nvSpPr>
          <p:spPr bwMode="auto">
            <a:xfrm>
              <a:off x="1253" y="1752"/>
              <a:ext cx="6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/>
                <a:t>(-1 2 5)</a:t>
              </a:r>
            </a:p>
          </p:txBody>
        </p:sp>
        <p:sp>
          <p:nvSpPr>
            <p:cNvPr id="242694" name="Text Box 6"/>
            <p:cNvSpPr txBox="1">
              <a:spLocks noChangeArrowheads="1"/>
            </p:cNvSpPr>
            <p:nvPr/>
          </p:nvSpPr>
          <p:spPr bwMode="auto">
            <a:xfrm>
              <a:off x="975" y="2205"/>
              <a:ext cx="5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(2 3 5)</a:t>
              </a:r>
            </a:p>
          </p:txBody>
        </p:sp>
        <p:sp>
          <p:nvSpPr>
            <p:cNvPr id="242695" name="Text Box 7"/>
            <p:cNvSpPr txBox="1">
              <a:spLocks noChangeArrowheads="1"/>
            </p:cNvSpPr>
            <p:nvPr/>
          </p:nvSpPr>
          <p:spPr bwMode="auto">
            <a:xfrm>
              <a:off x="1701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(1 -2)</a:t>
              </a:r>
            </a:p>
          </p:txBody>
        </p:sp>
        <p:sp>
          <p:nvSpPr>
            <p:cNvPr id="242696" name="Text Box 8"/>
            <p:cNvSpPr txBox="1">
              <a:spLocks noChangeArrowheads="1"/>
            </p:cNvSpPr>
            <p:nvPr/>
          </p:nvSpPr>
          <p:spPr bwMode="auto">
            <a:xfrm>
              <a:off x="1338" y="2704"/>
              <a:ext cx="55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(1 3 5)</a:t>
              </a:r>
            </a:p>
          </p:txBody>
        </p:sp>
        <p:sp>
          <p:nvSpPr>
            <p:cNvPr id="242697" name="Text Box 9"/>
            <p:cNvSpPr txBox="1">
              <a:spLocks noChangeArrowheads="1"/>
            </p:cNvSpPr>
            <p:nvPr/>
          </p:nvSpPr>
          <p:spPr bwMode="auto">
            <a:xfrm>
              <a:off x="2426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4)</a:t>
              </a:r>
            </a:p>
          </p:txBody>
        </p:sp>
        <p:sp>
          <p:nvSpPr>
            <p:cNvPr id="242698" name="Text Box 10"/>
            <p:cNvSpPr txBox="1">
              <a:spLocks noChangeArrowheads="1"/>
            </p:cNvSpPr>
            <p:nvPr/>
          </p:nvSpPr>
          <p:spPr bwMode="auto">
            <a:xfrm>
              <a:off x="3061" y="2205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(-1 -4)</a:t>
              </a:r>
            </a:p>
          </p:txBody>
        </p:sp>
        <p:sp>
          <p:nvSpPr>
            <p:cNvPr id="242699" name="Text Box 11"/>
            <p:cNvSpPr txBox="1">
              <a:spLocks noChangeArrowheads="1"/>
            </p:cNvSpPr>
            <p:nvPr/>
          </p:nvSpPr>
          <p:spPr bwMode="auto">
            <a:xfrm>
              <a:off x="2744" y="2700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(-1)</a:t>
              </a:r>
            </a:p>
          </p:txBody>
        </p:sp>
        <p:sp>
          <p:nvSpPr>
            <p:cNvPr id="242700" name="Text Box 12"/>
            <p:cNvSpPr txBox="1">
              <a:spLocks noChangeArrowheads="1"/>
            </p:cNvSpPr>
            <p:nvPr/>
          </p:nvSpPr>
          <p:spPr bwMode="auto">
            <a:xfrm>
              <a:off x="2064" y="3203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(3 5)</a:t>
              </a:r>
            </a:p>
          </p:txBody>
        </p:sp>
        <p:sp>
          <p:nvSpPr>
            <p:cNvPr id="242701" name="Line 13"/>
            <p:cNvSpPr>
              <a:spLocks noChangeShapeType="1"/>
            </p:cNvSpPr>
            <p:nvPr/>
          </p:nvSpPr>
          <p:spPr bwMode="auto">
            <a:xfrm>
              <a:off x="930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2" name="Line 14"/>
            <p:cNvSpPr>
              <a:spLocks noChangeShapeType="1"/>
            </p:cNvSpPr>
            <p:nvPr/>
          </p:nvSpPr>
          <p:spPr bwMode="auto">
            <a:xfrm flipH="1">
              <a:off x="1247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3" name="Line 15"/>
            <p:cNvSpPr>
              <a:spLocks noChangeShapeType="1"/>
            </p:cNvSpPr>
            <p:nvPr/>
          </p:nvSpPr>
          <p:spPr bwMode="auto">
            <a:xfrm>
              <a:off x="1292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4" name="Line 16"/>
            <p:cNvSpPr>
              <a:spLocks noChangeShapeType="1"/>
            </p:cNvSpPr>
            <p:nvPr/>
          </p:nvSpPr>
          <p:spPr bwMode="auto">
            <a:xfrm flipH="1">
              <a:off x="1609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5" name="Line 17"/>
            <p:cNvSpPr>
              <a:spLocks noChangeShapeType="1"/>
            </p:cNvSpPr>
            <p:nvPr/>
          </p:nvSpPr>
          <p:spPr bwMode="auto">
            <a:xfrm>
              <a:off x="2654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6" name="Line 18"/>
            <p:cNvSpPr>
              <a:spLocks noChangeShapeType="1"/>
            </p:cNvSpPr>
            <p:nvPr/>
          </p:nvSpPr>
          <p:spPr bwMode="auto">
            <a:xfrm flipH="1">
              <a:off x="2971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7" name="Line 19"/>
            <p:cNvSpPr>
              <a:spLocks noChangeShapeType="1"/>
            </p:cNvSpPr>
            <p:nvPr/>
          </p:nvSpPr>
          <p:spPr bwMode="auto">
            <a:xfrm>
              <a:off x="1701" y="2976"/>
              <a:ext cx="54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2708" name="Line 20"/>
            <p:cNvSpPr>
              <a:spLocks noChangeShapeType="1"/>
            </p:cNvSpPr>
            <p:nvPr/>
          </p:nvSpPr>
          <p:spPr bwMode="auto">
            <a:xfrm flipH="1">
              <a:off x="2336" y="2931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0370D-8D5A-40F6-9AE8-7DEA22FD5D74}" type="slidenum">
              <a:rPr lang="he-IL" altLang="he-IL"/>
              <a:pPr/>
              <a:t>8</a:t>
            </a:fld>
            <a:endParaRPr lang="en-US" altLang="he-IL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Batang" panose="020B0604020202020204" charset="-127"/>
              </a:rPr>
              <a:t>Formulas 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We omit parenthesis whenever we may restore them through operator precedence:</a:t>
            </a:r>
          </a:p>
          <a:p>
            <a:pPr algn="just"/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 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binds more strictly than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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and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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bind more strictly than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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.</a:t>
            </a:r>
          </a:p>
          <a:p>
            <a:pPr algn="just"/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Thus, we write: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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		for 	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((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))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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</a:rPr>
              <a:t> 	</a:t>
            </a:r>
            <a:r>
              <a:rPr lang="en-US" altLang="ko-KR" baseline="-25000">
                <a:ea typeface="Batang" panose="020B0604020202020204" charset="-127"/>
              </a:rPr>
              <a:t>	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for 	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((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 </a:t>
            </a:r>
          </a:p>
          <a:p>
            <a:pPr lvl="1" algn="just">
              <a:buFont typeface="Wingdings" panose="05000000000000000000" pitchFamily="2" charset="2"/>
              <a:buNone/>
            </a:pP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 baseline="-25000">
                <a:solidFill>
                  <a:schemeClr val="tx1"/>
                </a:solidFill>
                <a:ea typeface="Batang" panose="020B0604020202020204" charset="-127"/>
              </a:rPr>
              <a:t>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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 baseline="-25000">
                <a:ea typeface="Batang" panose="020B0604020202020204" charset="-127"/>
              </a:rPr>
              <a:t> 		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for 	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((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A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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B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  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</a:rPr>
              <a:t>C</a:t>
            </a:r>
            <a:r>
              <a:rPr lang="en-US" altLang="ko-KR">
                <a:solidFill>
                  <a:schemeClr val="tx1"/>
                </a:solidFill>
                <a:ea typeface="Batang" panose="020B0604020202020204" charset="-127"/>
                <a:sym typeface="Symbol" panose="05050102010706020507" pitchFamily="18" charset="2"/>
              </a:rPr>
              <a:t>)</a:t>
            </a:r>
            <a:r>
              <a:rPr lang="en-US" altLang="ko-KR">
                <a:ea typeface="Batang" panose="020B0604020202020204" charset="-127"/>
                <a:sym typeface="Symbol" panose="05050102010706020507" pitchFamily="18" charset="2"/>
              </a:rPr>
              <a:t>,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902677-1EDC-40A9-AEE6-CEF22FA029C4}" type="slidenum">
              <a:rPr lang="he-IL" altLang="he-IL"/>
              <a:pPr/>
              <a:t>80</a:t>
            </a:fld>
            <a:endParaRPr lang="en-US" altLang="he-IL"/>
          </a:p>
        </p:txBody>
      </p:sp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Resolution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Resolution is a </a:t>
            </a:r>
            <a:r>
              <a:rPr lang="en-US" altLang="he-IL" dirty="0">
                <a:solidFill>
                  <a:srgbClr val="FF0000"/>
                </a:solidFill>
              </a:rPr>
              <a:t>sound</a:t>
            </a:r>
            <a:r>
              <a:rPr lang="en-US" altLang="he-IL" dirty="0"/>
              <a:t> and </a:t>
            </a:r>
            <a:r>
              <a:rPr lang="en-US" altLang="he-IL" dirty="0">
                <a:solidFill>
                  <a:srgbClr val="FF0000"/>
                </a:solidFill>
              </a:rPr>
              <a:t>complete</a:t>
            </a:r>
            <a:r>
              <a:rPr lang="en-US" altLang="he-IL" dirty="0"/>
              <a:t> inference system for CNF</a:t>
            </a:r>
            <a:endParaRPr lang="he-IL" altLang="he-IL" dirty="0"/>
          </a:p>
          <a:p>
            <a:r>
              <a:rPr lang="en-US" altLang="he-IL" dirty="0"/>
              <a:t>If the input formula is </a:t>
            </a:r>
            <a:r>
              <a:rPr lang="en-US" altLang="he-IL" dirty="0" err="1"/>
              <a:t>unsatisfiable</a:t>
            </a:r>
            <a:r>
              <a:rPr lang="en-US" altLang="he-IL" dirty="0"/>
              <a:t>, </a:t>
            </a:r>
            <a:r>
              <a:rPr lang="en-US" altLang="he-IL" dirty="0">
                <a:solidFill>
                  <a:schemeClr val="hlink"/>
                </a:solidFill>
              </a:rPr>
              <a:t>there exists</a:t>
            </a:r>
            <a:r>
              <a:rPr lang="en-US" altLang="he-IL" dirty="0"/>
              <a:t> a proof of the </a:t>
            </a:r>
            <a:r>
              <a:rPr lang="en-US" altLang="he-IL" dirty="0">
                <a:solidFill>
                  <a:schemeClr val="hlink"/>
                </a:solidFill>
              </a:rPr>
              <a:t>empty clause</a:t>
            </a:r>
            <a:endParaRPr lang="he-IL" altLang="he-IL" dirty="0">
              <a:solidFill>
                <a:schemeClr val="hlink"/>
              </a:solidFill>
            </a:endParaRPr>
          </a:p>
          <a:p>
            <a:endParaRPr lang="en-US" altLang="he-IL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989B40-9C79-451B-9EC6-6D485449DD43}" type="slidenum">
              <a:rPr lang="he-IL" altLang="he-IL"/>
              <a:pPr/>
              <a:t>81</a:t>
            </a:fld>
            <a:endParaRPr lang="en-US" altLang="he-IL"/>
          </a:p>
        </p:txBody>
      </p:sp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dirty="0"/>
              <a:t>Let </a:t>
            </a:r>
            <a:r>
              <a:rPr lang="en-US" altLang="he-IL" sz="2400" dirty="0">
                <a:solidFill>
                  <a:schemeClr val="tx1"/>
                </a:solidFill>
                <a:latin typeface="Symbol" panose="05050102010706020507" pitchFamily="18" charset="2"/>
                <a:sym typeface="Symbol" panose="05050102010706020507" pitchFamily="18" charset="2"/>
              </a:rPr>
              <a:t></a:t>
            </a:r>
            <a:r>
              <a:rPr lang="en-US" altLang="he-IL" sz="2400" dirty="0">
                <a:solidFill>
                  <a:schemeClr val="tx1"/>
                </a:solidFill>
              </a:rPr>
              <a:t> = (1 3)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(-1 2)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(-1 4)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(-1 -4) </a:t>
            </a:r>
            <a:r>
              <a:rPr lang="en-US" altLang="he-IL" sz="2400" dirty="0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 sz="2400" dirty="0">
                <a:solidFill>
                  <a:schemeClr val="tx1"/>
                </a:solidFill>
              </a:rPr>
              <a:t> (1 -2</a:t>
            </a:r>
            <a:r>
              <a:rPr lang="en-US" altLang="he-IL" sz="2400" dirty="0" smtClean="0">
                <a:solidFill>
                  <a:schemeClr val="tx1"/>
                </a:solidFill>
              </a:rPr>
              <a:t>)</a:t>
            </a:r>
            <a:r>
              <a:rPr lang="en-US" altLang="he-IL" sz="2400" dirty="0" smtClean="0">
                <a:solidFill>
                  <a:schemeClr val="tx1"/>
                </a:solidFill>
                <a:latin typeface="cmsy10" panose="020B0500000000000000" pitchFamily="34" charset="0"/>
              </a:rPr>
              <a:t> Æ</a:t>
            </a:r>
            <a:r>
              <a:rPr lang="en-US" altLang="he-IL" sz="2400" dirty="0" smtClean="0">
                <a:solidFill>
                  <a:schemeClr val="tx1"/>
                </a:solidFill>
              </a:rPr>
              <a:t> </a:t>
            </a:r>
            <a:r>
              <a:rPr lang="en-US" altLang="he-IL" sz="2400" dirty="0" smtClean="0">
                <a:solidFill>
                  <a:schemeClr val="tx1"/>
                </a:solidFill>
              </a:rPr>
              <a:t>(-</a:t>
            </a:r>
            <a:r>
              <a:rPr lang="en-US" altLang="he-IL" sz="2400" dirty="0">
                <a:solidFill>
                  <a:schemeClr val="tx1"/>
                </a:solidFill>
              </a:rPr>
              <a:t>3)</a:t>
            </a:r>
            <a:endParaRPr lang="en-US" altLang="he-IL" dirty="0">
              <a:solidFill>
                <a:schemeClr val="tx1"/>
              </a:solidFill>
            </a:endParaRPr>
          </a:p>
          <a:p>
            <a:endParaRPr lang="en-US" altLang="he-IL" dirty="0"/>
          </a:p>
        </p:txBody>
      </p:sp>
      <p:grpSp>
        <p:nvGrpSpPr>
          <p:cNvPr id="244762" name="Group 26"/>
          <p:cNvGrpSpPr>
            <a:grpSpLocks/>
          </p:cNvGrpSpPr>
          <p:nvPr/>
        </p:nvGrpSpPr>
        <p:grpSpPr bwMode="auto">
          <a:xfrm>
            <a:off x="1103313" y="2781300"/>
            <a:ext cx="4602162" cy="3390900"/>
            <a:chOff x="695" y="1752"/>
            <a:chExt cx="2899" cy="2136"/>
          </a:xfrm>
        </p:grpSpPr>
        <p:sp>
          <p:nvSpPr>
            <p:cNvPr id="244741" name="Text Box 5"/>
            <p:cNvSpPr txBox="1">
              <a:spLocks noChangeArrowheads="1"/>
            </p:cNvSpPr>
            <p:nvPr/>
          </p:nvSpPr>
          <p:spPr bwMode="auto">
            <a:xfrm>
              <a:off x="695" y="1761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he-IL"/>
                <a:t>(1 3)</a:t>
              </a:r>
            </a:p>
          </p:txBody>
        </p:sp>
        <p:sp>
          <p:nvSpPr>
            <p:cNvPr id="244742" name="Text Box 6"/>
            <p:cNvSpPr txBox="1">
              <a:spLocks noChangeArrowheads="1"/>
            </p:cNvSpPr>
            <p:nvPr/>
          </p:nvSpPr>
          <p:spPr bwMode="auto">
            <a:xfrm>
              <a:off x="1253" y="1752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2)</a:t>
              </a:r>
            </a:p>
          </p:txBody>
        </p:sp>
        <p:sp>
          <p:nvSpPr>
            <p:cNvPr id="244743" name="Text Box 7"/>
            <p:cNvSpPr txBox="1">
              <a:spLocks noChangeArrowheads="1"/>
            </p:cNvSpPr>
            <p:nvPr/>
          </p:nvSpPr>
          <p:spPr bwMode="auto">
            <a:xfrm>
              <a:off x="975" y="2205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(2 3)</a:t>
              </a:r>
            </a:p>
          </p:txBody>
        </p:sp>
        <p:sp>
          <p:nvSpPr>
            <p:cNvPr id="244744" name="Text Box 8"/>
            <p:cNvSpPr txBox="1">
              <a:spLocks noChangeArrowheads="1"/>
            </p:cNvSpPr>
            <p:nvPr/>
          </p:nvSpPr>
          <p:spPr bwMode="auto">
            <a:xfrm>
              <a:off x="1701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(1 -2)</a:t>
              </a:r>
            </a:p>
          </p:txBody>
        </p:sp>
        <p:sp>
          <p:nvSpPr>
            <p:cNvPr id="244745" name="Text Box 9"/>
            <p:cNvSpPr txBox="1">
              <a:spLocks noChangeArrowheads="1"/>
            </p:cNvSpPr>
            <p:nvPr/>
          </p:nvSpPr>
          <p:spPr bwMode="auto">
            <a:xfrm>
              <a:off x="1338" y="2704"/>
              <a:ext cx="4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(1 3)</a:t>
              </a:r>
            </a:p>
          </p:txBody>
        </p:sp>
        <p:sp>
          <p:nvSpPr>
            <p:cNvPr id="244746" name="Text Box 10"/>
            <p:cNvSpPr txBox="1">
              <a:spLocks noChangeArrowheads="1"/>
            </p:cNvSpPr>
            <p:nvPr/>
          </p:nvSpPr>
          <p:spPr bwMode="auto">
            <a:xfrm>
              <a:off x="2426" y="2205"/>
              <a:ext cx="481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4)</a:t>
              </a:r>
            </a:p>
          </p:txBody>
        </p:sp>
        <p:sp>
          <p:nvSpPr>
            <p:cNvPr id="244747" name="Text Box 11"/>
            <p:cNvSpPr txBox="1">
              <a:spLocks noChangeArrowheads="1"/>
            </p:cNvSpPr>
            <p:nvPr/>
          </p:nvSpPr>
          <p:spPr bwMode="auto">
            <a:xfrm>
              <a:off x="3061" y="2205"/>
              <a:ext cx="533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(-1 -4)</a:t>
              </a:r>
            </a:p>
          </p:txBody>
        </p:sp>
        <p:sp>
          <p:nvSpPr>
            <p:cNvPr id="244748" name="Text Box 12"/>
            <p:cNvSpPr txBox="1">
              <a:spLocks noChangeArrowheads="1"/>
            </p:cNvSpPr>
            <p:nvPr/>
          </p:nvSpPr>
          <p:spPr bwMode="auto">
            <a:xfrm>
              <a:off x="2744" y="2700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(-1)</a:t>
              </a:r>
            </a:p>
          </p:txBody>
        </p:sp>
        <p:sp>
          <p:nvSpPr>
            <p:cNvPr id="244749" name="Text Box 13"/>
            <p:cNvSpPr txBox="1">
              <a:spLocks noChangeArrowheads="1"/>
            </p:cNvSpPr>
            <p:nvPr/>
          </p:nvSpPr>
          <p:spPr bwMode="auto">
            <a:xfrm>
              <a:off x="2161" y="3203"/>
              <a:ext cx="305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(3)</a:t>
              </a:r>
            </a:p>
          </p:txBody>
        </p:sp>
        <p:sp>
          <p:nvSpPr>
            <p:cNvPr id="244750" name="Line 14"/>
            <p:cNvSpPr>
              <a:spLocks noChangeShapeType="1"/>
            </p:cNvSpPr>
            <p:nvPr/>
          </p:nvSpPr>
          <p:spPr bwMode="auto">
            <a:xfrm>
              <a:off x="930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1" name="Line 15"/>
            <p:cNvSpPr>
              <a:spLocks noChangeShapeType="1"/>
            </p:cNvSpPr>
            <p:nvPr/>
          </p:nvSpPr>
          <p:spPr bwMode="auto">
            <a:xfrm flipH="1">
              <a:off x="1247" y="1979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2" name="Line 16"/>
            <p:cNvSpPr>
              <a:spLocks noChangeShapeType="1"/>
            </p:cNvSpPr>
            <p:nvPr/>
          </p:nvSpPr>
          <p:spPr bwMode="auto">
            <a:xfrm>
              <a:off x="1292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3" name="Line 17"/>
            <p:cNvSpPr>
              <a:spLocks noChangeShapeType="1"/>
            </p:cNvSpPr>
            <p:nvPr/>
          </p:nvSpPr>
          <p:spPr bwMode="auto">
            <a:xfrm flipH="1">
              <a:off x="1609" y="2432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4" name="Line 18"/>
            <p:cNvSpPr>
              <a:spLocks noChangeShapeType="1"/>
            </p:cNvSpPr>
            <p:nvPr/>
          </p:nvSpPr>
          <p:spPr bwMode="auto">
            <a:xfrm>
              <a:off x="2654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5" name="Line 19"/>
            <p:cNvSpPr>
              <a:spLocks noChangeShapeType="1"/>
            </p:cNvSpPr>
            <p:nvPr/>
          </p:nvSpPr>
          <p:spPr bwMode="auto">
            <a:xfrm flipH="1">
              <a:off x="2971" y="2478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6" name="Line 20"/>
            <p:cNvSpPr>
              <a:spLocks noChangeShapeType="1"/>
            </p:cNvSpPr>
            <p:nvPr/>
          </p:nvSpPr>
          <p:spPr bwMode="auto">
            <a:xfrm>
              <a:off x="1701" y="2976"/>
              <a:ext cx="544" cy="22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7" name="Line 21"/>
            <p:cNvSpPr>
              <a:spLocks noChangeShapeType="1"/>
            </p:cNvSpPr>
            <p:nvPr/>
          </p:nvSpPr>
          <p:spPr bwMode="auto">
            <a:xfrm flipH="1">
              <a:off x="2336" y="2931"/>
              <a:ext cx="544" cy="2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58" name="Text Box 22"/>
            <p:cNvSpPr txBox="1">
              <a:spLocks noChangeArrowheads="1"/>
            </p:cNvSpPr>
            <p:nvPr/>
          </p:nvSpPr>
          <p:spPr bwMode="auto">
            <a:xfrm>
              <a:off x="2750" y="3199"/>
              <a:ext cx="35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(-3)</a:t>
              </a:r>
            </a:p>
          </p:txBody>
        </p:sp>
        <p:sp>
          <p:nvSpPr>
            <p:cNvPr id="244759" name="Line 23"/>
            <p:cNvSpPr>
              <a:spLocks noChangeShapeType="1"/>
            </p:cNvSpPr>
            <p:nvPr/>
          </p:nvSpPr>
          <p:spPr bwMode="auto">
            <a:xfrm>
              <a:off x="2342" y="3430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60" name="Line 24"/>
            <p:cNvSpPr>
              <a:spLocks noChangeShapeType="1"/>
            </p:cNvSpPr>
            <p:nvPr/>
          </p:nvSpPr>
          <p:spPr bwMode="auto">
            <a:xfrm flipH="1">
              <a:off x="2659" y="3430"/>
              <a:ext cx="272" cy="2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he-IL"/>
            </a:p>
          </p:txBody>
        </p:sp>
        <p:sp>
          <p:nvSpPr>
            <p:cNvPr id="244761" name="Text Box 25"/>
            <p:cNvSpPr txBox="1">
              <a:spLocks noChangeArrowheads="1"/>
            </p:cNvSpPr>
            <p:nvPr/>
          </p:nvSpPr>
          <p:spPr bwMode="auto">
            <a:xfrm>
              <a:off x="2523" y="3657"/>
              <a:ext cx="22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rtl="0"/>
              <a:r>
                <a:rPr lang="en-US" altLang="he-IL"/>
                <a:t>()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D894C-540E-426B-B7FE-6F070CA3311A}" type="slidenum">
              <a:rPr lang="he-IL" altLang="he-IL"/>
              <a:pPr/>
              <a:t>82</a:t>
            </a:fld>
            <a:endParaRPr lang="en-US" altLang="he-IL"/>
          </a:p>
        </p:txBody>
      </p:sp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Another system: Natural deduction (</a:t>
            </a:r>
            <a:r>
              <a:rPr lang="en-US" altLang="he-IL">
                <a:latin typeface="cmsy10" panose="020B0500000000000000" pitchFamily="34" charset="0"/>
              </a:rPr>
              <a:t>N</a:t>
            </a:r>
            <a:r>
              <a:rPr lang="en-US" altLang="he-IL"/>
              <a:t>)</a:t>
            </a:r>
          </a:p>
        </p:txBody>
      </p:sp>
      <p:sp>
        <p:nvSpPr>
          <p:cNvPr id="251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u="sng"/>
              <a:t>A   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A </a:t>
            </a:r>
            <a:r>
              <a:rPr lang="en-US" altLang="he-IL">
                <a:latin typeface="cmsy10" panose="020B0500000000000000" pitchFamily="34" charset="0"/>
              </a:rPr>
              <a:t>Æ</a:t>
            </a:r>
            <a:r>
              <a:rPr lang="en-US" altLang="he-IL"/>
              <a:t> B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  <a:p>
            <a:r>
              <a:rPr lang="en-US" altLang="he-IL" u="sng"/>
              <a:t>A </a:t>
            </a:r>
            <a:r>
              <a:rPr lang="en-US" altLang="he-IL" u="sng">
                <a:latin typeface="cmsy10" panose="020B0500000000000000" pitchFamily="34" charset="0"/>
              </a:rPr>
              <a:t>Æ</a:t>
            </a:r>
            <a:r>
              <a:rPr lang="en-US" altLang="he-IL" u="sng"/>
              <a:t>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  A 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  <a:p>
            <a:r>
              <a:rPr lang="en-US" altLang="he-IL" u="sng"/>
              <a:t>A </a:t>
            </a:r>
            <a:r>
              <a:rPr lang="en-US" altLang="he-IL" u="sng">
                <a:latin typeface="cmsy10" panose="020B0500000000000000" pitchFamily="34" charset="0"/>
              </a:rPr>
              <a:t>Æ</a:t>
            </a:r>
            <a:r>
              <a:rPr lang="en-US" altLang="he-IL" u="sng"/>
              <a:t>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   B</a:t>
            </a:r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  <a:p>
            <a:pPr>
              <a:buFont typeface="Wingdings" panose="05000000000000000000" pitchFamily="2" charset="2"/>
              <a:buNone/>
            </a:pPr>
            <a:endParaRPr lang="en-US" altLang="he-IL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2268538" y="1412875"/>
            <a:ext cx="2830512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(Introduction-and)  (I - </a:t>
            </a:r>
            <a:r>
              <a:rPr lang="en-US" altLang="he-IL">
                <a:latin typeface="cmsy10" panose="020B0500000000000000" pitchFamily="34" charset="0"/>
              </a:rPr>
              <a:t>Æ</a:t>
            </a:r>
            <a:r>
              <a:rPr lang="en-US" altLang="he-IL"/>
              <a:t>)</a:t>
            </a:r>
          </a:p>
        </p:txBody>
      </p:sp>
      <p:sp>
        <p:nvSpPr>
          <p:cNvPr id="251909" name="Text Box 5"/>
          <p:cNvSpPr txBox="1">
            <a:spLocks noChangeArrowheads="1"/>
          </p:cNvSpPr>
          <p:nvPr/>
        </p:nvSpPr>
        <p:spPr bwMode="auto">
          <a:xfrm>
            <a:off x="2339975" y="2781300"/>
            <a:ext cx="307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(Elimination-1-and)  (E1 - </a:t>
            </a:r>
            <a:r>
              <a:rPr lang="en-US" altLang="he-IL">
                <a:latin typeface="cmsy10" panose="020B0500000000000000" pitchFamily="34" charset="0"/>
              </a:rPr>
              <a:t>Æ</a:t>
            </a:r>
            <a:r>
              <a:rPr lang="en-US" altLang="he-IL"/>
              <a:t>)</a:t>
            </a:r>
          </a:p>
        </p:txBody>
      </p:sp>
      <p:sp>
        <p:nvSpPr>
          <p:cNvPr id="251910" name="Text Box 6"/>
          <p:cNvSpPr txBox="1">
            <a:spLocks noChangeArrowheads="1"/>
          </p:cNvSpPr>
          <p:nvPr/>
        </p:nvSpPr>
        <p:spPr bwMode="auto">
          <a:xfrm>
            <a:off x="2339975" y="4292600"/>
            <a:ext cx="30781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(Elimination-2-and)  (E2 - </a:t>
            </a:r>
            <a:r>
              <a:rPr lang="en-US" altLang="he-IL">
                <a:latin typeface="cmsy10" panose="020B0500000000000000" pitchFamily="34" charset="0"/>
              </a:rPr>
              <a:t>Æ</a:t>
            </a:r>
            <a:r>
              <a:rPr lang="en-US" altLang="he-IL"/>
              <a:t>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2BE5D7-8942-408B-8E0A-AE8E5501667C}" type="slidenum">
              <a:rPr lang="he-IL" altLang="he-IL"/>
              <a:pPr/>
              <a:t>83</a:t>
            </a:fld>
            <a:endParaRPr lang="en-US" altLang="he-IL"/>
          </a:p>
        </p:txBody>
      </p:sp>
      <p:sp>
        <p:nvSpPr>
          <p:cNvPr id="252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/>
              <a:t>Theorem: </a:t>
            </a:r>
            <a:r>
              <a:rPr lang="en-US" altLang="he-IL">
                <a:solidFill>
                  <a:schemeClr val="tx1"/>
                </a:solidFill>
              </a:rPr>
              <a:t>p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q, r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`</a:t>
            </a:r>
            <a:r>
              <a:rPr lang="en-US" altLang="he-IL" baseline="-25000">
                <a:solidFill>
                  <a:schemeClr val="tx1"/>
                </a:solidFill>
                <a:latin typeface="cmsy10" panose="020B0500000000000000" pitchFamily="34" charset="0"/>
              </a:rPr>
              <a:t>N</a:t>
            </a:r>
            <a:r>
              <a:rPr lang="en-US" altLang="he-IL">
                <a:solidFill>
                  <a:schemeClr val="tx1"/>
                </a:solidFill>
              </a:rPr>
              <a:t> q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r</a:t>
            </a:r>
          </a:p>
          <a:p>
            <a:pPr marL="533400" indent="-533400"/>
            <a:r>
              <a:rPr lang="en-US" altLang="he-IL"/>
              <a:t>Note: the theorem only claims provability relation. Correctness is implied by the soundness of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N</a:t>
            </a:r>
            <a:r>
              <a:rPr lang="en-US" altLang="he-IL"/>
              <a:t>.</a:t>
            </a:r>
          </a:p>
          <a:p>
            <a:pPr marL="533400" indent="-533400"/>
            <a:r>
              <a:rPr lang="en-US" altLang="he-IL"/>
              <a:t>Proof: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tx1"/>
                </a:solidFill>
              </a:rPr>
              <a:t>p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q</a:t>
            </a:r>
            <a:r>
              <a:rPr lang="en-US" altLang="he-IL"/>
              <a:t>	premise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tx1"/>
                </a:solidFill>
              </a:rPr>
              <a:t>r</a:t>
            </a:r>
            <a:r>
              <a:rPr lang="en-US" altLang="he-IL"/>
              <a:t>		premise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tx1"/>
                </a:solidFill>
              </a:rPr>
              <a:t>q</a:t>
            </a:r>
            <a:r>
              <a:rPr lang="en-US" altLang="he-IL"/>
              <a:t>		E-2-</a:t>
            </a:r>
            <a:r>
              <a:rPr lang="en-US" altLang="he-IL">
                <a:latin typeface="cmsy10" panose="020B0500000000000000" pitchFamily="34" charset="0"/>
              </a:rPr>
              <a:t>Æ</a:t>
            </a:r>
            <a:r>
              <a:rPr lang="en-US" altLang="he-IL"/>
              <a:t>, 1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>
                <a:solidFill>
                  <a:schemeClr val="tx1"/>
                </a:solidFill>
              </a:rPr>
              <a:t>q </a:t>
            </a:r>
            <a:r>
              <a:rPr lang="en-US" altLang="he-IL">
                <a:solidFill>
                  <a:schemeClr val="tx1"/>
                </a:solidFill>
                <a:latin typeface="cmsy10" panose="020B0500000000000000" pitchFamily="34" charset="0"/>
              </a:rPr>
              <a:t>Æ</a:t>
            </a:r>
            <a:r>
              <a:rPr lang="en-US" altLang="he-IL">
                <a:solidFill>
                  <a:schemeClr val="tx1"/>
                </a:solidFill>
              </a:rPr>
              <a:t> r</a:t>
            </a:r>
            <a:r>
              <a:rPr lang="en-US" altLang="he-IL"/>
              <a:t>	I-and, 2,3	</a:t>
            </a:r>
          </a:p>
          <a:p>
            <a:pPr marL="533400" indent="-533400"/>
            <a:endParaRPr lang="en-US" alt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FD4A9-DBD7-4D49-80BA-3B3BD81E9AD0}" type="slidenum">
              <a:rPr lang="he-IL" altLang="he-IL"/>
              <a:pPr/>
              <a:t>84</a:t>
            </a:fld>
            <a:endParaRPr lang="en-US" altLang="he-IL"/>
          </a:p>
        </p:txBody>
      </p:sp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1258888" y="-73025"/>
            <a:ext cx="7793037" cy="838200"/>
          </a:xfrm>
        </p:spPr>
        <p:txBody>
          <a:bodyPr/>
          <a:lstStyle/>
          <a:p>
            <a:r>
              <a:rPr lang="en-US" altLang="he-IL"/>
              <a:t>More rules for </a:t>
            </a:r>
            <a:r>
              <a:rPr lang="en-US" altLang="he-IL">
                <a:latin typeface="cmsy10" panose="020B0500000000000000" pitchFamily="34" charset="0"/>
              </a:rPr>
              <a:t>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/>
              <a:t> </a:t>
            </a:r>
            <a:r>
              <a:rPr lang="en-US" altLang="he-IL" u="sng">
                <a:latin typeface="cmsy10" panose="020B0500000000000000" pitchFamily="34" charset="0"/>
              </a:rPr>
              <a:t>::</a:t>
            </a:r>
            <a:r>
              <a:rPr lang="en-US" altLang="he-IL" u="sng"/>
              <a:t>A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   A</a:t>
            </a:r>
          </a:p>
          <a:p>
            <a:r>
              <a:rPr lang="en-US" altLang="he-IL" u="sng"/>
              <a:t>  A  </a:t>
            </a:r>
            <a:r>
              <a:rPr lang="en-US" altLang="he-IL"/>
              <a:t>  </a:t>
            </a:r>
            <a:r>
              <a:rPr lang="en-US" altLang="he-IL" u="sng"/>
              <a:t> 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</a:t>
            </a:r>
            <a:r>
              <a:rPr lang="en-US" altLang="he-IL">
                <a:latin typeface="cmsy10" panose="020B0500000000000000" pitchFamily="34" charset="0"/>
              </a:rPr>
              <a:t>::</a:t>
            </a:r>
            <a:r>
              <a:rPr lang="en-US" altLang="he-IL"/>
              <a:t>A</a:t>
            </a:r>
          </a:p>
          <a:p>
            <a:endParaRPr lang="en-US" altLang="he-IL"/>
          </a:p>
        </p:txBody>
      </p:sp>
      <p:sp>
        <p:nvSpPr>
          <p:cNvPr id="253956" name="Text Box 4"/>
          <p:cNvSpPr txBox="1">
            <a:spLocks noChangeArrowheads="1"/>
          </p:cNvSpPr>
          <p:nvPr/>
        </p:nvSpPr>
        <p:spPr bwMode="auto">
          <a:xfrm>
            <a:off x="2268538" y="1268413"/>
            <a:ext cx="21939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(E-double negation)</a:t>
            </a:r>
          </a:p>
        </p:txBody>
      </p:sp>
      <p:sp>
        <p:nvSpPr>
          <p:cNvPr id="253957" name="Text Box 5"/>
          <p:cNvSpPr txBox="1">
            <a:spLocks noChangeArrowheads="1"/>
          </p:cNvSpPr>
          <p:nvPr/>
        </p:nvSpPr>
        <p:spPr bwMode="auto">
          <a:xfrm>
            <a:off x="2311400" y="2276475"/>
            <a:ext cx="2151063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he-IL"/>
              <a:t>(I-double negation)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A6CF3-5448-4358-B8B7-8ACB6551BC33}" type="slidenum">
              <a:rPr lang="he-IL" altLang="he-IL"/>
              <a:pPr/>
              <a:t>85</a:t>
            </a:fld>
            <a:endParaRPr lang="en-US" altLang="he-IL"/>
          </a:p>
        </p:txBody>
      </p:sp>
      <p:sp>
        <p:nvSpPr>
          <p:cNvPr id="254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More rules for </a:t>
            </a:r>
            <a:r>
              <a:rPr lang="en-US" altLang="he-IL">
                <a:latin typeface="cmsy10" panose="020B0500000000000000" pitchFamily="34" charset="0"/>
              </a:rPr>
              <a:t>N</a:t>
            </a:r>
          </a:p>
        </p:txBody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u="sng"/>
              <a:t>A    A →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      B</a:t>
            </a:r>
          </a:p>
          <a:p>
            <a:r>
              <a:rPr lang="en-US" altLang="he-IL"/>
              <a:t>Similar to another elimination rule:</a:t>
            </a:r>
          </a:p>
          <a:p>
            <a:r>
              <a:rPr lang="en-US" altLang="he-IL"/>
              <a:t> </a:t>
            </a:r>
            <a:r>
              <a:rPr lang="en-US" altLang="he-IL" u="sng">
                <a:latin typeface="cmsy10" panose="020B0500000000000000" pitchFamily="34" charset="0"/>
              </a:rPr>
              <a:t>:</a:t>
            </a:r>
            <a:r>
              <a:rPr lang="en-US" altLang="he-IL" u="sng"/>
              <a:t>B    A → B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      </a:t>
            </a:r>
            <a:r>
              <a:rPr lang="en-US" altLang="he-IL">
                <a:latin typeface="cmsy10" panose="020B0500000000000000" pitchFamily="34" charset="0"/>
              </a:rPr>
              <a:t>:</a:t>
            </a:r>
            <a:r>
              <a:rPr lang="en-US" altLang="he-IL"/>
              <a:t>A</a:t>
            </a:r>
          </a:p>
          <a:p>
            <a:r>
              <a:rPr lang="en-US" altLang="he-IL"/>
              <a:t>If assuming p allows to prove q then</a:t>
            </a:r>
            <a:br>
              <a:rPr lang="en-US" altLang="he-IL"/>
            </a:br>
            <a:r>
              <a:rPr lang="en-US" altLang="he-IL"/>
              <a:t>p → q	(I – implication)</a:t>
            </a:r>
          </a:p>
        </p:txBody>
      </p:sp>
      <p:sp>
        <p:nvSpPr>
          <p:cNvPr id="254980" name="Text Box 4"/>
          <p:cNvSpPr txBox="1">
            <a:spLocks noChangeArrowheads="1"/>
          </p:cNvSpPr>
          <p:nvPr/>
        </p:nvSpPr>
        <p:spPr bwMode="auto">
          <a:xfrm>
            <a:off x="3492500" y="2852738"/>
            <a:ext cx="2503488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(Modus-Tollens (M.T.))</a:t>
            </a:r>
          </a:p>
        </p:txBody>
      </p:sp>
      <p:sp>
        <p:nvSpPr>
          <p:cNvPr id="254981" name="Text Box 5"/>
          <p:cNvSpPr txBox="1">
            <a:spLocks noChangeArrowheads="1"/>
          </p:cNvSpPr>
          <p:nvPr/>
        </p:nvSpPr>
        <p:spPr bwMode="auto">
          <a:xfrm>
            <a:off x="3348038" y="1341438"/>
            <a:ext cx="17938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(E - implication)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E899EC-DCA9-4AD0-9DB4-C1C7B828B621}" type="slidenum">
              <a:rPr lang="he-IL" altLang="he-IL"/>
              <a:pPr/>
              <a:t>86</a:t>
            </a:fld>
            <a:endParaRPr lang="en-US" altLang="he-IL"/>
          </a:p>
        </p:txBody>
      </p:sp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 sz="2400"/>
              <a:t>Theorem: p → q </a:t>
            </a:r>
            <a:r>
              <a:rPr lang="en-US" altLang="he-IL" sz="2400">
                <a:latin typeface="cmsy10" panose="020B0500000000000000" pitchFamily="34" charset="0"/>
              </a:rPr>
              <a:t>`</a:t>
            </a: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</a:t>
            </a:r>
          </a:p>
          <a:p>
            <a:pPr marL="533400" indent="-533400"/>
            <a:r>
              <a:rPr lang="en-US" altLang="he-IL" sz="2400"/>
              <a:t>Proof: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 sz="2400"/>
              <a:t>p </a:t>
            </a:r>
            <a:r>
              <a:rPr lang="en-US" altLang="he-IL" sz="2400">
                <a:latin typeface="cmsy10" panose="020B0500000000000000" pitchFamily="34" charset="0"/>
              </a:rPr>
              <a:t>Æ</a:t>
            </a:r>
            <a:r>
              <a:rPr lang="en-US" altLang="he-IL" sz="2400"/>
              <a:t> q		premise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		assumption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		M.T. 1,2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	I-implication</a:t>
            </a:r>
          </a:p>
          <a:p>
            <a:pPr marL="533400" indent="-533400"/>
            <a:endParaRPr lang="en-US" altLang="he-IL" sz="2400"/>
          </a:p>
          <a:p>
            <a:pPr marL="533400" indent="-533400"/>
            <a:r>
              <a:rPr lang="en-US" altLang="he-IL" sz="2400"/>
              <a:t>Note the difference between assumptions and premises. The former needs to be discharged.</a:t>
            </a:r>
          </a:p>
          <a:p>
            <a:pPr marL="533400" indent="-533400"/>
            <a:r>
              <a:rPr lang="en-US" altLang="he-IL" sz="2400"/>
              <a:t>The introduction-implication rule lets us discharge assumptions.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1187450" y="2563813"/>
            <a:ext cx="4392613" cy="720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6B916B-402B-42D0-B124-CEF84CD213BF}" type="slidenum">
              <a:rPr lang="he-IL" altLang="he-IL"/>
              <a:pPr/>
              <a:t>87</a:t>
            </a:fld>
            <a:endParaRPr lang="en-US" altLang="he-IL"/>
          </a:p>
        </p:txBody>
      </p:sp>
      <p:sp>
        <p:nvSpPr>
          <p:cNvPr id="257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/>
            <a:r>
              <a:rPr lang="en-US" altLang="he-IL"/>
              <a:t>Theorem: </a:t>
            </a:r>
            <a:r>
              <a:rPr lang="en-US" altLang="he-IL">
                <a:latin typeface="cmsy10" panose="020B0500000000000000" pitchFamily="34" charset="0"/>
              </a:rPr>
              <a:t>:</a:t>
            </a:r>
            <a:r>
              <a:rPr lang="en-US" altLang="he-IL"/>
              <a:t>q → </a:t>
            </a:r>
            <a:r>
              <a:rPr lang="en-US" altLang="he-IL">
                <a:latin typeface="cmsy10" panose="020B0500000000000000" pitchFamily="34" charset="0"/>
              </a:rPr>
              <a:t>:</a:t>
            </a:r>
            <a:r>
              <a:rPr lang="en-US" altLang="he-IL"/>
              <a:t>p </a:t>
            </a:r>
            <a:r>
              <a:rPr lang="en-US" altLang="he-IL">
                <a:latin typeface="cmsy10" panose="020B0500000000000000" pitchFamily="34" charset="0"/>
              </a:rPr>
              <a:t>`</a:t>
            </a:r>
            <a:r>
              <a:rPr lang="en-US" altLang="he-IL"/>
              <a:t> p → </a:t>
            </a:r>
            <a:r>
              <a:rPr lang="en-US" altLang="he-IL">
                <a:latin typeface="cmsy10" panose="020B0500000000000000" pitchFamily="34" charset="0"/>
              </a:rPr>
              <a:t>::</a:t>
            </a:r>
            <a:r>
              <a:rPr lang="en-US" altLang="he-IL"/>
              <a:t>q</a:t>
            </a:r>
          </a:p>
          <a:p>
            <a:pPr marL="533400" indent="-533400"/>
            <a:r>
              <a:rPr lang="en-US" altLang="he-IL"/>
              <a:t>Proof: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/>
              <a:t> </a:t>
            </a:r>
            <a:r>
              <a:rPr lang="en-US" altLang="he-IL">
                <a:latin typeface="cmsy10" panose="020B0500000000000000" pitchFamily="34" charset="0"/>
              </a:rPr>
              <a:t>:</a:t>
            </a:r>
            <a:r>
              <a:rPr lang="en-US" altLang="he-IL"/>
              <a:t>q → </a:t>
            </a:r>
            <a:r>
              <a:rPr lang="en-US" altLang="he-IL">
                <a:latin typeface="cmsy10" panose="020B0500000000000000" pitchFamily="34" charset="0"/>
              </a:rPr>
              <a:t>:</a:t>
            </a:r>
            <a:r>
              <a:rPr lang="en-US" altLang="he-IL"/>
              <a:t>p 	premise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/>
              <a:t>p			assumption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/>
              <a:t> </a:t>
            </a:r>
            <a:r>
              <a:rPr lang="en-US" altLang="he-IL">
                <a:latin typeface="cmsy10" panose="020B0500000000000000" pitchFamily="34" charset="0"/>
              </a:rPr>
              <a:t>::</a:t>
            </a:r>
            <a:r>
              <a:rPr lang="en-US" altLang="he-IL"/>
              <a:t>q		M.T. 1,2</a:t>
            </a:r>
          </a:p>
          <a:p>
            <a:pPr marL="533400" indent="-533400">
              <a:buFont typeface="Wingdings" panose="05000000000000000000" pitchFamily="2" charset="2"/>
              <a:buAutoNum type="arabicPeriod"/>
            </a:pPr>
            <a:r>
              <a:rPr lang="en-US" altLang="he-IL"/>
              <a:t>p → </a:t>
            </a:r>
            <a:r>
              <a:rPr lang="en-US" altLang="he-IL">
                <a:latin typeface="cmsy10" panose="020B0500000000000000" pitchFamily="34" charset="0"/>
              </a:rPr>
              <a:t>::</a:t>
            </a:r>
            <a:r>
              <a:rPr lang="en-US" altLang="he-IL"/>
              <a:t>q	I-implication</a:t>
            </a:r>
          </a:p>
        </p:txBody>
      </p:sp>
      <p:sp>
        <p:nvSpPr>
          <p:cNvPr id="257028" name="Rectangle 4"/>
          <p:cNvSpPr>
            <a:spLocks noChangeArrowheads="1"/>
          </p:cNvSpPr>
          <p:nvPr/>
        </p:nvSpPr>
        <p:spPr bwMode="auto">
          <a:xfrm>
            <a:off x="771525" y="2736850"/>
            <a:ext cx="5040313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83F962-8768-407C-B4E7-EC14F6874CFF}" type="slidenum">
              <a:rPr lang="he-IL" altLang="he-IL"/>
              <a:pPr/>
              <a:t>88</a:t>
            </a:fld>
            <a:endParaRPr lang="en-US" altLang="he-IL"/>
          </a:p>
        </p:txBody>
      </p:sp>
      <p:sp>
        <p:nvSpPr>
          <p:cNvPr id="258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58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he-IL" sz="2400"/>
              <a:t>Theorem: </a:t>
            </a:r>
            <a:r>
              <a:rPr lang="en-US" altLang="he-IL" sz="2400">
                <a:latin typeface="cmsy10" panose="020B0500000000000000" pitchFamily="34" charset="0"/>
              </a:rPr>
              <a:t>`</a:t>
            </a:r>
            <a:r>
              <a:rPr lang="en-US" altLang="he-IL" sz="2400"/>
              <a:t> (q → r) → ((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 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 p) → (p → r))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he-IL" sz="2400"/>
              <a:t>Proof: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q → r		assumption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		assumption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p			assumption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::</a:t>
            </a:r>
            <a:r>
              <a:rPr lang="en-US" altLang="he-IL" sz="2400"/>
              <a:t> p		I-double-negation 3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 </a:t>
            </a:r>
            <a:r>
              <a:rPr lang="en-US" altLang="he-IL" sz="2400">
                <a:latin typeface="cmsy10" panose="020B0500000000000000" pitchFamily="34" charset="0"/>
              </a:rPr>
              <a:t>::</a:t>
            </a:r>
            <a:r>
              <a:rPr lang="en-US" altLang="he-IL" sz="2400"/>
              <a:t> q		M.T., 2,4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q			E-double-negation,5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r			E-implication 1,6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p → r		I-implication 3-7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(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p) → (p → r)	I-implication 2-8</a:t>
            </a:r>
          </a:p>
          <a:p>
            <a:pPr marL="457200" indent="-4572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 sz="2400"/>
              <a:t>(q → r) → ((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q → </a:t>
            </a:r>
            <a:r>
              <a:rPr lang="en-US" altLang="he-IL" sz="2400">
                <a:latin typeface="cmsy10" panose="020B0500000000000000" pitchFamily="34" charset="0"/>
              </a:rPr>
              <a:t>:</a:t>
            </a:r>
            <a:r>
              <a:rPr lang="en-US" altLang="he-IL" sz="2400"/>
              <a:t>p) → (p → r)	I-implication 1-9</a:t>
            </a:r>
          </a:p>
        </p:txBody>
      </p:sp>
      <p:sp>
        <p:nvSpPr>
          <p:cNvPr id="258052" name="Rectangle 4"/>
          <p:cNvSpPr>
            <a:spLocks noChangeArrowheads="1"/>
          </p:cNvSpPr>
          <p:nvPr/>
        </p:nvSpPr>
        <p:spPr bwMode="auto">
          <a:xfrm>
            <a:off x="1042988" y="2781300"/>
            <a:ext cx="5329237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58053" name="Rectangle 5"/>
          <p:cNvSpPr>
            <a:spLocks noChangeArrowheads="1"/>
          </p:cNvSpPr>
          <p:nvPr/>
        </p:nvSpPr>
        <p:spPr bwMode="auto">
          <a:xfrm>
            <a:off x="755650" y="2349500"/>
            <a:ext cx="5832475" cy="2808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58054" name="Rectangle 6"/>
          <p:cNvSpPr>
            <a:spLocks noChangeArrowheads="1"/>
          </p:cNvSpPr>
          <p:nvPr/>
        </p:nvSpPr>
        <p:spPr bwMode="auto">
          <a:xfrm>
            <a:off x="539750" y="1989138"/>
            <a:ext cx="6337300" cy="36004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8FA14-5D5F-404B-B9E1-1F825408F14C}" type="slidenum">
              <a:rPr lang="he-IL" altLang="he-IL"/>
              <a:pPr/>
              <a:t>89</a:t>
            </a:fld>
            <a:endParaRPr lang="en-US" altLang="he-IL"/>
          </a:p>
        </p:txBody>
      </p:sp>
      <p:sp>
        <p:nvSpPr>
          <p:cNvPr id="259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More rules...</a:t>
            </a:r>
          </a:p>
        </p:txBody>
      </p:sp>
      <p:sp>
        <p:nvSpPr>
          <p:cNvPr id="259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he-IL" u="sng"/>
              <a:t>   A    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A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B</a:t>
            </a:r>
          </a:p>
          <a:p>
            <a:r>
              <a:rPr lang="en-US" altLang="he-IL" u="sng"/>
              <a:t> B    .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A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B</a:t>
            </a:r>
          </a:p>
          <a:p>
            <a:endParaRPr lang="he-IL" altLang="he-IL"/>
          </a:p>
          <a:p>
            <a:r>
              <a:rPr lang="en-US" altLang="he-IL" u="sng"/>
              <a:t> (p </a:t>
            </a:r>
            <a:r>
              <a:rPr lang="en-US" altLang="he-IL" u="sng">
                <a:latin typeface="cmsy10" panose="020B0500000000000000" pitchFamily="34" charset="0"/>
              </a:rPr>
              <a:t>Ç</a:t>
            </a:r>
            <a:r>
              <a:rPr lang="en-US" altLang="he-IL" u="sng"/>
              <a:t> q) (p → r) (q → r)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he-IL"/>
              <a:t>   			r</a:t>
            </a:r>
          </a:p>
          <a:p>
            <a:endParaRPr lang="en-US" altLang="he-IL"/>
          </a:p>
        </p:txBody>
      </p:sp>
      <p:sp>
        <p:nvSpPr>
          <p:cNvPr id="259076" name="Text Box 4"/>
          <p:cNvSpPr txBox="1">
            <a:spLocks noChangeArrowheads="1"/>
          </p:cNvSpPr>
          <p:nvPr/>
        </p:nvSpPr>
        <p:spPr bwMode="auto">
          <a:xfrm>
            <a:off x="2700338" y="1341438"/>
            <a:ext cx="858837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(I-or1)</a:t>
            </a:r>
          </a:p>
        </p:txBody>
      </p:sp>
      <p:sp>
        <p:nvSpPr>
          <p:cNvPr id="259077" name="Text Box 5"/>
          <p:cNvSpPr txBox="1">
            <a:spLocks noChangeArrowheads="1"/>
          </p:cNvSpPr>
          <p:nvPr/>
        </p:nvSpPr>
        <p:spPr bwMode="auto">
          <a:xfrm>
            <a:off x="2627313" y="2349500"/>
            <a:ext cx="8588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(I-or2)</a:t>
            </a:r>
          </a:p>
        </p:txBody>
      </p:sp>
      <p:sp>
        <p:nvSpPr>
          <p:cNvPr id="259078" name="Text Box 6"/>
          <p:cNvSpPr txBox="1">
            <a:spLocks noChangeArrowheads="1"/>
          </p:cNvSpPr>
          <p:nvPr/>
        </p:nvSpPr>
        <p:spPr bwMode="auto">
          <a:xfrm>
            <a:off x="5364163" y="3860800"/>
            <a:ext cx="77628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he-IL"/>
              <a:t>(E-or)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1116013" y="0"/>
            <a:ext cx="7791450" cy="838200"/>
          </a:xfrm>
        </p:spPr>
        <p:txBody>
          <a:bodyPr/>
          <a:lstStyle/>
          <a:p>
            <a:r>
              <a:rPr lang="en-US" altLang="en-US" dirty="0" smtClean="0"/>
              <a:t>Alternative notations</a:t>
            </a:r>
            <a:endParaRPr lang="en-US" altLang="en-US" dirty="0" smtClean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altLang="en-US" dirty="0" smtClean="0"/>
              <a:t>Negation</a:t>
            </a:r>
            <a:r>
              <a:rPr lang="en-US" altLang="en-US" dirty="0" smtClean="0"/>
              <a:t>:	</a:t>
            </a:r>
            <a:endParaRPr lang="en-US" altLang="en-US" dirty="0" smtClean="0"/>
          </a:p>
          <a:p>
            <a:pPr algn="l"/>
            <a:r>
              <a:rPr lang="en-US" altLang="en-US" dirty="0" smtClean="0"/>
              <a:t>Conjunction</a:t>
            </a:r>
            <a:r>
              <a:rPr lang="he-IL" altLang="en-US" dirty="0" smtClean="0"/>
              <a:t>:</a:t>
            </a:r>
            <a:endParaRPr lang="en-US" altLang="en-US" dirty="0" smtClean="0"/>
          </a:p>
          <a:p>
            <a:endParaRPr lang="en-US" altLang="en-US" dirty="0" smtClean="0"/>
          </a:p>
          <a:p>
            <a:pPr algn="l"/>
            <a:r>
              <a:rPr lang="en-US" altLang="en-US" dirty="0" smtClean="0"/>
              <a:t>Clauses</a:t>
            </a:r>
            <a:r>
              <a:rPr lang="en-US" altLang="en-US" dirty="0"/>
              <a:t>:</a:t>
            </a:r>
            <a:endParaRPr lang="he-IL" altLang="en-US" dirty="0"/>
          </a:p>
          <a:p>
            <a:pPr algn="l"/>
            <a:r>
              <a:rPr lang="en-US" altLang="en-US" dirty="0" smtClean="0"/>
              <a:t>Truth values: </a:t>
            </a:r>
            <a:r>
              <a:rPr lang="he-IL" altLang="en-US" dirty="0" smtClean="0"/>
              <a:t>	</a:t>
            </a:r>
            <a:r>
              <a:rPr lang="en-US" altLang="en-US" dirty="0" smtClean="0"/>
              <a:t>  </a:t>
            </a:r>
            <a:r>
              <a:rPr lang="en-US" altLang="en-US" sz="2400" dirty="0" smtClean="0">
                <a:solidFill>
                  <a:schemeClr val="tx1"/>
                </a:solidFill>
                <a:cs typeface="+mj-cs"/>
              </a:rPr>
              <a:t>true/false           0/1</a:t>
            </a:r>
          </a:p>
        </p:txBody>
      </p:sp>
      <p:pic>
        <p:nvPicPr>
          <p:cNvPr id="107526" name="Picture 6" descr="TP_tmp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257300"/>
            <a:ext cx="1800225" cy="2841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7532" name="Picture 12" descr="TP_tmp"/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5829" y="1828800"/>
            <a:ext cx="1878012" cy="285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E4A8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1C1C1C"/>
                  </a:outerShdw>
                </a:effectLst>
              </a14:hiddenEffects>
            </a:ext>
          </a:extLst>
        </p:spPr>
      </p:pic>
      <p:pic>
        <p:nvPicPr>
          <p:cNvPr id="107534" name="Picture 14" descr="TP_tmp"/>
          <p:cNvPicPr>
            <a:picLocks noChangeAspect="1"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828925"/>
            <a:ext cx="3225800" cy="27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2213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F1B4CD-D235-4A41-A70D-416D514CD9A6}" type="slidenum">
              <a:rPr lang="he-IL" altLang="he-IL"/>
              <a:pPr/>
              <a:t>90</a:t>
            </a:fld>
            <a:endParaRPr lang="en-US" altLang="he-IL"/>
          </a:p>
        </p:txBody>
      </p:sp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Example</a:t>
            </a:r>
          </a:p>
        </p:txBody>
      </p:sp>
      <p:sp>
        <p:nvSpPr>
          <p:cNvPr id="260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he-IL"/>
              <a:t>Theorem: p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q </a:t>
            </a:r>
            <a:r>
              <a:rPr lang="en-US" altLang="he-IL">
                <a:latin typeface="cmsy10" panose="020B0500000000000000" pitchFamily="34" charset="0"/>
              </a:rPr>
              <a:t>`</a:t>
            </a:r>
            <a:r>
              <a:rPr lang="en-US" altLang="he-IL"/>
              <a:t> 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he-IL"/>
              <a:t>Proof: 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p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q		premise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p			assumption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		I-or1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p → 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	I-implication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q			assumption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		I-or2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q → 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	I-implication</a:t>
            </a:r>
          </a:p>
          <a:p>
            <a:pPr marL="533400" indent="-5334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he-IL"/>
              <a:t>q </a:t>
            </a:r>
            <a:r>
              <a:rPr lang="en-US" altLang="he-IL">
                <a:latin typeface="cmsy10" panose="020B0500000000000000" pitchFamily="34" charset="0"/>
              </a:rPr>
              <a:t>Ç</a:t>
            </a:r>
            <a:r>
              <a:rPr lang="en-US" altLang="he-IL"/>
              <a:t> p		E-or</a:t>
            </a: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755650" y="2520950"/>
            <a:ext cx="5040313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60101" name="Rectangle 5"/>
          <p:cNvSpPr>
            <a:spLocks noChangeArrowheads="1"/>
          </p:cNvSpPr>
          <p:nvPr/>
        </p:nvSpPr>
        <p:spPr bwMode="auto">
          <a:xfrm>
            <a:off x="755650" y="3933825"/>
            <a:ext cx="5040313" cy="10080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OFERS@FRM9JIPS9CFILA28" val="2931"/>
  <p:tag name="DEFAULTFONTSIZE" val="10"/>
  <p:tag name="DEFAULTWIDTH" val="402"/>
  <p:tag name="DEFAULTHEIGHT" val="317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bigvee_i\big(\bigwedge_j l_{i,j}\big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02"/>
  <p:tag name="BOXHEIGHT" val="317"/>
  <p:tag name="BOXFONT" val="10"/>
  <p:tag name="BOXWRAP" val="False"/>
  <p:tag name="WORKAROUNDTRANSPARENCYBUG" val="False"/>
  <p:tag name="ALLOWFONTSUBSTITUTION" val="False"/>
  <p:tag name="BITMAPFORMAT" val="pngmono"/>
  <p:tag name="ORIGWIDTH" val="91"/>
  <p:tag name="PICTUREFILESIZE" val="729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[\bigwedge_i\big(\bigvee_j l_{i,j}\big)\]&#10;\end{document}&#10;"/>
  <p:tag name="EXTERNALNAME" val="txp_fig"/>
  <p:tag name="BLEND" val="False"/>
  <p:tag name="TRANSPARENT" val="False"/>
  <p:tag name="KEEPFILES" val="False"/>
  <p:tag name="DEBUGPAUSE" val="False"/>
  <p:tag name="RESOLUTION" val="1200"/>
  <p:tag name="TIMEOUT" val="(none)"/>
  <p:tag name="BOXWIDTH" val="402"/>
  <p:tag name="BOXHEIGHT" val="317"/>
  <p:tag name="BOXFONT" val="10"/>
  <p:tag name="BOXWRAP" val="False"/>
  <p:tag name="WORKAROUNDTRANSPARENCYBUG" val="False"/>
  <p:tag name="ALLOWFONTSUBSTITUTION" val="False"/>
  <p:tag name="BITMAPFORMAT" val="pngmono"/>
  <p:tag name="ORIGWIDTH" val="91"/>
  <p:tag name="PICTUREFILESIZE" val="720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\infrule[3]{\displaystyle{\frac{#1}{#2}}\ \ (\mbox{#3})}&#10;\begin{document}&#10;\[&#10;\infrule{(l \vee l_1 \vee .. \vee l_n)\qquad (\neg l \vee l'_1&#10;\vee .. \vee l'_n)}{(l_1 \vee .. \vee l_n \vee l'_1 \vee .. \vee&#10;l'_n)}{Resolution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219"/>
  <p:tag name="PICTUREFILESIZE" val="1397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newcommand\infrule[3]{\displaystyle{\frac{#1}{#2}}\ \ (\mbox{#3})}&#10;\begin{document}&#10;\[&#10;\frac{(a \vee b)\hspace{0.7 cm} (\lnot a \vee c)}{(b \lor c)}&#10;\]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85"/>
  <p:tag name="PICTUREFILESIZE" val="526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lnot p \qquad \qquad \bar{p}  template TPT1  env TPENV1  fore 0  back 16777215  eqnno 1"/>
  <p:tag name="FILENAME" val="TP_tmp"/>
  <p:tag name="ORIGWIDTH" val="57"/>
  <p:tag name="PICTUREFILESIZE" val="97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p \land \lnot q \quad \quad p{\bar q}  template TPT1  env TPENV1  fore 0  back 16777215  eqnno 2"/>
  <p:tag name="FILENAME" val="TP_tmp"/>
  <p:tag name="ORIGWIDTH" val="59"/>
  <p:tag name="PICTUREFILESIZE" val="18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$(x_1 \lor \lnot x_2 \lor x_3) \quad \quad (1$ $\ -2\ 3)$&#10;\end{document}&#10;"/>
  <p:tag name="FILENAME" val="TP_tmp"/>
  <p:tag name="FORMAT" val="pngmono"/>
  <p:tag name="RES" val="1200"/>
  <p:tag name="BLEND" val="0"/>
  <p:tag name="TRANSPARENT" val="0"/>
  <p:tag name="TBUG" val="0"/>
  <p:tag name="ALLOWFS" val="0"/>
  <p:tag name="ORIGWIDTH" val="127"/>
  <p:tag name="PICTUREFILESIZE" val="472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i =1}^3 \bigvee_{j =1}^3 x_{i,j}  template TPT1  env TPENV2  fore 0  back 16777215  eqnno 1"/>
  <p:tag name="FILENAME" val="TP_tmp"/>
  <p:tag name="ORIGWIDTH" val="45"/>
  <p:tag name="PICTUREFILESIZE" val="381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i=1}^3 \bigwedge_{j=1}^2 \bigwedge_{k = j+1}^3  (\neg x_{i,j} \lor \neg x_{i,k})   template TPT1  env TPENV2  fore 0  back 16777215  eqnno 2"/>
  <p:tag name="FILENAME" val="TP_tmp"/>
  <p:tag name="ORIGWIDTH" val="117"/>
  <p:tag name="PICTUREFILESIZE" val="856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i=1}^n\bigvee_{j=1}^k x_{ij}  template TPT1  env TPENV2  fore 0  back 16777215  eqnno 1"/>
  <p:tag name="FILENAME" val="TP_tmp"/>
  <p:tag name="ORIGWIDTH" val="42"/>
  <p:tag name="PICTUREFILESIZE" val="370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i=1}^n \bigwedge_{j=1}^{k-1} (x_{ij} \rightarrow \bigwedge_{j &lt; t \leq k} \lnot x_{it})  template TPT1  env TPENV2  fore 0  back 16777215  eqnno 2"/>
  <p:tag name="FILENAME" val="TP_tmp"/>
  <p:tag name="ORIGWIDTH" val="109"/>
  <p:tag name="PICTUREFILESIZE" val="7892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\bigwedge_{t=1}^k (x_{it} \rightarrow \lnot x_{jt})  template TPT1  env TPENV2  fore 0  back 16777215  eqnno 3"/>
  <p:tag name="FILENAME" val="TP_tmp"/>
  <p:tag name="ORIGWIDTH" val="68"/>
  <p:tag name="PICTUREFILESIZE" val="4152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imes New Roman"/>
        <a:ea typeface=""/>
        <a:cs typeface="Times New Roman"/>
      </a:majorFont>
      <a:minorFont>
        <a:latin typeface="Times New Roman"/>
        <a:ea typeface="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4796</TotalTime>
  <Words>3642</Words>
  <Application>Microsoft Office PowerPoint</Application>
  <PresentationFormat>On-screen Show (4:3)</PresentationFormat>
  <Paragraphs>988</Paragraphs>
  <Slides>90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90</vt:i4>
      </vt:variant>
    </vt:vector>
  </HeadingPairs>
  <TitlesOfParts>
    <vt:vector size="105" baseType="lpstr">
      <vt:lpstr>Courier New</vt:lpstr>
      <vt:lpstr>Symbol</vt:lpstr>
      <vt:lpstr>msbm10</vt:lpstr>
      <vt:lpstr>cmmi10</vt:lpstr>
      <vt:lpstr>Cambria Math</vt:lpstr>
      <vt:lpstr>Times New Roman</vt:lpstr>
      <vt:lpstr>Arial</vt:lpstr>
      <vt:lpstr>Wingdings</vt:lpstr>
      <vt:lpstr>cmsy10</vt:lpstr>
      <vt:lpstr>msam10</vt:lpstr>
      <vt:lpstr>Batang</vt:lpstr>
      <vt:lpstr>Comic Sans MS</vt:lpstr>
      <vt:lpstr>MT Extra</vt:lpstr>
      <vt:lpstr>Tahoma</vt:lpstr>
      <vt:lpstr>Blends</vt:lpstr>
      <vt:lpstr>A Brief Introduction to Logic - Outline</vt:lpstr>
      <vt:lpstr>Propositional logic</vt:lpstr>
      <vt:lpstr>Propositional logic: Syntax</vt:lpstr>
      <vt:lpstr>Propositional logic: Syntax</vt:lpstr>
      <vt:lpstr>Formulas</vt:lpstr>
      <vt:lpstr>Formulas </vt:lpstr>
      <vt:lpstr>Formulas </vt:lpstr>
      <vt:lpstr>Formulas </vt:lpstr>
      <vt:lpstr>Alternative notations</vt:lpstr>
      <vt:lpstr> Propositional Logic: Semantics</vt:lpstr>
      <vt:lpstr> Propositional Logic: Semantics</vt:lpstr>
      <vt:lpstr>Back to Q1</vt:lpstr>
      <vt:lpstr>Assignments</vt:lpstr>
      <vt:lpstr>Satisfaction relation (²): intuition</vt:lpstr>
      <vt:lpstr>Example</vt:lpstr>
      <vt:lpstr>The satisfaction relation (²): formalities</vt:lpstr>
      <vt:lpstr>The satisfaction relation (²): formalities</vt:lpstr>
      <vt:lpstr>From definition to an evaluation algorithm</vt:lpstr>
      <vt:lpstr>It doesn’t give us more than what we already know... </vt:lpstr>
      <vt:lpstr>We can now extend the truth table to formulas </vt:lpstr>
      <vt:lpstr>We can now extend the truth table to formulas </vt:lpstr>
      <vt:lpstr>Set of assignments</vt:lpstr>
      <vt:lpstr>Example</vt:lpstr>
      <vt:lpstr>Theorem</vt:lpstr>
      <vt:lpstr>Only the projected assignment matters...</vt:lpstr>
      <vt:lpstr>Extension of ² to sets of assignments</vt:lpstr>
      <vt:lpstr>Extension of ² to formulas</vt:lpstr>
      <vt:lpstr>Semantic Classification of formulas</vt:lpstr>
      <vt:lpstr>Validity, satisfiability... in truth tables </vt:lpstr>
      <vt:lpstr>Characteristics of valid/sat. formulas... </vt:lpstr>
      <vt:lpstr>Look what we can do now...</vt:lpstr>
      <vt:lpstr>Examples</vt:lpstr>
      <vt:lpstr>Time for equivalences</vt:lpstr>
      <vt:lpstr>A minimal set of binary operators</vt:lpstr>
      <vt:lpstr>The decision problem of formulas</vt:lpstr>
      <vt:lpstr>A Brief Introduction to Logic - Outline</vt:lpstr>
      <vt:lpstr>Before we solve this problem... </vt:lpstr>
      <vt:lpstr>Example 1: placement of wedding guests</vt:lpstr>
      <vt:lpstr>Example 1 (cont’d)</vt:lpstr>
      <vt:lpstr>Example 1 (cont’d)</vt:lpstr>
      <vt:lpstr>Example 2 (Lewis Carroll)</vt:lpstr>
      <vt:lpstr>Example 2 (cont’d)</vt:lpstr>
      <vt:lpstr>Example 3: assignment of frequencies</vt:lpstr>
      <vt:lpstr>Example 3 (cont’d)</vt:lpstr>
      <vt:lpstr>Two classes of algorithms for validity</vt:lpstr>
      <vt:lpstr>The satisfiability problem: enumeration</vt:lpstr>
      <vt:lpstr>A Brief Introduction to Logic - Outline</vt:lpstr>
      <vt:lpstr>Definitions…</vt:lpstr>
      <vt:lpstr>Definitions…</vt:lpstr>
      <vt:lpstr>Negation Normal Form (NNF)</vt:lpstr>
      <vt:lpstr>Converting to NNF</vt:lpstr>
      <vt:lpstr>Disjunctive Normal Form (DNF)</vt:lpstr>
      <vt:lpstr>Converting to DNF</vt:lpstr>
      <vt:lpstr>Satisfiability of DNF</vt:lpstr>
      <vt:lpstr>Conjunctive Normal Form (CNF)</vt:lpstr>
      <vt:lpstr>Converting to CNF</vt:lpstr>
      <vt:lpstr>Converting to CNF: the exponential way</vt:lpstr>
      <vt:lpstr>Converting to CNF: the exponential way</vt:lpstr>
      <vt:lpstr>Converting to CNF: Tseitin’s encoding</vt:lpstr>
      <vt:lpstr>Converting to CNF: Tseitin’s encoding</vt:lpstr>
      <vt:lpstr>Converting to CNF: Tseitin’s encoding</vt:lpstr>
      <vt:lpstr>Converting to CNF: Tseitin’s encoding</vt:lpstr>
      <vt:lpstr>But we can do better…</vt:lpstr>
      <vt:lpstr>What now?</vt:lpstr>
      <vt:lpstr>Two classes of algorithms for validity</vt:lpstr>
      <vt:lpstr>The satisfiability Problem: enumeration</vt:lpstr>
      <vt:lpstr>A Brief Introduction to Logic - Outline</vt:lpstr>
      <vt:lpstr>Deduction requires axioms and Inference rules</vt:lpstr>
      <vt:lpstr>Axioms</vt:lpstr>
      <vt:lpstr>Proofs</vt:lpstr>
      <vt:lpstr>Example</vt:lpstr>
      <vt:lpstr>Deductive proof: example</vt:lpstr>
      <vt:lpstr>Proof graph (DAG)</vt:lpstr>
      <vt:lpstr>Proofs</vt:lpstr>
      <vt:lpstr>Soundness and completeness</vt:lpstr>
      <vt:lpstr>Example: Hilbert axiom system (H)</vt:lpstr>
      <vt:lpstr>Soundness and completeness</vt:lpstr>
      <vt:lpstr>The resolution inference system</vt:lpstr>
      <vt:lpstr>Proof by resolution</vt:lpstr>
      <vt:lpstr>Resolution</vt:lpstr>
      <vt:lpstr>Example</vt:lpstr>
      <vt:lpstr>Another system: Natural deduction (N)</vt:lpstr>
      <vt:lpstr>Example</vt:lpstr>
      <vt:lpstr>More rules for N</vt:lpstr>
      <vt:lpstr>More rules for N</vt:lpstr>
      <vt:lpstr>Example</vt:lpstr>
      <vt:lpstr>Example</vt:lpstr>
      <vt:lpstr>Example</vt:lpstr>
      <vt:lpstr>More rules...</vt:lpstr>
      <vt:lpstr>Example</vt:lpstr>
    </vt:vector>
  </TitlesOfParts>
  <Company>KU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Logic</dc:title>
  <dc:creator>정형기법연구실</dc:creator>
  <cp:lastModifiedBy>Ofer Strichman</cp:lastModifiedBy>
  <cp:revision>100</cp:revision>
  <dcterms:created xsi:type="dcterms:W3CDTF">2002-10-07T16:55:49Z</dcterms:created>
  <dcterms:modified xsi:type="dcterms:W3CDTF">2019-10-07T09:43:05Z</dcterms:modified>
</cp:coreProperties>
</file>