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7" r:id="rId1"/>
  </p:sldMasterIdLst>
  <p:notesMasterIdLst>
    <p:notesMasterId r:id="rId68"/>
  </p:notesMasterIdLst>
  <p:handoutMasterIdLst>
    <p:handoutMasterId r:id="rId69"/>
  </p:handoutMasterIdLst>
  <p:sldIdLst>
    <p:sldId id="511" r:id="rId2"/>
    <p:sldId id="441" r:id="rId3"/>
    <p:sldId id="475" r:id="rId4"/>
    <p:sldId id="267" r:id="rId5"/>
    <p:sldId id="272" r:id="rId6"/>
    <p:sldId id="408" r:id="rId7"/>
    <p:sldId id="281" r:id="rId8"/>
    <p:sldId id="417" r:id="rId9"/>
    <p:sldId id="517" r:id="rId10"/>
    <p:sldId id="519" r:id="rId11"/>
    <p:sldId id="520" r:id="rId12"/>
    <p:sldId id="521" r:id="rId13"/>
    <p:sldId id="522" r:id="rId14"/>
    <p:sldId id="523" r:id="rId15"/>
    <p:sldId id="525" r:id="rId16"/>
    <p:sldId id="526" r:id="rId17"/>
    <p:sldId id="533" r:id="rId18"/>
    <p:sldId id="435" r:id="rId19"/>
    <p:sldId id="436" r:id="rId20"/>
    <p:sldId id="534" r:id="rId21"/>
    <p:sldId id="437" r:id="rId22"/>
    <p:sldId id="532" r:id="rId23"/>
    <p:sldId id="429" r:id="rId24"/>
    <p:sldId id="431" r:id="rId25"/>
    <p:sldId id="531" r:id="rId26"/>
    <p:sldId id="428" r:id="rId27"/>
    <p:sldId id="444" r:id="rId28"/>
    <p:sldId id="445" r:id="rId29"/>
    <p:sldId id="446" r:id="rId30"/>
    <p:sldId id="449" r:id="rId31"/>
    <p:sldId id="452" r:id="rId32"/>
    <p:sldId id="451" r:id="rId33"/>
    <p:sldId id="317" r:id="rId34"/>
    <p:sldId id="421" r:id="rId35"/>
    <p:sldId id="420" r:id="rId36"/>
    <p:sldId id="422" r:id="rId37"/>
    <p:sldId id="423" r:id="rId38"/>
    <p:sldId id="424" r:id="rId39"/>
    <p:sldId id="425" r:id="rId40"/>
    <p:sldId id="494" r:id="rId41"/>
    <p:sldId id="426" r:id="rId42"/>
    <p:sldId id="427" r:id="rId43"/>
    <p:sldId id="495" r:id="rId44"/>
    <p:sldId id="438" r:id="rId45"/>
    <p:sldId id="439" r:id="rId46"/>
    <p:sldId id="440" r:id="rId47"/>
    <p:sldId id="480" r:id="rId48"/>
    <p:sldId id="493" r:id="rId49"/>
    <p:sldId id="482" r:id="rId50"/>
    <p:sldId id="483" r:id="rId51"/>
    <p:sldId id="492" r:id="rId52"/>
    <p:sldId id="481" r:id="rId53"/>
    <p:sldId id="484" r:id="rId54"/>
    <p:sldId id="487" r:id="rId55"/>
    <p:sldId id="501" r:id="rId56"/>
    <p:sldId id="485" r:id="rId57"/>
    <p:sldId id="512" r:id="rId58"/>
    <p:sldId id="513" r:id="rId59"/>
    <p:sldId id="514" r:id="rId60"/>
    <p:sldId id="515" r:id="rId61"/>
    <p:sldId id="489" r:id="rId62"/>
    <p:sldId id="490" r:id="rId63"/>
    <p:sldId id="516" r:id="rId64"/>
    <p:sldId id="502" r:id="rId65"/>
    <p:sldId id="486" r:id="rId66"/>
    <p:sldId id="518" r:id="rId67"/>
  </p:sldIdLst>
  <p:sldSz cx="9144000" cy="6858000" type="screen4x3"/>
  <p:notesSz cx="6858000" cy="9144000"/>
  <p:embeddedFontLst>
    <p:embeddedFont>
      <p:font typeface="msam10" panose="02010600030101010101" charset="-122"/>
      <p:regular r:id="rId70"/>
    </p:embeddedFont>
    <p:embeddedFont>
      <p:font typeface="Arial Black" panose="020B0A04020102020204" pitchFamily="34" charset="0"/>
      <p:bold r:id="rId71"/>
    </p:embeddedFont>
    <p:embeddedFont>
      <p:font typeface="Bahnschrift Light Condensed" panose="020B0502040204020203" pitchFamily="34" charset="0"/>
      <p:regular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Cambria Math" panose="02040503050406030204" pitchFamily="18" charset="0"/>
      <p:regular r:id="rId77"/>
    </p:embeddedFont>
    <p:embeddedFont>
      <p:font typeface="cmmi10" panose="02010600030101010101"/>
      <p:regular r:id="rId78"/>
    </p:embeddedFont>
    <p:embeddedFont>
      <p:font typeface="cmr10" panose="02010600030101010101"/>
      <p:regular r:id="rId79"/>
    </p:embeddedFont>
    <p:embeddedFont>
      <p:font typeface="cmsy10" panose="02010600030101010101"/>
      <p:regular r:id="rId80"/>
    </p:embeddedFont>
    <p:embeddedFont>
      <p:font typeface="Comic Sans MS" panose="030F0702030302020204" pitchFamily="66" charset="0"/>
      <p:regular r:id="rId81"/>
      <p:bold r:id="rId82"/>
      <p:italic r:id="rId83"/>
      <p:boldItalic r:id="rId84"/>
    </p:embeddedFont>
    <p:embeddedFont>
      <p:font typeface="MT Extra" panose="05050102010205020202" pitchFamily="18" charset="2"/>
      <p:regular r:id="rId85"/>
    </p:embeddedFont>
    <p:embeddedFont>
      <p:font typeface="Tahoma" panose="020B0604030504040204" pitchFamily="34" charset="0"/>
      <p:regular r:id="rId86"/>
      <p:bold r:id="rId87"/>
    </p:embeddedFont>
    <p:embeddedFont>
      <p:font typeface="Times" panose="02020603050405020304" pitchFamily="18" charset="0"/>
      <p:regular r:id="rId88"/>
      <p:bold r:id="rId89"/>
      <p:italic r:id="rId90"/>
      <p:boldItalic r:id="rId91"/>
    </p:embeddedFont>
    <p:embeddedFont>
      <p:font typeface="Tw Cen MT" panose="020B0602020104020603" pitchFamily="34" charset="0"/>
      <p:regular r:id="rId92"/>
      <p:bold r:id="rId93"/>
      <p:italic r:id="rId94"/>
      <p:boldItalic r:id="rId95"/>
    </p:embeddedFont>
    <p:embeddedFont>
      <p:font typeface="Tw Cen MT Condensed" panose="020B0606020104020203" pitchFamily="34" charset="0"/>
      <p:regular r:id="rId96"/>
      <p:bold r:id="rId97"/>
    </p:embeddedFont>
    <p:embeddedFont>
      <p:font typeface="Wingdings 3" panose="05040102010807070707" pitchFamily="18" charset="2"/>
      <p:regular r:id="rId98"/>
    </p:embeddedFont>
  </p:embeddedFontLst>
  <p:custDataLst>
    <p:tags r:id="rId9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  <a:srgbClr val="CC0000"/>
    <a:srgbClr val="6F894C"/>
    <a:srgbClr val="FFFFFF"/>
    <a:srgbClr val="66CCFF"/>
    <a:srgbClr val="FF33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8992" autoAdjust="0"/>
  </p:normalViewPr>
  <p:slideViewPr>
    <p:cSldViewPr>
      <p:cViewPr varScale="1">
        <p:scale>
          <a:sx n="77" d="100"/>
          <a:sy n="77" d="100"/>
        </p:scale>
        <p:origin x="1723" y="58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84" Type="http://schemas.openxmlformats.org/officeDocument/2006/relationships/font" Target="fonts/font15.fntdata"/><Relationship Id="rId89" Type="http://schemas.openxmlformats.org/officeDocument/2006/relationships/font" Target="fonts/font2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font" Target="fonts/font21.fntdata"/><Relationship Id="rId95" Type="http://schemas.openxmlformats.org/officeDocument/2006/relationships/font" Target="fonts/font2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0" Type="http://schemas.openxmlformats.org/officeDocument/2006/relationships/font" Target="fonts/font11.fntdata"/><Relationship Id="rId85" Type="http://schemas.openxmlformats.org/officeDocument/2006/relationships/font" Target="fonts/font16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font" Target="fonts/font14.fntdata"/><Relationship Id="rId88" Type="http://schemas.openxmlformats.org/officeDocument/2006/relationships/font" Target="fonts/font19.fntdata"/><Relationship Id="rId91" Type="http://schemas.openxmlformats.org/officeDocument/2006/relationships/font" Target="fonts/font22.fntdata"/><Relationship Id="rId96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font" Target="fonts/font17.fntdata"/><Relationship Id="rId94" Type="http://schemas.openxmlformats.org/officeDocument/2006/relationships/font" Target="fonts/font25.fntdata"/><Relationship Id="rId99" Type="http://schemas.openxmlformats.org/officeDocument/2006/relationships/tags" Target="tags/tag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97" Type="http://schemas.openxmlformats.org/officeDocument/2006/relationships/font" Target="fonts/font28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92" Type="http://schemas.openxmlformats.org/officeDocument/2006/relationships/font" Target="fonts/font2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8.fntdata"/><Relationship Id="rId61" Type="http://schemas.openxmlformats.org/officeDocument/2006/relationships/slide" Target="slides/slide60.xml"/><Relationship Id="rId82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8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93" Type="http://schemas.openxmlformats.org/officeDocument/2006/relationships/font" Target="fonts/font24.fntdata"/><Relationship Id="rId98" Type="http://schemas.openxmlformats.org/officeDocument/2006/relationships/font" Target="fonts/font29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08DC2213-C95F-41D2-B438-661AC08FF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7F3DCE4-84BE-4178-B478-12CE4CAD67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F2879737-DFD1-4EF8-A010-0CDEC57D1E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8ED426B1-BD8C-49E3-A8A5-CE940C240FB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DBF8E3D-C891-4351-9503-B067D8787245}" type="slidenum">
              <a:rPr lang="he-IL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EA757C8-6A8E-4632-A7FE-3D53C240F1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3A15832-B995-446B-9E20-791657D2DE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78485D7-6C11-4BB1-9515-DE2959188F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786C245-45C5-44FE-9621-5DEED51AFF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EADAD668-63F5-4F36-A710-AFEAF21FE8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D8CA94E-4CAC-4C59-9CC3-13A4241EF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E21DB2-319B-4C0D-A3CA-52583DFBBB60}" type="slidenum">
              <a:rPr lang="he-IL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15153B5-09EB-495C-8B2D-00A9A4E8BF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C76864C8-79E4-4C71-A11D-31F7AA7A991A}" type="slidenum">
              <a:rPr lang="he-IL" altLang="zh-CN" smtClean="0"/>
              <a:pPr/>
              <a:t>1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7014E0B-D9DD-46CA-B9E7-95A440618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FFB8E48-BCF4-43C8-933D-13243817F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15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8355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16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844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17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466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可满足性等价的（同时可满足</a:t>
            </a:r>
            <a:r>
              <a:rPr lang="en-US" altLang="zh-CN" dirty="0"/>
              <a:t>or</a:t>
            </a:r>
            <a:r>
              <a:rPr lang="zh-CN" altLang="en-US" dirty="0"/>
              <a:t>同时不可满足），并不是逻辑等价（完全一致解）。（因为引入了新的变量）</a:t>
            </a:r>
            <a:endParaRPr lang="en-US" altLang="zh-CN" dirty="0"/>
          </a:p>
          <a:p>
            <a:r>
              <a:rPr lang="en-US" altLang="zh-CN" b="1" i="0" dirty="0">
                <a:solidFill>
                  <a:srgbClr val="646464"/>
                </a:solidFill>
                <a:effectLst/>
                <a:latin typeface="-apple-system"/>
              </a:rPr>
              <a:t>Logical equivalence</a:t>
            </a:r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: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In logic and mathematics, statements </a:t>
            </a:r>
            <a:r>
              <a:rPr lang="en-US" altLang="zh-CN" b="1" i="0" dirty="0">
                <a:solidFill>
                  <a:srgbClr val="646464"/>
                </a:solidFill>
                <a:effectLst/>
                <a:latin typeface="-apple-system"/>
              </a:rPr>
              <a:t>p</a:t>
            </a:r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 and </a:t>
            </a:r>
            <a:r>
              <a:rPr lang="en-US" altLang="zh-CN" b="1" i="0" dirty="0">
                <a:solidFill>
                  <a:srgbClr val="646464"/>
                </a:solidFill>
                <a:effectLst/>
                <a:latin typeface="-apple-system"/>
              </a:rPr>
              <a:t>q</a:t>
            </a:r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 are said to be logically equivalent if they are provable from each other under a set of axioms, or have the same truth value in every model.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i="0" dirty="0" err="1">
                <a:solidFill>
                  <a:srgbClr val="646464"/>
                </a:solidFill>
                <a:effectLst/>
                <a:latin typeface="-apple-system"/>
              </a:rPr>
              <a:t>Equisatisfibility</a:t>
            </a:r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: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646464"/>
                </a:solidFill>
                <a:effectLst/>
                <a:latin typeface="-apple-system"/>
              </a:rPr>
              <a:t>In logic, two formulae are equisatisfiable if the first formula is satisfiable whenever the second is and vice versa; in other words, either both formulae are satisfiable or both are not.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21DB2-319B-4C0D-A3CA-52583DFBBB60}" type="slidenum">
              <a:rPr lang="he-IL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65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3n variables = 2n origins + n aux variables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21DB2-319B-4C0D-A3CA-52583DFBBB60}" type="slidenum">
              <a:rPr lang="he-IL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603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33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597DA13-D9DA-49D8-B145-5F8BCE2F9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897FA4A-217A-408D-80E5-B13F0B188819}" type="slidenum">
              <a:rPr lang="he-IL" altLang="zh-CN" smtClean="0"/>
              <a:pPr/>
              <a:t>38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540A472-6983-4934-846A-3BB3D3A34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BDBDAD8-A760-4C5E-BE74-6D80866ED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Say which step is which.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C50C403-0607-43F6-9E28-3099A01EA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490F944-B450-4881-8C44-0A7C7EED4620}" type="slidenum">
              <a:rPr lang="he-IL" altLang="zh-CN" smtClean="0"/>
              <a:pPr/>
              <a:t>48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1909100-6DED-4B04-8364-F629064732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977DC14-018D-45B4-9217-A04271C8A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Here without implications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5E0D9EC-1E5E-4FC1-93E1-98536229D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13D4307-71BF-4632-88A6-554FE71941A1}" type="slidenum">
              <a:rPr lang="he-IL" altLang="zh-CN" smtClean="0"/>
              <a:pPr/>
              <a:t>53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2C32A9A-3907-40AC-8D03-6584F54E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7FA98A3-3B37-4B24-8AF2-3DB8C3263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Answers: already in decision level 3 x4=0 is implied. </a:t>
            </a:r>
          </a:p>
          <a:p>
            <a:pPr eaLnBrk="1" hangingPunct="1"/>
            <a:r>
              <a:rPr lang="en-US" altLang="zh-CN"/>
              <a:t>Why is it better ? because the new clause changes the decision heuristic’s decision. So we want to give it a fresh start from DL = 3, and not get stuck with decisions and implications that were made before we had the knowledge on the conflict.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34D8882-EE26-4FD9-8302-A0A6F8A6AB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03DF8D1-9C74-431F-BE92-F7F07D1AF616}" type="slidenum">
              <a:rPr lang="he-IL" altLang="zh-CN" smtClean="0"/>
              <a:pPr/>
              <a:t>56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BD6B49B-B2A0-4788-A419-70FB95FE8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5451AF1-76B2-479A-813D-9F48543D1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Answer: we jump to level 0. This is clear, because \neg x is not a consequence of any other decision.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 dirty="0"/>
              <a:t>E</a:t>
            </a:r>
            <a:r>
              <a:rPr lang="en-US" altLang="zh-CN" sz="2400" dirty="0"/>
              <a:t>xample</a:t>
            </a:r>
            <a:r>
              <a:rPr lang="en-US" altLang="he-IL" sz="2400" dirty="0"/>
              <a:t>: </a:t>
            </a:r>
          </a:p>
          <a:p>
            <a:pPr lvl="1"/>
            <a:r>
              <a:rPr lang="en-US" altLang="he-IL" sz="2400" dirty="0">
                <a:solidFill>
                  <a:schemeClr val="tx1"/>
                </a:solidFill>
              </a:rPr>
              <a:t>x</a:t>
            </a:r>
            <a:r>
              <a:rPr lang="en-US" altLang="he-IL" sz="2400" dirty="0"/>
              <a:t> is greater than </a:t>
            </a:r>
            <a:r>
              <a:rPr lang="en-US" altLang="he-IL" sz="2400" dirty="0">
                <a:solidFill>
                  <a:schemeClr val="tx1"/>
                </a:solidFill>
              </a:rPr>
              <a:t>y</a:t>
            </a:r>
          </a:p>
          <a:p>
            <a:pPr lvl="1"/>
            <a:r>
              <a:rPr lang="en-US" altLang="he-IL" sz="2400" dirty="0"/>
              <a:t>Noam wrote this letter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21DB2-319B-4C0D-A3CA-52583DFBBB60}" type="slidenum">
              <a:rPr lang="he-IL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79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21DB2-319B-4C0D-A3CA-52583DFBBB60}" type="slidenum">
              <a:rPr lang="he-IL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644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66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558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16 1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AFC9E-375E-4313-8BFF-2840FB3B4A1E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6710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9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902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10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804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11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346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12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039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13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689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E05B224-BD8B-4AD8-95B6-9500503FA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428892B7-9E3A-4059-9667-92844529D74B}" type="slidenum">
              <a:rPr lang="he-IL" altLang="zh-CN" smtClean="0"/>
              <a:pPr/>
              <a:t>14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2E0F36C-0A6C-45DC-8F83-C93C1C20A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D316A8A-6F7D-472D-A061-D88EE64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486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Daniel Kroening and Ofer Strichman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9B746-6ED9-4B86-B309-3810A0CCA5C7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51A61-D10A-4A0D-A1AA-D2B858FFC81F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16EBFA-725E-4317-A806-DC30A06035C9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6261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955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98BD7F-7D36-4FFB-AB80-57FBB383FB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7EDF84-4872-4DD1-86DB-08095591A3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A1C6-EDEA-4A7D-AF68-1F62E154FCAC}" type="slidenum">
              <a:rPr lang="he-IL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2AD7343-892B-45BC-91ED-0EAC161DC53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6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CAC91-28A7-46A0-8193-7F522C67A8A2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26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39409-9175-4F92-B273-54B8C0756F49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5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E16B8-5BDC-49B6-A7C7-148869B5D952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94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BB61F-3E18-4DEF-AD09-9C421E06148E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7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0D174-75F7-4FC4-BD5C-0C81FF55FCB1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906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CE9C3-8C09-4D89-8CE8-B18C581EE258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56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3F79-657D-4AAD-BC3D-EEE47BA8DD07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1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BE1A20-9CAE-46F9-BD86-4F653378F7A9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3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Decision Procedures </a:t>
            </a:r>
            <a:br>
              <a:rPr lang="en-US" altLang="zh-CN"/>
            </a:br>
            <a:r>
              <a:rPr lang="en-US" altLang="zh-CN"/>
              <a:t>An algorithmic point of 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5D16EBFA-725E-4317-A806-DC30A06035C9}" type="slidenum">
              <a:rPr lang="he-IL" smtClean="0"/>
              <a:pPr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lri.fr/~simon/contest/results/curve-2-all-industrial.png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CF21D0B9-4C72-475A-B310-B25584F253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Decision Procedures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400">
                <a:ea typeface="宋体" panose="02010600030101010101" pitchFamily="2" charset="-122"/>
              </a:rPr>
              <a:t>An Algorithmic Point of View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21F02D76-5770-4892-8C63-0468C3C3E4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SAT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0" name="Rectangle 17">
            <a:extLst>
              <a:ext uri="{FF2B5EF4-FFF2-40B4-BE49-F238E27FC236}">
                <a16:creationId xmlns:a16="http://schemas.microsoft.com/office/drawing/2014/main" id="{5A423254-EA4A-47EA-A3E0-AB1F742DD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GROUP 8 JINGYI MEI </a:t>
            </a:r>
          </a:p>
        </p:txBody>
      </p:sp>
      <p:sp>
        <p:nvSpPr>
          <p:cNvPr id="7171" name="Rectangle 18">
            <a:extLst>
              <a:ext uri="{FF2B5EF4-FFF2-40B4-BE49-F238E27FC236}">
                <a16:creationId xmlns:a16="http://schemas.microsoft.com/office/drawing/2014/main" id="{AE65BEB0-60AE-4D42-8A05-F6263BF90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70FD68-F49A-48D0-96E6-4EA79C492A83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C8D29-BED0-42C3-9E30-D759FE24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060848"/>
            <a:ext cx="6050910" cy="3816424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latin typeface="Bahnschrift Light Condensed" panose="020B0502040204020203" pitchFamily="34" charset="0"/>
                <a:ea typeface="宋体" panose="02010600030101010101" pitchFamily="2" charset="-122"/>
              </a:rPr>
              <a:t>SAT Example</a:t>
            </a:r>
            <a:endParaRPr lang="en-US" altLang="zh-CN" dirty="0">
              <a:solidFill>
                <a:schemeClr val="tx1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87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latin typeface="Bahnschrift Light Condensed" panose="020B0502040204020203" pitchFamily="34" charset="0"/>
                <a:ea typeface="宋体" panose="02010600030101010101" pitchFamily="2" charset="-122"/>
              </a:rPr>
              <a:t>SAT </a:t>
            </a: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Example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BFD66E-1400-423D-85E0-D88671B5D7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5960"/>
            <a:ext cx="7290055" cy="4023360"/>
          </a:xfrm>
        </p:spPr>
        <p:txBody>
          <a:bodyPr>
            <a:normAutofit lnSpcReduction="10000"/>
          </a:bodyPr>
          <a:lstStyle/>
          <a:p>
            <a:pPr marL="470916" lvl="1" indent="-3429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Represent procedures as independent Boolean variables</a:t>
            </a:r>
          </a:p>
          <a:p>
            <a:pPr marL="470916" lvl="1" indent="-342900">
              <a:buFont typeface="+mj-lt"/>
              <a:buAutoNum type="arabicPeriod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70916" lvl="1" indent="-342900">
              <a:buFont typeface="+mj-lt"/>
              <a:buAutoNum type="arabicPeriod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70916" lvl="1" indent="-342900">
              <a:buFont typeface="+mj-lt"/>
              <a:buAutoNum type="arabicPeriod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70916" lvl="1" indent="-342900">
              <a:buFont typeface="+mj-lt"/>
              <a:buAutoNum type="arabicPeriod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70916" lvl="1" indent="-3429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Compile if-then-else chains into Boolean formula</a:t>
            </a:r>
          </a:p>
          <a:p>
            <a:pPr marL="470916" lvl="1" indent="-342900">
              <a:buFont typeface="+mj-lt"/>
              <a:buAutoNum type="arabicPeriod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70916" lvl="1" indent="-342900">
              <a:buFont typeface="+mj-lt"/>
              <a:buAutoNum type="arabicPeriod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470916" lvl="1" indent="-3429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Checking equivalence of Boolean formula</a:t>
            </a:r>
          </a:p>
          <a:p>
            <a:pPr marL="128016" lvl="1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134103-3C85-4DA4-8826-3A7B1355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68960"/>
            <a:ext cx="5573726" cy="12241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686EBE-9945-49BA-A751-E5B2146D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224" y="4941168"/>
            <a:ext cx="5892136" cy="471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342466-C816-4651-A48E-BFB918AA1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5920336"/>
            <a:ext cx="4985724" cy="4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Compilation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C18E36-1692-4C6F-B1FA-E00ED99D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61" y="2064748"/>
            <a:ext cx="7827221" cy="40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How to Check (In)Equivalence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E0A555-7F8C-4507-AAA7-355696CC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Reformulate it as a satisfiability (SAT) problem: 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800" dirty="0"/>
              <a:t>Is there an assignment to </a:t>
            </a:r>
            <a:r>
              <a:rPr lang="en-US" altLang="zh-CN" sz="2800" i="1" dirty="0"/>
              <a:t>a, b, f, g, h, </a:t>
            </a:r>
            <a:r>
              <a:rPr lang="en-US" altLang="zh-CN" sz="2800" dirty="0"/>
              <a:t>which results in different evaluations of original and optimized?</a:t>
            </a:r>
          </a:p>
          <a:p>
            <a:pPr marL="0" indent="0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60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How to Check (In)Equivalence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E0A555-7F8C-4507-AAA7-355696CC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Reformulate it as a satisfiability (SAT) problem: 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800" dirty="0"/>
              <a:t>Is there an assignment to </a:t>
            </a:r>
            <a:r>
              <a:rPr lang="en-US" altLang="zh-CN" sz="2800" i="1" dirty="0"/>
              <a:t>a, b, f, g, h, </a:t>
            </a:r>
            <a:r>
              <a:rPr lang="en-US" altLang="zh-CN" sz="2800" dirty="0"/>
              <a:t>which results in different evaluations of original and optimized?</a:t>
            </a:r>
          </a:p>
          <a:p>
            <a:pPr marL="0" indent="0">
              <a:buNone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78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SAT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FE0A555-7F8C-4507-AAA7-355696CC7F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SAT (Satisfiability)</a:t>
                </a:r>
                <a:endParaRPr lang="en-US" altLang="zh-CN" sz="2800" dirty="0"/>
              </a:p>
              <a:p>
                <a:r>
                  <a:rPr lang="en-GB" altLang="zh-CN" sz="2400" dirty="0"/>
                  <a:t>Given a propositional formula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altLang="zh-CN" sz="2400" dirty="0"/>
                  <a:t> over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altLang="zh-CN" sz="2400" dirty="0"/>
                  <a:t> propositional variables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GB" altLang="zh-CN" sz="2400" dirty="0"/>
                  <a:t>.</a:t>
                </a:r>
              </a:p>
              <a:p>
                <a:endParaRPr lang="en-GB" altLang="zh-CN" sz="2400" dirty="0"/>
              </a:p>
              <a:p>
                <a:pPr lvl="1"/>
                <a:r>
                  <a:rPr lang="en-GB" altLang="zh-CN" sz="2000" dirty="0">
                    <a:solidFill>
                      <a:srgbClr val="CC0000"/>
                    </a:solidFill>
                  </a:rPr>
                  <a:t>Is there an assignment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CN" sz="20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altLang="zh-CN" sz="2000" dirty="0">
                    <a:solidFill>
                      <a:srgbClr val="CC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0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altLang="zh-CN" sz="2000" dirty="0">
                    <a:solidFill>
                      <a:srgbClr val="CC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FE0A555-7F8C-4507-AAA7-355696CC7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  <a:blipFill>
                <a:blip r:embed="rId3"/>
                <a:stretch>
                  <a:fillRect l="-1003" t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3E54F0E-D9C3-44D0-AC52-F919325F64BF}"/>
              </a:ext>
            </a:extLst>
          </p:cNvPr>
          <p:cNvSpPr/>
          <p:nvPr/>
        </p:nvSpPr>
        <p:spPr>
          <a:xfrm>
            <a:off x="894015" y="4869160"/>
            <a:ext cx="72483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Note: SAT is complete for NP, general SAT algorithms are </a:t>
            </a:r>
          </a:p>
          <a:p>
            <a:r>
              <a:rPr lang="en-US" altLang="zh-CN" sz="2400" dirty="0"/>
              <a:t>	probably </a:t>
            </a:r>
            <a:r>
              <a:rPr lang="en-US" altLang="zh-CN" sz="2400" dirty="0">
                <a:solidFill>
                  <a:srgbClr val="CC0000"/>
                </a:solidFill>
              </a:rPr>
              <a:t>exponential in time</a:t>
            </a:r>
            <a:r>
              <a:rPr lang="en-US" altLang="zh-CN" sz="2400" dirty="0"/>
              <a:t> (unless NP = P)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91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zh-CN" sz="3600" dirty="0">
                <a:latin typeface="Bahnschrift Light Condensed" panose="020B0502040204020203" pitchFamily="34" charset="0"/>
              </a:rPr>
              <a:t>Conjunctive Normal Form 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FE0A555-7F8C-4507-AAA7-355696CC7F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b="1" dirty="0"/>
                  <a:t>Definition</a:t>
                </a:r>
              </a:p>
              <a:p>
                <a:r>
                  <a:rPr lang="en-GB" altLang="zh-CN" sz="2400" dirty="0"/>
                  <a:t>A formula in </a:t>
                </a:r>
                <a:r>
                  <a:rPr lang="en-GB" altLang="zh-CN" sz="2400" i="1" dirty="0"/>
                  <a:t>Conjunction Normal Form </a:t>
                </a:r>
                <a:r>
                  <a:rPr lang="en-GB" altLang="zh-CN" sz="2400" dirty="0"/>
                  <a:t>(CNF) is a conjunction of </a:t>
                </a:r>
                <a:r>
                  <a:rPr lang="en-GB" altLang="zh-CN" sz="2400" dirty="0">
                    <a:solidFill>
                      <a:srgbClr val="CC0000"/>
                    </a:solidFill>
                  </a:rPr>
                  <a:t>clauses</a:t>
                </a:r>
              </a:p>
              <a:p>
                <a:pPr marL="128016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altLang="zh-CN" sz="2000" dirty="0"/>
              </a:p>
              <a:p>
                <a:pPr marL="128016" lvl="1" indent="0">
                  <a:buNone/>
                </a:pPr>
                <a:r>
                  <a:rPr lang="en-GB" altLang="zh-CN" sz="2000" dirty="0"/>
                  <a:t>each clause C is a disjunction of literals:</a:t>
                </a:r>
              </a:p>
              <a:p>
                <a:pPr marL="128016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altLang="zh-CN" sz="2000" dirty="0"/>
              </a:p>
              <a:p>
                <a:pPr marL="128016" lvl="1" indent="0">
                  <a:buNone/>
                </a:pPr>
                <a:r>
                  <a:rPr lang="en-GB" altLang="zh-CN" sz="2000" dirty="0"/>
                  <a:t>and each literal is either a plain variable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zh-CN" sz="2000" dirty="0"/>
                  <a:t>or a negation variable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altLang="zh-CN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altLang="zh-CN" sz="200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FE0A555-7F8C-4507-AAA7-355696CC7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290055" cy="4023360"/>
              </a:xfrm>
              <a:blipFill>
                <a:blip r:embed="rId3"/>
                <a:stretch>
                  <a:fillRect l="-1003" t="-2576" r="-2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3E5F34-D3E6-4AD4-B6BE-84F982C86FA0}"/>
                  </a:ext>
                </a:extLst>
              </p:cNvPr>
              <p:cNvSpPr/>
              <p:nvPr/>
            </p:nvSpPr>
            <p:spPr>
              <a:xfrm>
                <a:off x="947802" y="5281870"/>
                <a:ext cx="5389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Example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3E5F34-D3E6-4AD4-B6BE-84F982C86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02" y="5281870"/>
                <a:ext cx="5389424" cy="461665"/>
              </a:xfrm>
              <a:prstGeom prst="rect">
                <a:avLst/>
              </a:prstGeom>
              <a:blipFill>
                <a:blip r:embed="rId4"/>
                <a:stretch>
                  <a:fillRect l="-169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97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206A25E-8A18-470E-A623-B1E03900E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GB" altLang="zh-CN" sz="3600" dirty="0">
                <a:latin typeface="Bahnschrift Light Condensed" panose="020B0502040204020203" pitchFamily="34" charset="0"/>
              </a:rPr>
              <a:t>Conjunctive Normal Form 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E0A555-7F8C-4507-AAA7-355696CC7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Definition</a:t>
            </a:r>
          </a:p>
          <a:p>
            <a:r>
              <a:rPr lang="en-GB" altLang="zh-CN" sz="2400" dirty="0"/>
              <a:t>A formula in </a:t>
            </a:r>
            <a:r>
              <a:rPr lang="en-GB" altLang="zh-CN" sz="2400" i="1" dirty="0"/>
              <a:t>Conjunction Normal Form </a:t>
            </a:r>
            <a:r>
              <a:rPr lang="en-GB" altLang="zh-CN" sz="2400" dirty="0"/>
              <a:t>(CNF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he-IL" dirty="0"/>
              <a:t>where </a:t>
            </a:r>
            <a:r>
              <a:rPr lang="en-US" altLang="he-IL" dirty="0" err="1">
                <a:solidFill>
                  <a:schemeClr val="tx1"/>
                </a:solidFill>
                <a:latin typeface="cmmi10" panose="020B0500000000000000" pitchFamily="34" charset="0"/>
              </a:rPr>
              <a:t>l</a:t>
            </a:r>
            <a:r>
              <a:rPr lang="en-US" altLang="he-IL" baseline="-25000" dirty="0" err="1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baseline="-25000" dirty="0" err="1">
                <a:solidFill>
                  <a:schemeClr val="tx1"/>
                </a:solidFill>
              </a:rPr>
              <a:t>,</a:t>
            </a:r>
            <a:r>
              <a:rPr lang="en-US" altLang="he-IL" baseline="-25000" dirty="0" err="1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baseline="-25000" dirty="0"/>
              <a:t> </a:t>
            </a:r>
            <a:r>
              <a:rPr lang="en-US" altLang="he-IL" dirty="0"/>
              <a:t>is the </a:t>
            </a:r>
            <a:r>
              <a:rPr lang="en-US" altLang="he-IL" dirty="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dirty="0"/>
              <a:t>-</a:t>
            </a:r>
            <a:r>
              <a:rPr lang="en-US" altLang="he-IL" dirty="0" err="1"/>
              <a:t>th</a:t>
            </a:r>
            <a:r>
              <a:rPr lang="en-US" altLang="he-IL" dirty="0"/>
              <a:t> literal in the </a:t>
            </a:r>
            <a:r>
              <a:rPr lang="en-US" altLang="he-IL" dirty="0" err="1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dirty="0" err="1"/>
              <a:t>-th</a:t>
            </a:r>
            <a:r>
              <a:rPr lang="en-US" altLang="he-IL" dirty="0"/>
              <a:t> term.</a:t>
            </a:r>
            <a:endParaRPr lang="en-GB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3E5F34-D3E6-4AD4-B6BE-84F982C86FA0}"/>
                  </a:ext>
                </a:extLst>
              </p:cNvPr>
              <p:cNvSpPr/>
              <p:nvPr/>
            </p:nvSpPr>
            <p:spPr>
              <a:xfrm>
                <a:off x="947802" y="5281870"/>
                <a:ext cx="5389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Example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F3E5F34-D3E6-4AD4-B6BE-84F982C86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02" y="5281870"/>
                <a:ext cx="5389424" cy="461665"/>
              </a:xfrm>
              <a:prstGeom prst="rect">
                <a:avLst/>
              </a:prstGeom>
              <a:blipFill>
                <a:blip r:embed="rId4"/>
                <a:stretch>
                  <a:fillRect l="-169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 descr="txp_fig">
            <a:extLst>
              <a:ext uri="{FF2B5EF4-FFF2-40B4-BE49-F238E27FC236}">
                <a16:creationId xmlns:a16="http://schemas.microsoft.com/office/drawing/2014/main" id="{547654B1-655F-4FA7-841F-89105FE587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13033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8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457200">
              <a:buFont typeface="Wingdings" panose="05000000000000000000" pitchFamily="2" charset="2"/>
            </a:pPr>
            <a:r>
              <a:rPr lang="en-US" altLang="he-IL" sz="3600" dirty="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Times New Roman" panose="02020603050405020304" pitchFamily="18" charset="0"/>
              </a:rPr>
              <a:t>Converting to CNF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sz="2400" dirty="0"/>
              <a:t>Every formula can be converted to CNF:</a:t>
            </a:r>
          </a:p>
          <a:p>
            <a:pPr lvl="1"/>
            <a:endParaRPr lang="en-US" altLang="he-IL" sz="2400" dirty="0"/>
          </a:p>
          <a:p>
            <a:pPr lvl="1"/>
            <a:r>
              <a:rPr lang="en-US" altLang="he-IL" sz="2400" dirty="0"/>
              <a:t>In </a:t>
            </a:r>
            <a:r>
              <a:rPr lang="en-US" altLang="he-IL" sz="2400" dirty="0">
                <a:solidFill>
                  <a:schemeClr val="hlink"/>
                </a:solidFill>
              </a:rPr>
              <a:t>exponential</a:t>
            </a:r>
            <a:r>
              <a:rPr lang="en-US" altLang="he-IL" sz="2400" dirty="0"/>
              <a:t> time and space with the same set of variables.</a:t>
            </a:r>
          </a:p>
          <a:p>
            <a:pPr lvl="1"/>
            <a:endParaRPr lang="en-US" altLang="he-IL" sz="2400" dirty="0"/>
          </a:p>
          <a:p>
            <a:pPr lvl="1"/>
            <a:r>
              <a:rPr lang="en-US" altLang="he-IL" sz="2400" dirty="0"/>
              <a:t>In </a:t>
            </a:r>
            <a:r>
              <a:rPr lang="en-US" altLang="he-IL" sz="2400" dirty="0">
                <a:solidFill>
                  <a:schemeClr val="hlink"/>
                </a:solidFill>
              </a:rPr>
              <a:t>linear</a:t>
            </a:r>
            <a:r>
              <a:rPr lang="en-US" altLang="he-IL" sz="2400" dirty="0"/>
              <a:t> time and space if new variables are added. </a:t>
            </a:r>
          </a:p>
          <a:p>
            <a:pPr lvl="2"/>
            <a:r>
              <a:rPr lang="en-US" altLang="he-IL" sz="2400" dirty="0"/>
              <a:t>In this case the original and converted formulas are “</a:t>
            </a:r>
            <a:r>
              <a:rPr lang="en-US" altLang="he-IL" sz="2400" dirty="0" err="1">
                <a:solidFill>
                  <a:schemeClr val="hlink"/>
                </a:solidFill>
              </a:rPr>
              <a:t>equi</a:t>
            </a:r>
            <a:r>
              <a:rPr lang="en-US" altLang="he-IL" sz="2400" dirty="0">
                <a:solidFill>
                  <a:schemeClr val="hlink"/>
                </a:solidFill>
              </a:rPr>
              <a:t>-satisfiable”</a:t>
            </a:r>
            <a:r>
              <a:rPr lang="en-US" altLang="he-IL" sz="2400" dirty="0"/>
              <a:t>. </a:t>
            </a:r>
          </a:p>
          <a:p>
            <a:pPr lvl="2"/>
            <a:r>
              <a:rPr lang="en-US" altLang="he-IL" sz="2400" dirty="0"/>
              <a:t>This technique is called </a:t>
            </a:r>
            <a:r>
              <a:rPr lang="en-US" altLang="he-IL" sz="2400" dirty="0" err="1">
                <a:solidFill>
                  <a:schemeClr val="hlink"/>
                </a:solidFill>
              </a:rPr>
              <a:t>Tseitin’s</a:t>
            </a:r>
            <a:r>
              <a:rPr lang="en-US" altLang="he-IL" sz="2400" dirty="0">
                <a:solidFill>
                  <a:schemeClr val="hlink"/>
                </a:solidFill>
              </a:rPr>
              <a:t> encoding</a:t>
            </a:r>
            <a:r>
              <a:rPr lang="en-US" altLang="he-IL" sz="2400" dirty="0"/>
              <a:t>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3372-9867-439C-BAC6-03F913FD0700}" type="slidenum">
              <a:rPr lang="he-IL" altLang="he-IL"/>
              <a:pPr/>
              <a:t>18</a:t>
            </a:fld>
            <a:endParaRPr lang="en-US" alt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B3DC-5631-43BA-AFB4-4DC4C0F6EEF1}" type="slidenum">
              <a:rPr lang="he-IL" altLang="he-IL"/>
              <a:pPr/>
              <a:t>19</a:t>
            </a:fld>
            <a:endParaRPr lang="en-US" altLang="he-IL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buFont typeface="Wingdings" panose="05000000000000000000" pitchFamily="2" charset="2"/>
            </a:pPr>
            <a:r>
              <a:rPr lang="en-US" altLang="he-IL" sz="3600" dirty="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Times New Roman" panose="02020603050405020304" pitchFamily="18" charset="0"/>
              </a:rPr>
              <a:t>Converting to CNF: </a:t>
            </a:r>
            <a:r>
              <a:rPr lang="en-US" altLang="he-IL" sz="3600" dirty="0" err="1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Times New Roman" panose="02020603050405020304" pitchFamily="18" charset="0"/>
              </a:rPr>
              <a:t>Tseitin’s</a:t>
            </a:r>
            <a:r>
              <a:rPr lang="en-US" altLang="he-IL" sz="3600" dirty="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Times New Roman" panose="02020603050405020304" pitchFamily="18" charset="0"/>
              </a:rPr>
              <a:t> encoding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 dirty="0">
                <a:solidFill>
                  <a:schemeClr val="tx1"/>
                </a:solidFill>
              </a:rPr>
              <a:t> (A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dirty="0">
                <a:solidFill>
                  <a:schemeClr val="tx1"/>
                </a:solidFill>
              </a:rPr>
              <a:t> 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))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 dirty="0">
                <a:solidFill>
                  <a:schemeClr val="tx1"/>
                </a:solidFill>
              </a:rPr>
              <a:t> (B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C))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 dirty="0">
              <a:solidFill>
                <a:schemeClr val="tx1"/>
              </a:solidFill>
            </a:endParaRPr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  <a:p>
            <a:r>
              <a:rPr lang="en-US" altLang="he-IL" dirty="0"/>
              <a:t>Each such constraint has a CNF representation with </a:t>
            </a:r>
            <a:r>
              <a:rPr lang="en-US" altLang="he-IL" dirty="0">
                <a:solidFill>
                  <a:srgbClr val="FF0000"/>
                </a:solidFill>
              </a:rPr>
              <a:t>3 or 4 clauses.</a:t>
            </a:r>
          </a:p>
          <a:p>
            <a:r>
              <a:rPr lang="en-US" altLang="he-IL" dirty="0" err="1"/>
              <a:t>Tseitin’s</a:t>
            </a:r>
            <a:r>
              <a:rPr lang="en-US" altLang="he-IL" dirty="0"/>
              <a:t> encoding is </a:t>
            </a:r>
            <a:r>
              <a:rPr lang="en-US" altLang="he-IL" dirty="0" err="1"/>
              <a:t>equi-satisfibility</a:t>
            </a:r>
            <a:r>
              <a:rPr lang="en-US" altLang="he-IL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 logical equivalence.</a:t>
            </a:r>
            <a:r>
              <a:rPr lang="zh-CN" altLang="en-US" dirty="0"/>
              <a:t> </a:t>
            </a:r>
            <a:endParaRPr lang="en-US" altLang="he-IL" dirty="0"/>
          </a:p>
          <a:p>
            <a:endParaRPr lang="en-US" altLang="he-IL" dirty="0"/>
          </a:p>
        </p:txBody>
      </p:sp>
      <p:grpSp>
        <p:nvGrpSpPr>
          <p:cNvPr id="220164" name="Group 4"/>
          <p:cNvGrpSpPr>
            <a:grpSpLocks/>
          </p:cNvGrpSpPr>
          <p:nvPr/>
        </p:nvGrpSpPr>
        <p:grpSpPr bwMode="auto">
          <a:xfrm>
            <a:off x="4356100" y="1989138"/>
            <a:ext cx="2301875" cy="2087562"/>
            <a:chOff x="930" y="1570"/>
            <a:chExt cx="1858" cy="1497"/>
          </a:xfrm>
        </p:grpSpPr>
        <p:grpSp>
          <p:nvGrpSpPr>
            <p:cNvPr id="220165" name="Group 5"/>
            <p:cNvGrpSpPr>
              <a:grpSpLocks/>
            </p:cNvGrpSpPr>
            <p:nvPr/>
          </p:nvGrpSpPr>
          <p:grpSpPr bwMode="auto">
            <a:xfrm>
              <a:off x="930" y="2069"/>
              <a:ext cx="362" cy="363"/>
              <a:chOff x="930" y="2069"/>
              <a:chExt cx="362" cy="363"/>
            </a:xfrm>
          </p:grpSpPr>
          <p:sp>
            <p:nvSpPr>
              <p:cNvPr id="220166" name="Oval 6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67" name="Text Box 7"/>
              <p:cNvSpPr txBox="1">
                <a:spLocks noChangeArrowheads="1"/>
              </p:cNvSpPr>
              <p:nvPr/>
            </p:nvSpPr>
            <p:spPr bwMode="auto">
              <a:xfrm>
                <a:off x="944" y="2124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A</a:t>
                </a:r>
                <a:endParaRPr lang="en-US" altLang="he-IL" baseline="-25000"/>
              </a:p>
            </p:txBody>
          </p:sp>
        </p:grpSp>
        <p:grpSp>
          <p:nvGrpSpPr>
            <p:cNvPr id="220168" name="Group 8"/>
            <p:cNvGrpSpPr>
              <a:grpSpLocks/>
            </p:cNvGrpSpPr>
            <p:nvPr/>
          </p:nvGrpSpPr>
          <p:grpSpPr bwMode="auto">
            <a:xfrm>
              <a:off x="1927" y="2069"/>
              <a:ext cx="362" cy="363"/>
              <a:chOff x="1927" y="2069"/>
              <a:chExt cx="362" cy="363"/>
            </a:xfrm>
          </p:grpSpPr>
          <p:sp>
            <p:nvSpPr>
              <p:cNvPr id="220169" name="Oval 9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0" name="Text Box 10"/>
              <p:cNvSpPr txBox="1">
                <a:spLocks noChangeArrowheads="1"/>
              </p:cNvSpPr>
              <p:nvPr/>
            </p:nvSpPr>
            <p:spPr bwMode="auto">
              <a:xfrm>
                <a:off x="1931" y="2134"/>
                <a:ext cx="26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 dirty="0">
                    <a:latin typeface="cmsy10" panose="020B0500000000000000" pitchFamily="34" charset="0"/>
                  </a:rPr>
                  <a:t>Æ</a:t>
                </a:r>
              </a:p>
            </p:txBody>
          </p:sp>
        </p:grpSp>
        <p:grpSp>
          <p:nvGrpSpPr>
            <p:cNvPr id="220171" name="Group 11"/>
            <p:cNvGrpSpPr>
              <a:grpSpLocks/>
            </p:cNvGrpSpPr>
            <p:nvPr/>
          </p:nvGrpSpPr>
          <p:grpSpPr bwMode="auto">
            <a:xfrm>
              <a:off x="1474" y="2704"/>
              <a:ext cx="362" cy="363"/>
              <a:chOff x="1474" y="2704"/>
              <a:chExt cx="362" cy="363"/>
            </a:xfrm>
          </p:grpSpPr>
          <p:sp>
            <p:nvSpPr>
              <p:cNvPr id="220172" name="Oval 12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3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B</a:t>
                </a:r>
                <a:endParaRPr lang="en-US" altLang="he-IL" baseline="-25000"/>
              </a:p>
            </p:txBody>
          </p:sp>
        </p:grpSp>
        <p:grpSp>
          <p:nvGrpSpPr>
            <p:cNvPr id="220174" name="Group 14"/>
            <p:cNvGrpSpPr>
              <a:grpSpLocks/>
            </p:cNvGrpSpPr>
            <p:nvPr/>
          </p:nvGrpSpPr>
          <p:grpSpPr bwMode="auto">
            <a:xfrm>
              <a:off x="2426" y="2704"/>
              <a:ext cx="362" cy="363"/>
              <a:chOff x="2472" y="2704"/>
              <a:chExt cx="362" cy="363"/>
            </a:xfrm>
          </p:grpSpPr>
          <p:sp>
            <p:nvSpPr>
              <p:cNvPr id="220175" name="Oval 15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6" name="Text Box 16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C</a:t>
                </a:r>
                <a:endParaRPr lang="en-US" altLang="he-IL" baseline="-25000"/>
              </a:p>
            </p:txBody>
          </p:sp>
        </p:grpSp>
        <p:grpSp>
          <p:nvGrpSpPr>
            <p:cNvPr id="220177" name="Group 17"/>
            <p:cNvGrpSpPr>
              <a:grpSpLocks/>
            </p:cNvGrpSpPr>
            <p:nvPr/>
          </p:nvGrpSpPr>
          <p:grpSpPr bwMode="auto">
            <a:xfrm>
              <a:off x="1407" y="1570"/>
              <a:ext cx="384" cy="363"/>
              <a:chOff x="1407" y="1570"/>
              <a:chExt cx="384" cy="363"/>
            </a:xfrm>
          </p:grpSpPr>
          <p:sp>
            <p:nvSpPr>
              <p:cNvPr id="220178" name="Oval 18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9" name="Text Box 19"/>
              <p:cNvSpPr txBox="1">
                <a:spLocks noChangeArrowheads="1"/>
              </p:cNvSpPr>
              <p:nvPr/>
            </p:nvSpPr>
            <p:spPr bwMode="auto">
              <a:xfrm>
                <a:off x="1407" y="1635"/>
                <a:ext cx="3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>
                    <a:latin typeface="cmsy10" panose="020B0500000000000000" pitchFamily="34" charset="0"/>
                  </a:rPr>
                  <a:t>!</a:t>
                </a:r>
              </a:p>
            </p:txBody>
          </p:sp>
        </p:grpSp>
        <p:cxnSp>
          <p:nvCxnSpPr>
            <p:cNvPr id="220180" name="AutoShape 20"/>
            <p:cNvCxnSpPr>
              <a:cxnSpLocks noChangeShapeType="1"/>
              <a:stCxn id="220178" idx="3"/>
              <a:endCxn id="220166" idx="7"/>
            </p:cNvCxnSpPr>
            <p:nvPr/>
          </p:nvCxnSpPr>
          <p:spPr bwMode="auto">
            <a:xfrm flipH="1">
              <a:off x="1239" y="1880"/>
              <a:ext cx="243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/>
            <p:cNvCxnSpPr>
              <a:cxnSpLocks noChangeShapeType="1"/>
              <a:stCxn id="220169" idx="3"/>
              <a:endCxn id="220172" idx="7"/>
            </p:cNvCxnSpPr>
            <p:nvPr/>
          </p:nvCxnSpPr>
          <p:spPr bwMode="auto">
            <a:xfrm flipH="1">
              <a:off x="1783" y="2379"/>
              <a:ext cx="197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/>
            <p:cNvCxnSpPr>
              <a:cxnSpLocks noChangeShapeType="1"/>
              <a:stCxn id="220169" idx="5"/>
              <a:endCxn id="220175" idx="1"/>
            </p:cNvCxnSpPr>
            <p:nvPr/>
          </p:nvCxnSpPr>
          <p:spPr bwMode="auto">
            <a:xfrm>
              <a:off x="2236" y="2379"/>
              <a:ext cx="243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3" name="AutoShape 23"/>
            <p:cNvCxnSpPr>
              <a:cxnSpLocks noChangeShapeType="1"/>
              <a:stCxn id="220178" idx="5"/>
              <a:endCxn id="220169" idx="1"/>
            </p:cNvCxnSpPr>
            <p:nvPr/>
          </p:nvCxnSpPr>
          <p:spPr bwMode="auto">
            <a:xfrm>
              <a:off x="1738" y="1880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5435600" y="19891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11863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99E8-6A28-4ACB-A601-5617F47CEE4F}" type="slidenum">
              <a:rPr lang="he-IL" altLang="he-IL"/>
              <a:pPr/>
              <a:t>2</a:t>
            </a:fld>
            <a:endParaRPr lang="en-US" altLang="he-IL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Propositional logic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he-IL" sz="2400" dirty="0"/>
              <a:t>A proposition – a sentence that can be either true or false. </a:t>
            </a:r>
          </a:p>
          <a:p>
            <a:pPr marL="128016" lvl="1" indent="0" algn="just">
              <a:buNone/>
            </a:pPr>
            <a:r>
              <a:rPr lang="en-US" altLang="ko-KR" sz="2400" dirty="0">
                <a:ea typeface="Batang" panose="020B0604020202020204" charset="-127"/>
              </a:rPr>
              <a:t>Propositional symbols (Prop):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sz="2400" dirty="0">
                <a:ea typeface="Batang" panose="020B0604020202020204" charset="-127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sz="2400" dirty="0">
                <a:ea typeface="Batang" panose="020B0604020202020204" charset="-127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sz="2400" dirty="0">
                <a:ea typeface="Batang" panose="020B0604020202020204" charset="-127"/>
              </a:rPr>
              <a:t>,…</a:t>
            </a:r>
          </a:p>
          <a:p>
            <a:pPr marL="128016" lvl="1" indent="0" algn="just">
              <a:buNone/>
            </a:pPr>
            <a:r>
              <a:rPr lang="en-US" altLang="ko-KR" sz="2400" dirty="0">
                <a:ea typeface="Batang" panose="020B0604020202020204" charset="-127"/>
              </a:rPr>
              <a:t>Connectives: </a:t>
            </a:r>
          </a:p>
          <a:p>
            <a:pPr lvl="2" algn="just"/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	and </a:t>
            </a:r>
          </a:p>
          <a:p>
            <a:pPr lvl="2" algn="just"/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	or </a:t>
            </a:r>
          </a:p>
          <a:p>
            <a:pPr lvl="2" algn="just"/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	not </a:t>
            </a:r>
          </a:p>
          <a:p>
            <a:pPr lvl="2" algn="just"/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	implies </a:t>
            </a:r>
          </a:p>
          <a:p>
            <a:pPr lvl="2" algn="just"/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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	equivalent to </a:t>
            </a:r>
          </a:p>
          <a:p>
            <a:pPr lvl="2" algn="just"/>
            <a:r>
              <a:rPr lang="en-US" altLang="ko-KR" sz="18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©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	</a:t>
            </a:r>
            <a:r>
              <a:rPr lang="en-US" altLang="ko-KR" sz="1800" dirty="0" err="1">
                <a:ea typeface="Batang" panose="020B0604020202020204" charset="-127"/>
                <a:sym typeface="Symbol" panose="05050102010706020507" pitchFamily="18" charset="2"/>
              </a:rPr>
              <a:t>xor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(different than)</a:t>
            </a:r>
          </a:p>
          <a:p>
            <a:pPr lvl="2" algn="just"/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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 sz="18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&gt;</a:t>
            </a:r>
            <a:r>
              <a:rPr lang="en-US" altLang="ko-KR" sz="1800" dirty="0">
                <a:ea typeface="Batang" panose="020B0604020202020204" charset="-127"/>
                <a:sym typeface="Symbol" panose="05050102010706020507" pitchFamily="18" charset="2"/>
              </a:rPr>
              <a:t> 	False, True</a:t>
            </a:r>
          </a:p>
          <a:p>
            <a:pPr marL="128016" lvl="1" indent="0" algn="just">
              <a:buNone/>
            </a:pP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Parenthesis: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  <a:p>
            <a:pPr lvl="1"/>
            <a:endParaRPr lang="en-US" altLang="he-IL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E3D8-1E20-4DDF-B4D8-6991A564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Converting to CNF: </a:t>
            </a:r>
            <a:r>
              <a:rPr lang="en-US" altLang="he-IL" dirty="0" err="1"/>
              <a:t>Tseitin’s</a:t>
            </a:r>
            <a:r>
              <a:rPr lang="en-US" altLang="he-IL" dirty="0"/>
              <a:t> encoding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BA976-2B53-4C27-8EDC-7649CAABC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504533"/>
            <a:ext cx="7289800" cy="35856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E1B2-953A-4299-8581-2C7BF51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Decision Procedures </a:t>
            </a:r>
            <a:br>
              <a:rPr lang="en-US" altLang="zh-CN" dirty="0"/>
            </a:br>
            <a:r>
              <a:rPr lang="en-US" altLang="zh-CN" dirty="0"/>
              <a:t>An algorithmic point of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1D90-8541-47E1-9B53-0C2F4B82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CAC91-28A7-46A0-8193-7F522C67A8A2}" type="slidenum">
              <a:rPr lang="he-IL" smtClean="0"/>
              <a:pPr>
                <a:defRPr/>
              </a:pPr>
              <a:t>20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161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EF9-FEEF-4C6F-AAFC-B005F235200E}" type="slidenum">
              <a:rPr lang="he-IL" altLang="he-IL"/>
              <a:pPr/>
              <a:t>21</a:t>
            </a:fld>
            <a:endParaRPr lang="en-US" altLang="he-IL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 dirty="0">
                <a:solidFill>
                  <a:schemeClr val="tx1"/>
                </a:solidFill>
              </a:rPr>
              <a:t> (A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dirty="0">
                <a:solidFill>
                  <a:schemeClr val="tx1"/>
                </a:solidFill>
              </a:rPr>
              <a:t> 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))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 dirty="0">
                <a:solidFill>
                  <a:schemeClr val="tx1"/>
                </a:solidFill>
              </a:rPr>
              <a:t> (B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C))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 dirty="0">
              <a:solidFill>
                <a:schemeClr val="tx1"/>
              </a:solidFill>
            </a:endParaRPr>
          </a:p>
          <a:p>
            <a:pPr lvl="1"/>
            <a:endParaRPr lang="en-US" altLang="he-IL" dirty="0">
              <a:solidFill>
                <a:schemeClr val="tx1"/>
              </a:solidFill>
            </a:endParaRPr>
          </a:p>
          <a:p>
            <a:r>
              <a:rPr lang="en-US" altLang="he-IL" dirty="0"/>
              <a:t>First:  </a:t>
            </a: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A)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he-IL" dirty="0"/>
              <a:t>Second:</a:t>
            </a:r>
            <a:r>
              <a:rPr lang="en-US" altLang="he-IL" dirty="0">
                <a:solidFill>
                  <a:schemeClr val="tx1"/>
                </a:solidFill>
              </a:rPr>
              <a:t> (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B)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C)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(a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B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C)</a:t>
            </a:r>
          </a:p>
          <a:p>
            <a:endParaRPr lang="en-US" altLang="he-IL" dirty="0"/>
          </a:p>
          <a:p>
            <a:endParaRPr lang="en-US" altLang="he-IL" dirty="0"/>
          </a:p>
          <a:p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80-FE9A-42C1-8C63-3FA0ACADE6B9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2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nother Example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he-IL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he-IL" sz="2400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</a:t>
                </a:r>
                <a:r>
                  <a:rPr lang="en-US" altLang="he-IL" sz="2400" baseline="-25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= (x</a:t>
                </a:r>
                <a:r>
                  <a:rPr lang="en-US" altLang="he-IL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Æ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y</a:t>
                </a:r>
                <a:r>
                  <a:rPr lang="en-US" altLang="he-IL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Ç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(x</a:t>
                </a:r>
                <a:r>
                  <a:rPr lang="en-US" altLang="he-IL" sz="2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Æ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y</a:t>
                </a:r>
                <a:r>
                  <a:rPr lang="en-US" altLang="he-IL" sz="2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Ç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MT Extra" panose="05050102010205020202" pitchFamily="18" charset="2"/>
                    <a:sym typeface="MT Extra" panose="05050102010205020202" pitchFamily="18" charset="2"/>
                  </a:rPr>
                  <a:t>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Ç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he-IL" sz="24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Æ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y</a:t>
                </a:r>
                <a:r>
                  <a:rPr lang="en-US" altLang="he-IL" sz="24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altLang="he-IL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Tseitin’s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encoding we need: </a:t>
                </a:r>
              </a:p>
              <a:p>
                <a:pPr lvl="1"/>
                <a:r>
                  <a:rPr lang="en-US" altLang="he-IL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auxiliary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400" dirty="0"/>
                  <a:t> Each requires 3 constraints</a:t>
                </a:r>
              </a:p>
              <a:p>
                <a:pPr lvl="1"/>
                <a:r>
                  <a:rPr lang="en-US" altLang="zh-CN" sz="2400" dirty="0"/>
                  <a:t> One additional clause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∨⋯∨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c.f. exponential algorithm: 3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+ 1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clauses, instead of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3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 rather than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52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69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9631-9A59-4019-A7A3-730A13785351}" type="slidenum">
              <a:rPr lang="he-IL" altLang="he-IL"/>
              <a:pPr/>
              <a:t>23</a:t>
            </a:fld>
            <a:endParaRPr lang="en-US" altLang="he-IL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Disjunctive Normal Form (DNF)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Definition: A formula is said to be in Disjunctive Normal Form (</a:t>
            </a:r>
            <a:r>
              <a:rPr lang="en-US" altLang="he-IL" dirty="0">
                <a:solidFill>
                  <a:schemeClr val="hlink"/>
                </a:solidFill>
              </a:rPr>
              <a:t>DNF</a:t>
            </a:r>
            <a:r>
              <a:rPr lang="en-US" altLang="he-IL" dirty="0"/>
              <a:t>) if it is a disjunction of terms.</a:t>
            </a:r>
            <a:br>
              <a:rPr lang="en-US" altLang="he-IL" dirty="0"/>
            </a:br>
            <a:br>
              <a:rPr lang="en-US" altLang="he-IL" dirty="0"/>
            </a:br>
            <a:endParaRPr lang="en-US" altLang="he-IL" dirty="0"/>
          </a:p>
          <a:p>
            <a:pPr lvl="1"/>
            <a:endParaRPr lang="en-US" altLang="he-IL" dirty="0"/>
          </a:p>
          <a:p>
            <a:pPr marL="128016" lvl="1" indent="0">
              <a:buNone/>
            </a:pPr>
            <a:br>
              <a:rPr lang="en-US" altLang="he-IL" dirty="0"/>
            </a:br>
            <a:r>
              <a:rPr lang="en-US" altLang="he-IL" sz="1800" dirty="0"/>
              <a:t>where </a:t>
            </a:r>
            <a:r>
              <a:rPr lang="en-US" altLang="he-IL" sz="1800" dirty="0" err="1">
                <a:solidFill>
                  <a:schemeClr val="tx1"/>
                </a:solidFill>
                <a:latin typeface="cmmi10" panose="020B0500000000000000" pitchFamily="34" charset="0"/>
              </a:rPr>
              <a:t>l</a:t>
            </a:r>
            <a:r>
              <a:rPr lang="en-US" altLang="he-IL" sz="1800" baseline="-25000" dirty="0" err="1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sz="1800" baseline="-25000" dirty="0" err="1">
                <a:solidFill>
                  <a:schemeClr val="tx1"/>
                </a:solidFill>
              </a:rPr>
              <a:t>,</a:t>
            </a:r>
            <a:r>
              <a:rPr lang="en-US" altLang="he-IL" sz="1800" baseline="-25000" dirty="0" err="1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sz="1800" baseline="-25000" dirty="0"/>
              <a:t> </a:t>
            </a:r>
            <a:r>
              <a:rPr lang="en-US" altLang="he-IL" sz="1800" dirty="0"/>
              <a:t>is the </a:t>
            </a:r>
            <a:r>
              <a:rPr lang="en-US" altLang="he-IL" sz="1800" dirty="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sz="1800" dirty="0"/>
              <a:t>-</a:t>
            </a:r>
            <a:r>
              <a:rPr lang="en-US" altLang="he-IL" sz="1800" dirty="0" err="1"/>
              <a:t>th</a:t>
            </a:r>
            <a:r>
              <a:rPr lang="en-US" altLang="he-IL" sz="1800" dirty="0"/>
              <a:t> literal in the </a:t>
            </a:r>
            <a:r>
              <a:rPr lang="en-US" altLang="he-IL" sz="1800" dirty="0" err="1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sz="1800" dirty="0" err="1"/>
              <a:t>-th</a:t>
            </a:r>
            <a:r>
              <a:rPr lang="en-US" altLang="he-IL" sz="1800" dirty="0"/>
              <a:t> term.</a:t>
            </a:r>
          </a:p>
          <a:p>
            <a:r>
              <a:rPr lang="en-US" altLang="he-IL" dirty="0"/>
              <a:t>Examples</a:t>
            </a:r>
          </a:p>
          <a:p>
            <a:pPr lvl="1"/>
            <a:r>
              <a:rPr lang="en-US" altLang="he-IL" sz="2000" dirty="0">
                <a:solidFill>
                  <a:schemeClr val="tx1"/>
                </a:solidFill>
              </a:rPr>
              <a:t> </a:t>
            </a:r>
            <a:r>
              <a:rPr lang="en-US" altLang="he-IL" sz="20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000" dirty="0">
                <a:solidFill>
                  <a:schemeClr val="tx1"/>
                </a:solidFill>
              </a:rPr>
              <a:t> =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chemeClr val="tx1"/>
                </a:solidFill>
              </a:rPr>
              <a:t>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 dirty="0">
                <a:solidFill>
                  <a:schemeClr val="tx1"/>
                </a:solidFill>
              </a:rPr>
              <a:t>B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C)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(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 dirty="0">
                <a:solidFill>
                  <a:schemeClr val="tx1"/>
                </a:solidFill>
              </a:rPr>
              <a:t>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D)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(B)</a:t>
            </a:r>
            <a:r>
              <a:rPr lang="en-US" altLang="he-IL" sz="2000" dirty="0"/>
              <a:t>  is in DNF</a:t>
            </a:r>
          </a:p>
          <a:p>
            <a:r>
              <a:rPr lang="en-US" altLang="he-IL" dirty="0"/>
              <a:t>DNF is a special case of NNF</a:t>
            </a:r>
          </a:p>
        </p:txBody>
      </p:sp>
      <p:pic>
        <p:nvPicPr>
          <p:cNvPr id="2129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3881"/>
            <a:ext cx="13033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4B2E-4397-4F01-91D9-F55375CD6C5E}" type="slidenum">
              <a:rPr lang="he-IL" altLang="he-IL"/>
              <a:pPr/>
              <a:t>24</a:t>
            </a:fld>
            <a:endParaRPr lang="en-US" altLang="he-IL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DNF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Every formula can be converted to DNF in </a:t>
            </a:r>
            <a:r>
              <a:rPr lang="en-US" altLang="he-IL" dirty="0">
                <a:solidFill>
                  <a:schemeClr val="hlink"/>
                </a:solidFill>
              </a:rPr>
              <a:t>exponential</a:t>
            </a:r>
            <a:r>
              <a:rPr lang="en-US" altLang="he-IL" dirty="0"/>
              <a:t> time and space:</a:t>
            </a:r>
          </a:p>
          <a:p>
            <a:pPr lvl="1"/>
            <a:r>
              <a:rPr lang="en-US" altLang="he-IL" sz="2000" dirty="0"/>
              <a:t>Convert to NNF</a:t>
            </a:r>
          </a:p>
          <a:p>
            <a:pPr lvl="1"/>
            <a:r>
              <a:rPr lang="en-US" altLang="he-IL" sz="2000" dirty="0"/>
              <a:t>Distribute disjunctions following the rule: </a:t>
            </a:r>
            <a:br>
              <a:rPr lang="en-US" altLang="he-IL" sz="2000" dirty="0"/>
            </a:br>
            <a:r>
              <a:rPr lang="en-US" altLang="he-IL" sz="2000" dirty="0">
                <a:latin typeface="msam10" panose="020B0500000000000000" pitchFamily="34" charset="0"/>
              </a:rPr>
              <a:t> </a:t>
            </a:r>
            <a:r>
              <a:rPr lang="en-US" altLang="he-IL" sz="2000" dirty="0">
                <a:solidFill>
                  <a:schemeClr val="tx1"/>
                </a:solidFill>
              </a:rPr>
              <a:t>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(B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C)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 sz="2000" dirty="0">
                <a:solidFill>
                  <a:schemeClr val="tx1"/>
                </a:solidFill>
              </a:rPr>
              <a:t> ((A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B)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C))</a:t>
            </a:r>
          </a:p>
          <a:p>
            <a:r>
              <a:rPr lang="en-US" altLang="he-IL" dirty="0"/>
              <a:t>Example:</a:t>
            </a:r>
          </a:p>
          <a:p>
            <a:pPr lvl="1"/>
            <a:r>
              <a:rPr lang="en-US" altLang="he-IL" sz="2000" dirty="0"/>
              <a:t> </a:t>
            </a:r>
            <a:r>
              <a:rPr lang="en-US" altLang="he-IL" sz="20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000" dirty="0">
                <a:solidFill>
                  <a:schemeClr val="tx1"/>
                </a:solidFill>
              </a:rPr>
              <a:t> = 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B)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(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 dirty="0">
                <a:solidFill>
                  <a:schemeClr val="tx1"/>
                </a:solidFill>
              </a:rPr>
              <a:t>C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D) =</a:t>
            </a:r>
            <a:r>
              <a:rPr lang="he-IL" altLang="he-IL" sz="2000" dirty="0">
                <a:solidFill>
                  <a:schemeClr val="tx1"/>
                </a:solidFill>
              </a:rPr>
              <a:t> </a:t>
            </a:r>
            <a:r>
              <a:rPr lang="en-US" altLang="he-IL" sz="2000" dirty="0">
                <a:solidFill>
                  <a:schemeClr val="tx1"/>
                </a:solidFill>
              </a:rPr>
              <a:t> </a:t>
            </a:r>
            <a:br>
              <a:rPr lang="en-US" altLang="he-IL" sz="2000" dirty="0">
                <a:solidFill>
                  <a:schemeClr val="tx1"/>
                </a:solidFill>
              </a:rPr>
            </a:br>
            <a:r>
              <a:rPr lang="en-US" altLang="he-IL" sz="2000" dirty="0">
                <a:solidFill>
                  <a:schemeClr val="tx1"/>
                </a:solidFill>
              </a:rPr>
              <a:t>((A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B)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(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 dirty="0">
                <a:solidFill>
                  <a:schemeClr val="tx1"/>
                </a:solidFill>
              </a:rPr>
              <a:t>C))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((A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B)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D) = </a:t>
            </a:r>
            <a:br>
              <a:rPr lang="en-US" altLang="he-IL" sz="2000" dirty="0">
                <a:solidFill>
                  <a:schemeClr val="tx1"/>
                </a:solidFill>
              </a:rPr>
            </a:br>
            <a:r>
              <a:rPr lang="en-US" altLang="he-IL" sz="2000" dirty="0">
                <a:solidFill>
                  <a:schemeClr val="tx1"/>
                </a:solidFill>
              </a:rPr>
              <a:t>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 dirty="0">
                <a:solidFill>
                  <a:schemeClr val="tx1"/>
                </a:solidFill>
              </a:rPr>
              <a:t>C)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(B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 dirty="0">
                <a:solidFill>
                  <a:schemeClr val="tx1"/>
                </a:solidFill>
              </a:rPr>
              <a:t>C)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(A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D)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000" dirty="0">
                <a:solidFill>
                  <a:schemeClr val="tx1"/>
                </a:solidFill>
              </a:rPr>
              <a:t> (B </a:t>
            </a:r>
            <a:r>
              <a:rPr lang="en-US" altLang="he-IL" sz="20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000" dirty="0">
                <a:solidFill>
                  <a:schemeClr val="tx1"/>
                </a:solidFill>
              </a:rPr>
              <a:t>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32CE-0343-4B7D-B10D-D7550DFF0786}" type="slidenum">
              <a:rPr lang="he-IL" altLang="he-IL"/>
              <a:pPr/>
              <a:t>25</a:t>
            </a:fld>
            <a:endParaRPr lang="en-US" altLang="he-IL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Negation Normal Form (NNF)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he-IL" sz="2400" dirty="0"/>
              <a:t>Definition: A formula is said to be in Negation Normal Form (</a:t>
            </a:r>
            <a:r>
              <a:rPr lang="en-US" altLang="he-IL" sz="2400" dirty="0">
                <a:solidFill>
                  <a:schemeClr val="hlink"/>
                </a:solidFill>
              </a:rPr>
              <a:t>NNF</a:t>
            </a:r>
            <a:r>
              <a:rPr lang="en-US" altLang="he-IL" sz="2400" dirty="0"/>
              <a:t>) if it only contains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400" dirty="0"/>
              <a:t>,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/>
              <a:t> and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/>
              <a:t> connectives and only atoms can be negated.</a:t>
            </a:r>
          </a:p>
          <a:p>
            <a:r>
              <a:rPr lang="en-US" altLang="he-IL" sz="2400" dirty="0"/>
              <a:t>Examples:</a:t>
            </a:r>
          </a:p>
          <a:p>
            <a:pPr lvl="1"/>
            <a:r>
              <a:rPr lang="en-US" altLang="he-IL" sz="1800" dirty="0"/>
              <a:t> </a:t>
            </a:r>
            <a:r>
              <a:rPr lang="en-US" altLang="he-IL" sz="18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1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1800" dirty="0">
                <a:solidFill>
                  <a:schemeClr val="tx1"/>
                </a:solidFill>
              </a:rPr>
              <a:t> =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1800" dirty="0">
                <a:solidFill>
                  <a:schemeClr val="tx1"/>
                </a:solidFill>
              </a:rPr>
              <a:t>(A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1800" dirty="0">
                <a:solidFill>
                  <a:schemeClr val="tx1"/>
                </a:solidFill>
              </a:rPr>
              <a:t>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1800" dirty="0">
                <a:solidFill>
                  <a:schemeClr val="tx1"/>
                </a:solidFill>
              </a:rPr>
              <a:t>B)</a:t>
            </a:r>
            <a:r>
              <a:rPr lang="en-US" altLang="he-IL" sz="1800" dirty="0"/>
              <a:t>	is not in NNF</a:t>
            </a:r>
          </a:p>
          <a:p>
            <a:pPr lvl="1"/>
            <a:r>
              <a:rPr lang="en-US" altLang="he-IL" sz="1800" dirty="0"/>
              <a:t> </a:t>
            </a:r>
            <a:r>
              <a:rPr lang="en-US" altLang="he-IL" sz="18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1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1800" dirty="0">
                <a:solidFill>
                  <a:schemeClr val="tx1"/>
                </a:solidFill>
              </a:rPr>
              <a:t> =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1800" dirty="0">
                <a:solidFill>
                  <a:schemeClr val="tx1"/>
                </a:solidFill>
              </a:rPr>
              <a:t>A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1800" dirty="0">
                <a:solidFill>
                  <a:schemeClr val="tx1"/>
                </a:solidFill>
              </a:rPr>
              <a:t> B	</a:t>
            </a:r>
            <a:r>
              <a:rPr lang="en-US" altLang="he-IL" sz="1800" dirty="0"/>
              <a:t>is in NNF</a:t>
            </a:r>
            <a:endParaRPr lang="en-US" altLang="he-IL" sz="2400" dirty="0"/>
          </a:p>
          <a:p>
            <a:r>
              <a:rPr lang="en-US" altLang="he-IL" sz="2400" dirty="0"/>
              <a:t>CNF is a special case of NNF</a:t>
            </a:r>
          </a:p>
          <a:p>
            <a:endParaRPr lang="en-US" alt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C05A-601B-47CD-86D5-0D443402775D}" type="slidenum">
              <a:rPr lang="he-IL" altLang="he-IL"/>
              <a:pPr/>
              <a:t>26</a:t>
            </a:fld>
            <a:endParaRPr lang="en-US" altLang="he-IL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NNF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he-IL" sz="2400" dirty="0"/>
              <a:t>Every formula can be converted to NNF in linear time:</a:t>
            </a:r>
          </a:p>
          <a:p>
            <a:pPr lvl="1"/>
            <a:r>
              <a:rPr lang="en-US" altLang="he-IL" sz="1800" dirty="0"/>
              <a:t>Eliminate all connectives other than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1800" dirty="0"/>
              <a:t>,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1800" dirty="0"/>
              <a:t>,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</a:p>
          <a:p>
            <a:pPr lvl="1"/>
            <a:r>
              <a:rPr lang="en-US" altLang="he-IL" sz="1800" dirty="0"/>
              <a:t>Use De Morgan and double-negation rules to push negations to the right</a:t>
            </a:r>
          </a:p>
          <a:p>
            <a:r>
              <a:rPr lang="en-US" altLang="he-IL" sz="2400" dirty="0"/>
              <a:t>Example: </a:t>
            </a: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dirty="0">
                <a:solidFill>
                  <a:schemeClr val="tx1"/>
                </a:solidFill>
              </a:rPr>
              <a:t> =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400" dirty="0">
                <a:solidFill>
                  <a:schemeClr val="tx1"/>
                </a:solidFill>
              </a:rPr>
              <a:t>(A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400" dirty="0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 sz="1800" dirty="0"/>
              <a:t>Eliminate ‘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1800" dirty="0">
                <a:latin typeface="cmsy10" panose="020B0500000000000000" pitchFamily="34" charset="0"/>
              </a:rPr>
              <a:t>’</a:t>
            </a:r>
            <a:r>
              <a:rPr lang="en-US" altLang="he-IL" sz="1800" dirty="0"/>
              <a:t>: </a:t>
            </a:r>
            <a:r>
              <a:rPr lang="en-US" altLang="he-IL" sz="18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1800" dirty="0">
                <a:solidFill>
                  <a:schemeClr val="tx1"/>
                </a:solidFill>
              </a:rPr>
              <a:t> =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1800" dirty="0">
                <a:solidFill>
                  <a:schemeClr val="tx1"/>
                </a:solidFill>
              </a:rPr>
              <a:t>(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1800" dirty="0">
                <a:solidFill>
                  <a:schemeClr val="tx1"/>
                </a:solidFill>
              </a:rPr>
              <a:t>A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1800" dirty="0">
                <a:solidFill>
                  <a:schemeClr val="tx1"/>
                </a:solidFill>
              </a:rPr>
              <a:t>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1800" dirty="0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 sz="1800" dirty="0"/>
              <a:t>Push negation using De Morgan: </a:t>
            </a:r>
            <a:r>
              <a:rPr lang="en-US" altLang="he-IL" sz="18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1800" dirty="0">
                <a:solidFill>
                  <a:schemeClr val="tx1"/>
                </a:solidFill>
              </a:rPr>
              <a:t> = (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 sz="1800" dirty="0">
                <a:solidFill>
                  <a:schemeClr val="tx1"/>
                </a:solidFill>
              </a:rPr>
              <a:t>A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1800" dirty="0">
                <a:solidFill>
                  <a:schemeClr val="tx1"/>
                </a:solidFill>
              </a:rPr>
              <a:t>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 sz="1800" dirty="0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 sz="1800" dirty="0"/>
              <a:t>Use Double negation rule: </a:t>
            </a:r>
            <a:r>
              <a:rPr lang="en-US" altLang="he-IL" sz="18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1800" dirty="0">
                <a:solidFill>
                  <a:schemeClr val="tx1"/>
                </a:solidFill>
              </a:rPr>
              <a:t> = (A </a:t>
            </a:r>
            <a:r>
              <a:rPr lang="en-US" altLang="he-IL" sz="18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1800" dirty="0">
                <a:solidFill>
                  <a:schemeClr val="tx1"/>
                </a:solidFill>
              </a:rPr>
              <a:t> B)</a:t>
            </a:r>
          </a:p>
          <a:p>
            <a:endParaRPr lang="en-US" altLang="he-IL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D360-7E81-43EB-950B-CB884C154ABB}" type="slidenum">
              <a:rPr lang="he-IL" altLang="he-IL"/>
              <a:pPr/>
              <a:t>27</a:t>
            </a:fld>
            <a:endParaRPr lang="en-US" altLang="he-IL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Two classes of algorithms for validity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0">
              <a:buNone/>
            </a:pPr>
            <a:r>
              <a:rPr lang="en-US" altLang="he-IL" dirty="0"/>
              <a:t>Q: Is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dirty="0">
                <a:ea typeface="Batang" panose="020B0604020202020204" charset="-127"/>
              </a:rPr>
              <a:t> valid ? </a:t>
            </a:r>
          </a:p>
          <a:p>
            <a:pPr marL="914400" lvl="1" indent="0"/>
            <a:r>
              <a:rPr lang="en-US" altLang="ko-KR" sz="2000" dirty="0">
                <a:ea typeface="Batang" panose="020B0604020202020204" charset="-127"/>
              </a:rPr>
              <a:t>  Equivalently: is </a:t>
            </a:r>
            <a:r>
              <a:rPr lang="en-US" altLang="ko-KR" sz="20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:</a:t>
            </a:r>
            <a:r>
              <a:rPr lang="en-US" altLang="ko-KR" sz="20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000" dirty="0">
                <a:ea typeface="Batang" panose="020B0604020202020204" charset="-127"/>
              </a:rPr>
              <a:t> satisfiable? </a:t>
            </a:r>
          </a:p>
          <a:p>
            <a:pPr marL="533400" indent="0"/>
            <a:r>
              <a:rPr lang="en-US" altLang="he-IL" dirty="0">
                <a:ea typeface="Batang" panose="020B0604020202020204" charset="-127"/>
              </a:rPr>
              <a:t>Two classes of algorithm for finding out:</a:t>
            </a:r>
          </a:p>
          <a:p>
            <a:pPr marL="914400" lvl="1" indent="0">
              <a:buFont typeface="Wingdings" panose="05000000000000000000" pitchFamily="2" charset="2"/>
              <a:buAutoNum type="arabicPeriod"/>
            </a:pPr>
            <a:r>
              <a:rPr lang="en-US" altLang="he-IL" sz="2000" dirty="0">
                <a:ea typeface="Batang" panose="020B0604020202020204" charset="-127"/>
              </a:rPr>
              <a:t>  Enumeration of possible solutions (Truth tables </a:t>
            </a:r>
            <a:r>
              <a:rPr lang="en-US" altLang="he-IL" sz="2000" dirty="0" err="1">
                <a:ea typeface="Batang" panose="020B0604020202020204" charset="-127"/>
              </a:rPr>
              <a:t>etc</a:t>
            </a:r>
            <a:r>
              <a:rPr lang="en-US" altLang="he-IL" sz="2000" dirty="0">
                <a:ea typeface="Batang" panose="020B0604020202020204" charset="-127"/>
              </a:rPr>
              <a:t>).</a:t>
            </a:r>
          </a:p>
          <a:p>
            <a:pPr marL="914400" lvl="1" indent="0">
              <a:buFont typeface="Wingdings" panose="05000000000000000000" pitchFamily="2" charset="2"/>
              <a:buAutoNum type="arabicPeriod"/>
            </a:pPr>
            <a:r>
              <a:rPr lang="en-US" altLang="he-IL" sz="2000" dirty="0">
                <a:ea typeface="Batang" panose="020B0604020202020204" charset="-127"/>
              </a:rPr>
              <a:t>  Deduction</a:t>
            </a:r>
          </a:p>
          <a:p>
            <a:pPr marL="533400" indent="0"/>
            <a:r>
              <a:rPr lang="en-US" altLang="he-IL" dirty="0">
                <a:ea typeface="Batang" panose="020B0604020202020204" charset="-127"/>
              </a:rPr>
              <a:t>In general (beyond propositional logic): </a:t>
            </a:r>
          </a:p>
          <a:p>
            <a:pPr marL="914400" lvl="1" indent="0"/>
            <a:r>
              <a:rPr lang="en-US" altLang="he-IL" sz="2000" dirty="0">
                <a:ea typeface="Batang" panose="020B0604020202020204" charset="-127"/>
              </a:rPr>
              <a:t>  Enumeration is possible only in some theories.</a:t>
            </a:r>
          </a:p>
          <a:p>
            <a:pPr marL="914400" lvl="1" indent="0"/>
            <a:r>
              <a:rPr lang="en-US" altLang="he-IL" sz="2000" dirty="0">
                <a:ea typeface="Batang" panose="020B0604020202020204" charset="-127"/>
              </a:rPr>
              <a:t>  Deduction typically cannot be fully automated.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BA0E-33CC-456F-94B5-FA8CD83AB691}" type="slidenum">
              <a:rPr lang="he-IL" altLang="he-IL"/>
              <a:pPr/>
              <a:t>28</a:t>
            </a:fld>
            <a:endParaRPr lang="en-US" altLang="he-IL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The satisfiability Problem: enumeration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Given a formula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dirty="0">
                <a:ea typeface="Batang" panose="020B0604020202020204" charset="-127"/>
              </a:rPr>
              <a:t>, is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dirty="0">
                <a:ea typeface="Batang" panose="020B0604020202020204" charset="-127"/>
              </a:rPr>
              <a:t> satisfiable?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</a:b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Boolean SAT(φ)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B:=false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for all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 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b="1" baseline="30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AP(φ)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ko-KR" b="1" dirty="0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 = B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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Eval(φ,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end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return 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}</a:t>
            </a:r>
          </a:p>
          <a:p>
            <a:endParaRPr lang="en-US" altLang="ko-KR" dirty="0">
              <a:ea typeface="Batang" panose="020B0604020202020204" charset="-127"/>
            </a:endParaRPr>
          </a:p>
          <a:p>
            <a:r>
              <a:rPr lang="en-US" altLang="ko-KR" dirty="0">
                <a:ea typeface="Batang" panose="020B0604020202020204" charset="-127"/>
              </a:rPr>
              <a:t>NP-Complete (</a:t>
            </a:r>
            <a:r>
              <a:rPr lang="en-US" altLang="zh-CN" dirty="0">
                <a:ea typeface="Batang" panose="020B0604020202020204" charset="-127"/>
              </a:rPr>
              <a:t>root question</a:t>
            </a:r>
            <a:r>
              <a:rPr lang="en-US" altLang="ko-KR" dirty="0">
                <a:ea typeface="Batang" panose="020B0604020202020204" charset="-127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6E4E-B1E1-4873-B61D-5551FB31825B}" type="slidenum">
              <a:rPr lang="he-IL" altLang="he-IL"/>
              <a:pPr/>
              <a:t>29</a:t>
            </a:fld>
            <a:endParaRPr lang="en-US" altLang="he-IL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The satisfiability Problem: </a:t>
            </a:r>
            <a:r>
              <a:rPr lang="en-US" altLang="zh-CN" dirty="0">
                <a:ea typeface="Batang" panose="020B0604020202020204" charset="-127"/>
              </a:rPr>
              <a:t>deduction</a:t>
            </a:r>
            <a:endParaRPr lang="en-US" altLang="he-IL" dirty="0">
              <a:ea typeface="Batang" panose="020B0604020202020204" charset="-127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2" y="1962150"/>
            <a:ext cx="8199438" cy="4895850"/>
          </a:xfrm>
        </p:spPr>
        <p:txBody>
          <a:bodyPr/>
          <a:lstStyle/>
          <a:p>
            <a:r>
              <a:rPr lang="en-US" altLang="he-IL" u="sng" dirty="0"/>
              <a:t>Inference rules: </a:t>
            </a:r>
            <a:br>
              <a:rPr lang="en-US" altLang="he-IL" u="sng" dirty="0"/>
            </a:br>
            <a:br>
              <a:rPr lang="en-US" altLang="he-IL" u="sng" dirty="0"/>
            </a:br>
            <a:r>
              <a:rPr lang="en-US" altLang="he-IL" dirty="0"/>
              <a:t>		</a:t>
            </a:r>
            <a:r>
              <a:rPr lang="en-US" altLang="he-IL" u="sng" dirty="0"/>
              <a:t>Antecedents  </a:t>
            </a:r>
            <a:br>
              <a:rPr lang="en-US" altLang="he-IL" u="sng" dirty="0"/>
            </a:br>
            <a:r>
              <a:rPr lang="en-US" altLang="he-IL" dirty="0"/>
              <a:t>		Consequent</a:t>
            </a:r>
          </a:p>
          <a:p>
            <a:r>
              <a:rPr lang="en-US" altLang="he-IL" dirty="0"/>
              <a:t>Examples: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dirty="0"/>
              <a:t>	</a:t>
            </a:r>
            <a:br>
              <a:rPr lang="en-US" altLang="he-IL" dirty="0"/>
            </a:br>
            <a:r>
              <a:rPr lang="en-US" altLang="he-IL" u="sng" dirty="0"/>
              <a:t>A </a:t>
            </a:r>
            <a:r>
              <a:rPr lang="en-US" altLang="he-IL" u="sng" dirty="0">
                <a:latin typeface="cmsy10" panose="020B0500000000000000" pitchFamily="34" charset="0"/>
              </a:rPr>
              <a:t>!</a:t>
            </a:r>
            <a:r>
              <a:rPr lang="en-US" altLang="he-IL" u="sng" dirty="0"/>
              <a:t> B	B </a:t>
            </a:r>
            <a:r>
              <a:rPr lang="en-US" altLang="he-IL" u="sng" dirty="0">
                <a:latin typeface="cmsy10" panose="020B0500000000000000" pitchFamily="34" charset="0"/>
              </a:rPr>
              <a:t>!</a:t>
            </a:r>
            <a:r>
              <a:rPr lang="en-US" altLang="he-IL" u="sng" dirty="0"/>
              <a:t> C </a:t>
            </a:r>
            <a:r>
              <a:rPr lang="en-US" altLang="he-IL" dirty="0"/>
              <a:t>		</a:t>
            </a:r>
            <a:br>
              <a:rPr lang="en-US" altLang="he-IL" dirty="0"/>
            </a:br>
            <a:r>
              <a:rPr lang="en-US" altLang="he-IL" dirty="0"/>
              <a:t>    A </a:t>
            </a:r>
            <a:r>
              <a:rPr lang="en-US" altLang="he-IL" dirty="0">
                <a:latin typeface="cmsy10" panose="020B0500000000000000" pitchFamily="34" charset="0"/>
              </a:rPr>
              <a:t>!</a:t>
            </a:r>
            <a:r>
              <a:rPr lang="en-US" altLang="he-IL" dirty="0"/>
              <a:t> C				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dirty="0"/>
              <a:t>	</a:t>
            </a:r>
            <a:r>
              <a:rPr lang="en-US" altLang="he-IL" u="sng" dirty="0"/>
              <a:t>A </a:t>
            </a:r>
            <a:r>
              <a:rPr lang="en-US" altLang="he-IL" u="sng" dirty="0">
                <a:latin typeface="cmsy10" panose="020B0500000000000000" pitchFamily="34" charset="0"/>
              </a:rPr>
              <a:t>!</a:t>
            </a:r>
            <a:r>
              <a:rPr lang="en-US" altLang="he-IL" u="sng" dirty="0"/>
              <a:t> B	A</a:t>
            </a:r>
            <a:br>
              <a:rPr lang="en-US" altLang="he-IL" u="sng" dirty="0"/>
            </a:br>
            <a:r>
              <a:rPr lang="en-US" altLang="he-IL" dirty="0"/>
              <a:t>       B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409179" y="2531054"/>
            <a:ext cx="138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(rule-name)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924300" y="40703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3924300" y="493395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(M.P.)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Propositional logic: 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Q1: how many different binary symbols can we define ? </a:t>
            </a:r>
          </a:p>
          <a:p>
            <a:pPr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Q2: what is the minimal number of such symbols?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55096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DFA5-1930-4921-AB15-15BA1C9F618B}" type="slidenum">
              <a:rPr lang="he-IL" altLang="he-IL"/>
              <a:pPr/>
              <a:t>30</a:t>
            </a:fld>
            <a:endParaRPr lang="en-US" altLang="he-IL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4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sz="2400" dirty="0"/>
                  <a:t>A proof uses a given set of inference rules and axioms.</a:t>
                </a:r>
              </a:p>
              <a:p>
                <a:r>
                  <a:rPr lang="en-US" altLang="he-IL" sz="2400" dirty="0"/>
                  <a:t>This is called the </a:t>
                </a:r>
                <a:r>
                  <a:rPr lang="en-US" altLang="he-IL" sz="2400" i="1" dirty="0"/>
                  <a:t>proof system</a:t>
                </a:r>
                <a:r>
                  <a:rPr lang="en-US" altLang="he-IL" sz="2400" dirty="0"/>
                  <a:t>.</a:t>
                </a:r>
              </a:p>
              <a:p>
                <a:r>
                  <a:rPr lang="en-US" altLang="he-IL" sz="2400" dirty="0"/>
                  <a:t>Let 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</a:rPr>
                  <a:t>H</a:t>
                </a:r>
                <a:r>
                  <a:rPr lang="en-US" altLang="he-IL" sz="2400" dirty="0"/>
                  <a:t> be a proof system.</a:t>
                </a:r>
              </a:p>
              <a:p>
                <a:endParaRPr lang="en-US" altLang="he-IL" sz="2400" dirty="0">
                  <a:latin typeface="Symbol" panose="05050102010706020507" pitchFamily="18" charset="2"/>
                  <a:sym typeface="Symbol" panose="05050102010706020507" pitchFamily="18" charset="2"/>
                </a:endParaRPr>
              </a:p>
              <a:p>
                <a:r>
                  <a:rPr lang="en-US" altLang="he-IL" sz="2400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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  <a:sym typeface="Symbol" panose="05050102010706020507" pitchFamily="18" charset="2"/>
                  </a:rPr>
                  <a:t> `</a:t>
                </a:r>
                <a:r>
                  <a:rPr lang="en-US" altLang="he-IL" sz="2400" baseline="-25000" dirty="0">
                    <a:solidFill>
                      <a:schemeClr val="tx1"/>
                    </a:solidFill>
                    <a:latin typeface="cmsy10" panose="020B0500000000000000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he-IL" sz="2400" dirty="0">
                    <a:solidFill>
                      <a:schemeClr val="tx1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ea typeface="Batang" panose="020B0604020202020204" charset="-127"/>
                  </a:rPr>
                  <a:t>φ</a:t>
                </a:r>
                <a:r>
                  <a:rPr lang="en-US" altLang="he-IL" sz="2400" dirty="0">
                    <a:latin typeface="Symbol" panose="05050102010706020507" pitchFamily="18" charset="2"/>
                    <a:sym typeface="Symbol" panose="05050102010706020507" pitchFamily="18" charset="2"/>
                  </a:rPr>
                  <a:t> </a:t>
                </a:r>
                <a:r>
                  <a:rPr lang="en-US" altLang="he-IL" sz="2400" dirty="0">
                    <a:sym typeface="Symbol" panose="05050102010706020507" pitchFamily="18" charset="2"/>
                  </a:rPr>
                  <a:t>means: </a:t>
                </a:r>
                <a:r>
                  <a:rPr lang="en-US" altLang="ko-KR" sz="2500" dirty="0">
                    <a:ea typeface="Batang" panose="020B0604020202020204" charset="-127"/>
                    <a:sym typeface="Symbol" panose="05050102010706020507" pitchFamily="18" charset="2"/>
                  </a:rPr>
                  <a:t>there is a proof of </a:t>
                </a:r>
                <a:r>
                  <a:rPr lang="en-US" altLang="ko-KR" sz="2400" dirty="0">
                    <a:solidFill>
                      <a:schemeClr val="tx1"/>
                    </a:solidFill>
                    <a:ea typeface="Batang" panose="020B0604020202020204" charset="-127"/>
                  </a:rPr>
                  <a:t>φ</a:t>
                </a:r>
                <a:r>
                  <a:rPr lang="en-US" altLang="ko-KR" sz="2500" dirty="0">
                    <a:ea typeface="Batang" panose="020B0604020202020204" charset="-127"/>
                    <a:sym typeface="Symbol" panose="05050102010706020507" pitchFamily="18" charset="2"/>
                  </a:rPr>
                  <a:t> in system 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cmsy10" panose="020B0500000000000000" pitchFamily="34" charset="0"/>
                    <a:ea typeface="Batang" panose="020B0604020202020204" charset="-127"/>
                    <a:sym typeface="Symbol" panose="05050102010706020507" pitchFamily="18" charset="2"/>
                  </a:rPr>
                  <a:t>H</a:t>
                </a:r>
                <a:r>
                  <a:rPr lang="en-US" altLang="ko-KR" sz="2500" dirty="0">
                    <a:ea typeface="Batang" panose="020B0604020202020204" charset="-127"/>
                    <a:sym typeface="Symbol" panose="05050102010706020507" pitchFamily="18" charset="2"/>
                  </a:rPr>
                  <a:t> whose premises are included in</a:t>
                </a:r>
                <a:r>
                  <a:rPr lang="en-US" altLang="ko-KR" sz="2500" dirty="0">
                    <a:solidFill>
                      <a:schemeClr val="tx1"/>
                    </a:solidFill>
                    <a:ea typeface="Batang" panose="020B0604020202020204" charset="-127"/>
                    <a:sym typeface="Symbol" panose="05050102010706020507" pitchFamily="18" charset="2"/>
                  </a:rPr>
                  <a:t> </a:t>
                </a:r>
              </a:p>
              <a:p>
                <a:endParaRPr lang="en-US" altLang="he-IL" sz="2400" dirty="0">
                  <a:latin typeface="cmsy10" panose="020B0500000000000000" pitchFamily="34" charset="0"/>
                  <a:sym typeface="Symbol" panose="05050102010706020507" pitchFamily="18" charset="2"/>
                </a:endParaRPr>
              </a:p>
              <a:p>
                <a:r>
                  <a:rPr lang="en-US" altLang="he-IL" sz="2400" dirty="0">
                    <a:solidFill>
                      <a:schemeClr val="tx1"/>
                    </a:solidFill>
                    <a:latin typeface="cmsy10" panose="020B0500000000000000" pitchFamily="34" charset="0"/>
                    <a:sym typeface="Symbol" panose="05050102010706020507" pitchFamily="18" charset="2"/>
                  </a:rPr>
                  <a:t>`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Batang" panose="020B0604020202020204" charset="-127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⊢</m:t>
                    </m:r>
                    <m:r>
                      <a:rPr lang="en-US" altLang="he-IL" sz="2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he-IL" sz="2400" i="1" baseline="-2500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he-IL" sz="2400" dirty="0">
                    <a:sym typeface="Symbol" panose="05050102010706020507" pitchFamily="18" charset="2"/>
                  </a:rPr>
                  <a:t>is called the </a:t>
                </a:r>
                <a:r>
                  <a:rPr lang="en-US" altLang="he-IL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provability relation</a:t>
                </a:r>
                <a:r>
                  <a:rPr lang="en-US" altLang="he-IL" sz="2400" dirty="0">
                    <a:sym typeface="Symbol" panose="05050102010706020507" pitchFamily="18" charset="2"/>
                  </a:rPr>
                  <a:t>.</a:t>
                </a:r>
                <a:endParaRPr lang="en-US" altLang="ko-KR" sz="2400" dirty="0">
                  <a:ea typeface="Batang" panose="020B0604020202020204" charset="-127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344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53" t="-2121" r="-2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EA8-A129-4D61-A3D8-D222859AEDD4}" type="slidenum">
              <a:rPr lang="he-IL" altLang="he-IL"/>
              <a:pPr/>
              <a:t>31</a:t>
            </a:fld>
            <a:endParaRPr lang="en-US" altLang="he-IL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096" y="476672"/>
            <a:ext cx="7290054" cy="1499616"/>
          </a:xfrm>
        </p:spPr>
        <p:txBody>
          <a:bodyPr/>
          <a:lstStyle/>
          <a:p>
            <a:r>
              <a:rPr lang="en-US" altLang="he-IL" dirty="0"/>
              <a:t>Example: Hilbert axiom system (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dirty="0"/>
              <a:t>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70819"/>
            <a:ext cx="8199438" cy="1511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sz="2400" dirty="0"/>
              <a:t>Let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 dirty="0"/>
              <a:t> be </a:t>
            </a:r>
            <a:r>
              <a:rPr lang="en-US" altLang="he-IL" sz="2000" dirty="0"/>
              <a:t>(M.P) </a:t>
            </a:r>
            <a:r>
              <a:rPr lang="en-US" altLang="he-IL" sz="2400" dirty="0"/>
              <a:t>+ the following axiom schemas:</a:t>
            </a:r>
            <a:r>
              <a:rPr lang="en-US" altLang="he-IL" sz="2000" dirty="0"/>
              <a:t> </a:t>
            </a:r>
            <a:r>
              <a:rPr lang="en-US" altLang="he-IL" sz="2000" u="sng" dirty="0"/>
              <a:t>   </a:t>
            </a:r>
            <a:br>
              <a:rPr lang="en-US" altLang="he-IL" sz="2000" u="sng" dirty="0"/>
            </a:br>
            <a:endParaRPr lang="en-US" altLang="he-IL" sz="2000" dirty="0"/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042988" y="2518519"/>
            <a:ext cx="4643437" cy="609600"/>
            <a:chOff x="703" y="1217"/>
            <a:chExt cx="2925" cy="384"/>
          </a:xfrm>
        </p:grpSpPr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703" y="134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2102" y="121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(H1)</a:t>
              </a:r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748" y="1389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A)   </a:t>
              </a:r>
            </a:p>
          </p:txBody>
        </p:sp>
      </p:grpSp>
      <p:grpSp>
        <p:nvGrpSpPr>
          <p:cNvPr id="237576" name="Group 8"/>
          <p:cNvGrpSpPr>
            <a:grpSpLocks/>
          </p:cNvGrpSpPr>
          <p:nvPr/>
        </p:nvGrpSpPr>
        <p:grpSpPr bwMode="auto">
          <a:xfrm>
            <a:off x="1023938" y="3263056"/>
            <a:ext cx="5049837" cy="623888"/>
            <a:chOff x="645" y="1888"/>
            <a:chExt cx="3181" cy="393"/>
          </a:xfrm>
        </p:grpSpPr>
        <p:sp>
          <p:nvSpPr>
            <p:cNvPr id="237577" name="Line 9"/>
            <p:cNvSpPr>
              <a:spLocks noChangeShapeType="1"/>
            </p:cNvSpPr>
            <p:nvPr/>
          </p:nvSpPr>
          <p:spPr bwMode="auto">
            <a:xfrm>
              <a:off x="703" y="1979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424" y="188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(H2)</a:t>
              </a: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645" y="2069"/>
              <a:ext cx="27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((A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B)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</a:t>
              </a:r>
            </a:p>
          </p:txBody>
        </p:sp>
      </p:grpSp>
      <p:grpSp>
        <p:nvGrpSpPr>
          <p:cNvPr id="237580" name="Group 12"/>
          <p:cNvGrpSpPr>
            <a:grpSpLocks/>
          </p:cNvGrpSpPr>
          <p:nvPr/>
        </p:nvGrpSpPr>
        <p:grpSpPr bwMode="auto">
          <a:xfrm>
            <a:off x="1042988" y="4174281"/>
            <a:ext cx="4957762" cy="550863"/>
            <a:chOff x="658" y="2705"/>
            <a:chExt cx="3123" cy="347"/>
          </a:xfrm>
        </p:grpSpPr>
        <p:sp>
          <p:nvSpPr>
            <p:cNvPr id="237581" name="Line 13"/>
            <p:cNvSpPr>
              <a:spLocks noChangeShapeType="1"/>
            </p:cNvSpPr>
            <p:nvPr/>
          </p:nvSpPr>
          <p:spPr bwMode="auto">
            <a:xfrm flipV="1">
              <a:off x="658" y="2795"/>
              <a:ext cx="18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3379" y="270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(H3)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671" y="2840"/>
              <a:ext cx="17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 dirty="0"/>
                <a:t>(</a:t>
              </a:r>
              <a:r>
                <a:rPr lang="en-US" altLang="he-IL" sz="2000" dirty="0">
                  <a:latin typeface="cmsy10" panose="020B0500000000000000" pitchFamily="34" charset="0"/>
                </a:rPr>
                <a:t>:</a:t>
              </a:r>
              <a:r>
                <a:rPr lang="en-US" altLang="he-IL" sz="2000" dirty="0"/>
                <a:t>B </a:t>
              </a:r>
              <a:r>
                <a:rPr lang="en-US" altLang="he-IL" sz="2000" dirty="0">
                  <a:latin typeface="cmsy10" panose="020B0500000000000000" pitchFamily="34" charset="0"/>
                </a:rPr>
                <a:t>! :</a:t>
              </a:r>
              <a:r>
                <a:rPr lang="en-US" altLang="he-IL" sz="2000" dirty="0"/>
                <a:t>A) </a:t>
              </a:r>
              <a:r>
                <a:rPr lang="en-US" altLang="he-IL" sz="2000" dirty="0">
                  <a:latin typeface="cmsy10" panose="020B0500000000000000" pitchFamily="34" charset="0"/>
                </a:rPr>
                <a:t>! </a:t>
              </a:r>
              <a:r>
                <a:rPr lang="en-US" altLang="he-IL" sz="2000" dirty="0"/>
                <a:t>(A </a:t>
              </a:r>
              <a:r>
                <a:rPr lang="en-US" altLang="he-IL" sz="2000" dirty="0">
                  <a:latin typeface="cmsy10" panose="020B0500000000000000" pitchFamily="34" charset="0"/>
                </a:rPr>
                <a:t>!</a:t>
              </a:r>
              <a:r>
                <a:rPr lang="en-US" altLang="he-IL" sz="2000" dirty="0"/>
                <a:t> B)</a:t>
              </a:r>
            </a:p>
          </p:txBody>
        </p:sp>
      </p:grp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684213" y="5086697"/>
            <a:ext cx="819943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rtl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rtl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rtl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rtl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  H</a:t>
            </a:r>
            <a:r>
              <a:rPr lang="en-US" altLang="he-IL" sz="2400" dirty="0"/>
              <a:t> is sound and complete</a:t>
            </a:r>
            <a:endParaRPr lang="en-US" altLang="he-IL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B4C6-7C71-43CA-B68E-E48F638F66D1}" type="slidenum">
              <a:rPr lang="he-IL" altLang="he-IL"/>
              <a:pPr/>
              <a:t>32</a:t>
            </a:fld>
            <a:endParaRPr lang="en-US" altLang="he-IL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Soundness and 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5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2500" dirty="0">
                  <a:latin typeface="Arial" panose="020B0604020202020204" pitchFamily="34" charset="0"/>
                  <a:ea typeface="Batang" panose="020B060402020202020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Let 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be a proof system</a:t>
                </a:r>
              </a:p>
              <a:p>
                <a:endParaRPr lang="en-US" altLang="ko-KR" sz="2500" dirty="0">
                  <a:latin typeface="Arial" panose="020B0604020202020204" pitchFamily="34" charset="0"/>
                  <a:ea typeface="Batang" panose="020B060402020202020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US" altLang="ko-KR" sz="2500" i="1" dirty="0">
                    <a:solidFill>
                      <a:srgbClr val="FF0000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Soundness</a:t>
                </a:r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of 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: 	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if </a:t>
                </a:r>
                <a:r>
                  <a:rPr kumimoji="0" lang="en-US" altLang="ko-KR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msy10" panose="020B0500000000000000" pitchFamily="34" charset="0"/>
                    <a:ea typeface="Batang" panose="020B0604020202020204" charset="-127"/>
                    <a:cs typeface="Times New Roman"/>
                    <a:sym typeface="Symbol" panose="05050102010706020507" pitchFamily="18" charset="2"/>
                  </a:rPr>
                  <a:t>`</a:t>
                </a:r>
                <a:r>
                  <a:rPr lang="en-US" altLang="ko-KR" sz="28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⊢</m:t>
                    </m:r>
                  </m:oMath>
                </a14:m>
                <a:r>
                  <a:rPr kumimoji="0" lang="en-US" altLang="ko-KR" sz="2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msy10" panose="020B0500000000000000" pitchFamily="34" charset="0"/>
                    <a:ea typeface="Batang" panose="020B0604020202020204" charset="-127"/>
                    <a:cs typeface="Times New Roman"/>
                    <a:sym typeface="Symbol" panose="05050102010706020507" pitchFamily="18" charset="2"/>
                  </a:rPr>
                  <a:t> </a:t>
                </a:r>
                <a:r>
                  <a:rPr lang="en-US" altLang="ko-KR" sz="2500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</a:rPr>
                  <a:t>φ</a:t>
                </a:r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then 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</a:rPr>
                  <a:t>φ</a:t>
                </a:r>
                <a:endParaRPr lang="en-US" altLang="ko-KR" sz="2500" dirty="0">
                  <a:solidFill>
                    <a:schemeClr val="tx1"/>
                  </a:solidFill>
                  <a:latin typeface="Arial" panose="020B0604020202020204" pitchFamily="34" charset="0"/>
                  <a:ea typeface="Batang" panose="020B060402020202020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ko-KR" sz="2500" dirty="0">
                  <a:latin typeface="Arial" panose="020B0604020202020204" pitchFamily="34" charset="0"/>
                  <a:ea typeface="Batang" panose="020B060402020202020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US" altLang="ko-KR" sz="2500" i="1" dirty="0">
                    <a:solidFill>
                      <a:srgbClr val="FF0000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Completeness</a:t>
                </a:r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of 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: if 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⊨</m:t>
                    </m:r>
                  </m:oMath>
                </a14:m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</a:rPr>
                  <a:t>φ</a:t>
                </a:r>
                <a:r>
                  <a:rPr lang="en-US" altLang="ko-KR" sz="2500" dirty="0"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⊢ </m:t>
                    </m:r>
                  </m:oMath>
                </a14:m>
                <a:r>
                  <a:rPr lang="en-US" altLang="ko-KR" sz="2500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H</a:t>
                </a:r>
                <a:r>
                  <a:rPr lang="en-US" altLang="ko-KR" sz="25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Batang" panose="020B0604020202020204" charset="-127"/>
                    <a:cs typeface="Arial" panose="020B0604020202020204" pitchFamily="34" charset="0"/>
                  </a:rPr>
                  <a:t>φ</a:t>
                </a:r>
              </a:p>
              <a:p>
                <a:endParaRPr lang="en-US" altLang="ko-KR" sz="2400" dirty="0">
                  <a:latin typeface="Arial" panose="020B0604020202020204" pitchFamily="34" charset="0"/>
                  <a:ea typeface="Batang" panose="020B0604020202020204" charset="-127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ko-KR" sz="2500" dirty="0">
                  <a:latin typeface="Arial" panose="020B0604020202020204" pitchFamily="34" charset="0"/>
                  <a:ea typeface="Batang" panose="020B0604020202020204" charset="-127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365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2096BCDA-FB2A-49B0-97D8-0621DA6EE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872" y="817141"/>
            <a:ext cx="8229600" cy="955675"/>
          </a:xfrm>
        </p:spPr>
        <p:txBody>
          <a:bodyPr>
            <a:normAutofit/>
          </a:bodyPr>
          <a:lstStyle/>
          <a:p>
            <a:r>
              <a:rPr lang="en-US" altLang="zh-CN" sz="4400" b="1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Part I</a:t>
            </a:r>
            <a:r>
              <a:rPr lang="en-US" altLang="zh-CN" b="1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I </a:t>
            </a:r>
            <a: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Deciding Propositional Logic</a:t>
            </a:r>
            <a:endParaRPr lang="en-US" altLang="zh-CN" sz="4400" cap="none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BD92475-1551-4F2B-94AD-EC71FE582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0916" lvl="1" indent="-3429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SAT tools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Binary Decision Diagrams</a:t>
            </a:r>
          </a:p>
        </p:txBody>
      </p:sp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Decision Procedures 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7" name="Object 3">
            <a:extLst>
              <a:ext uri="{FF2B5EF4-FFF2-40B4-BE49-F238E27FC236}">
                <a16:creationId xmlns:a16="http://schemas.microsoft.com/office/drawing/2014/main" id="{7FA35D35-3558-4238-8587-5FEA8F3A5C1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0465775"/>
              </p:ext>
            </p:extLst>
          </p:nvPr>
        </p:nvGraphicFramePr>
        <p:xfrm>
          <a:off x="1907704" y="1716159"/>
          <a:ext cx="4968552" cy="4017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תרשים" r:id="rId2" imgW="4876800" imgH="3943481" progId="Excel.Chart.8">
                  <p:embed/>
                </p:oleObj>
              </mc:Choice>
              <mc:Fallback>
                <p:oleObj name="תרשים" r:id="rId2" imgW="4876800" imgH="3943481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16159"/>
                        <a:ext cx="4968552" cy="4017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页脚占位符 4">
            <a:extLst>
              <a:ext uri="{FF2B5EF4-FFF2-40B4-BE49-F238E27FC236}">
                <a16:creationId xmlns:a16="http://schemas.microsoft.com/office/drawing/2014/main" id="{10B7474C-3F6B-40C8-AF8C-1EBDE1B42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Decision Procedures 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B4A90AF5-EDE9-4CB6-AD5B-C04E7A8C5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AAAB3-B184-40D8-A0B9-F0623C61CA7A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2B49C093-F40A-4162-AC91-10410D6F4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760484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Miriam" panose="020B0502050101010101" pitchFamily="34" charset="-79"/>
              </a:rPr>
              <a:t>SAT made some progress…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052800E2-FF47-421E-8226-7AECDF4F5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888" y="189801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dirty="0">
                <a:ea typeface="宋体" panose="02010600030101010101" pitchFamily="2" charset="-122"/>
              </a:rPr>
              <a:t>  in CNF: (</a:t>
            </a:r>
            <a:r>
              <a:rPr lang="en-US" altLang="zh-CN" dirty="0" err="1">
                <a:ea typeface="宋体" panose="02010600030101010101" pitchFamily="2" charset="-122"/>
              </a:rPr>
              <a:t>x,y,z</a:t>
            </a:r>
            <a:r>
              <a:rPr lang="en-US" altLang="zh-CN" dirty="0">
                <a:ea typeface="宋体" panose="02010600030101010101" pitchFamily="2" charset="-122"/>
              </a:rPr>
              <a:t>),(-</a:t>
            </a:r>
            <a:r>
              <a:rPr lang="en-US" altLang="zh-CN" dirty="0" err="1">
                <a:ea typeface="宋体" panose="02010600030101010101" pitchFamily="2" charset="-122"/>
              </a:rPr>
              <a:t>x,y</a:t>
            </a:r>
            <a:r>
              <a:rPr lang="en-US" altLang="zh-CN" dirty="0">
                <a:ea typeface="宋体" panose="02010600030101010101" pitchFamily="2" charset="-122"/>
              </a:rPr>
              <a:t>),(-</a:t>
            </a:r>
            <a:r>
              <a:rPr lang="en-US" altLang="zh-CN" dirty="0" err="1">
                <a:ea typeface="宋体" panose="02010600030101010101" pitchFamily="2" charset="-122"/>
              </a:rPr>
              <a:t>y,z</a:t>
            </a:r>
            <a:r>
              <a:rPr lang="en-US" altLang="zh-CN" dirty="0">
                <a:ea typeface="宋体" panose="02010600030101010101" pitchFamily="2" charset="-122"/>
              </a:rPr>
              <a:t>),(-x,-y,-z)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4338" name="页脚占位符 3">
            <a:extLst>
              <a:ext uri="{FF2B5EF4-FFF2-40B4-BE49-F238E27FC236}">
                <a16:creationId xmlns:a16="http://schemas.microsoft.com/office/drawing/2014/main" id="{54BE2DA0-B969-4376-BF59-35E133BD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Decision Procedures 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14339" name="灯片编号占位符 4">
            <a:extLst>
              <a:ext uri="{FF2B5EF4-FFF2-40B4-BE49-F238E27FC236}">
                <a16:creationId xmlns:a16="http://schemas.microsoft.com/office/drawing/2014/main" id="{14B15E44-CA7D-4FE4-8FB3-25FE9070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75C76F-3B68-4B9F-9276-EA773FBCD155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5F4BD9A5-6A9D-46E5-8008-D780C7EB3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895600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66"/>
                </a:solidFill>
                <a:ea typeface="宋体" panose="02010600030101010101" pitchFamily="2" charset="-122"/>
              </a:rPr>
              <a:t>Decide()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06B44C03-1F9D-4943-913B-8D8C2E276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19600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BCP()</a:t>
            </a:r>
          </a:p>
        </p:txBody>
      </p:sp>
      <p:sp>
        <p:nvSpPr>
          <p:cNvPr id="14343" name="Text Box 5">
            <a:extLst>
              <a:ext uri="{FF2B5EF4-FFF2-40B4-BE49-F238E27FC236}">
                <a16:creationId xmlns:a16="http://schemas.microsoft.com/office/drawing/2014/main" id="{920516D6-E9E8-41BE-BFAB-BB0FC64D5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257800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Resolve_Conflict()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44" name="Line 15">
            <a:extLst>
              <a:ext uri="{FF2B5EF4-FFF2-40B4-BE49-F238E27FC236}">
                <a16:creationId xmlns:a16="http://schemas.microsoft.com/office/drawing/2014/main" id="{5CD57363-50FC-43D0-B409-FFEB5DBCDD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098800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Freeform 16">
            <a:extLst>
              <a:ext uri="{FF2B5EF4-FFF2-40B4-BE49-F238E27FC236}">
                <a16:creationId xmlns:a16="http://schemas.microsoft.com/office/drawing/2014/main" id="{7613A1B6-0DDF-45D5-A431-A60ADDD72606}"/>
              </a:ext>
            </a:extLst>
          </p:cNvPr>
          <p:cNvSpPr>
            <a:spLocks/>
          </p:cNvSpPr>
          <p:nvPr/>
        </p:nvSpPr>
        <p:spPr bwMode="auto">
          <a:xfrm>
            <a:off x="4851400" y="3124200"/>
            <a:ext cx="1397000" cy="882650"/>
          </a:xfrm>
          <a:custGeom>
            <a:avLst/>
            <a:gdLst>
              <a:gd name="T0" fmla="*/ 2147483646 w 880"/>
              <a:gd name="T1" fmla="*/ 0 h 556"/>
              <a:gd name="T2" fmla="*/ 0 w 880"/>
              <a:gd name="T3" fmla="*/ 2147483646 h 55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80" h="556">
                <a:moveTo>
                  <a:pt x="880" y="0"/>
                </a:moveTo>
                <a:lnTo>
                  <a:pt x="0" y="556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7">
            <a:extLst>
              <a:ext uri="{FF2B5EF4-FFF2-40B4-BE49-F238E27FC236}">
                <a16:creationId xmlns:a16="http://schemas.microsoft.com/office/drawing/2014/main" id="{0D1549CD-2AED-43BB-A1DC-3E16116C2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4724400"/>
            <a:ext cx="1143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Line 18">
            <a:extLst>
              <a:ext uri="{FF2B5EF4-FFF2-40B4-BE49-F238E27FC236}">
                <a16:creationId xmlns:a16="http://schemas.microsoft.com/office/drawing/2014/main" id="{6527D231-F09A-45A2-98B9-8FEA11760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5499100"/>
            <a:ext cx="1143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Rectangle 20">
            <a:extLst>
              <a:ext uri="{FF2B5EF4-FFF2-40B4-BE49-F238E27FC236}">
                <a16:creationId xmlns:a16="http://schemas.microsoft.com/office/drawing/2014/main" id="{37B8417A-E0E1-47CC-8DBA-02FD77F7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750861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Miriam" panose="020B0502050101010101" pitchFamily="34" charset="-79"/>
              </a:rPr>
              <a:t>A Basic SAT algorithm</a:t>
            </a:r>
          </a:p>
        </p:txBody>
      </p:sp>
      <p:pic>
        <p:nvPicPr>
          <p:cNvPr id="14349" name="图片 1">
            <a:extLst>
              <a:ext uri="{FF2B5EF4-FFF2-40B4-BE49-F238E27FC236}">
                <a16:creationId xmlns:a16="http://schemas.microsoft.com/office/drawing/2014/main" id="{970334F2-2207-4AD2-97C1-9638E6A7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670175"/>
            <a:ext cx="4376737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1">
            <a:extLst>
              <a:ext uri="{FF2B5EF4-FFF2-40B4-BE49-F238E27FC236}">
                <a16:creationId xmlns:a16="http://schemas.microsoft.com/office/drawing/2014/main" id="{1A14D865-D0AF-4A2A-B412-7E277E7B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Decision Procedures 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15363" name="灯片编号占位符 2">
            <a:extLst>
              <a:ext uri="{FF2B5EF4-FFF2-40B4-BE49-F238E27FC236}">
                <a16:creationId xmlns:a16="http://schemas.microsoft.com/office/drawing/2014/main" id="{5CC8FA7F-13C9-432C-97CA-D2348C58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3F9F6-DE8B-42AA-B2A9-10B70ADF22D2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52314649-CE02-415B-900F-FBE1930A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2060575"/>
            <a:ext cx="7859712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While (true)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{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	if (!Decide()) return (SAT);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	while (!BCP())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		if (!</a:t>
            </a:r>
            <a:r>
              <a:rPr lang="en-US" altLang="zh-CN" sz="2400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Resolve_Conflict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()) return (UNSAT);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  <a:cs typeface="Miriam" panose="020B0502050101010101" pitchFamily="34" charset="-79"/>
              </a:rPr>
              <a:t>}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Miriam" panose="020B0502050101010101" pitchFamily="34" charset="-79"/>
            </a:endParaRPr>
          </a:p>
        </p:txBody>
      </p:sp>
      <p:sp>
        <p:nvSpPr>
          <p:cNvPr id="320515" name="AutoShape 3">
            <a:extLst>
              <a:ext uri="{FF2B5EF4-FFF2-40B4-BE49-F238E27FC236}">
                <a16:creationId xmlns:a16="http://schemas.microsoft.com/office/drawing/2014/main" id="{CDD76A5B-143F-40B7-9BEF-90A725BB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2438400" cy="1143000"/>
          </a:xfrm>
          <a:prstGeom prst="wedgeRectCallout">
            <a:avLst>
              <a:gd name="adj1" fmla="val -152931"/>
              <a:gd name="adj2" fmla="val 859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Choose the next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variable and value.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Return False if all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variables are assigned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16" name="AutoShape 4">
            <a:extLst>
              <a:ext uri="{FF2B5EF4-FFF2-40B4-BE49-F238E27FC236}">
                <a16:creationId xmlns:a16="http://schemas.microsoft.com/office/drawing/2014/main" id="{3C05AED9-64B8-41C5-B2E8-3CD38DDF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876800"/>
            <a:ext cx="2362200" cy="1676400"/>
          </a:xfrm>
          <a:prstGeom prst="wedgeRectCallout">
            <a:avLst>
              <a:gd name="adj1" fmla="val 27824"/>
              <a:gd name="adj2" fmla="val -118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Apply repeatedly the </a:t>
            </a:r>
            <a:b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</a:rPr>
              <a:t>unit clause rule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Return False if reached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a conflict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0517" name="AutoShape 5">
            <a:extLst>
              <a:ext uri="{FF2B5EF4-FFF2-40B4-BE49-F238E27FC236}">
                <a16:creationId xmlns:a16="http://schemas.microsoft.com/office/drawing/2014/main" id="{A263A1EA-69B7-4FF5-B688-B49E4E0F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05400"/>
            <a:ext cx="2514600" cy="990600"/>
          </a:xfrm>
          <a:prstGeom prst="wedgeRectCallout">
            <a:avLst>
              <a:gd name="adj1" fmla="val -81755"/>
              <a:gd name="adj2" fmla="val -129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Backtrack until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no conflict.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Return False if impossible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D90F11BA-BB0C-44FB-8B79-69E181A82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60350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Miriam" panose="020B0502050101010101" pitchFamily="34" charset="-79"/>
              </a:rPr>
              <a:t>A Basic SAT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nimBg="1" autoUpdateAnimBg="0"/>
      <p:bldP spid="320516" grpId="0" animBg="1" autoUpdateAnimBg="0"/>
      <p:bldP spid="32051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>
            <a:extLst>
              <a:ext uri="{FF2B5EF4-FFF2-40B4-BE49-F238E27FC236}">
                <a16:creationId xmlns:a16="http://schemas.microsoft.com/office/drawing/2014/main" id="{BD958E94-962F-4471-BAA8-B5DC57D77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spcBef>
                <a:spcPct val="4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Organize the search in the form of a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decision tree</a:t>
            </a:r>
          </a:p>
          <a:p>
            <a:pPr marL="990600" lvl="1" indent="-533400" eaLnBrk="1" hangingPunct="1">
              <a:spcBef>
                <a:spcPct val="4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Each node corresponds to a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decision</a:t>
            </a:r>
          </a:p>
          <a:p>
            <a:pPr marL="990600" lvl="1" indent="-533400" eaLnBrk="1" hangingPunct="1">
              <a:spcBef>
                <a:spcPct val="4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Definition: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Decision Level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(DL)</a:t>
            </a:r>
            <a:r>
              <a:rPr lang="en-US" altLang="zh-CN" sz="2400" dirty="0">
                <a:ea typeface="宋体" panose="02010600030101010101" pitchFamily="2" charset="-122"/>
              </a:rPr>
              <a:t> is the depth of the node in the decision tree.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990600" lvl="1" indent="-533400" eaLnBrk="1" hangingPunct="1">
              <a:spcBef>
                <a:spcPct val="45000"/>
              </a:spcBef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Notation: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x=</a:t>
            </a:r>
            <a:r>
              <a:rPr lang="en-US" altLang="zh-CN" sz="2400" i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v@d</a:t>
            </a:r>
            <a:r>
              <a:rPr lang="en-US" altLang="zh-CN" sz="2400" i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br>
              <a:rPr lang="en-US" altLang="zh-CN" sz="2400" i="1" dirty="0">
                <a:solidFill>
                  <a:schemeClr val="folHlink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{0,1}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is assigned to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at decision level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609600" indent="-609600" eaLnBrk="1" hangingPunct="1"/>
            <a:endParaRPr lang="en-US" altLang="zh-CN" sz="3200" i="1" dirty="0">
              <a:ea typeface="宋体" panose="02010600030101010101" pitchFamily="2" charset="-122"/>
            </a:endParaRPr>
          </a:p>
        </p:txBody>
      </p:sp>
      <p:sp>
        <p:nvSpPr>
          <p:cNvPr id="16386" name="页脚占位符 3">
            <a:extLst>
              <a:ext uri="{FF2B5EF4-FFF2-40B4-BE49-F238E27FC236}">
                <a16:creationId xmlns:a16="http://schemas.microsoft.com/office/drawing/2014/main" id="{C8B82389-F5E1-456C-B579-08915C41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Decision Procedures 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16387" name="灯片编号占位符 4">
            <a:extLst>
              <a:ext uri="{FF2B5EF4-FFF2-40B4-BE49-F238E27FC236}">
                <a16:creationId xmlns:a16="http://schemas.microsoft.com/office/drawing/2014/main" id="{F57EC0F6-E636-4816-8F7C-4B61D25D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7CC380-27A1-4E9C-A655-5F6FE884D2FE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73B588-D301-45A0-BF56-CBD30A69F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771816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Miriam" panose="020B0502050101010101" pitchFamily="34" charset="-79"/>
              </a:rPr>
              <a:t>Basic Backtracking Search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2">
            <a:extLst>
              <a:ext uri="{FF2B5EF4-FFF2-40B4-BE49-F238E27FC236}">
                <a16:creationId xmlns:a16="http://schemas.microsoft.com/office/drawing/2014/main" id="{16DBCFE9-D120-437F-8E51-4582F6AF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Decision Procedures </a:t>
            </a:r>
            <a:br>
              <a:rPr lang="en-US" altLang="zh-CN" sz="1200" dirty="0">
                <a:solidFill>
                  <a:schemeClr val="tx1"/>
                </a:solidFill>
              </a:rPr>
            </a:br>
            <a:r>
              <a:rPr lang="en-US" altLang="zh-CN" sz="1200" dirty="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37219D23-1107-4BFD-9EA5-B800F46B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6C747A-62AA-498B-8565-808B04C38499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591AEE10-28B6-4098-B3A0-AB3425CB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57400"/>
            <a:ext cx="2438400" cy="15621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(x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22564" name="Group 4">
            <a:extLst>
              <a:ext uri="{FF2B5EF4-FFF2-40B4-BE49-F238E27FC236}">
                <a16:creationId xmlns:a16="http://schemas.microsoft.com/office/drawing/2014/main" id="{4C4DBB8A-20D2-4BC7-AB96-3E8B3DC4A57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86000"/>
            <a:ext cx="2286000" cy="1509713"/>
            <a:chOff x="960" y="1440"/>
            <a:chExt cx="1440" cy="951"/>
          </a:xfrm>
        </p:grpSpPr>
        <p:sp>
          <p:nvSpPr>
            <p:cNvPr id="17428" name="Oval 5">
              <a:extLst>
                <a:ext uri="{FF2B5EF4-FFF2-40B4-BE49-F238E27FC236}">
                  <a16:creationId xmlns:a16="http://schemas.microsoft.com/office/drawing/2014/main" id="{5A16E84A-4D9F-4488-9BDE-579C6149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40"/>
              <a:ext cx="384" cy="384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 x</a:t>
              </a:r>
              <a:r>
                <a:rPr lang="en-US" altLang="zh-CN" sz="24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7429" name="AutoShape 6">
              <a:extLst>
                <a:ext uri="{FF2B5EF4-FFF2-40B4-BE49-F238E27FC236}">
                  <a16:creationId xmlns:a16="http://schemas.microsoft.com/office/drawing/2014/main" id="{B1508E9F-244B-47F9-AF96-916CB91DA674}"/>
                </a:ext>
              </a:extLst>
            </p:cNvPr>
            <p:cNvCxnSpPr>
              <a:cxnSpLocks noChangeShapeType="1"/>
              <a:stCxn id="17428" idx="3"/>
              <a:endCxn id="17425" idx="0"/>
            </p:cNvCxnSpPr>
            <p:nvPr/>
          </p:nvCxnSpPr>
          <p:spPr bwMode="auto">
            <a:xfrm flipH="1">
              <a:off x="1632" y="1777"/>
              <a:ext cx="440" cy="61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30" name="Text Box 7">
              <a:extLst>
                <a:ext uri="{FF2B5EF4-FFF2-40B4-BE49-F238E27FC236}">
                  <a16:creationId xmlns:a16="http://schemas.microsoft.com/office/drawing/2014/main" id="{5FA6F3E8-AE65-4D00-8D4A-AAE18BAA1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7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 = 0@1</a:t>
              </a:r>
            </a:p>
          </p:txBody>
        </p:sp>
      </p:grpSp>
      <p:sp>
        <p:nvSpPr>
          <p:cNvPr id="322568" name="Rectangle 8">
            <a:extLst>
              <a:ext uri="{FF2B5EF4-FFF2-40B4-BE49-F238E27FC236}">
                <a16:creationId xmlns:a16="http://schemas.microsoft.com/office/drawing/2014/main" id="{FF3F1D5C-0688-4C94-9546-A4ECA28D7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03825"/>
            <a:ext cx="2760663" cy="457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{x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ko-KR" sz="2000">
                <a:solidFill>
                  <a:schemeClr val="tx1"/>
                </a:solidFill>
                <a:ea typeface="Batang" panose="02030600000101010101" pitchFamily="18" charset="-127"/>
              </a:rPr>
              <a:t>  </a:t>
            </a:r>
            <a:r>
              <a:rPr lang="en-US" altLang="ko-KR" sz="2000">
                <a:solidFill>
                  <a:schemeClr val="tx1"/>
                </a:solidFill>
                <a:latin typeface="MT Extra" panose="05050102010205020202" pitchFamily="18" charset="2"/>
                <a:ea typeface="Batang" panose="02030600000101010101" pitchFamily="18" charset="-127"/>
                <a:sym typeface="MT Extra" panose="05050102010205020202" pitchFamily="18" charset="2"/>
              </a:rPr>
              <a:t>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0,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MT Extra" panose="05050102010205020202" pitchFamily="18" charset="2"/>
                <a:ea typeface="Batang" panose="02030600000101010101" pitchFamily="18" charset="-127"/>
                <a:sym typeface="MT Extra" panose="05050102010205020202" pitchFamily="18" charset="2"/>
              </a:rPr>
              <a:t> 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0,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MT Extra" panose="05050102010205020202" pitchFamily="18" charset="2"/>
                <a:ea typeface="Batang" panose="02030600000101010101" pitchFamily="18" charset="-127"/>
                <a:sym typeface="MT Extra" panose="05050102010205020202" pitchFamily="18" charset="2"/>
              </a:rPr>
              <a:t> 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1}</a:t>
            </a:r>
          </a:p>
        </p:txBody>
      </p:sp>
      <p:grpSp>
        <p:nvGrpSpPr>
          <p:cNvPr id="322569" name="Group 9">
            <a:extLst>
              <a:ext uri="{FF2B5EF4-FFF2-40B4-BE49-F238E27FC236}">
                <a16:creationId xmlns:a16="http://schemas.microsoft.com/office/drawing/2014/main" id="{ADC9CE24-55B7-4940-8E5E-0BD42956F2C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0"/>
            <a:ext cx="2438400" cy="1371600"/>
            <a:chOff x="288" y="2400"/>
            <a:chExt cx="1536" cy="864"/>
          </a:xfrm>
        </p:grpSpPr>
        <p:sp>
          <p:nvSpPr>
            <p:cNvPr id="17425" name="Oval 10">
              <a:extLst>
                <a:ext uri="{FF2B5EF4-FFF2-40B4-BE49-F238E27FC236}">
                  <a16:creationId xmlns:a16="http://schemas.microsoft.com/office/drawing/2014/main" id="{47C513B3-D2CA-4770-A471-1B4717CA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384" cy="384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 x</a:t>
              </a:r>
              <a:r>
                <a:rPr lang="en-US" altLang="zh-CN" sz="24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26" name="Text Box 11">
              <a:extLst>
                <a:ext uri="{FF2B5EF4-FFF2-40B4-BE49-F238E27FC236}">
                  <a16:creationId xmlns:a16="http://schemas.microsoft.com/office/drawing/2014/main" id="{9E1AA469-291F-438B-9580-2761C9F45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9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 = 0@2</a:t>
              </a:r>
            </a:p>
          </p:txBody>
        </p:sp>
        <p:sp>
          <p:nvSpPr>
            <p:cNvPr id="17427" name="Line 12">
              <a:extLst>
                <a:ext uri="{FF2B5EF4-FFF2-40B4-BE49-F238E27FC236}">
                  <a16:creationId xmlns:a16="http://schemas.microsoft.com/office/drawing/2014/main" id="{119DA2A9-165F-42E2-B19C-B2F52F6C4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736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2573" name="Rectangle 13">
            <a:extLst>
              <a:ext uri="{FF2B5EF4-FFF2-40B4-BE49-F238E27FC236}">
                <a16:creationId xmlns:a16="http://schemas.microsoft.com/office/drawing/2014/main" id="{140D96BA-7B75-46A9-BD55-09A8F0C76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953000"/>
            <a:ext cx="3527425" cy="457200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{x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ko-KR" sz="2000">
                <a:solidFill>
                  <a:schemeClr val="tx1"/>
                </a:solidFill>
                <a:latin typeface="MT Extra" panose="05050102010205020202" pitchFamily="18" charset="2"/>
                <a:ea typeface="Batang" panose="02030600000101010101" pitchFamily="18" charset="-127"/>
                <a:sym typeface="MT Extra" panose="05050102010205020202" pitchFamily="18" charset="2"/>
              </a:rPr>
              <a:t> 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1,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MT Extra" panose="05050102010205020202" pitchFamily="18" charset="2"/>
                <a:ea typeface="Batang" panose="02030600000101010101" pitchFamily="18" charset="-127"/>
                <a:sym typeface="MT Extra" panose="05050102010205020202" pitchFamily="18" charset="2"/>
              </a:rPr>
              <a:t> 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0,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MT Extra" panose="05050102010205020202" pitchFamily="18" charset="2"/>
                <a:ea typeface="Batang" panose="02030600000101010101" pitchFamily="18" charset="-127"/>
                <a:sym typeface="MT Extra" panose="05050102010205020202" pitchFamily="18" charset="2"/>
              </a:rPr>
              <a:t> 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1,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en-US" altLang="ko-KR" sz="2000">
                <a:solidFill>
                  <a:schemeClr val="tx1"/>
                </a:solidFill>
                <a:latin typeface="MT Extra" panose="05050102010205020202" pitchFamily="18" charset="2"/>
                <a:ea typeface="Batang" panose="02030600000101010101" pitchFamily="18" charset="-127"/>
                <a:sym typeface="MT Extra" panose="05050102010205020202" pitchFamily="18" charset="2"/>
              </a:rPr>
              <a:t>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0}</a:t>
            </a:r>
          </a:p>
        </p:txBody>
      </p:sp>
      <p:cxnSp>
        <p:nvCxnSpPr>
          <p:cNvPr id="322574" name="AutoShape 14">
            <a:extLst>
              <a:ext uri="{FF2B5EF4-FFF2-40B4-BE49-F238E27FC236}">
                <a16:creationId xmlns:a16="http://schemas.microsoft.com/office/drawing/2014/main" id="{48F1F424-066E-4489-BDA8-993AFF10DAD4}"/>
              </a:ext>
            </a:extLst>
          </p:cNvPr>
          <p:cNvCxnSpPr>
            <a:cxnSpLocks noChangeShapeType="1"/>
            <a:stCxn id="17428" idx="5"/>
            <a:endCxn id="322573" idx="0"/>
          </p:cNvCxnSpPr>
          <p:nvPr/>
        </p:nvCxnSpPr>
        <p:spPr bwMode="auto">
          <a:xfrm>
            <a:off x="3721100" y="2806700"/>
            <a:ext cx="1677988" cy="2146300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575" name="Text Box 15">
            <a:extLst>
              <a:ext uri="{FF2B5EF4-FFF2-40B4-BE49-F238E27FC236}">
                <a16:creationId xmlns:a16="http://schemas.microsoft.com/office/drawing/2014/main" id="{13837130-265F-4293-A4A3-CA6682C7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862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= 1@1</a:t>
            </a:r>
            <a:endParaRPr lang="en-US" altLang="zh-CN" sz="2000" i="1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2576" name="Text Box 16">
            <a:extLst>
              <a:ext uri="{FF2B5EF4-FFF2-40B4-BE49-F238E27FC236}">
                <a16:creationId xmlns:a16="http://schemas.microsoft.com/office/drawing/2014/main" id="{BEDE0618-E105-42C8-B6E3-4392C8945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1@2</a:t>
            </a:r>
            <a:endParaRPr lang="en-US" altLang="zh-CN" sz="2000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2577" name="Text Box 17">
            <a:extLst>
              <a:ext uri="{FF2B5EF4-FFF2-40B4-BE49-F238E27FC236}">
                <a16:creationId xmlns:a16="http://schemas.microsoft.com/office/drawing/2014/main" id="{400B7E97-C8A2-405B-8E43-10764E1B9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86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0@1</a:t>
            </a:r>
          </a:p>
        </p:txBody>
      </p:sp>
      <p:sp>
        <p:nvSpPr>
          <p:cNvPr id="322578" name="Text Box 18">
            <a:extLst>
              <a:ext uri="{FF2B5EF4-FFF2-40B4-BE49-F238E27FC236}">
                <a16:creationId xmlns:a16="http://schemas.microsoft.com/office/drawing/2014/main" id="{0AAB3BC3-AD0E-45D3-BD90-B70419522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86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0@1</a:t>
            </a:r>
          </a:p>
        </p:txBody>
      </p:sp>
      <p:sp>
        <p:nvSpPr>
          <p:cNvPr id="322579" name="Text Box 19">
            <a:extLst>
              <a:ext uri="{FF2B5EF4-FFF2-40B4-BE49-F238E27FC236}">
                <a16:creationId xmlns:a16="http://schemas.microsoft.com/office/drawing/2014/main" id="{8C737E32-12FD-485D-AE8E-788BB078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1@1</a:t>
            </a:r>
          </a:p>
        </p:txBody>
      </p:sp>
      <p:sp>
        <p:nvSpPr>
          <p:cNvPr id="322580" name="Text Box 20">
            <a:extLst>
              <a:ext uri="{FF2B5EF4-FFF2-40B4-BE49-F238E27FC236}">
                <a16:creationId xmlns:a16="http://schemas.microsoft.com/office/drawing/2014/main" id="{3FC25FE7-F3AF-4C5E-BEEA-2EAA4C57A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661025"/>
            <a:ext cx="4191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No backtrack in this example, regardless of the decision!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EB6C507-490A-47E0-B867-EEB0C8F4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771816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Miriam" panose="020B0502050101010101" pitchFamily="34" charset="-79"/>
              </a:rPr>
              <a:t>Backtracking Search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8" grpId="0" animBg="1" autoUpdateAnimBg="0"/>
      <p:bldP spid="322573" grpId="0" animBg="1" autoUpdateAnimBg="0"/>
      <p:bldP spid="322575" grpId="0" autoUpdateAnimBg="0"/>
      <p:bldP spid="322576" grpId="0" autoUpdateAnimBg="0"/>
      <p:bldP spid="322577" grpId="0" autoUpdateAnimBg="0"/>
      <p:bldP spid="322578" grpId="0" autoUpdateAnimBg="0"/>
      <p:bldP spid="322579" grpId="0" autoUpdateAnimBg="0"/>
      <p:bldP spid="32258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2">
            <a:extLst>
              <a:ext uri="{FF2B5EF4-FFF2-40B4-BE49-F238E27FC236}">
                <a16:creationId xmlns:a16="http://schemas.microsoft.com/office/drawing/2014/main" id="{FA950B67-82E4-4606-B9F9-6A04444C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87917993-23BD-4083-977E-39537D1C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7039A7-FA0F-4A34-AFB0-1D67A4170FE5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DAEDA07D-FA57-42D1-9B4A-63F661870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3124200" cy="2109788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(x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(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B8F98D0F-4BE7-4C17-A710-3286160B2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1981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Add a clause</a:t>
            </a:r>
          </a:p>
        </p:txBody>
      </p:sp>
      <p:sp>
        <p:nvSpPr>
          <p:cNvPr id="324613" name="Text Box 5">
            <a:extLst>
              <a:ext uri="{FF2B5EF4-FFF2-40B4-BE49-F238E27FC236}">
                <a16:creationId xmlns:a16="http://schemas.microsoft.com/office/drawing/2014/main" id="{D70A5BEB-DD1A-48A5-AFAF-93F09AAEC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0@1</a:t>
            </a:r>
          </a:p>
        </p:txBody>
      </p:sp>
      <p:sp>
        <p:nvSpPr>
          <p:cNvPr id="324614" name="Text Box 6">
            <a:extLst>
              <a:ext uri="{FF2B5EF4-FFF2-40B4-BE49-F238E27FC236}">
                <a16:creationId xmlns:a16="http://schemas.microsoft.com/office/drawing/2014/main" id="{A873D1FC-8BF2-4CF9-98DF-DC55A97CA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0@1</a:t>
            </a:r>
          </a:p>
        </p:txBody>
      </p:sp>
      <p:sp>
        <p:nvSpPr>
          <p:cNvPr id="324615" name="Text Box 7">
            <a:extLst>
              <a:ext uri="{FF2B5EF4-FFF2-40B4-BE49-F238E27FC236}">
                <a16:creationId xmlns:a16="http://schemas.microsoft.com/office/drawing/2014/main" id="{8CB30481-8096-4A7E-9A2E-D7604477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1@1</a:t>
            </a:r>
          </a:p>
        </p:txBody>
      </p:sp>
      <p:sp>
        <p:nvSpPr>
          <p:cNvPr id="324616" name="AutoShape 8">
            <a:extLst>
              <a:ext uri="{FF2B5EF4-FFF2-40B4-BE49-F238E27FC236}">
                <a16:creationId xmlns:a16="http://schemas.microsoft.com/office/drawing/2014/main" id="{9EA1EDC9-8B54-4317-8540-47BAAFD5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0"/>
            <a:ext cx="1295400" cy="1066800"/>
          </a:xfrm>
          <a:prstGeom prst="irregularSeal1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conflict</a:t>
            </a:r>
          </a:p>
        </p:txBody>
      </p:sp>
      <p:grpSp>
        <p:nvGrpSpPr>
          <p:cNvPr id="324617" name="Group 9">
            <a:extLst>
              <a:ext uri="{FF2B5EF4-FFF2-40B4-BE49-F238E27FC236}">
                <a16:creationId xmlns:a16="http://schemas.microsoft.com/office/drawing/2014/main" id="{ACA5CDD9-53C5-460A-B802-55DA8A65413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429000"/>
            <a:ext cx="3733800" cy="2362200"/>
            <a:chOff x="2400" y="2160"/>
            <a:chExt cx="2352" cy="1488"/>
          </a:xfrm>
        </p:grpSpPr>
        <p:sp>
          <p:nvSpPr>
            <p:cNvPr id="19475" name="Rectangle 10">
              <a:extLst>
                <a:ext uri="{FF2B5EF4-FFF2-40B4-BE49-F238E27FC236}">
                  <a16:creationId xmlns:a16="http://schemas.microsoft.com/office/drawing/2014/main" id="{F0D1E45C-6DEB-4460-9E0A-BFD4D5C3C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60"/>
              <a:ext cx="1728" cy="288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{x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ko-KR" sz="2000">
                  <a:solidFill>
                    <a:schemeClr val="tx1"/>
                  </a:solidFill>
                  <a:latin typeface="MT Extra" panose="05050102010205020202" pitchFamily="18" charset="2"/>
                  <a:ea typeface="Batang" panose="02030600000101010101" pitchFamily="18" charset="-127"/>
                  <a:sym typeface="MT Extra" panose="05050102010205020202" pitchFamily="18" charset="2"/>
                </a:rPr>
                <a:t> 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0, 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ko-KR" sz="2000">
                  <a:solidFill>
                    <a:schemeClr val="tx1"/>
                  </a:solidFill>
                  <a:latin typeface="MT Extra" panose="05050102010205020202" pitchFamily="18" charset="2"/>
                  <a:ea typeface="Batang" panose="02030600000101010101" pitchFamily="18" charset="-127"/>
                  <a:sym typeface="MT Extra" panose="05050102010205020202" pitchFamily="18" charset="2"/>
                </a:rPr>
                <a:t> 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0, 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ko-KR" sz="2000">
                  <a:solidFill>
                    <a:schemeClr val="tx1"/>
                  </a:solidFill>
                  <a:latin typeface="MT Extra" panose="05050102010205020202" pitchFamily="18" charset="2"/>
                  <a:ea typeface="Batang" panose="02030600000101010101" pitchFamily="18" charset="-127"/>
                  <a:sym typeface="MT Extra" panose="05050102010205020202" pitchFamily="18" charset="2"/>
                </a:rPr>
                <a:t> 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1}</a:t>
              </a:r>
            </a:p>
          </p:txBody>
        </p:sp>
        <p:grpSp>
          <p:nvGrpSpPr>
            <p:cNvPr id="19476" name="Group 11">
              <a:extLst>
                <a:ext uri="{FF2B5EF4-FFF2-40B4-BE49-F238E27FC236}">
                  <a16:creationId xmlns:a16="http://schemas.microsoft.com/office/drawing/2014/main" id="{069C30D1-869E-4A11-8267-ED88D8FF8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160"/>
              <a:ext cx="1632" cy="1200"/>
              <a:chOff x="2400" y="2160"/>
              <a:chExt cx="1632" cy="1200"/>
            </a:xfrm>
          </p:grpSpPr>
          <p:sp>
            <p:nvSpPr>
              <p:cNvPr id="19478" name="Oval 12">
                <a:extLst>
                  <a:ext uri="{FF2B5EF4-FFF2-40B4-BE49-F238E27FC236}">
                    <a16:creationId xmlns:a16="http://schemas.microsoft.com/office/drawing/2014/main" id="{1E1C43A8-90FA-4BFF-B5CC-D2657930B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160"/>
                <a:ext cx="384" cy="384"/>
              </a:xfrm>
              <a:prstGeom prst="ellipse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x</a:t>
                </a:r>
                <a:r>
                  <a:rPr lang="en-US" altLang="zh-CN" sz="2400" i="1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79" name="Text Box 13">
                <a:extLst>
                  <a:ext uri="{FF2B5EF4-FFF2-40B4-BE49-F238E27FC236}">
                    <a16:creationId xmlns:a16="http://schemas.microsoft.com/office/drawing/2014/main" id="{AAB40023-A610-482E-A066-7F9E11146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832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0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x</a:t>
                </a:r>
                <a:r>
                  <a:rPr lang="en-US" altLang="zh-CN" sz="2000" i="1" baseline="-2500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sz="2000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= 0@2</a:t>
                </a:r>
              </a:p>
            </p:txBody>
          </p:sp>
          <p:sp>
            <p:nvSpPr>
              <p:cNvPr id="19480" name="Line 14">
                <a:extLst>
                  <a:ext uri="{FF2B5EF4-FFF2-40B4-BE49-F238E27FC236}">
                    <a16:creationId xmlns:a16="http://schemas.microsoft.com/office/drawing/2014/main" id="{4CBB9DA6-30E5-4428-A3CE-2587E8E17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544"/>
                <a:ext cx="624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477" name="Text Box 15">
              <a:extLst>
                <a:ext uri="{FF2B5EF4-FFF2-40B4-BE49-F238E27FC236}">
                  <a16:creationId xmlns:a16="http://schemas.microsoft.com/office/drawing/2014/main" id="{3645BA80-C426-4614-AB17-3AEECCDD8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832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 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= 1@2</a:t>
              </a:r>
              <a:endParaRPr lang="en-US" altLang="zh-CN" sz="2000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4624" name="Group 16">
            <a:extLst>
              <a:ext uri="{FF2B5EF4-FFF2-40B4-BE49-F238E27FC236}">
                <a16:creationId xmlns:a16="http://schemas.microsoft.com/office/drawing/2014/main" id="{5A58F4B5-1B50-4F08-B050-E37A00B04749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2743200"/>
            <a:ext cx="1612900" cy="760413"/>
            <a:chOff x="2056" y="1728"/>
            <a:chExt cx="1016" cy="479"/>
          </a:xfrm>
        </p:grpSpPr>
        <p:sp>
          <p:nvSpPr>
            <p:cNvPr id="19473" name="Text Box 17">
              <a:extLst>
                <a:ext uri="{FF2B5EF4-FFF2-40B4-BE49-F238E27FC236}">
                  <a16:creationId xmlns:a16="http://schemas.microsoft.com/office/drawing/2014/main" id="{51E2FA3E-2C3A-45EA-9BEC-9126EB6B5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2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 = 0@1</a:t>
              </a:r>
              <a:endPara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cxnSp>
          <p:nvCxnSpPr>
            <p:cNvPr id="19474" name="AutoShape 18">
              <a:extLst>
                <a:ext uri="{FF2B5EF4-FFF2-40B4-BE49-F238E27FC236}">
                  <a16:creationId xmlns:a16="http://schemas.microsoft.com/office/drawing/2014/main" id="{ACB99156-1A35-41A2-A4BD-4EB91BAC81A5}"/>
                </a:ext>
              </a:extLst>
            </p:cNvPr>
            <p:cNvCxnSpPr>
              <a:cxnSpLocks noChangeShapeType="1"/>
              <a:stCxn id="19470" idx="5"/>
              <a:endCxn id="19478" idx="1"/>
            </p:cNvCxnSpPr>
            <p:nvPr/>
          </p:nvCxnSpPr>
          <p:spPr bwMode="auto">
            <a:xfrm>
              <a:off x="2056" y="1777"/>
              <a:ext cx="400" cy="43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4627" name="Group 19">
            <a:extLst>
              <a:ext uri="{FF2B5EF4-FFF2-40B4-BE49-F238E27FC236}">
                <a16:creationId xmlns:a16="http://schemas.microsoft.com/office/drawing/2014/main" id="{BB8BD2B2-A418-48A2-81BF-372372C3026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6000"/>
            <a:ext cx="2362200" cy="2590800"/>
            <a:chOff x="624" y="1440"/>
            <a:chExt cx="1488" cy="1632"/>
          </a:xfrm>
        </p:grpSpPr>
        <p:sp>
          <p:nvSpPr>
            <p:cNvPr id="19470" name="Oval 20">
              <a:extLst>
                <a:ext uri="{FF2B5EF4-FFF2-40B4-BE49-F238E27FC236}">
                  <a16:creationId xmlns:a16="http://schemas.microsoft.com/office/drawing/2014/main" id="{17D545FC-AE7A-408C-BD76-FF5DE409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40"/>
              <a:ext cx="384" cy="384"/>
            </a:xfrm>
            <a:prstGeom prst="ellipse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 x</a:t>
              </a:r>
              <a:r>
                <a:rPr lang="en-US" altLang="zh-CN" sz="24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9471" name="AutoShape 21">
              <a:extLst>
                <a:ext uri="{FF2B5EF4-FFF2-40B4-BE49-F238E27FC236}">
                  <a16:creationId xmlns:a16="http://schemas.microsoft.com/office/drawing/2014/main" id="{73F45691-E38E-42FB-9DA3-A8246F859BFC}"/>
                </a:ext>
              </a:extLst>
            </p:cNvPr>
            <p:cNvCxnSpPr>
              <a:cxnSpLocks noChangeShapeType="1"/>
              <a:stCxn id="19470" idx="3"/>
            </p:cNvCxnSpPr>
            <p:nvPr/>
          </p:nvCxnSpPr>
          <p:spPr bwMode="auto">
            <a:xfrm flipH="1">
              <a:off x="1104" y="1777"/>
              <a:ext cx="680" cy="1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2" name="Text Box 22">
              <a:extLst>
                <a:ext uri="{FF2B5EF4-FFF2-40B4-BE49-F238E27FC236}">
                  <a16:creationId xmlns:a16="http://schemas.microsoft.com/office/drawing/2014/main" id="{335A4C4D-97A2-4357-9E36-85A372B3E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872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00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</a:rPr>
                <a:t> = 1@1</a:t>
              </a:r>
              <a:endPara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8" name="Rectangle 7">
            <a:extLst>
              <a:ext uri="{FF2B5EF4-FFF2-40B4-BE49-F238E27FC236}">
                <a16:creationId xmlns:a16="http://schemas.microsoft.com/office/drawing/2014/main" id="{9BDA2AC0-E318-4280-B844-9FB36E26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771816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Miriam" panose="020B0502050101010101" pitchFamily="34" charset="-79"/>
              </a:rPr>
              <a:t>Backtracking Search in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 autoUpdateAnimBg="0"/>
      <p:bldP spid="324614" grpId="0" autoUpdateAnimBg="0"/>
      <p:bldP spid="324615" grpId="0" autoUpdateAnimBg="0"/>
      <p:bldP spid="3246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25FE-8EBC-4897-A5D9-C13157E72911}" type="slidenum">
              <a:rPr lang="he-IL" altLang="he-IL"/>
              <a:pPr/>
              <a:t>4</a:t>
            </a:fld>
            <a:endParaRPr lang="en-US" altLang="he-I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Formulas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>
                <a:ea typeface="Batang" panose="020B0604020202020204" charset="-127"/>
              </a:rPr>
              <a:t>Grammar of </a:t>
            </a:r>
            <a:r>
              <a:rPr lang="en-US" altLang="ko-KR" sz="2400" dirty="0">
                <a:solidFill>
                  <a:schemeClr val="hlink"/>
                </a:solidFill>
                <a:ea typeface="Batang" panose="020B0604020202020204" charset="-127"/>
              </a:rPr>
              <a:t>well-formed</a:t>
            </a:r>
            <a:r>
              <a:rPr lang="en-US" altLang="ko-KR" sz="2400" dirty="0">
                <a:ea typeface="Batang" panose="020B0604020202020204" charset="-127"/>
              </a:rPr>
              <a:t> propositional formulas</a:t>
            </a:r>
          </a:p>
          <a:p>
            <a:pPr lvl="1"/>
            <a:endParaRPr lang="en-US" altLang="ko-KR" sz="1800" dirty="0">
              <a:solidFill>
                <a:schemeClr val="tx1"/>
              </a:solidFill>
              <a:ea typeface="Batang" panose="020B0604020202020204" charset="-127"/>
            </a:endParaRPr>
          </a:p>
          <a:p>
            <a:pPr lvl="1"/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</a:rPr>
              <a:t>Formula := prop | (</a:t>
            </a:r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</a:t>
            </a:r>
            <a:r>
              <a:rPr lang="en-US" altLang="ko-KR" sz="1800" dirty="0">
                <a:solidFill>
                  <a:schemeClr val="tx1"/>
                </a:solidFill>
                <a:ea typeface="Batang" panose="020B0604020202020204" charset="-127"/>
              </a:rPr>
              <a:t>Formula) | (Formula o Formula)</a:t>
            </a:r>
            <a:r>
              <a:rPr lang="en-US" altLang="ko-KR" sz="1800" dirty="0">
                <a:ea typeface="Batang" panose="020B0604020202020204" charset="-127"/>
              </a:rPr>
              <a:t>.</a:t>
            </a:r>
          </a:p>
          <a:p>
            <a:pPr marL="128016" lvl="1" indent="0">
              <a:buNone/>
            </a:pPr>
            <a:endParaRPr lang="en-US" altLang="ko-KR" sz="2400" dirty="0">
              <a:ea typeface="Batang" panose="020B0604020202020204" charset="-127"/>
            </a:endParaRPr>
          </a:p>
          <a:p>
            <a:pPr marL="128016" lvl="1" indent="0">
              <a:buNone/>
            </a:pPr>
            <a:r>
              <a:rPr lang="en-US" altLang="ko-KR" sz="2000" dirty="0">
                <a:ea typeface="Batang" panose="020B0604020202020204" charset="-127"/>
                <a:sym typeface="Symbol" panose="05050102010706020507" pitchFamily="18" charset="2"/>
              </a:rPr>
              <a:t>where </a:t>
            </a:r>
            <a:r>
              <a:rPr lang="en-US" altLang="ko-KR" sz="2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 </a:t>
            </a:r>
            <a:r>
              <a:rPr lang="en-US" altLang="ko-KR" sz="20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sz="2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Prop </a:t>
            </a:r>
            <a:r>
              <a:rPr lang="en-US" altLang="ko-KR" sz="2000" dirty="0">
                <a:ea typeface="Batang" panose="020B0604020202020204" charset="-127"/>
                <a:sym typeface="Symbol" panose="05050102010706020507" pitchFamily="18" charset="2"/>
              </a:rPr>
              <a:t>and</a:t>
            </a:r>
            <a:r>
              <a:rPr lang="en-US" altLang="ko-KR" sz="2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a typeface="Batang" panose="020B0604020202020204" charset="-127"/>
              </a:rPr>
              <a:t>o</a:t>
            </a:r>
            <a:r>
              <a:rPr lang="en-US" altLang="ko-KR" sz="2000" dirty="0">
                <a:ea typeface="Batang" panose="020B0604020202020204" charset="-127"/>
                <a:sym typeface="Symbol" panose="05050102010706020507" pitchFamily="18" charset="2"/>
              </a:rPr>
              <a:t> is one of the binary relations</a:t>
            </a:r>
          </a:p>
          <a:p>
            <a:pPr lvl="1"/>
            <a:endParaRPr lang="en-US" altLang="ko-KR" dirty="0">
              <a:ea typeface="Batang" panose="020B0604020202020204" charset="-127"/>
            </a:endParaRPr>
          </a:p>
          <a:p>
            <a:endParaRPr lang="en-US" altLang="ko-KR" dirty="0">
              <a:ea typeface="Batang" panose="020B0604020202020204" charset="-127"/>
            </a:endParaRPr>
          </a:p>
          <a:p>
            <a:endParaRPr lang="en-US" altLang="ko-KR" dirty="0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3BEACCE-7E7E-428F-87D0-FFD442789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7290054" cy="1499616"/>
          </a:xfrm>
        </p:spPr>
        <p:txBody>
          <a:bodyPr/>
          <a:lstStyle/>
          <a:p>
            <a:pPr eaLnBrk="1" hangingPunct="1"/>
            <a: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Status of a clause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E86313FF-5E07-4AB4-A038-B74465D55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770"/>
            <a:ext cx="8229600" cy="475297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 clause can be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Satisfied</a:t>
            </a:r>
            <a:r>
              <a:rPr lang="en-US" altLang="zh-CN" sz="2000" dirty="0">
                <a:ea typeface="宋体" panose="02010600030101010101" pitchFamily="2" charset="-122"/>
              </a:rPr>
              <a:t>: at least one literal is satisfied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Unsatisfied</a:t>
            </a:r>
            <a:r>
              <a:rPr lang="en-US" altLang="zh-CN" sz="2000" dirty="0">
                <a:ea typeface="宋体" panose="02010600030101010101" pitchFamily="2" charset="-122"/>
              </a:rPr>
              <a:t>: all literals are assigned but none are satisfied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Unit</a:t>
            </a:r>
            <a:r>
              <a:rPr lang="en-US" altLang="zh-CN" sz="2000" dirty="0">
                <a:ea typeface="宋体" panose="02010600030101010101" pitchFamily="2" charset="-122"/>
              </a:rPr>
              <a:t>: all but one literals are assigned but none are satisfied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accent1"/>
                </a:solidFill>
                <a:ea typeface="宋体" panose="02010600030101010101" pitchFamily="2" charset="-122"/>
              </a:rPr>
              <a:t>Unresolved</a:t>
            </a:r>
            <a:r>
              <a:rPr lang="en-US" altLang="zh-CN" sz="2000" dirty="0">
                <a:ea typeface="宋体" panose="02010600030101010101" pitchFamily="2" charset="-122"/>
              </a:rPr>
              <a:t>: all other cases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= (</a:t>
            </a:r>
            <a:r>
              <a:rPr lang="en-US" altLang="zh-CN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2" name="页脚占位符 3">
            <a:extLst>
              <a:ext uri="{FF2B5EF4-FFF2-40B4-BE49-F238E27FC236}">
                <a16:creationId xmlns:a16="http://schemas.microsoft.com/office/drawing/2014/main" id="{AA922E92-8660-43E4-AEA7-4796E3C8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0483" name="灯片编号占位符 4">
            <a:extLst>
              <a:ext uri="{FF2B5EF4-FFF2-40B4-BE49-F238E27FC236}">
                <a16:creationId xmlns:a16="http://schemas.microsoft.com/office/drawing/2014/main" id="{86672A59-7E0F-4C5D-822F-380CC813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AA0A3A-ACD2-44CC-A6BA-CFDCC0A21645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6821" name="Group 53">
            <a:extLst>
              <a:ext uri="{FF2B5EF4-FFF2-40B4-BE49-F238E27FC236}">
                <a16:creationId xmlns:a16="http://schemas.microsoft.com/office/drawing/2014/main" id="{0E8CCB6C-2C84-4615-B112-82F69EE0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70037"/>
              </p:ext>
            </p:extLst>
          </p:nvPr>
        </p:nvGraphicFramePr>
        <p:xfrm>
          <a:off x="2411760" y="4221088"/>
          <a:ext cx="3959521" cy="1828800"/>
        </p:xfrm>
        <a:graphic>
          <a:graphicData uri="http://schemas.openxmlformats.org/drawingml/2006/table">
            <a:tbl>
              <a:tblPr/>
              <a:tblGrid>
                <a:gridCol w="68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92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mi10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2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Satisfied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2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Unsatisfied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2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2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Unresolved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3">
            <a:extLst>
              <a:ext uri="{FF2B5EF4-FFF2-40B4-BE49-F238E27FC236}">
                <a16:creationId xmlns:a16="http://schemas.microsoft.com/office/drawing/2014/main" id="{A399BEB6-A843-4854-917B-78EE55780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557660"/>
            <a:ext cx="7793037" cy="1511300"/>
          </a:xfrm>
          <a:noFill/>
        </p:spPr>
        <p:txBody>
          <a:bodyPr>
            <a:normAutofit/>
          </a:bodyPr>
          <a:lstStyle/>
          <a:p>
            <a:r>
              <a:rPr lang="en-US" altLang="zh-CN" sz="2400" u="sng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DLIS</a:t>
            </a:r>
            <a:r>
              <a:rPr lang="en-US" altLang="zh-CN" sz="2400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(Dynamic Largest Individual Sum) –</a:t>
            </a:r>
            <a:br>
              <a:rPr lang="en-US" altLang="zh-CN" sz="2400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the assignment that increases the most the number of satisfied clauses</a:t>
            </a:r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AEE78389-B5EE-4B1A-9B60-8E0031060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743200"/>
            <a:ext cx="8820150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 given variable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p</a:t>
            </a:r>
            <a:r>
              <a:rPr lang="en-US" altLang="zh-CN" sz="2000" dirty="0">
                <a:ea typeface="宋体" panose="02010600030101010101" pitchFamily="2" charset="-122"/>
              </a:rPr>
              <a:t> – # unresolved clauses in which </a:t>
            </a:r>
            <a:r>
              <a:rPr lang="en-US" altLang="zh-CN" sz="2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 appears positively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ea typeface="宋体" panose="02010600030101010101" pitchFamily="2" charset="-122"/>
              </a:rPr>
              <a:t> - # unresolved clauses in which </a:t>
            </a:r>
            <a:r>
              <a:rPr lang="en-US" altLang="zh-CN" sz="2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 appears negatively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Let </a:t>
            </a:r>
            <a:r>
              <a:rPr lang="en-US" altLang="zh-CN" sz="2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 be the variable for which </a:t>
            </a:r>
            <a:r>
              <a:rPr lang="en-US" altLang="zh-CN" sz="2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xp</a:t>
            </a:r>
            <a:r>
              <a:rPr lang="en-US" altLang="zh-CN" sz="2000" dirty="0">
                <a:ea typeface="宋体" panose="02010600030101010101" pitchFamily="2" charset="-122"/>
              </a:rPr>
              <a:t> is maximal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Let </a:t>
            </a:r>
            <a:r>
              <a:rPr lang="en-US" altLang="zh-CN" sz="2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i="1" baseline="-30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be the variable for which </a:t>
            </a:r>
            <a:r>
              <a:rPr lang="en-US" altLang="zh-CN" sz="2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yn</a:t>
            </a:r>
            <a:r>
              <a:rPr lang="en-US" altLang="zh-CN" sz="2000" dirty="0">
                <a:ea typeface="宋体" panose="02010600030101010101" pitchFamily="2" charset="-122"/>
              </a:rPr>
              <a:t> is maximal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If </a:t>
            </a:r>
            <a:r>
              <a:rPr lang="en-US" altLang="zh-CN" sz="2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xp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&gt; </a:t>
            </a:r>
            <a:r>
              <a:rPr lang="en-US" altLang="zh-CN" sz="2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yn</a:t>
            </a:r>
            <a:r>
              <a:rPr lang="en-US" altLang="zh-CN" sz="2000" dirty="0">
                <a:ea typeface="宋体" panose="02010600030101010101" pitchFamily="2" charset="-122"/>
              </a:rPr>
              <a:t> choose </a:t>
            </a:r>
            <a:r>
              <a:rPr lang="en-US" altLang="zh-CN" sz="2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 and assign it TRUE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Otherwise choose </a:t>
            </a:r>
            <a:r>
              <a:rPr lang="en-US" altLang="zh-CN" sz="2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ea typeface="宋体" panose="02010600030101010101" pitchFamily="2" charset="-122"/>
              </a:rPr>
              <a:t> and assign it FALSE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Requires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cmmi10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(#literals) queries for each decision.</a:t>
            </a:r>
          </a:p>
        </p:txBody>
      </p:sp>
      <p:sp>
        <p:nvSpPr>
          <p:cNvPr id="21506" name="页脚占位符 3">
            <a:extLst>
              <a:ext uri="{FF2B5EF4-FFF2-40B4-BE49-F238E27FC236}">
                <a16:creationId xmlns:a16="http://schemas.microsoft.com/office/drawing/2014/main" id="{A83DE812-D58A-4E0E-A60F-F9DF404D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1507" name="灯片编号占位符 4">
            <a:extLst>
              <a:ext uri="{FF2B5EF4-FFF2-40B4-BE49-F238E27FC236}">
                <a16:creationId xmlns:a16="http://schemas.microsoft.com/office/drawing/2014/main" id="{76835DCC-8D83-43D8-849E-867C8F1C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E45B4D-1581-48F2-B733-221408A7CB1C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E2A64621-A68E-47B2-A238-CFCFADEC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817141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Decision heuristics - DLIS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788CC702-DE68-4112-9224-E8A73A430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420938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Compute for every clause </a:t>
            </a:r>
            <a:r>
              <a:rPr lang="en-US" altLang="zh-CN" sz="24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400" dirty="0">
                <a:ea typeface="宋体" panose="02010600030101010101" pitchFamily="2" charset="-122"/>
              </a:rPr>
              <a:t> and every variable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latin typeface="cmmi10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 (in each phase):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 :=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Choose a variable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ea typeface="宋体" panose="02010600030101010101" pitchFamily="2" charset="-122"/>
              </a:rPr>
              <a:t> that maximizes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).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This gives an exponentially higher weight to literals in shorter clauses. </a:t>
            </a:r>
          </a:p>
        </p:txBody>
      </p:sp>
      <p:sp>
        <p:nvSpPr>
          <p:cNvPr id="22530" name="页脚占位符 3">
            <a:extLst>
              <a:ext uri="{FF2B5EF4-FFF2-40B4-BE49-F238E27FC236}">
                <a16:creationId xmlns:a16="http://schemas.microsoft.com/office/drawing/2014/main" id="{6D996950-E3AA-4B71-BA78-D697B509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2531" name="灯片编号占位符 4">
            <a:extLst>
              <a:ext uri="{FF2B5EF4-FFF2-40B4-BE49-F238E27FC236}">
                <a16:creationId xmlns:a16="http://schemas.microsoft.com/office/drawing/2014/main" id="{B83BA365-4F8A-44C6-B1E6-85C07D1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9E9AC8-1399-4521-A551-311A65C17E8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C5ADAFB-7EAA-4669-9EFF-732161B1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2534" name="Object 4">
            <a:extLst>
              <a:ext uri="{FF2B5EF4-FFF2-40B4-BE49-F238E27FC236}">
                <a16:creationId xmlns:a16="http://schemas.microsoft.com/office/drawing/2014/main" id="{3C433BEC-C40A-4CBF-90CC-65FE9234B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858461"/>
              </p:ext>
            </p:extLst>
          </p:nvPr>
        </p:nvGraphicFramePr>
        <p:xfrm>
          <a:off x="1907704" y="3627438"/>
          <a:ext cx="13255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69925" imgH="260525" progId="Equation.3">
                  <p:embed/>
                </p:oleObj>
              </mc:Choice>
              <mc:Fallback>
                <p:oleObj name="משוואה" r:id="rId2" imgW="469925" imgH="2605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627438"/>
                        <a:ext cx="13255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5">
            <a:extLst>
              <a:ext uri="{FF2B5EF4-FFF2-40B4-BE49-F238E27FC236}">
                <a16:creationId xmlns:a16="http://schemas.microsoft.com/office/drawing/2014/main" id="{E8BDDAC8-E3E6-4096-8A13-21ECFC0F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07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6" name="Rectangle 6">
            <a:extLst>
              <a:ext uri="{FF2B5EF4-FFF2-40B4-BE49-F238E27FC236}">
                <a16:creationId xmlns:a16="http://schemas.microsoft.com/office/drawing/2014/main" id="{98CE6DCC-20DF-45D9-8F43-5B93EFCD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2" y="745133"/>
            <a:ext cx="82296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Decision heuristics - JW</a:t>
            </a:r>
            <a:endParaRPr lang="en-US" altLang="zh-CN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22537" name="Rectangle 7">
            <a:extLst>
              <a:ext uri="{FF2B5EF4-FFF2-40B4-BE49-F238E27FC236}">
                <a16:creationId xmlns:a16="http://schemas.microsoft.com/office/drawing/2014/main" id="{AAD45B19-21FD-469D-858A-1C8E4C7C1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u="sng">
                <a:ea typeface="宋体" panose="02010600030101010101" pitchFamily="2" charset="-122"/>
              </a:rPr>
              <a:t>Jeroslow-Wang method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060A575E-5550-4208-BE9D-53E825208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Pause II     ... 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0000D53-1DC9-4434-9BDE-672BEFD1E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will see other (more advanced) decision Heuristics soon.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These heuristics are integrated with a mechanism called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Learning</a:t>
            </a:r>
            <a:r>
              <a:rPr lang="en-US" altLang="zh-CN" sz="2800" dirty="0">
                <a:ea typeface="宋体" panose="02010600030101010101" pitchFamily="2" charset="-122"/>
              </a:rPr>
              <a:t> with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Conflict-Clauses</a:t>
            </a:r>
            <a:r>
              <a:rPr lang="en-US" altLang="zh-CN" sz="2800" dirty="0">
                <a:ea typeface="宋体" panose="02010600030101010101" pitchFamily="2" charset="-122"/>
              </a:rPr>
              <a:t>, which we will learn next.</a:t>
            </a:r>
          </a:p>
          <a:p>
            <a:pPr eaLnBrk="1" hangingPunct="1"/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3554" name="页脚占位符 3">
            <a:extLst>
              <a:ext uri="{FF2B5EF4-FFF2-40B4-BE49-F238E27FC236}">
                <a16:creationId xmlns:a16="http://schemas.microsoft.com/office/drawing/2014/main" id="{883B10AA-CA03-4519-92A6-C123D70B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3555" name="灯片编号占位符 4">
            <a:extLst>
              <a:ext uri="{FF2B5EF4-FFF2-40B4-BE49-F238E27FC236}">
                <a16:creationId xmlns:a16="http://schemas.microsoft.com/office/drawing/2014/main" id="{942541CD-06A4-4630-BBA4-AEA5CE6E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EDCC39-0923-4364-803A-706AD9DE4066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81EE2C79-78CE-4020-9930-E236556F0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Implication graphs and learning: </a:t>
            </a:r>
            <a:b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option #1</a:t>
            </a:r>
          </a:p>
        </p:txBody>
      </p:sp>
      <p:sp>
        <p:nvSpPr>
          <p:cNvPr id="24578" name="页脚占位符 2">
            <a:extLst>
              <a:ext uri="{FF2B5EF4-FFF2-40B4-BE49-F238E27FC236}">
                <a16:creationId xmlns:a16="http://schemas.microsoft.com/office/drawing/2014/main" id="{48510436-87CF-4D26-9B71-77640DF0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7D03AEF0-D9E5-464A-9930-227846AF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BB11F3-4405-4146-B5A0-527CA647DB9C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37947" name="Group 27">
            <a:extLst>
              <a:ext uri="{FF2B5EF4-FFF2-40B4-BE49-F238E27FC236}">
                <a16:creationId xmlns:a16="http://schemas.microsoft.com/office/drawing/2014/main" id="{055F7086-043F-4B27-987C-FFA7B1B5B04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62400"/>
            <a:ext cx="1600200" cy="1012825"/>
            <a:chOff x="3648" y="2496"/>
            <a:chExt cx="1008" cy="638"/>
          </a:xfrm>
        </p:grpSpPr>
        <p:sp>
          <p:nvSpPr>
            <p:cNvPr id="24627" name="Oval 28">
              <a:extLst>
                <a:ext uri="{FF2B5EF4-FFF2-40B4-BE49-F238E27FC236}">
                  <a16:creationId xmlns:a16="http://schemas.microsoft.com/office/drawing/2014/main" id="{AAD0C27D-437F-4312-BAAA-6522B19D6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28" name="AutoShape 29">
              <a:extLst>
                <a:ext uri="{FF2B5EF4-FFF2-40B4-BE49-F238E27FC236}">
                  <a16:creationId xmlns:a16="http://schemas.microsoft.com/office/drawing/2014/main" id="{6AEC0806-C850-410D-A0C0-C17919076F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9" name="AutoShape 30">
              <a:extLst>
                <a:ext uri="{FF2B5EF4-FFF2-40B4-BE49-F238E27FC236}">
                  <a16:creationId xmlns:a16="http://schemas.microsoft.com/office/drawing/2014/main" id="{DF0FB181-0C9D-477B-BBAB-1E5FD86DC6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682" y="2832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30" name="Text Box 31">
              <a:extLst>
                <a:ext uri="{FF2B5EF4-FFF2-40B4-BE49-F238E27FC236}">
                  <a16:creationId xmlns:a16="http://schemas.microsoft.com/office/drawing/2014/main" id="{0F4F0397-6A14-4B69-A04D-69182817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57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4631" name="Text Box 32">
              <a:extLst>
                <a:ext uri="{FF2B5EF4-FFF2-40B4-BE49-F238E27FC236}">
                  <a16:creationId xmlns:a16="http://schemas.microsoft.com/office/drawing/2014/main" id="{3901400C-41AC-48C8-9DA0-41A3881AE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78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4632" name="Text Box 33">
              <a:extLst>
                <a:ext uri="{FF2B5EF4-FFF2-40B4-BE49-F238E27FC236}">
                  <a16:creationId xmlns:a16="http://schemas.microsoft.com/office/drawing/2014/main" id="{21445EF4-2A55-45E8-8CB6-3117DBC64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6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4582" name="Text Box 3">
            <a:extLst>
              <a:ext uri="{FF2B5EF4-FFF2-40B4-BE49-F238E27FC236}">
                <a16:creationId xmlns:a16="http://schemas.microsoft.com/office/drawing/2014/main" id="{6AE53CF4-556E-4A07-9AD4-859B1226A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2286000" cy="32797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(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(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6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(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7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</a:rPr>
              <a:t>7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8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13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7DF71C04-9952-4E82-816C-0E801A9AD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Past truth assignment: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{x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=0@1 ,x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=0@3,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=0@3,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=1@2,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13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=1@2}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Current truth assignment:</a:t>
            </a:r>
            <a:r>
              <a:rPr lang="en-US" altLang="zh-CN" sz="1600" i="1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{x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=1@6}</a:t>
            </a:r>
          </a:p>
        </p:txBody>
      </p:sp>
      <p:grpSp>
        <p:nvGrpSpPr>
          <p:cNvPr id="337925" name="Group 5">
            <a:extLst>
              <a:ext uri="{FF2B5EF4-FFF2-40B4-BE49-F238E27FC236}">
                <a16:creationId xmlns:a16="http://schemas.microsoft.com/office/drawing/2014/main" id="{D3003C4B-43D2-4199-8381-60CE7349E2DD}"/>
              </a:ext>
            </a:extLst>
          </p:cNvPr>
          <p:cNvGrpSpPr>
            <a:grpSpLocks/>
          </p:cNvGrpSpPr>
          <p:nvPr/>
        </p:nvGrpSpPr>
        <p:grpSpPr bwMode="auto">
          <a:xfrm>
            <a:off x="6759575" y="3429000"/>
            <a:ext cx="1622425" cy="1158875"/>
            <a:chOff x="4258" y="2160"/>
            <a:chExt cx="1022" cy="730"/>
          </a:xfrm>
        </p:grpSpPr>
        <p:cxnSp>
          <p:nvCxnSpPr>
            <p:cNvPr id="24621" name="AutoShape 6">
              <a:extLst>
                <a:ext uri="{FF2B5EF4-FFF2-40B4-BE49-F238E27FC236}">
                  <a16:creationId xmlns:a16="http://schemas.microsoft.com/office/drawing/2014/main" id="{177E4DE3-8E23-409E-B83E-7412850898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5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22" name="AutoShape 7">
              <a:extLst>
                <a:ext uri="{FF2B5EF4-FFF2-40B4-BE49-F238E27FC236}">
                  <a16:creationId xmlns:a16="http://schemas.microsoft.com/office/drawing/2014/main" id="{883E43B2-AA50-4BAF-B647-097CA09C5B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72" y="2160"/>
              <a:ext cx="57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23" name="Text Box 8">
              <a:extLst>
                <a:ext uri="{FF2B5EF4-FFF2-40B4-BE49-F238E27FC236}">
                  <a16:creationId xmlns:a16="http://schemas.microsoft.com/office/drawing/2014/main" id="{77BC44D7-F267-4679-80A1-FA26EA4A9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220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24624" name="Text Box 9">
              <a:extLst>
                <a:ext uri="{FF2B5EF4-FFF2-40B4-BE49-F238E27FC236}">
                  <a16:creationId xmlns:a16="http://schemas.microsoft.com/office/drawing/2014/main" id="{74D46B82-0E3B-4CED-A48F-D1263AB44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2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24625" name="Text Box 10">
              <a:extLst>
                <a:ext uri="{FF2B5EF4-FFF2-40B4-BE49-F238E27FC236}">
                  <a16:creationId xmlns:a16="http://schemas.microsoft.com/office/drawing/2014/main" id="{AE790872-39FC-4064-A382-1B78469F9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352"/>
              <a:ext cx="62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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conflict</a:t>
              </a:r>
            </a:p>
          </p:txBody>
        </p:sp>
        <p:sp>
          <p:nvSpPr>
            <p:cNvPr id="24626" name="Oval 11">
              <a:extLst>
                <a:ext uri="{FF2B5EF4-FFF2-40B4-BE49-F238E27FC236}">
                  <a16:creationId xmlns:a16="http://schemas.microsoft.com/office/drawing/2014/main" id="{6BD3E09D-DDE2-46E6-B160-BE160E804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4585" name="Oval 12">
            <a:extLst>
              <a:ext uri="{FF2B5EF4-FFF2-40B4-BE49-F238E27FC236}">
                <a16:creationId xmlns:a16="http://schemas.microsoft.com/office/drawing/2014/main" id="{EC0D66D0-65BC-48B2-B3AA-884F11BD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6" name="Oval 13">
            <a:extLst>
              <a:ext uri="{FF2B5EF4-FFF2-40B4-BE49-F238E27FC236}">
                <a16:creationId xmlns:a16="http://schemas.microsoft.com/office/drawing/2014/main" id="{D6016695-9836-4B9C-9018-AABAE21C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7" name="Oval 14">
            <a:extLst>
              <a:ext uri="{FF2B5EF4-FFF2-40B4-BE49-F238E27FC236}">
                <a16:creationId xmlns:a16="http://schemas.microsoft.com/office/drawing/2014/main" id="{DEF6D2FA-F9B1-4AD0-AD01-9A7C6EF2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8" name="Oval 15">
            <a:extLst>
              <a:ext uri="{FF2B5EF4-FFF2-40B4-BE49-F238E27FC236}">
                <a16:creationId xmlns:a16="http://schemas.microsoft.com/office/drawing/2014/main" id="{B52AB57B-E167-400C-A6A5-DC8DB594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9" name="Text Box 16">
            <a:extLst>
              <a:ext uri="{FF2B5EF4-FFF2-40B4-BE49-F238E27FC236}">
                <a16:creationId xmlns:a16="http://schemas.microsoft.com/office/drawing/2014/main" id="{38D8952F-485A-4BF6-A06C-23B45548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736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=0@1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590" name="Text Box 17">
            <a:extLst>
              <a:ext uri="{FF2B5EF4-FFF2-40B4-BE49-F238E27FC236}">
                <a16:creationId xmlns:a16="http://schemas.microsoft.com/office/drawing/2014/main" id="{24F5B8F6-3C81-4F6F-9A78-DCF09EA1D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7825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=1@6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591" name="Text Box 18">
            <a:extLst>
              <a:ext uri="{FF2B5EF4-FFF2-40B4-BE49-F238E27FC236}">
                <a16:creationId xmlns:a16="http://schemas.microsoft.com/office/drawing/2014/main" id="{F1166142-CC69-4073-B75E-4FDB1145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146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=0@3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592" name="Text Box 19">
            <a:extLst>
              <a:ext uri="{FF2B5EF4-FFF2-40B4-BE49-F238E27FC236}">
                <a16:creationId xmlns:a16="http://schemas.microsoft.com/office/drawing/2014/main" id="{1417D995-378F-42A1-8549-CD28B191F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07365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=0@3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37940" name="Group 20">
            <a:extLst>
              <a:ext uri="{FF2B5EF4-FFF2-40B4-BE49-F238E27FC236}">
                <a16:creationId xmlns:a16="http://schemas.microsoft.com/office/drawing/2014/main" id="{18EAFDB7-17A1-4D4A-8AAF-D98505B7DF0A}"/>
              </a:ext>
            </a:extLst>
          </p:cNvPr>
          <p:cNvGrpSpPr>
            <a:grpSpLocks/>
          </p:cNvGrpSpPr>
          <p:nvPr/>
        </p:nvGrpSpPr>
        <p:grpSpPr bwMode="auto">
          <a:xfrm>
            <a:off x="5768975" y="2895600"/>
            <a:ext cx="1851025" cy="1012825"/>
            <a:chOff x="3634" y="1824"/>
            <a:chExt cx="1166" cy="638"/>
          </a:xfrm>
        </p:grpSpPr>
        <p:sp>
          <p:nvSpPr>
            <p:cNvPr id="24615" name="Text Box 21">
              <a:extLst>
                <a:ext uri="{FF2B5EF4-FFF2-40B4-BE49-F238E27FC236}">
                  <a16:creationId xmlns:a16="http://schemas.microsoft.com/office/drawing/2014/main" id="{4BA09698-E972-46CE-822A-B4A10B5E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92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616" name="Text Box 22">
              <a:extLst>
                <a:ext uri="{FF2B5EF4-FFF2-40B4-BE49-F238E27FC236}">
                  <a16:creationId xmlns:a16="http://schemas.microsoft.com/office/drawing/2014/main" id="{90D482B2-DBEF-4AAD-A706-AD33FC53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5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24617" name="Oval 23">
              <a:extLst>
                <a:ext uri="{FF2B5EF4-FFF2-40B4-BE49-F238E27FC236}">
                  <a16:creationId xmlns:a16="http://schemas.microsoft.com/office/drawing/2014/main" id="{02AE1038-32BA-47B8-9A11-7C4797E5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18" name="AutoShape 24">
              <a:extLst>
                <a:ext uri="{FF2B5EF4-FFF2-40B4-BE49-F238E27FC236}">
                  <a16:creationId xmlns:a16="http://schemas.microsoft.com/office/drawing/2014/main" id="{8EDD79B0-FD30-4393-AA80-41E53595DA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182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19" name="AutoShape 25">
              <a:extLst>
                <a:ext uri="{FF2B5EF4-FFF2-40B4-BE49-F238E27FC236}">
                  <a16:creationId xmlns:a16="http://schemas.microsoft.com/office/drawing/2014/main" id="{0BB6B12B-0DD0-4547-9A5A-B9B213BB87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63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20" name="Text Box 26">
              <a:extLst>
                <a:ext uri="{FF2B5EF4-FFF2-40B4-BE49-F238E27FC236}">
                  <a16:creationId xmlns:a16="http://schemas.microsoft.com/office/drawing/2014/main" id="{71BBE377-5FDD-453C-9E75-A1A426A68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</p:grpSp>
      <p:grpSp>
        <p:nvGrpSpPr>
          <p:cNvPr id="337954" name="Group 34">
            <a:extLst>
              <a:ext uri="{FF2B5EF4-FFF2-40B4-BE49-F238E27FC236}">
                <a16:creationId xmlns:a16="http://schemas.microsoft.com/office/drawing/2014/main" id="{9FB8A8BC-E75F-4165-A8AF-BDE272C37041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4016375"/>
            <a:ext cx="1393825" cy="958850"/>
            <a:chOff x="2386" y="2530"/>
            <a:chExt cx="878" cy="604"/>
          </a:xfrm>
        </p:grpSpPr>
        <p:sp>
          <p:nvSpPr>
            <p:cNvPr id="24609" name="Oval 35">
              <a:extLst>
                <a:ext uri="{FF2B5EF4-FFF2-40B4-BE49-F238E27FC236}">
                  <a16:creationId xmlns:a16="http://schemas.microsoft.com/office/drawing/2014/main" id="{D5EB6C71-63BE-4A8F-863B-051D2BDE4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10" name="AutoShape 36">
              <a:extLst>
                <a:ext uri="{FF2B5EF4-FFF2-40B4-BE49-F238E27FC236}">
                  <a16:creationId xmlns:a16="http://schemas.microsoft.com/office/drawing/2014/main" id="{B37250E1-BDB4-40B4-A494-57B0A67E00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6" y="2832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11" name="AutoShape 37">
              <a:extLst>
                <a:ext uri="{FF2B5EF4-FFF2-40B4-BE49-F238E27FC236}">
                  <a16:creationId xmlns:a16="http://schemas.microsoft.com/office/drawing/2014/main" id="{6421C7CD-F80A-443C-9329-69C74F8E89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0" y="253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12" name="Text Box 38">
              <a:extLst>
                <a:ext uri="{FF2B5EF4-FFF2-40B4-BE49-F238E27FC236}">
                  <a16:creationId xmlns:a16="http://schemas.microsoft.com/office/drawing/2014/main" id="{5384A9F2-89E9-45EB-90EC-C23453984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8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4613" name="Text Box 39">
              <a:extLst>
                <a:ext uri="{FF2B5EF4-FFF2-40B4-BE49-F238E27FC236}">
                  <a16:creationId xmlns:a16="http://schemas.microsoft.com/office/drawing/2014/main" id="{957A7873-F344-42CA-8448-42E90B79B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57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4614" name="Text Box 40">
              <a:extLst>
                <a:ext uri="{FF2B5EF4-FFF2-40B4-BE49-F238E27FC236}">
                  <a16:creationId xmlns:a16="http://schemas.microsoft.com/office/drawing/2014/main" id="{16A58D78-30EB-4410-81D9-C459BC7B4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88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37961" name="Group 41">
            <a:extLst>
              <a:ext uri="{FF2B5EF4-FFF2-40B4-BE49-F238E27FC236}">
                <a16:creationId xmlns:a16="http://schemas.microsoft.com/office/drawing/2014/main" id="{68BFBB3F-902B-40F6-B2C5-D21FC4B25D77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3048000"/>
            <a:ext cx="1393825" cy="860425"/>
            <a:chOff x="2386" y="1920"/>
            <a:chExt cx="878" cy="542"/>
          </a:xfrm>
        </p:grpSpPr>
        <p:sp>
          <p:nvSpPr>
            <p:cNvPr id="24605" name="Oval 42">
              <a:extLst>
                <a:ext uri="{FF2B5EF4-FFF2-40B4-BE49-F238E27FC236}">
                  <a16:creationId xmlns:a16="http://schemas.microsoft.com/office/drawing/2014/main" id="{49CEA343-94A5-48A5-9E4A-2E9435FEF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06" name="AutoShape 43">
              <a:extLst>
                <a:ext uri="{FF2B5EF4-FFF2-40B4-BE49-F238E27FC236}">
                  <a16:creationId xmlns:a16="http://schemas.microsoft.com/office/drawing/2014/main" id="{C807FD89-E4BF-486B-909F-884023977A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6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07" name="Text Box 44">
              <a:extLst>
                <a:ext uri="{FF2B5EF4-FFF2-40B4-BE49-F238E27FC236}">
                  <a16:creationId xmlns:a16="http://schemas.microsoft.com/office/drawing/2014/main" id="{04D056C2-D991-40D5-AF82-B48CC4104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11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4608" name="Text Box 45">
              <a:extLst>
                <a:ext uri="{FF2B5EF4-FFF2-40B4-BE49-F238E27FC236}">
                  <a16:creationId xmlns:a16="http://schemas.microsoft.com/office/drawing/2014/main" id="{FB4F7396-25A4-4D8D-87BA-254593312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2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37966" name="Group 46">
            <a:extLst>
              <a:ext uri="{FF2B5EF4-FFF2-40B4-BE49-F238E27FC236}">
                <a16:creationId xmlns:a16="http://schemas.microsoft.com/office/drawing/2014/main" id="{0AACBD99-6BF1-4B3C-B45F-9092FB8149A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1905000" cy="1012825"/>
            <a:chOff x="3024" y="2160"/>
            <a:chExt cx="1200" cy="638"/>
          </a:xfrm>
        </p:grpSpPr>
        <p:sp>
          <p:nvSpPr>
            <p:cNvPr id="24599" name="Oval 47">
              <a:extLst>
                <a:ext uri="{FF2B5EF4-FFF2-40B4-BE49-F238E27FC236}">
                  <a16:creationId xmlns:a16="http://schemas.microsoft.com/office/drawing/2014/main" id="{FC038840-B375-4FD0-BBED-A1F06F0D0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4600" name="AutoShape 48">
              <a:extLst>
                <a:ext uri="{FF2B5EF4-FFF2-40B4-BE49-F238E27FC236}">
                  <a16:creationId xmlns:a16="http://schemas.microsoft.com/office/drawing/2014/main" id="{A0448703-E269-4213-B9CB-CA33A2AB7E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1" name="AutoShape 49">
              <a:extLst>
                <a:ext uri="{FF2B5EF4-FFF2-40B4-BE49-F238E27FC236}">
                  <a16:creationId xmlns:a16="http://schemas.microsoft.com/office/drawing/2014/main" id="{BB033DEA-5244-4442-8217-0A39C9AC61DE}"/>
                </a:ext>
              </a:extLst>
            </p:cNvPr>
            <p:cNvCxnSpPr>
              <a:cxnSpLocks noChangeShapeType="1"/>
              <a:stCxn id="24605" idx="6"/>
              <a:endCxn id="24599" idx="1"/>
            </p:cNvCxnSpPr>
            <p:nvPr/>
          </p:nvCxnSpPr>
          <p:spPr bwMode="auto">
            <a:xfrm>
              <a:off x="302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02" name="Text Box 50">
              <a:extLst>
                <a:ext uri="{FF2B5EF4-FFF2-40B4-BE49-F238E27FC236}">
                  <a16:creationId xmlns:a16="http://schemas.microsoft.com/office/drawing/2014/main" id="{13585ED2-71AE-4566-AE0F-303B8E006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20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24603" name="Text Box 51">
              <a:extLst>
                <a:ext uri="{FF2B5EF4-FFF2-40B4-BE49-F238E27FC236}">
                  <a16:creationId xmlns:a16="http://schemas.microsoft.com/office/drawing/2014/main" id="{BC8FB5B1-486D-4DEE-A8F8-B05F0E42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24604" name="Text Box 52">
              <a:extLst>
                <a:ext uri="{FF2B5EF4-FFF2-40B4-BE49-F238E27FC236}">
                  <a16:creationId xmlns:a16="http://schemas.microsoft.com/office/drawing/2014/main" id="{47D0D2E1-22AB-4619-8607-95026B968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5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37973" name="Text Box 53">
            <a:extLst>
              <a:ext uri="{FF2B5EF4-FFF2-40B4-BE49-F238E27FC236}">
                <a16:creationId xmlns:a16="http://schemas.microsoft.com/office/drawing/2014/main" id="{CDF89F27-DC95-4F6B-B81F-B66F4C53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68975"/>
            <a:ext cx="577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We learn the </a:t>
            </a:r>
            <a:r>
              <a:rPr lang="en-US" altLang="zh-CN" sz="2000" i="1">
                <a:ea typeface="宋体" panose="02010600030101010101" pitchFamily="2" charset="-122"/>
              </a:rPr>
              <a:t>conflict clause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: (</a:t>
            </a:r>
            <a:r>
              <a:rPr lang="en-US" altLang="zh-CN" sz="2000" i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000" i="1" baseline="-2500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37974" name="Freeform 54">
            <a:extLst>
              <a:ext uri="{FF2B5EF4-FFF2-40B4-BE49-F238E27FC236}">
                <a16:creationId xmlns:a16="http://schemas.microsoft.com/office/drawing/2014/main" id="{BDE9B005-9715-4AB0-8FAE-54643CC03FB6}"/>
              </a:ext>
            </a:extLst>
          </p:cNvPr>
          <p:cNvSpPr>
            <a:spLocks/>
          </p:cNvSpPr>
          <p:nvPr/>
        </p:nvSpPr>
        <p:spPr bwMode="auto">
          <a:xfrm>
            <a:off x="3841750" y="2919413"/>
            <a:ext cx="4002088" cy="2071687"/>
          </a:xfrm>
          <a:custGeom>
            <a:avLst/>
            <a:gdLst>
              <a:gd name="T0" fmla="*/ 2147483646 w 2521"/>
              <a:gd name="T1" fmla="*/ 2147483646 h 1305"/>
              <a:gd name="T2" fmla="*/ 2147483646 w 2521"/>
              <a:gd name="T3" fmla="*/ 2147483646 h 1305"/>
              <a:gd name="T4" fmla="*/ 2147483646 w 2521"/>
              <a:gd name="T5" fmla="*/ 2147483646 h 1305"/>
              <a:gd name="T6" fmla="*/ 2147483646 w 2521"/>
              <a:gd name="T7" fmla="*/ 2147483646 h 1305"/>
              <a:gd name="T8" fmla="*/ 2147483646 w 2521"/>
              <a:gd name="T9" fmla="*/ 2147483646 h 1305"/>
              <a:gd name="T10" fmla="*/ 2147483646 w 2521"/>
              <a:gd name="T11" fmla="*/ 2147483646 h 1305"/>
              <a:gd name="T12" fmla="*/ 2147483646 w 2521"/>
              <a:gd name="T13" fmla="*/ 2147483646 h 1305"/>
              <a:gd name="T14" fmla="*/ 2147483646 w 2521"/>
              <a:gd name="T15" fmla="*/ 2147483646 h 1305"/>
              <a:gd name="T16" fmla="*/ 2147483646 w 2521"/>
              <a:gd name="T17" fmla="*/ 2147483646 h 1305"/>
              <a:gd name="T18" fmla="*/ 2147483646 w 2521"/>
              <a:gd name="T19" fmla="*/ 2147483646 h 1305"/>
              <a:gd name="T20" fmla="*/ 2147483646 w 2521"/>
              <a:gd name="T21" fmla="*/ 2147483646 h 1305"/>
              <a:gd name="T22" fmla="*/ 2147483646 w 2521"/>
              <a:gd name="T23" fmla="*/ 2147483646 h 1305"/>
              <a:gd name="T24" fmla="*/ 2147483646 w 2521"/>
              <a:gd name="T25" fmla="*/ 2147483646 h 1305"/>
              <a:gd name="T26" fmla="*/ 2147483646 w 2521"/>
              <a:gd name="T27" fmla="*/ 2147483646 h 1305"/>
              <a:gd name="T28" fmla="*/ 2147483646 w 2521"/>
              <a:gd name="T29" fmla="*/ 2147483646 h 1305"/>
              <a:gd name="T30" fmla="*/ 2147483646 w 2521"/>
              <a:gd name="T31" fmla="*/ 2147483646 h 1305"/>
              <a:gd name="T32" fmla="*/ 2147483646 w 2521"/>
              <a:gd name="T33" fmla="*/ 2147483646 h 1305"/>
              <a:gd name="T34" fmla="*/ 2147483646 w 2521"/>
              <a:gd name="T35" fmla="*/ 2147483646 h 1305"/>
              <a:gd name="T36" fmla="*/ 2147483646 w 2521"/>
              <a:gd name="T37" fmla="*/ 2147483646 h 1305"/>
              <a:gd name="T38" fmla="*/ 2147483646 w 2521"/>
              <a:gd name="T39" fmla="*/ 2147483646 h 1305"/>
              <a:gd name="T40" fmla="*/ 2147483646 w 2521"/>
              <a:gd name="T41" fmla="*/ 2147483646 h 1305"/>
              <a:gd name="T42" fmla="*/ 2147483646 w 2521"/>
              <a:gd name="T43" fmla="*/ 2147483646 h 1305"/>
              <a:gd name="T44" fmla="*/ 2147483646 w 2521"/>
              <a:gd name="T45" fmla="*/ 2147483646 h 1305"/>
              <a:gd name="T46" fmla="*/ 2147483646 w 2521"/>
              <a:gd name="T47" fmla="*/ 2147483646 h 1305"/>
              <a:gd name="T48" fmla="*/ 2147483646 w 2521"/>
              <a:gd name="T49" fmla="*/ 2147483646 h 1305"/>
              <a:gd name="T50" fmla="*/ 2147483646 w 2521"/>
              <a:gd name="T51" fmla="*/ 2147483646 h 1305"/>
              <a:gd name="T52" fmla="*/ 2147483646 w 2521"/>
              <a:gd name="T53" fmla="*/ 2147483646 h 1305"/>
              <a:gd name="T54" fmla="*/ 2147483646 w 2521"/>
              <a:gd name="T55" fmla="*/ 2147483646 h 1305"/>
              <a:gd name="T56" fmla="*/ 2147483646 w 2521"/>
              <a:gd name="T57" fmla="*/ 2147483646 h 1305"/>
              <a:gd name="T58" fmla="*/ 2147483646 w 2521"/>
              <a:gd name="T59" fmla="*/ 2147483646 h 1305"/>
              <a:gd name="T60" fmla="*/ 2147483646 w 2521"/>
              <a:gd name="T61" fmla="*/ 0 h 13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521" h="1305">
                <a:moveTo>
                  <a:pt x="2355" y="1249"/>
                </a:moveTo>
                <a:cubicBezTo>
                  <a:pt x="2195" y="1247"/>
                  <a:pt x="2036" y="1249"/>
                  <a:pt x="1876" y="1242"/>
                </a:cubicBezTo>
                <a:cubicBezTo>
                  <a:pt x="1863" y="1241"/>
                  <a:pt x="1853" y="1230"/>
                  <a:pt x="1841" y="1228"/>
                </a:cubicBezTo>
                <a:cubicBezTo>
                  <a:pt x="1695" y="1203"/>
                  <a:pt x="1538" y="1195"/>
                  <a:pt x="1390" y="1187"/>
                </a:cubicBezTo>
                <a:cubicBezTo>
                  <a:pt x="1329" y="1172"/>
                  <a:pt x="1271" y="1165"/>
                  <a:pt x="1209" y="1159"/>
                </a:cubicBezTo>
                <a:cubicBezTo>
                  <a:pt x="1101" y="1163"/>
                  <a:pt x="997" y="1168"/>
                  <a:pt x="890" y="1180"/>
                </a:cubicBezTo>
                <a:cubicBezTo>
                  <a:pt x="840" y="1195"/>
                  <a:pt x="790" y="1206"/>
                  <a:pt x="738" y="1214"/>
                </a:cubicBezTo>
                <a:cubicBezTo>
                  <a:pt x="670" y="1237"/>
                  <a:pt x="607" y="1259"/>
                  <a:pt x="536" y="1277"/>
                </a:cubicBezTo>
                <a:cubicBezTo>
                  <a:pt x="506" y="1285"/>
                  <a:pt x="446" y="1305"/>
                  <a:pt x="446" y="1305"/>
                </a:cubicBezTo>
                <a:cubicBezTo>
                  <a:pt x="379" y="1303"/>
                  <a:pt x="312" y="1304"/>
                  <a:pt x="245" y="1298"/>
                </a:cubicBezTo>
                <a:cubicBezTo>
                  <a:pt x="237" y="1297"/>
                  <a:pt x="232" y="1287"/>
                  <a:pt x="224" y="1284"/>
                </a:cubicBezTo>
                <a:cubicBezTo>
                  <a:pt x="194" y="1271"/>
                  <a:pt x="161" y="1271"/>
                  <a:pt x="134" y="1249"/>
                </a:cubicBezTo>
                <a:cubicBezTo>
                  <a:pt x="111" y="1229"/>
                  <a:pt x="107" y="1211"/>
                  <a:pt x="78" y="1201"/>
                </a:cubicBezTo>
                <a:cubicBezTo>
                  <a:pt x="66" y="1164"/>
                  <a:pt x="52" y="1129"/>
                  <a:pt x="30" y="1097"/>
                </a:cubicBezTo>
                <a:cubicBezTo>
                  <a:pt x="0" y="1008"/>
                  <a:pt x="38" y="913"/>
                  <a:pt x="78" y="833"/>
                </a:cubicBezTo>
                <a:cubicBezTo>
                  <a:pt x="88" y="812"/>
                  <a:pt x="99" y="792"/>
                  <a:pt x="106" y="770"/>
                </a:cubicBezTo>
                <a:cubicBezTo>
                  <a:pt x="112" y="752"/>
                  <a:pt x="120" y="715"/>
                  <a:pt x="120" y="715"/>
                </a:cubicBezTo>
                <a:cubicBezTo>
                  <a:pt x="128" y="631"/>
                  <a:pt x="155" y="486"/>
                  <a:pt x="71" y="430"/>
                </a:cubicBezTo>
                <a:cubicBezTo>
                  <a:pt x="59" y="395"/>
                  <a:pt x="43" y="357"/>
                  <a:pt x="23" y="326"/>
                </a:cubicBezTo>
                <a:cubicBezTo>
                  <a:pt x="11" y="278"/>
                  <a:pt x="6" y="269"/>
                  <a:pt x="23" y="201"/>
                </a:cubicBezTo>
                <a:cubicBezTo>
                  <a:pt x="46" y="109"/>
                  <a:pt x="177" y="117"/>
                  <a:pt x="245" y="111"/>
                </a:cubicBezTo>
                <a:cubicBezTo>
                  <a:pt x="275" y="108"/>
                  <a:pt x="305" y="106"/>
                  <a:pt x="335" y="104"/>
                </a:cubicBezTo>
                <a:cubicBezTo>
                  <a:pt x="436" y="108"/>
                  <a:pt x="528" y="116"/>
                  <a:pt x="627" y="125"/>
                </a:cubicBezTo>
                <a:cubicBezTo>
                  <a:pt x="745" y="156"/>
                  <a:pt x="858" y="185"/>
                  <a:pt x="980" y="194"/>
                </a:cubicBezTo>
                <a:cubicBezTo>
                  <a:pt x="1107" y="192"/>
                  <a:pt x="1235" y="191"/>
                  <a:pt x="1362" y="187"/>
                </a:cubicBezTo>
                <a:cubicBezTo>
                  <a:pt x="1405" y="186"/>
                  <a:pt x="1452" y="177"/>
                  <a:pt x="1494" y="167"/>
                </a:cubicBezTo>
                <a:cubicBezTo>
                  <a:pt x="1513" y="163"/>
                  <a:pt x="1550" y="153"/>
                  <a:pt x="1550" y="153"/>
                </a:cubicBezTo>
                <a:cubicBezTo>
                  <a:pt x="1610" y="122"/>
                  <a:pt x="1686" y="113"/>
                  <a:pt x="1751" y="97"/>
                </a:cubicBezTo>
                <a:cubicBezTo>
                  <a:pt x="1817" y="81"/>
                  <a:pt x="1881" y="56"/>
                  <a:pt x="1945" y="35"/>
                </a:cubicBezTo>
                <a:cubicBezTo>
                  <a:pt x="2007" y="14"/>
                  <a:pt x="2136" y="9"/>
                  <a:pt x="2202" y="7"/>
                </a:cubicBezTo>
                <a:cubicBezTo>
                  <a:pt x="2308" y="3"/>
                  <a:pt x="2521" y="0"/>
                  <a:pt x="2521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85059EE9-6D17-446A-B8AD-D0B262571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Implication graph, flipped assignment </a:t>
            </a:r>
            <a:r>
              <a:rPr lang="en-US" altLang="zh-CN" sz="18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option #1</a:t>
            </a:r>
          </a:p>
        </p:txBody>
      </p:sp>
      <p:sp>
        <p:nvSpPr>
          <p:cNvPr id="25602" name="页脚占位符 2">
            <a:extLst>
              <a:ext uri="{FF2B5EF4-FFF2-40B4-BE49-F238E27FC236}">
                <a16:creationId xmlns:a16="http://schemas.microsoft.com/office/drawing/2014/main" id="{98CBA227-9E87-42CA-BE36-107948AB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5F24A66E-038F-4902-B8FD-497B7C4D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A3A620-D5CE-4E34-9C89-61CA0273D154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Oval 3">
            <a:extLst>
              <a:ext uri="{FF2B5EF4-FFF2-40B4-BE49-F238E27FC236}">
                <a16:creationId xmlns:a16="http://schemas.microsoft.com/office/drawing/2014/main" id="{1E22F8CA-1E77-438E-BADB-BBBE81B5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8926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6" name="Oval 4">
            <a:extLst>
              <a:ext uri="{FF2B5EF4-FFF2-40B4-BE49-F238E27FC236}">
                <a16:creationId xmlns:a16="http://schemas.microsoft.com/office/drawing/2014/main" id="{339FE693-66A8-4D27-9B35-99BFB6851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749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7" name="Oval 5">
            <a:extLst>
              <a:ext uri="{FF2B5EF4-FFF2-40B4-BE49-F238E27FC236}">
                <a16:creationId xmlns:a16="http://schemas.microsoft.com/office/drawing/2014/main" id="{C7D10824-64F1-45C5-A1E1-72A6D56E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083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8" name="Oval 6">
            <a:extLst>
              <a:ext uri="{FF2B5EF4-FFF2-40B4-BE49-F238E27FC236}">
                <a16:creationId xmlns:a16="http://schemas.microsoft.com/office/drawing/2014/main" id="{474C7760-07DC-43CB-8979-F80B8C36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65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5609" name="AutoShape 7">
            <a:extLst>
              <a:ext uri="{FF2B5EF4-FFF2-40B4-BE49-F238E27FC236}">
                <a16:creationId xmlns:a16="http://schemas.microsoft.com/office/drawing/2014/main" id="{C7D22D4E-36EE-4B43-98A9-C0BDCDB0EC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2551113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0" name="AutoShape 8">
            <a:extLst>
              <a:ext uri="{FF2B5EF4-FFF2-40B4-BE49-F238E27FC236}">
                <a16:creationId xmlns:a16="http://schemas.microsoft.com/office/drawing/2014/main" id="{21FAA805-091C-4C9F-B254-0230BF6049D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02175" y="3084513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1" name="AutoShape 9">
            <a:extLst>
              <a:ext uri="{FF2B5EF4-FFF2-40B4-BE49-F238E27FC236}">
                <a16:creationId xmlns:a16="http://schemas.microsoft.com/office/drawing/2014/main" id="{21D9BD72-4EDB-4426-9017-53EFC03EEB0D}"/>
              </a:ext>
            </a:extLst>
          </p:cNvPr>
          <p:cNvCxnSpPr>
            <a:cxnSpLocks noChangeShapeType="1"/>
            <a:stCxn id="25607" idx="6"/>
            <a:endCxn id="25605" idx="2"/>
          </p:cNvCxnSpPr>
          <p:nvPr/>
        </p:nvCxnSpPr>
        <p:spPr bwMode="auto">
          <a:xfrm flipV="1">
            <a:off x="4191000" y="3065463"/>
            <a:ext cx="12954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2" name="Text Box 10">
            <a:extLst>
              <a:ext uri="{FF2B5EF4-FFF2-40B4-BE49-F238E27FC236}">
                <a16:creationId xmlns:a16="http://schemas.microsoft.com/office/drawing/2014/main" id="{6CA83DEC-927C-43AA-9E34-B4B730670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5591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=0@6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13" name="Text Box 11">
            <a:extLst>
              <a:ext uri="{FF2B5EF4-FFF2-40B4-BE49-F238E27FC236}">
                <a16:creationId xmlns:a16="http://schemas.microsoft.com/office/drawing/2014/main" id="{74F3D202-13DB-430B-A283-0C86587AA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586163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=0@3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14" name="Text Box 12">
            <a:extLst>
              <a:ext uri="{FF2B5EF4-FFF2-40B4-BE49-F238E27FC236}">
                <a16:creationId xmlns:a16="http://schemas.microsoft.com/office/drawing/2014/main" id="{4302BC9D-F6B2-4880-8671-7B49FDCEA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671763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=0@3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15" name="Text Box 13">
            <a:extLst>
              <a:ext uri="{FF2B5EF4-FFF2-40B4-BE49-F238E27FC236}">
                <a16:creationId xmlns:a16="http://schemas.microsoft.com/office/drawing/2014/main" id="{A2D4DF55-4CD9-43B2-B570-552D2A00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138363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=0@1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38958" name="Group 14">
            <a:extLst>
              <a:ext uri="{FF2B5EF4-FFF2-40B4-BE49-F238E27FC236}">
                <a16:creationId xmlns:a16="http://schemas.microsoft.com/office/drawing/2014/main" id="{78739F7D-0D07-4A16-A41F-3D85A99E8D7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160713"/>
            <a:ext cx="1828800" cy="1479550"/>
            <a:chOff x="1488" y="2544"/>
            <a:chExt cx="1152" cy="932"/>
          </a:xfrm>
        </p:grpSpPr>
        <p:sp>
          <p:nvSpPr>
            <p:cNvPr id="25642" name="Text Box 15">
              <a:extLst>
                <a:ext uri="{FF2B5EF4-FFF2-40B4-BE49-F238E27FC236}">
                  <a16:creationId xmlns:a16="http://schemas.microsoft.com/office/drawing/2014/main" id="{9FD1EA83-4E87-4FBC-9569-1F1999437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32"/>
              <a:ext cx="57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25643" name="Group 16">
              <a:extLst>
                <a:ext uri="{FF2B5EF4-FFF2-40B4-BE49-F238E27FC236}">
                  <a16:creationId xmlns:a16="http://schemas.microsoft.com/office/drawing/2014/main" id="{871E503A-95A0-41F8-806D-B9A96FF55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544"/>
              <a:ext cx="720" cy="932"/>
              <a:chOff x="1488" y="2544"/>
              <a:chExt cx="720" cy="932"/>
            </a:xfrm>
          </p:grpSpPr>
          <p:sp>
            <p:nvSpPr>
              <p:cNvPr id="25644" name="Oval 17">
                <a:extLst>
                  <a:ext uri="{FF2B5EF4-FFF2-40B4-BE49-F238E27FC236}">
                    <a16:creationId xmlns:a16="http://schemas.microsoft.com/office/drawing/2014/main" id="{064EFEF4-CD12-432E-B3D3-3C9F38F25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78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45" name="Oval 18">
                <a:extLst>
                  <a:ext uri="{FF2B5EF4-FFF2-40B4-BE49-F238E27FC236}">
                    <a16:creationId xmlns:a16="http://schemas.microsoft.com/office/drawing/2014/main" id="{069B7DDA-D7D2-4187-A9EB-23691B23A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21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25646" name="AutoShape 19">
                <a:extLst>
                  <a:ext uri="{FF2B5EF4-FFF2-40B4-BE49-F238E27FC236}">
                    <a16:creationId xmlns:a16="http://schemas.microsoft.com/office/drawing/2014/main" id="{1554FE11-B0C2-4E15-8E4C-BE4E4CC81A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88" y="2544"/>
                <a:ext cx="542" cy="30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647" name="AutoShape 20">
                <a:extLst>
                  <a:ext uri="{FF2B5EF4-FFF2-40B4-BE49-F238E27FC236}">
                    <a16:creationId xmlns:a16="http://schemas.microsoft.com/office/drawing/2014/main" id="{F76B88C1-09BE-497B-B18F-C839A8834891}"/>
                  </a:ext>
                </a:extLst>
              </p:cNvPr>
              <p:cNvCxnSpPr>
                <a:cxnSpLocks noChangeShapeType="1"/>
                <a:stCxn id="25645" idx="7"/>
                <a:endCxn id="25644" idx="3"/>
              </p:cNvCxnSpPr>
              <p:nvPr/>
            </p:nvCxnSpPr>
            <p:spPr bwMode="auto">
              <a:xfrm flipV="1">
                <a:off x="1762" y="2866"/>
                <a:ext cx="268" cy="3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648" name="Text Box 21">
                <a:extLst>
                  <a:ext uri="{FF2B5EF4-FFF2-40B4-BE49-F238E27FC236}">
                    <a16:creationId xmlns:a16="http://schemas.microsoft.com/office/drawing/2014/main" id="{BF3DF5E3-0550-4973-BA18-EF6FFC435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7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x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12</a:t>
                </a:r>
                <a:r>
                  <a:rPr lang="en-US" altLang="zh-CN" sz="16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=1@2</a:t>
                </a:r>
                <a:endPara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5649" name="Text Box 22">
                <a:extLst>
                  <a:ext uri="{FF2B5EF4-FFF2-40B4-BE49-F238E27FC236}">
                    <a16:creationId xmlns:a16="http://schemas.microsoft.com/office/drawing/2014/main" id="{7CE84749-D0B6-4835-B890-99471DF97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" y="2880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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25650" name="Text Box 23">
                <a:extLst>
                  <a:ext uri="{FF2B5EF4-FFF2-40B4-BE49-F238E27FC236}">
                    <a16:creationId xmlns:a16="http://schemas.microsoft.com/office/drawing/2014/main" id="{6C2303DD-6074-4E9C-A0AA-7471F98E8F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620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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</a:p>
            </p:txBody>
          </p:sp>
        </p:grpSp>
      </p:grpSp>
      <p:grpSp>
        <p:nvGrpSpPr>
          <p:cNvPr id="338968" name="Group 24">
            <a:extLst>
              <a:ext uri="{FF2B5EF4-FFF2-40B4-BE49-F238E27FC236}">
                <a16:creationId xmlns:a16="http://schemas.microsoft.com/office/drawing/2014/main" id="{437955E5-D369-4C32-AB8F-BFBED79050FC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2093913"/>
            <a:ext cx="1393825" cy="936625"/>
            <a:chOff x="1474" y="1872"/>
            <a:chExt cx="878" cy="590"/>
          </a:xfrm>
        </p:grpSpPr>
        <p:sp>
          <p:nvSpPr>
            <p:cNvPr id="25638" name="Oval 25">
              <a:extLst>
                <a:ext uri="{FF2B5EF4-FFF2-40B4-BE49-F238E27FC236}">
                  <a16:creationId xmlns:a16="http://schemas.microsoft.com/office/drawing/2014/main" id="{C3351F30-F3D3-4680-A61D-EC6F4FD3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39" name="AutoShape 26">
              <a:extLst>
                <a:ext uri="{FF2B5EF4-FFF2-40B4-BE49-F238E27FC236}">
                  <a16:creationId xmlns:a16="http://schemas.microsoft.com/office/drawing/2014/main" id="{14C634A7-D6BE-4677-90A3-3284B7BD34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7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40" name="Text Box 27">
              <a:extLst>
                <a:ext uri="{FF2B5EF4-FFF2-40B4-BE49-F238E27FC236}">
                  <a16:creationId xmlns:a16="http://schemas.microsoft.com/office/drawing/2014/main" id="{652CB87C-3979-44E5-BF58-DACE9BC06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7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8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5641" name="Text Box 28">
              <a:extLst>
                <a:ext uri="{FF2B5EF4-FFF2-40B4-BE49-F238E27FC236}">
                  <a16:creationId xmlns:a16="http://schemas.microsoft.com/office/drawing/2014/main" id="{7A7A3EB8-F2A5-4AA0-8C4F-9437BCBF9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1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8</a:t>
              </a:r>
            </a:p>
          </p:txBody>
        </p:sp>
      </p:grpSp>
      <p:sp>
        <p:nvSpPr>
          <p:cNvPr id="25618" name="Text Box 29">
            <a:extLst>
              <a:ext uri="{FF2B5EF4-FFF2-40B4-BE49-F238E27FC236}">
                <a16:creationId xmlns:a16="http://schemas.microsoft.com/office/drawing/2014/main" id="{04F4E4E4-7753-4F79-BC2E-2F77FCAE3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8136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5619" name="Text Box 30">
            <a:extLst>
              <a:ext uri="{FF2B5EF4-FFF2-40B4-BE49-F238E27FC236}">
                <a16:creationId xmlns:a16="http://schemas.microsoft.com/office/drawing/2014/main" id="{938BA273-F2EA-4E5D-9F23-D7DE0A08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0831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5620" name="Text Box 31">
            <a:extLst>
              <a:ext uri="{FF2B5EF4-FFF2-40B4-BE49-F238E27FC236}">
                <a16:creationId xmlns:a16="http://schemas.microsoft.com/office/drawing/2014/main" id="{AB3861EA-28AC-435F-8B0E-A4A273C6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7491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</a:p>
        </p:txBody>
      </p:sp>
      <p:grpSp>
        <p:nvGrpSpPr>
          <p:cNvPr id="338976" name="Group 32">
            <a:extLst>
              <a:ext uri="{FF2B5EF4-FFF2-40B4-BE49-F238E27FC236}">
                <a16:creationId xmlns:a16="http://schemas.microsoft.com/office/drawing/2014/main" id="{EAD03917-75CC-46E0-9C33-8D6237F23E64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484313"/>
            <a:ext cx="1524000" cy="2079625"/>
            <a:chOff x="2112" y="1488"/>
            <a:chExt cx="960" cy="1310"/>
          </a:xfrm>
        </p:grpSpPr>
        <p:sp>
          <p:nvSpPr>
            <p:cNvPr id="25628" name="Oval 33">
              <a:extLst>
                <a:ext uri="{FF2B5EF4-FFF2-40B4-BE49-F238E27FC236}">
                  <a16:creationId xmlns:a16="http://schemas.microsoft.com/office/drawing/2014/main" id="{DA606CF1-1D21-4CAC-A7EF-9D6BA2E6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5629" name="AutoShape 34">
              <a:extLst>
                <a:ext uri="{FF2B5EF4-FFF2-40B4-BE49-F238E27FC236}">
                  <a16:creationId xmlns:a16="http://schemas.microsoft.com/office/drawing/2014/main" id="{2336EF91-2AAE-4BAE-860E-1BA0C9B727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12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30" name="AutoShape 35">
              <a:extLst>
                <a:ext uri="{FF2B5EF4-FFF2-40B4-BE49-F238E27FC236}">
                  <a16:creationId xmlns:a16="http://schemas.microsoft.com/office/drawing/2014/main" id="{6A50D7B1-42D9-47BD-BE61-6F389D2E3E5D}"/>
                </a:ext>
              </a:extLst>
            </p:cNvPr>
            <p:cNvCxnSpPr>
              <a:cxnSpLocks noChangeShapeType="1"/>
              <a:endCxn id="25628" idx="1"/>
            </p:cNvCxnSpPr>
            <p:nvPr/>
          </p:nvCxnSpPr>
          <p:spPr bwMode="auto">
            <a:xfrm>
              <a:off x="2112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1" name="Text Box 36">
              <a:extLst>
                <a:ext uri="{FF2B5EF4-FFF2-40B4-BE49-F238E27FC236}">
                  <a16:creationId xmlns:a16="http://schemas.microsoft.com/office/drawing/2014/main" id="{8348DAC5-EAB5-41FE-8858-805A398C0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20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25632" name="Text Box 37">
              <a:extLst>
                <a:ext uri="{FF2B5EF4-FFF2-40B4-BE49-F238E27FC236}">
                  <a16:creationId xmlns:a16="http://schemas.microsoft.com/office/drawing/2014/main" id="{C70EDBF2-6C84-4294-8104-3BDC5B2F1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25633" name="Text Box 38">
              <a:extLst>
                <a:ext uri="{FF2B5EF4-FFF2-40B4-BE49-F238E27FC236}">
                  <a16:creationId xmlns:a16="http://schemas.microsoft.com/office/drawing/2014/main" id="{BC97C5F5-0704-4CA1-A338-F0B56274A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’</a:t>
              </a:r>
            </a:p>
          </p:txBody>
        </p:sp>
        <p:sp>
          <p:nvSpPr>
            <p:cNvPr id="25634" name="Oval 39">
              <a:extLst>
                <a:ext uri="{FF2B5EF4-FFF2-40B4-BE49-F238E27FC236}">
                  <a16:creationId xmlns:a16="http://schemas.microsoft.com/office/drawing/2014/main" id="{7732F65A-E240-4115-90E7-012814F2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35" name="Text Box 40">
              <a:extLst>
                <a:ext uri="{FF2B5EF4-FFF2-40B4-BE49-F238E27FC236}">
                  <a16:creationId xmlns:a16="http://schemas.microsoft.com/office/drawing/2014/main" id="{93ACDC89-EC87-4B22-9A30-CE04AEE2B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488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13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=1@2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cxnSp>
          <p:nvCxnSpPr>
            <p:cNvPr id="25636" name="AutoShape 41">
              <a:extLst>
                <a:ext uri="{FF2B5EF4-FFF2-40B4-BE49-F238E27FC236}">
                  <a16:creationId xmlns:a16="http://schemas.microsoft.com/office/drawing/2014/main" id="{31ACB308-B39A-4CC3-9EE1-6E217A36A0A1}"/>
                </a:ext>
              </a:extLst>
            </p:cNvPr>
            <p:cNvCxnSpPr>
              <a:cxnSpLocks noChangeShapeType="1"/>
              <a:endCxn id="25628" idx="0"/>
            </p:cNvCxnSpPr>
            <p:nvPr/>
          </p:nvCxnSpPr>
          <p:spPr bwMode="auto">
            <a:xfrm>
              <a:off x="2640" y="1824"/>
              <a:ext cx="48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7" name="Text Box 42">
              <a:extLst>
                <a:ext uri="{FF2B5EF4-FFF2-40B4-BE49-F238E27FC236}">
                  <a16:creationId xmlns:a16="http://schemas.microsoft.com/office/drawing/2014/main" id="{CE857663-9990-4929-B8C1-C7E5DB9D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20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9</a:t>
              </a:r>
            </a:p>
          </p:txBody>
        </p:sp>
      </p:grpSp>
      <p:sp>
        <p:nvSpPr>
          <p:cNvPr id="25622" name="Text Box 43">
            <a:extLst>
              <a:ext uri="{FF2B5EF4-FFF2-40B4-BE49-F238E27FC236}">
                <a16:creationId xmlns:a16="http://schemas.microsoft.com/office/drawing/2014/main" id="{7F93AB4F-3062-40F9-BDF5-EE6E48B1B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75113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</a:rPr>
              <a:t>Due to </a:t>
            </a: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</a:t>
            </a:r>
            <a:r>
              <a:rPr lang="en-US" altLang="zh-CN" sz="1600" i="1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conflict clause</a:t>
            </a:r>
          </a:p>
        </p:txBody>
      </p:sp>
      <p:sp>
        <p:nvSpPr>
          <p:cNvPr id="25623" name="AutoShape 44">
            <a:extLst>
              <a:ext uri="{FF2B5EF4-FFF2-40B4-BE49-F238E27FC236}">
                <a16:creationId xmlns:a16="http://schemas.microsoft.com/office/drawing/2014/main" id="{9ADBDF09-6476-422B-B9CB-964E993ED975}"/>
              </a:ext>
            </a:extLst>
          </p:cNvPr>
          <p:cNvSpPr>
            <a:spLocks/>
          </p:cNvSpPr>
          <p:nvPr/>
        </p:nvSpPr>
        <p:spPr bwMode="auto">
          <a:xfrm rot="-5400000">
            <a:off x="4572000" y="3236913"/>
            <a:ext cx="76200" cy="1447800"/>
          </a:xfrm>
          <a:prstGeom prst="lef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24" name="Text Box 45">
            <a:extLst>
              <a:ext uri="{FF2B5EF4-FFF2-40B4-BE49-F238E27FC236}">
                <a16:creationId xmlns:a16="http://schemas.microsoft.com/office/drawing/2014/main" id="{A4755806-1917-4B71-BD8F-103F57C3E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09800"/>
            <a:ext cx="2590800" cy="36464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(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(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6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(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7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7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8 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13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: (</a:t>
            </a:r>
            <a:r>
              <a:rPr lang="en-US" altLang="zh-CN" sz="1600" i="1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600" i="1" dirty="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6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5625" name="Text Box 46">
            <a:extLst>
              <a:ext uri="{FF2B5EF4-FFF2-40B4-BE49-F238E27FC236}">
                <a16:creationId xmlns:a16="http://schemas.microsoft.com/office/drawing/2014/main" id="{0E18C083-FADD-4AAD-8215-6B9C6EE9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013325"/>
            <a:ext cx="173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rPr>
              <a:t>No decision here</a:t>
            </a:r>
          </a:p>
        </p:txBody>
      </p:sp>
      <p:sp>
        <p:nvSpPr>
          <p:cNvPr id="25626" name="Text Box 47">
            <a:extLst>
              <a:ext uri="{FF2B5EF4-FFF2-40B4-BE49-F238E27FC236}">
                <a16:creationId xmlns:a16="http://schemas.microsoft.com/office/drawing/2014/main" id="{8A8892B0-EEBC-4DCA-9196-B9BE3259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863" y="5614988"/>
            <a:ext cx="57148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rPr>
              <a:t>Another conflict clause: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: (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13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12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5627" name="Rectangle 48">
            <a:extLst>
              <a:ext uri="{FF2B5EF4-FFF2-40B4-BE49-F238E27FC236}">
                <a16:creationId xmlns:a16="http://schemas.microsoft.com/office/drawing/2014/main" id="{F6CF8AED-5525-48EC-AD5F-6A2BC363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6092825"/>
            <a:ext cx="35909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ea typeface="宋体" panose="02010600030101010101" pitchFamily="2" charset="-122"/>
              </a:rPr>
              <a:t>where should we backtrack to now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1BA2D965-C61F-45AE-A6CA-48070D7AF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423" y="577120"/>
            <a:ext cx="7290054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Non-chronological backtracking</a:t>
            </a:r>
          </a:p>
        </p:txBody>
      </p:sp>
      <p:sp>
        <p:nvSpPr>
          <p:cNvPr id="26646" name="Text Box 20">
            <a:extLst>
              <a:ext uri="{FF2B5EF4-FFF2-40B4-BE49-F238E27FC236}">
                <a16:creationId xmlns:a16="http://schemas.microsoft.com/office/drawing/2014/main" id="{D8AEF539-4A88-433A-AFC7-0A718FAE8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8264" y="2276475"/>
            <a:ext cx="4749800" cy="4343400"/>
          </a:xfrm>
          <a:noFill/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Which assignments caused </a:t>
            </a:r>
          </a:p>
          <a:p>
            <a:pPr marL="0" indent="0"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the conflicts ? </a:t>
            </a:r>
          </a:p>
          <a:p>
            <a:pPr marL="0" indent="0" eaLnBrk="1" hangingPunct="1">
              <a:buClr>
                <a:schemeClr val="bg1"/>
              </a:buClr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0@1</a:t>
            </a:r>
          </a:p>
          <a:p>
            <a:pPr marL="0" indent="0" eaLnBrk="1" hangingPunct="1">
              <a:buClr>
                <a:schemeClr val="bg1"/>
              </a:buClr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0@3</a:t>
            </a:r>
          </a:p>
          <a:p>
            <a:pPr marL="0" indent="0" eaLnBrk="1" hangingPunct="1">
              <a:buClr>
                <a:schemeClr val="bg1"/>
              </a:buClr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0@3</a:t>
            </a:r>
            <a:endParaRPr lang="en-US" altLang="zh-CN" sz="1800" i="1" baseline="-25000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buClr>
                <a:schemeClr val="bg1"/>
              </a:buClr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1@2</a:t>
            </a:r>
          </a:p>
          <a:p>
            <a:pPr marL="0" indent="0" eaLnBrk="1" hangingPunct="1">
              <a:buClr>
                <a:schemeClr val="bg1"/>
              </a:buClr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8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13</a:t>
            </a:r>
            <a:r>
              <a:rPr lang="en-US" altLang="zh-CN" sz="18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1@2</a:t>
            </a: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endParaRPr lang="en-US" altLang="zh-CN" sz="18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endParaRPr lang="en-US" altLang="zh-CN" sz="18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bg1"/>
              </a:buClr>
              <a:buFontTx/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Backtrack to DL = 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6" name="页脚占位符 3">
            <a:extLst>
              <a:ext uri="{FF2B5EF4-FFF2-40B4-BE49-F238E27FC236}">
                <a16:creationId xmlns:a16="http://schemas.microsoft.com/office/drawing/2014/main" id="{3B23F82D-F82B-4795-BB32-F66DEC3B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6627" name="灯片编号占位符 4">
            <a:extLst>
              <a:ext uri="{FF2B5EF4-FFF2-40B4-BE49-F238E27FC236}">
                <a16:creationId xmlns:a16="http://schemas.microsoft.com/office/drawing/2014/main" id="{E87EF18F-62F9-43BE-BF5F-CF3B692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AD0E6A-178E-4255-B6B8-A3EB626CA7D4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AutoShape 3">
            <a:extLst>
              <a:ext uri="{FF2B5EF4-FFF2-40B4-BE49-F238E27FC236}">
                <a16:creationId xmlns:a16="http://schemas.microsoft.com/office/drawing/2014/main" id="{9C982489-CDE9-4902-807D-C532D0B6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15000"/>
            <a:ext cx="1676400" cy="914400"/>
          </a:xfrm>
          <a:prstGeom prst="wedgeRectCallout">
            <a:avLst>
              <a:gd name="adj1" fmla="val -71306"/>
              <a:gd name="adj2" fmla="val -1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Non-chronological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backtracking</a:t>
            </a:r>
          </a:p>
        </p:txBody>
      </p:sp>
      <p:sp>
        <p:nvSpPr>
          <p:cNvPr id="26630" name="Oval 4">
            <a:extLst>
              <a:ext uri="{FF2B5EF4-FFF2-40B4-BE49-F238E27FC236}">
                <a16:creationId xmlns:a16="http://schemas.microsoft.com/office/drawing/2014/main" id="{85A1333A-759A-4A53-9969-F6A6DD18A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2559050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400" i="1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26631" name="Line 5">
            <a:extLst>
              <a:ext uri="{FF2B5EF4-FFF2-40B4-BE49-F238E27FC236}">
                <a16:creationId xmlns:a16="http://schemas.microsoft.com/office/drawing/2014/main" id="{04D21FFB-1EA7-44E4-B251-40FC65EC50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3538" y="2968625"/>
            <a:ext cx="161925" cy="4079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2" name="Oval 6">
            <a:extLst>
              <a:ext uri="{FF2B5EF4-FFF2-40B4-BE49-F238E27FC236}">
                <a16:creationId xmlns:a16="http://schemas.microsoft.com/office/drawing/2014/main" id="{69E79E48-59B3-4DD8-8E19-0DCE9D485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3376613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633" name="Oval 7">
            <a:extLst>
              <a:ext uri="{FF2B5EF4-FFF2-40B4-BE49-F238E27FC236}">
                <a16:creationId xmlns:a16="http://schemas.microsoft.com/office/drawing/2014/main" id="{80C9AEED-0DFF-4977-BC99-6FA49855F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4192588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2400" i="1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sz="2400" i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4" name="Oval 8">
            <a:extLst>
              <a:ext uri="{FF2B5EF4-FFF2-40B4-BE49-F238E27FC236}">
                <a16:creationId xmlns:a16="http://schemas.microsoft.com/office/drawing/2014/main" id="{08F301E7-240B-4E4B-A8FA-52AF897B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4951413"/>
            <a:ext cx="433388" cy="466725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635" name="Oval 9">
            <a:extLst>
              <a:ext uri="{FF2B5EF4-FFF2-40B4-BE49-F238E27FC236}">
                <a16:creationId xmlns:a16="http://schemas.microsoft.com/office/drawing/2014/main" id="{4D7FD6D7-7EBE-4827-A2BF-4FF24D3A3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951413"/>
            <a:ext cx="431800" cy="466725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636" name="Line 10">
            <a:extLst>
              <a:ext uri="{FF2B5EF4-FFF2-40B4-BE49-F238E27FC236}">
                <a16:creationId xmlns:a16="http://schemas.microsoft.com/office/drawing/2014/main" id="{A2E529F5-409B-4925-B2E1-FDD9701A0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3663" y="3784600"/>
            <a:ext cx="161925" cy="4079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7" name="Line 11">
            <a:extLst>
              <a:ext uri="{FF2B5EF4-FFF2-40B4-BE49-F238E27FC236}">
                <a16:creationId xmlns:a16="http://schemas.microsoft.com/office/drawing/2014/main" id="{2532B321-159B-4B69-B558-E9B29CA0C8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9813" y="4602163"/>
            <a:ext cx="161925" cy="4079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8" name="Line 12">
            <a:extLst>
              <a:ext uri="{FF2B5EF4-FFF2-40B4-BE49-F238E27FC236}">
                <a16:creationId xmlns:a16="http://schemas.microsoft.com/office/drawing/2014/main" id="{FD7F1212-439F-4613-A9A1-4027E4851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1613" y="4602163"/>
            <a:ext cx="215900" cy="3492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9" name="Freeform 13">
            <a:extLst>
              <a:ext uri="{FF2B5EF4-FFF2-40B4-BE49-F238E27FC236}">
                <a16:creationId xmlns:a16="http://schemas.microsoft.com/office/drawing/2014/main" id="{F9BBAB35-31A3-4D69-B34B-E8EA5D0B2FBF}"/>
              </a:ext>
            </a:extLst>
          </p:cNvPr>
          <p:cNvSpPr>
            <a:spLocks/>
          </p:cNvSpPr>
          <p:nvPr/>
        </p:nvSpPr>
        <p:spPr bwMode="auto">
          <a:xfrm>
            <a:off x="5638800" y="2209800"/>
            <a:ext cx="685800" cy="2743200"/>
          </a:xfrm>
          <a:custGeom>
            <a:avLst/>
            <a:gdLst>
              <a:gd name="T0" fmla="*/ 0 w 880"/>
              <a:gd name="T1" fmla="*/ 2147483646 h 1728"/>
              <a:gd name="T2" fmla="*/ 2147483646 w 880"/>
              <a:gd name="T3" fmla="*/ 2147483646 h 1728"/>
              <a:gd name="T4" fmla="*/ 2147483646 w 880"/>
              <a:gd name="T5" fmla="*/ 2147483646 h 1728"/>
              <a:gd name="T6" fmla="*/ 2147483646 w 880"/>
              <a:gd name="T7" fmla="*/ 2147483646 h 1728"/>
              <a:gd name="T8" fmla="*/ 2147483646 w 880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0" h="1728">
                <a:moveTo>
                  <a:pt x="0" y="1728"/>
                </a:moveTo>
                <a:cubicBezTo>
                  <a:pt x="64" y="1668"/>
                  <a:pt x="128" y="1608"/>
                  <a:pt x="192" y="1584"/>
                </a:cubicBezTo>
                <a:cubicBezTo>
                  <a:pt x="256" y="1560"/>
                  <a:pt x="280" y="1648"/>
                  <a:pt x="384" y="1584"/>
                </a:cubicBezTo>
                <a:cubicBezTo>
                  <a:pt x="488" y="1520"/>
                  <a:pt x="752" y="1464"/>
                  <a:pt x="816" y="1200"/>
                </a:cubicBezTo>
                <a:cubicBezTo>
                  <a:pt x="880" y="936"/>
                  <a:pt x="824" y="468"/>
                  <a:pt x="7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0" name="Text Box 14">
            <a:extLst>
              <a:ext uri="{FF2B5EF4-FFF2-40B4-BE49-F238E27FC236}">
                <a16:creationId xmlns:a16="http://schemas.microsoft.com/office/drawing/2014/main" id="{A4B7F6B8-0933-470B-8920-66241D700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2735263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641" name="Text Box 15">
            <a:extLst>
              <a:ext uri="{FF2B5EF4-FFF2-40B4-BE49-F238E27FC236}">
                <a16:creationId xmlns:a16="http://schemas.microsoft.com/office/drawing/2014/main" id="{1BDD3848-29D7-48AE-87C8-71CD3DCD6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3468688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42" name="Text Box 16">
            <a:extLst>
              <a:ext uri="{FF2B5EF4-FFF2-40B4-BE49-F238E27FC236}">
                <a16:creationId xmlns:a16="http://schemas.microsoft.com/office/drawing/2014/main" id="{C38C3F18-A9B5-49D2-A82A-DA9E9BFD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4284663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6643" name="Text Box 17">
            <a:extLst>
              <a:ext uri="{FF2B5EF4-FFF2-40B4-BE49-F238E27FC236}">
                <a16:creationId xmlns:a16="http://schemas.microsoft.com/office/drawing/2014/main" id="{7DA0D37C-A67F-4899-BD32-7D311B73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951413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</a:t>
            </a:r>
          </a:p>
        </p:txBody>
      </p:sp>
      <p:sp>
        <p:nvSpPr>
          <p:cNvPr id="26644" name="Text Box 18">
            <a:extLst>
              <a:ext uri="{FF2B5EF4-FFF2-40B4-BE49-F238E27FC236}">
                <a16:creationId xmlns:a16="http://schemas.microsoft.com/office/drawing/2014/main" id="{9AB64402-27B1-4582-A22B-DD7584564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4951413"/>
            <a:ext cx="4857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’</a:t>
            </a:r>
          </a:p>
        </p:txBody>
      </p:sp>
      <p:sp>
        <p:nvSpPr>
          <p:cNvPr id="26645" name="Text Box 19">
            <a:extLst>
              <a:ext uri="{FF2B5EF4-FFF2-40B4-BE49-F238E27FC236}">
                <a16:creationId xmlns:a16="http://schemas.microsoft.com/office/drawing/2014/main" id="{686CD7F6-4ED2-4ECD-8DAB-70DA71743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752600"/>
            <a:ext cx="10810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Decision level</a:t>
            </a:r>
          </a:p>
        </p:txBody>
      </p:sp>
      <p:sp>
        <p:nvSpPr>
          <p:cNvPr id="26647" name="Oval 21">
            <a:extLst>
              <a:ext uri="{FF2B5EF4-FFF2-40B4-BE49-F238E27FC236}">
                <a16:creationId xmlns:a16="http://schemas.microsoft.com/office/drawing/2014/main" id="{20385A8D-D614-4CA0-9E22-2CA17E05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700213"/>
            <a:ext cx="431800" cy="466725"/>
          </a:xfrm>
          <a:prstGeom prst="ellips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400" i="1">
              <a:solidFill>
                <a:schemeClr val="folHlink"/>
              </a:solidFill>
              <a:ea typeface="宋体" panose="02010600030101010101" pitchFamily="2" charset="-122"/>
            </a:endParaRPr>
          </a:p>
        </p:txBody>
      </p:sp>
      <p:sp>
        <p:nvSpPr>
          <p:cNvPr id="26648" name="Line 22">
            <a:extLst>
              <a:ext uri="{FF2B5EF4-FFF2-40B4-BE49-F238E27FC236}">
                <a16:creationId xmlns:a16="http://schemas.microsoft.com/office/drawing/2014/main" id="{3DD00FEB-E8A1-46C6-AC92-637D0C381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1838" y="2141538"/>
            <a:ext cx="161925" cy="4079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9" name="Text Box 23">
            <a:extLst>
              <a:ext uri="{FF2B5EF4-FFF2-40B4-BE49-F238E27FC236}">
                <a16:creationId xmlns:a16="http://schemas.microsoft.com/office/drawing/2014/main" id="{86018880-A936-4C58-B14C-C962C0FA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752600"/>
            <a:ext cx="269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6650" name="AutoShape 24">
            <a:extLst>
              <a:ext uri="{FF2B5EF4-FFF2-40B4-BE49-F238E27FC236}">
                <a16:creationId xmlns:a16="http://schemas.microsoft.com/office/drawing/2014/main" id="{195C9BB6-6128-4D2E-8EB7-7E638DD79F6B}"/>
              </a:ext>
            </a:extLst>
          </p:cNvPr>
          <p:cNvSpPr>
            <a:spLocks/>
          </p:cNvSpPr>
          <p:nvPr/>
        </p:nvSpPr>
        <p:spPr bwMode="auto">
          <a:xfrm>
            <a:off x="1539875" y="3416300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51" name="Text Box 25">
            <a:extLst>
              <a:ext uri="{FF2B5EF4-FFF2-40B4-BE49-F238E27FC236}">
                <a16:creationId xmlns:a16="http://schemas.microsoft.com/office/drawing/2014/main" id="{DC1EAA39-BAB1-4AF1-A27D-3C03768D7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644900"/>
            <a:ext cx="19177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70C0"/>
                </a:solidFill>
                <a:ea typeface="宋体" panose="02010600030101010101" pitchFamily="2" charset="-122"/>
              </a:rPr>
              <a:t>These assignments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70C0"/>
                </a:solidFill>
                <a:ea typeface="宋体" panose="02010600030101010101" pitchFamily="2" charset="-122"/>
              </a:rPr>
              <a:t>Are sufficient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0070C0"/>
                </a:solidFill>
                <a:ea typeface="宋体" panose="02010600030101010101" pitchFamily="2" charset="-122"/>
              </a:rPr>
              <a:t>Causing a conflict.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B0CB3207-A579-4A83-BBF2-6B62A159B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767416"/>
            <a:ext cx="8229600" cy="9556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Non-chronological backtracking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72ABAAB3-FFD6-4A6E-BA1C-906FE2912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the rule</a:t>
            </a:r>
            <a:r>
              <a:rPr lang="en-US" altLang="zh-CN">
                <a:ea typeface="宋体" panose="02010600030101010101" pitchFamily="2" charset="-122"/>
              </a:rPr>
              <a:t> is: backtrack to the largest decision level in the conflict clause. 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This works for both the initial conflict and the conflict after the flip.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Q: What if the flipped assignment works?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A: Change the decision retroactively.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0" name="页脚占位符 3">
            <a:extLst>
              <a:ext uri="{FF2B5EF4-FFF2-40B4-BE49-F238E27FC236}">
                <a16:creationId xmlns:a16="http://schemas.microsoft.com/office/drawing/2014/main" id="{4589859F-B68E-412B-B3ED-575A77EF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7651" name="灯片编号占位符 4">
            <a:extLst>
              <a:ext uri="{FF2B5EF4-FFF2-40B4-BE49-F238E27FC236}">
                <a16:creationId xmlns:a16="http://schemas.microsoft.com/office/drawing/2014/main" id="{94E36B0B-3EB5-459D-86DE-2D5E0AF4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3F5A98-37AA-4A99-BAB0-03934E663266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3EF2A4A8-F214-46C1-A7E5-F54023D9E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537628"/>
            <a:ext cx="7290054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Non-chronological Backtracking</a:t>
            </a:r>
          </a:p>
        </p:txBody>
      </p:sp>
      <p:sp>
        <p:nvSpPr>
          <p:cNvPr id="28674" name="页脚占位符 3">
            <a:extLst>
              <a:ext uri="{FF2B5EF4-FFF2-40B4-BE49-F238E27FC236}">
                <a16:creationId xmlns:a16="http://schemas.microsoft.com/office/drawing/2014/main" id="{F3B9D46F-AB96-4B94-99C1-F687B656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28675" name="灯片编号占位符 4">
            <a:extLst>
              <a:ext uri="{FF2B5EF4-FFF2-40B4-BE49-F238E27FC236}">
                <a16:creationId xmlns:a16="http://schemas.microsoft.com/office/drawing/2014/main" id="{B8223DDA-3A53-47BE-8630-E20894CF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6E3BE-F7AC-4104-9FE4-D9AA0816AE19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63678D20-0392-461D-8ECD-26DC03937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80022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229B8DD5-0C25-4F91-B48B-72EFB7109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42093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12677" name="Text Box 5">
            <a:extLst>
              <a:ext uri="{FF2B5EF4-FFF2-40B4-BE49-F238E27FC236}">
                <a16:creationId xmlns:a16="http://schemas.microsoft.com/office/drawing/2014/main" id="{5554F5A2-7792-4F05-BF14-11D31288E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06863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12678" name="Text Box 6">
            <a:extLst>
              <a:ext uri="{FF2B5EF4-FFF2-40B4-BE49-F238E27FC236}">
                <a16:creationId xmlns:a16="http://schemas.microsoft.com/office/drawing/2014/main" id="{88450244-689F-40C5-9585-F4145FB6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71633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12679" name="Text Box 7">
            <a:extLst>
              <a:ext uri="{FF2B5EF4-FFF2-40B4-BE49-F238E27FC236}">
                <a16:creationId xmlns:a16="http://schemas.microsoft.com/office/drawing/2014/main" id="{1BF6F0C0-42D7-490C-AB89-E4DF6A201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436562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28682" name="Group 8">
            <a:extLst>
              <a:ext uri="{FF2B5EF4-FFF2-40B4-BE49-F238E27FC236}">
                <a16:creationId xmlns:a16="http://schemas.microsoft.com/office/drawing/2014/main" id="{DEBB5243-FCCE-4010-A949-3C9B9E717537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4483100"/>
            <a:ext cx="144463" cy="215900"/>
            <a:chOff x="1791" y="2840"/>
            <a:chExt cx="91" cy="136"/>
          </a:xfrm>
        </p:grpSpPr>
        <p:sp>
          <p:nvSpPr>
            <p:cNvPr id="28698" name="Line 9">
              <a:extLst>
                <a:ext uri="{FF2B5EF4-FFF2-40B4-BE49-F238E27FC236}">
                  <a16:creationId xmlns:a16="http://schemas.microsoft.com/office/drawing/2014/main" id="{2803B26D-ECD5-4BE5-B652-EE6FE3DAE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10">
              <a:extLst>
                <a:ext uri="{FF2B5EF4-FFF2-40B4-BE49-F238E27FC236}">
                  <a16:creationId xmlns:a16="http://schemas.microsoft.com/office/drawing/2014/main" id="{261F8E13-74EB-4F12-B302-73517F99A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683" name="Line 11">
            <a:extLst>
              <a:ext uri="{FF2B5EF4-FFF2-40B4-BE49-F238E27FC236}">
                <a16:creationId xmlns:a16="http://schemas.microsoft.com/office/drawing/2014/main" id="{9BC7A25A-933B-4B4B-BBBA-FD079C387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429000"/>
            <a:ext cx="576263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84" name="Text Box 12">
            <a:extLst>
              <a:ext uri="{FF2B5EF4-FFF2-40B4-BE49-F238E27FC236}">
                <a16:creationId xmlns:a16="http://schemas.microsoft.com/office/drawing/2014/main" id="{454AEF58-DEB6-40BE-85D6-D5BE3DD21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724400"/>
            <a:ext cx="728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7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12685" name="Text Box 13">
            <a:extLst>
              <a:ext uri="{FF2B5EF4-FFF2-40B4-BE49-F238E27FC236}">
                <a16:creationId xmlns:a16="http://schemas.microsoft.com/office/drawing/2014/main" id="{668C60BF-05FC-46D4-BC2E-6CD21C90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110163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9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12686" name="Text Box 14">
            <a:extLst>
              <a:ext uri="{FF2B5EF4-FFF2-40B4-BE49-F238E27FC236}">
                <a16:creationId xmlns:a16="http://schemas.microsoft.com/office/drawing/2014/main" id="{B74C238A-209F-4009-B64F-2520E432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716338"/>
            <a:ext cx="728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6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12687" name="Text Box 15">
            <a:extLst>
              <a:ext uri="{FF2B5EF4-FFF2-40B4-BE49-F238E27FC236}">
                <a16:creationId xmlns:a16="http://schemas.microsoft.com/office/drawing/2014/main" id="{A059F1BD-1E11-46A1-B7F8-D32D0CE8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29260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</a:p>
        </p:txBody>
      </p:sp>
      <p:grpSp>
        <p:nvGrpSpPr>
          <p:cNvPr id="412688" name="Group 16">
            <a:extLst>
              <a:ext uri="{FF2B5EF4-FFF2-40B4-BE49-F238E27FC236}">
                <a16:creationId xmlns:a16="http://schemas.microsoft.com/office/drawing/2014/main" id="{EF20180A-F92D-449A-A66B-C68AE5C8861C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5229225"/>
            <a:ext cx="144463" cy="215900"/>
            <a:chOff x="1791" y="2840"/>
            <a:chExt cx="91" cy="136"/>
          </a:xfrm>
        </p:grpSpPr>
        <p:sp>
          <p:nvSpPr>
            <p:cNvPr id="28696" name="Line 17">
              <a:extLst>
                <a:ext uri="{FF2B5EF4-FFF2-40B4-BE49-F238E27FC236}">
                  <a16:creationId xmlns:a16="http://schemas.microsoft.com/office/drawing/2014/main" id="{FC9E0723-6B8B-41DC-8B91-49279EADE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18">
              <a:extLst>
                <a:ext uri="{FF2B5EF4-FFF2-40B4-BE49-F238E27FC236}">
                  <a16:creationId xmlns:a16="http://schemas.microsoft.com/office/drawing/2014/main" id="{8EAF78E3-4AE4-4504-9783-179D2B064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691" name="Text Box 19">
            <a:extLst>
              <a:ext uri="{FF2B5EF4-FFF2-40B4-BE49-F238E27FC236}">
                <a16:creationId xmlns:a16="http://schemas.microsoft.com/office/drawing/2014/main" id="{65F7438F-8583-4A27-A1C3-8806D5BD3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365625"/>
            <a:ext cx="728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12692" name="Text Box 20">
            <a:extLst>
              <a:ext uri="{FF2B5EF4-FFF2-40B4-BE49-F238E27FC236}">
                <a16:creationId xmlns:a16="http://schemas.microsoft.com/office/drawing/2014/main" id="{AF429592-E11C-4870-8D41-6D12E3C37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084763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9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12693" name="Freeform 21">
            <a:extLst>
              <a:ext uri="{FF2B5EF4-FFF2-40B4-BE49-F238E27FC236}">
                <a16:creationId xmlns:a16="http://schemas.microsoft.com/office/drawing/2014/main" id="{B0365A4F-E43B-4698-88C1-AAC11A86B235}"/>
              </a:ext>
            </a:extLst>
          </p:cNvPr>
          <p:cNvSpPr>
            <a:spLocks/>
          </p:cNvSpPr>
          <p:nvPr/>
        </p:nvSpPr>
        <p:spPr bwMode="auto">
          <a:xfrm>
            <a:off x="4787900" y="3357563"/>
            <a:ext cx="287338" cy="2051050"/>
          </a:xfrm>
          <a:custGeom>
            <a:avLst/>
            <a:gdLst>
              <a:gd name="T0" fmla="*/ 2147483646 w 145"/>
              <a:gd name="T1" fmla="*/ 2147483646 h 839"/>
              <a:gd name="T2" fmla="*/ 2147483646 w 145"/>
              <a:gd name="T3" fmla="*/ 2147483646 h 839"/>
              <a:gd name="T4" fmla="*/ 2147483646 w 145"/>
              <a:gd name="T5" fmla="*/ 2147483646 h 839"/>
              <a:gd name="T6" fmla="*/ 2147483646 w 145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" h="839">
                <a:moveTo>
                  <a:pt x="99" y="817"/>
                </a:moveTo>
                <a:cubicBezTo>
                  <a:pt x="106" y="828"/>
                  <a:pt x="114" y="839"/>
                  <a:pt x="99" y="771"/>
                </a:cubicBezTo>
                <a:cubicBezTo>
                  <a:pt x="84" y="703"/>
                  <a:pt x="0" y="536"/>
                  <a:pt x="8" y="408"/>
                </a:cubicBezTo>
                <a:cubicBezTo>
                  <a:pt x="16" y="280"/>
                  <a:pt x="80" y="140"/>
                  <a:pt x="1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694" name="Text Box 22">
            <a:extLst>
              <a:ext uri="{FF2B5EF4-FFF2-40B4-BE49-F238E27FC236}">
                <a16:creationId xmlns:a16="http://schemas.microsoft.com/office/drawing/2014/main" id="{56B84650-3DCB-425F-9095-AB02B8C55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06863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412695" name="Group 23">
            <a:extLst>
              <a:ext uri="{FF2B5EF4-FFF2-40B4-BE49-F238E27FC236}">
                <a16:creationId xmlns:a16="http://schemas.microsoft.com/office/drawing/2014/main" id="{67CD74BB-C286-4E2A-814A-33B62D91ED74}"/>
              </a:ext>
            </a:extLst>
          </p:cNvPr>
          <p:cNvGrpSpPr>
            <a:grpSpLocks/>
          </p:cNvGrpSpPr>
          <p:nvPr/>
        </p:nvGrpSpPr>
        <p:grpSpPr bwMode="auto">
          <a:xfrm>
            <a:off x="4884738" y="5229225"/>
            <a:ext cx="144462" cy="215900"/>
            <a:chOff x="1791" y="2840"/>
            <a:chExt cx="91" cy="136"/>
          </a:xfrm>
        </p:grpSpPr>
        <p:sp>
          <p:nvSpPr>
            <p:cNvPr id="28694" name="Line 24">
              <a:extLst>
                <a:ext uri="{FF2B5EF4-FFF2-40B4-BE49-F238E27FC236}">
                  <a16:creationId xmlns:a16="http://schemas.microsoft.com/office/drawing/2014/main" id="{CB3F1523-57DA-43F3-8077-90936D38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5">
              <a:extLst>
                <a:ext uri="{FF2B5EF4-FFF2-40B4-BE49-F238E27FC236}">
                  <a16:creationId xmlns:a16="http://schemas.microsoft.com/office/drawing/2014/main" id="{B7C86779-8040-46CB-8428-BA4BCEA3A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4" grpId="0"/>
      <p:bldP spid="412685" grpId="0"/>
      <p:bldP spid="412686" grpId="0"/>
      <p:bldP spid="412687" grpId="0"/>
      <p:bldP spid="412691" grpId="0"/>
      <p:bldP spid="412692" grpId="0"/>
      <p:bldP spid="412692" grpId="1"/>
      <p:bldP spid="41269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E3F24FF3-3D7E-4930-8BBD-F77071468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More Conflict Clauses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E983E4F9-E69F-48C3-91C2-63B79BDB4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3387" y="1692275"/>
            <a:ext cx="8253413" cy="476091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Def: A Conflict Clause is any clause implied by the formula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dirty="0"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 be a set of literals labeling nodes that form a cut in the implication graph, separating the conflict node from the roots. 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Claim: </a:t>
            </a:r>
            <a:r>
              <a:rPr lang="en-US" altLang="zh-CN" sz="32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baseline="-25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2</a:t>
            </a:r>
            <a:r>
              <a:rPr lang="en-US" altLang="zh-CN" baseline="-250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 is a Conflict Clause.</a:t>
            </a:r>
          </a:p>
        </p:txBody>
      </p:sp>
      <p:sp>
        <p:nvSpPr>
          <p:cNvPr id="30722" name="页脚占位符 3">
            <a:extLst>
              <a:ext uri="{FF2B5EF4-FFF2-40B4-BE49-F238E27FC236}">
                <a16:creationId xmlns:a16="http://schemas.microsoft.com/office/drawing/2014/main" id="{F3F15564-6D49-4BB9-B608-554377B4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0723" name="灯片编号占位符 4">
            <a:extLst>
              <a:ext uri="{FF2B5EF4-FFF2-40B4-BE49-F238E27FC236}">
                <a16:creationId xmlns:a16="http://schemas.microsoft.com/office/drawing/2014/main" id="{5653ECDB-8B1F-476B-8C3D-98145A6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AC50C6-0634-49DA-976E-803D1DC4B179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726" name="Group 4">
            <a:extLst>
              <a:ext uri="{FF2B5EF4-FFF2-40B4-BE49-F238E27FC236}">
                <a16:creationId xmlns:a16="http://schemas.microsoft.com/office/drawing/2014/main" id="{30984E77-B690-4335-B35F-860E0BCD0E1D}"/>
              </a:ext>
            </a:extLst>
          </p:cNvPr>
          <p:cNvGrpSpPr>
            <a:grpSpLocks/>
          </p:cNvGrpSpPr>
          <p:nvPr/>
        </p:nvGrpSpPr>
        <p:grpSpPr bwMode="auto">
          <a:xfrm>
            <a:off x="3079750" y="4860925"/>
            <a:ext cx="1600200" cy="1012825"/>
            <a:chOff x="3648" y="2496"/>
            <a:chExt cx="1008" cy="638"/>
          </a:xfrm>
        </p:grpSpPr>
        <p:sp>
          <p:nvSpPr>
            <p:cNvPr id="30781" name="Oval 5">
              <a:extLst>
                <a:ext uri="{FF2B5EF4-FFF2-40B4-BE49-F238E27FC236}">
                  <a16:creationId xmlns:a16="http://schemas.microsoft.com/office/drawing/2014/main" id="{4B327B9E-9290-4F9D-8FC2-E441EC143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0782" name="AutoShape 6">
              <a:extLst>
                <a:ext uri="{FF2B5EF4-FFF2-40B4-BE49-F238E27FC236}">
                  <a16:creationId xmlns:a16="http://schemas.microsoft.com/office/drawing/2014/main" id="{A6BB52E8-66B5-4AB3-9D26-9632FF3E73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83" name="AutoShape 7">
              <a:extLst>
                <a:ext uri="{FF2B5EF4-FFF2-40B4-BE49-F238E27FC236}">
                  <a16:creationId xmlns:a16="http://schemas.microsoft.com/office/drawing/2014/main" id="{3F2786E9-D8BC-48F5-ADFC-CB46924ECC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682" y="2832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84" name="Text Box 8">
              <a:extLst>
                <a:ext uri="{FF2B5EF4-FFF2-40B4-BE49-F238E27FC236}">
                  <a16:creationId xmlns:a16="http://schemas.microsoft.com/office/drawing/2014/main" id="{252574C2-E1E1-4E17-BAF4-318EE1ED5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57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30785" name="Text Box 9">
              <a:extLst>
                <a:ext uri="{FF2B5EF4-FFF2-40B4-BE49-F238E27FC236}">
                  <a16:creationId xmlns:a16="http://schemas.microsoft.com/office/drawing/2014/main" id="{222ED2DB-EBBE-4902-9434-486D018ED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78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30786" name="Text Box 10">
              <a:extLst>
                <a:ext uri="{FF2B5EF4-FFF2-40B4-BE49-F238E27FC236}">
                  <a16:creationId xmlns:a16="http://schemas.microsoft.com/office/drawing/2014/main" id="{C6BE7094-44B5-42F2-83C9-BE72A7E3B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86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0727" name="Group 11">
            <a:extLst>
              <a:ext uri="{FF2B5EF4-FFF2-40B4-BE49-F238E27FC236}">
                <a16:creationId xmlns:a16="http://schemas.microsoft.com/office/drawing/2014/main" id="{A85A00EA-AFE1-4402-99DA-52DF8184B3CA}"/>
              </a:ext>
            </a:extLst>
          </p:cNvPr>
          <p:cNvGrpSpPr>
            <a:grpSpLocks/>
          </p:cNvGrpSpPr>
          <p:nvPr/>
        </p:nvGrpSpPr>
        <p:grpSpPr bwMode="auto">
          <a:xfrm>
            <a:off x="4048125" y="4327525"/>
            <a:ext cx="1622425" cy="1158875"/>
            <a:chOff x="4258" y="2160"/>
            <a:chExt cx="1022" cy="730"/>
          </a:xfrm>
        </p:grpSpPr>
        <p:cxnSp>
          <p:nvCxnSpPr>
            <p:cNvPr id="30775" name="AutoShape 12">
              <a:extLst>
                <a:ext uri="{FF2B5EF4-FFF2-40B4-BE49-F238E27FC236}">
                  <a16:creationId xmlns:a16="http://schemas.microsoft.com/office/drawing/2014/main" id="{51C13F9B-5634-47AF-AEC6-2D08B40909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5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6" name="AutoShape 13">
              <a:extLst>
                <a:ext uri="{FF2B5EF4-FFF2-40B4-BE49-F238E27FC236}">
                  <a16:creationId xmlns:a16="http://schemas.microsoft.com/office/drawing/2014/main" id="{BD2D1E2E-70BE-48F1-BBDB-10064D5271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72" y="2160"/>
              <a:ext cx="57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77" name="Text Box 14">
              <a:extLst>
                <a:ext uri="{FF2B5EF4-FFF2-40B4-BE49-F238E27FC236}">
                  <a16:creationId xmlns:a16="http://schemas.microsoft.com/office/drawing/2014/main" id="{F3E3BF1B-03DE-4122-9BAE-356898E29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220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0778" name="Text Box 15">
              <a:extLst>
                <a:ext uri="{FF2B5EF4-FFF2-40B4-BE49-F238E27FC236}">
                  <a16:creationId xmlns:a16="http://schemas.microsoft.com/office/drawing/2014/main" id="{F46895D2-B4EE-4951-A7A2-F8F5F281C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2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0779" name="Text Box 16">
              <a:extLst>
                <a:ext uri="{FF2B5EF4-FFF2-40B4-BE49-F238E27FC236}">
                  <a16:creationId xmlns:a16="http://schemas.microsoft.com/office/drawing/2014/main" id="{5FE5B88A-CF45-4A98-84D8-234B47EC2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352"/>
              <a:ext cx="624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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conflict</a:t>
              </a:r>
            </a:p>
          </p:txBody>
        </p:sp>
        <p:sp>
          <p:nvSpPr>
            <p:cNvPr id="30780" name="Oval 17">
              <a:extLst>
                <a:ext uri="{FF2B5EF4-FFF2-40B4-BE49-F238E27FC236}">
                  <a16:creationId xmlns:a16="http://schemas.microsoft.com/office/drawing/2014/main" id="{64824B3C-B1E0-43F1-B8AA-A0F551AC4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728" name="Oval 18">
            <a:extLst>
              <a:ext uri="{FF2B5EF4-FFF2-40B4-BE49-F238E27FC236}">
                <a16:creationId xmlns:a16="http://schemas.microsoft.com/office/drawing/2014/main" id="{27FA7FB1-50A9-4B90-950B-554D4ADEE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7847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9" name="Oval 19">
            <a:extLst>
              <a:ext uri="{FF2B5EF4-FFF2-40B4-BE49-F238E27FC236}">
                <a16:creationId xmlns:a16="http://schemas.microsoft.com/office/drawing/2014/main" id="{75C529FC-C088-4B6D-96E0-2DDEC414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585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30" name="Oval 20">
            <a:extLst>
              <a:ext uri="{FF2B5EF4-FFF2-40B4-BE49-F238E27FC236}">
                <a16:creationId xmlns:a16="http://schemas.microsoft.com/office/drawing/2014/main" id="{B3734FC6-3788-4ADE-AA70-A4BE3ACB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58515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31" name="Oval 21">
            <a:extLst>
              <a:ext uri="{FF2B5EF4-FFF2-40B4-BE49-F238E27FC236}">
                <a16:creationId xmlns:a16="http://schemas.microsoft.com/office/drawing/2014/main" id="{5AF8561B-D8B6-485B-8D6D-5970E7928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7179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32" name="Text Box 22">
            <a:extLst>
              <a:ext uri="{FF2B5EF4-FFF2-40B4-BE49-F238E27FC236}">
                <a16:creationId xmlns:a16="http://schemas.microsoft.com/office/drawing/2014/main" id="{24BA22F0-AB81-4B6F-A992-35829E619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972175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=0@1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33" name="Text Box 23">
            <a:extLst>
              <a:ext uri="{FF2B5EF4-FFF2-40B4-BE49-F238E27FC236}">
                <a16:creationId xmlns:a16="http://schemas.microsoft.com/office/drawing/2014/main" id="{C1FFDE01-960C-4D95-AD4B-BE244144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676775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=1@6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34" name="Text Box 24">
            <a:extLst>
              <a:ext uri="{FF2B5EF4-FFF2-40B4-BE49-F238E27FC236}">
                <a16:creationId xmlns:a16="http://schemas.microsoft.com/office/drawing/2014/main" id="{244330A6-9074-454F-A9F1-B444EA5A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34131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=0@3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35" name="Text Box 25">
            <a:extLst>
              <a:ext uri="{FF2B5EF4-FFF2-40B4-BE49-F238E27FC236}">
                <a16:creationId xmlns:a16="http://schemas.microsoft.com/office/drawing/2014/main" id="{96757B8D-2A28-442A-8DDE-FF5FBBA8D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597217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=0@3</a:t>
            </a:r>
            <a:endParaRPr lang="en-US" altLang="zh-CN" sz="1600" i="1" baseline="-2500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0736" name="Group 26">
            <a:extLst>
              <a:ext uri="{FF2B5EF4-FFF2-40B4-BE49-F238E27FC236}">
                <a16:creationId xmlns:a16="http://schemas.microsoft.com/office/drawing/2014/main" id="{9C746341-6057-4567-9229-D6D0B7AB8289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3794125"/>
            <a:ext cx="1851025" cy="1012825"/>
            <a:chOff x="3634" y="1824"/>
            <a:chExt cx="1166" cy="638"/>
          </a:xfrm>
        </p:grpSpPr>
        <p:sp>
          <p:nvSpPr>
            <p:cNvPr id="30769" name="Text Box 27">
              <a:extLst>
                <a:ext uri="{FF2B5EF4-FFF2-40B4-BE49-F238E27FC236}">
                  <a16:creationId xmlns:a16="http://schemas.microsoft.com/office/drawing/2014/main" id="{9D44DEC2-1565-4EA3-9A64-A8AB9ED29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92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770" name="Text Box 28">
              <a:extLst>
                <a:ext uri="{FF2B5EF4-FFF2-40B4-BE49-F238E27FC236}">
                  <a16:creationId xmlns:a16="http://schemas.microsoft.com/office/drawing/2014/main" id="{EDDA63A0-15BA-4C25-9B97-8475E091F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5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30771" name="Oval 29">
              <a:extLst>
                <a:ext uri="{FF2B5EF4-FFF2-40B4-BE49-F238E27FC236}">
                  <a16:creationId xmlns:a16="http://schemas.microsoft.com/office/drawing/2014/main" id="{FC6D3C15-AC7A-4A1C-AC8C-801324C8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0772" name="AutoShape 30">
              <a:extLst>
                <a:ext uri="{FF2B5EF4-FFF2-40B4-BE49-F238E27FC236}">
                  <a16:creationId xmlns:a16="http://schemas.microsoft.com/office/drawing/2014/main" id="{4BF09A9E-29A9-4CB5-ADC8-C14F0D79CA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8" y="182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73" name="AutoShape 31">
              <a:extLst>
                <a:ext uri="{FF2B5EF4-FFF2-40B4-BE49-F238E27FC236}">
                  <a16:creationId xmlns:a16="http://schemas.microsoft.com/office/drawing/2014/main" id="{821B1B2A-6C96-4A61-AC44-CB31B2BB94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63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74" name="Text Box 32">
              <a:extLst>
                <a:ext uri="{FF2B5EF4-FFF2-40B4-BE49-F238E27FC236}">
                  <a16:creationId xmlns:a16="http://schemas.microsoft.com/office/drawing/2014/main" id="{A65AFE48-06A2-404A-B16A-8F11DEBC4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</p:grpSp>
      <p:grpSp>
        <p:nvGrpSpPr>
          <p:cNvPr id="30737" name="Group 33">
            <a:extLst>
              <a:ext uri="{FF2B5EF4-FFF2-40B4-BE49-F238E27FC236}">
                <a16:creationId xmlns:a16="http://schemas.microsoft.com/office/drawing/2014/main" id="{7323EB45-1292-41C2-820D-B1F159C5AEF2}"/>
              </a:ext>
            </a:extLst>
          </p:cNvPr>
          <p:cNvGrpSpPr>
            <a:grpSpLocks/>
          </p:cNvGrpSpPr>
          <p:nvPr/>
        </p:nvGrpSpPr>
        <p:grpSpPr bwMode="auto">
          <a:xfrm>
            <a:off x="1076325" y="4914900"/>
            <a:ext cx="1393825" cy="958850"/>
            <a:chOff x="2386" y="2530"/>
            <a:chExt cx="878" cy="604"/>
          </a:xfrm>
        </p:grpSpPr>
        <p:sp>
          <p:nvSpPr>
            <p:cNvPr id="30763" name="Oval 34">
              <a:extLst>
                <a:ext uri="{FF2B5EF4-FFF2-40B4-BE49-F238E27FC236}">
                  <a16:creationId xmlns:a16="http://schemas.microsoft.com/office/drawing/2014/main" id="{C0DED3A8-6382-4C75-ACCA-28BC8228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0764" name="AutoShape 35">
              <a:extLst>
                <a:ext uri="{FF2B5EF4-FFF2-40B4-BE49-F238E27FC236}">
                  <a16:creationId xmlns:a16="http://schemas.microsoft.com/office/drawing/2014/main" id="{82F28C75-1E5C-4EAD-9E3D-B624CEDD35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6" y="2832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65" name="AutoShape 36">
              <a:extLst>
                <a:ext uri="{FF2B5EF4-FFF2-40B4-BE49-F238E27FC236}">
                  <a16:creationId xmlns:a16="http://schemas.microsoft.com/office/drawing/2014/main" id="{CEC68C23-D94B-44CE-8938-CD9ADA91D8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00" y="253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66" name="Text Box 37">
              <a:extLst>
                <a:ext uri="{FF2B5EF4-FFF2-40B4-BE49-F238E27FC236}">
                  <a16:creationId xmlns:a16="http://schemas.microsoft.com/office/drawing/2014/main" id="{50E26A99-6AB6-471F-944D-E3E1C4AA9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84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0767" name="Text Box 38">
              <a:extLst>
                <a:ext uri="{FF2B5EF4-FFF2-40B4-BE49-F238E27FC236}">
                  <a16:creationId xmlns:a16="http://schemas.microsoft.com/office/drawing/2014/main" id="{B16E41A5-CD2D-491A-BC59-288CDF630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57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0768" name="Text Box 39">
              <a:extLst>
                <a:ext uri="{FF2B5EF4-FFF2-40B4-BE49-F238E27FC236}">
                  <a16:creationId xmlns:a16="http://schemas.microsoft.com/office/drawing/2014/main" id="{986A1A0A-34D3-4428-9633-29BC81441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88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0738" name="Group 40">
            <a:extLst>
              <a:ext uri="{FF2B5EF4-FFF2-40B4-BE49-F238E27FC236}">
                <a16:creationId xmlns:a16="http://schemas.microsoft.com/office/drawing/2014/main" id="{08E09367-51B0-4417-AFE1-480BC093EBA6}"/>
              </a:ext>
            </a:extLst>
          </p:cNvPr>
          <p:cNvGrpSpPr>
            <a:grpSpLocks/>
          </p:cNvGrpSpPr>
          <p:nvPr/>
        </p:nvGrpSpPr>
        <p:grpSpPr bwMode="auto">
          <a:xfrm>
            <a:off x="1076325" y="3946525"/>
            <a:ext cx="1393825" cy="860425"/>
            <a:chOff x="2386" y="1920"/>
            <a:chExt cx="878" cy="542"/>
          </a:xfrm>
        </p:grpSpPr>
        <p:sp>
          <p:nvSpPr>
            <p:cNvPr id="30759" name="Oval 41">
              <a:extLst>
                <a:ext uri="{FF2B5EF4-FFF2-40B4-BE49-F238E27FC236}">
                  <a16:creationId xmlns:a16="http://schemas.microsoft.com/office/drawing/2014/main" id="{8CB5591C-0DCB-46DE-91C2-EB3A6261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0760" name="AutoShape 42">
              <a:extLst>
                <a:ext uri="{FF2B5EF4-FFF2-40B4-BE49-F238E27FC236}">
                  <a16:creationId xmlns:a16="http://schemas.microsoft.com/office/drawing/2014/main" id="{BA4EB176-8570-460F-95FE-B016263685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86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61" name="Text Box 43">
              <a:extLst>
                <a:ext uri="{FF2B5EF4-FFF2-40B4-BE49-F238E27FC236}">
                  <a16:creationId xmlns:a16="http://schemas.microsoft.com/office/drawing/2014/main" id="{9F49E558-7145-46E0-BF01-FC9E9BF62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11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30762" name="Text Box 44">
              <a:extLst>
                <a:ext uri="{FF2B5EF4-FFF2-40B4-BE49-F238E27FC236}">
                  <a16:creationId xmlns:a16="http://schemas.microsoft.com/office/drawing/2014/main" id="{8FC545AE-CF4B-4338-834F-57720B350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920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0739" name="Group 45">
            <a:extLst>
              <a:ext uri="{FF2B5EF4-FFF2-40B4-BE49-F238E27FC236}">
                <a16:creationId xmlns:a16="http://schemas.microsoft.com/office/drawing/2014/main" id="{A0B9B722-27F8-4CB4-8256-ECD6CD61C73A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4327525"/>
            <a:ext cx="1905000" cy="1012825"/>
            <a:chOff x="3024" y="2160"/>
            <a:chExt cx="1200" cy="638"/>
          </a:xfrm>
        </p:grpSpPr>
        <p:sp>
          <p:nvSpPr>
            <p:cNvPr id="30753" name="Oval 46">
              <a:extLst>
                <a:ext uri="{FF2B5EF4-FFF2-40B4-BE49-F238E27FC236}">
                  <a16:creationId xmlns:a16="http://schemas.microsoft.com/office/drawing/2014/main" id="{52DB9DEC-5F44-4494-A639-D5486A91A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0754" name="AutoShape 47">
              <a:extLst>
                <a:ext uri="{FF2B5EF4-FFF2-40B4-BE49-F238E27FC236}">
                  <a16:creationId xmlns:a16="http://schemas.microsoft.com/office/drawing/2014/main" id="{81428CD6-9CF0-4FF6-80FE-07593B1E1C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55" name="AutoShape 48">
              <a:extLst>
                <a:ext uri="{FF2B5EF4-FFF2-40B4-BE49-F238E27FC236}">
                  <a16:creationId xmlns:a16="http://schemas.microsoft.com/office/drawing/2014/main" id="{F68BD23F-B155-4A12-B7B8-54FC2C8028E3}"/>
                </a:ext>
              </a:extLst>
            </p:cNvPr>
            <p:cNvCxnSpPr>
              <a:cxnSpLocks noChangeShapeType="1"/>
              <a:stCxn id="30759" idx="6"/>
              <a:endCxn id="30753" idx="1"/>
            </p:cNvCxnSpPr>
            <p:nvPr/>
          </p:nvCxnSpPr>
          <p:spPr bwMode="auto">
            <a:xfrm>
              <a:off x="3024" y="216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6" name="Text Box 49">
              <a:extLst>
                <a:ext uri="{FF2B5EF4-FFF2-40B4-BE49-F238E27FC236}">
                  <a16:creationId xmlns:a16="http://schemas.microsoft.com/office/drawing/2014/main" id="{EF9CCE78-E333-4131-B682-3B68E757F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20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30757" name="Text Box 50">
              <a:extLst>
                <a:ext uri="{FF2B5EF4-FFF2-40B4-BE49-F238E27FC236}">
                  <a16:creationId xmlns:a16="http://schemas.microsoft.com/office/drawing/2014/main" id="{8AF5E979-8036-432F-B556-F97A6C6A1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7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30758" name="Text Box 51">
              <a:extLst>
                <a:ext uri="{FF2B5EF4-FFF2-40B4-BE49-F238E27FC236}">
                  <a16:creationId xmlns:a16="http://schemas.microsoft.com/office/drawing/2014/main" id="{31D63307-207D-43B6-8C7F-FF889B58F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52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0740" name="Text Box 56">
            <a:extLst>
              <a:ext uri="{FF2B5EF4-FFF2-40B4-BE49-F238E27FC236}">
                <a16:creationId xmlns:a16="http://schemas.microsoft.com/office/drawing/2014/main" id="{B6408001-3DAB-4E56-992A-C3FC1B8B8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316288"/>
            <a:ext cx="241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. (x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5321" name="Text Box 57">
            <a:extLst>
              <a:ext uri="{FF2B5EF4-FFF2-40B4-BE49-F238E27FC236}">
                <a16:creationId xmlns:a16="http://schemas.microsoft.com/office/drawing/2014/main" id="{8AA5C66F-0E0B-4DED-B155-7B1010392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959225"/>
            <a:ext cx="1965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. (x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5322" name="Text Box 58">
            <a:extLst>
              <a:ext uri="{FF2B5EF4-FFF2-40B4-BE49-F238E27FC236}">
                <a16:creationId xmlns:a16="http://schemas.microsoft.com/office/drawing/2014/main" id="{912705E8-2CAE-4E5B-BD5A-8297BAC66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652963"/>
            <a:ext cx="2568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. (x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95323" name="Text Box 59">
            <a:extLst>
              <a:ext uri="{FF2B5EF4-FFF2-40B4-BE49-F238E27FC236}">
                <a16:creationId xmlns:a16="http://schemas.microsoft.com/office/drawing/2014/main" id="{02548CC2-6961-4140-B227-689A7EBC4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575" y="5249863"/>
            <a:ext cx="26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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</a:t>
            </a:r>
          </a:p>
        </p:txBody>
      </p:sp>
      <p:grpSp>
        <p:nvGrpSpPr>
          <p:cNvPr id="395325" name="Group 61">
            <a:extLst>
              <a:ext uri="{FF2B5EF4-FFF2-40B4-BE49-F238E27FC236}">
                <a16:creationId xmlns:a16="http://schemas.microsoft.com/office/drawing/2014/main" id="{7F6F414E-AFAF-4609-AB32-2990C66D68AF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3594100"/>
            <a:ext cx="4305300" cy="2295525"/>
            <a:chOff x="712" y="2264"/>
            <a:chExt cx="2712" cy="1446"/>
          </a:xfrm>
        </p:grpSpPr>
        <p:sp>
          <p:nvSpPr>
            <p:cNvPr id="30751" name="Freeform 52">
              <a:extLst>
                <a:ext uri="{FF2B5EF4-FFF2-40B4-BE49-F238E27FC236}">
                  <a16:creationId xmlns:a16="http://schemas.microsoft.com/office/drawing/2014/main" id="{23F80E13-517F-46F4-93FD-7EBFC5AF0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" y="2405"/>
              <a:ext cx="2521" cy="1305"/>
            </a:xfrm>
            <a:custGeom>
              <a:avLst/>
              <a:gdLst>
                <a:gd name="T0" fmla="*/ 2355 w 2521"/>
                <a:gd name="T1" fmla="*/ 1249 h 1305"/>
                <a:gd name="T2" fmla="*/ 1876 w 2521"/>
                <a:gd name="T3" fmla="*/ 1242 h 1305"/>
                <a:gd name="T4" fmla="*/ 1841 w 2521"/>
                <a:gd name="T5" fmla="*/ 1228 h 1305"/>
                <a:gd name="T6" fmla="*/ 1390 w 2521"/>
                <a:gd name="T7" fmla="*/ 1187 h 1305"/>
                <a:gd name="T8" fmla="*/ 1209 w 2521"/>
                <a:gd name="T9" fmla="*/ 1159 h 1305"/>
                <a:gd name="T10" fmla="*/ 890 w 2521"/>
                <a:gd name="T11" fmla="*/ 1180 h 1305"/>
                <a:gd name="T12" fmla="*/ 738 w 2521"/>
                <a:gd name="T13" fmla="*/ 1214 h 1305"/>
                <a:gd name="T14" fmla="*/ 536 w 2521"/>
                <a:gd name="T15" fmla="*/ 1277 h 1305"/>
                <a:gd name="T16" fmla="*/ 446 w 2521"/>
                <a:gd name="T17" fmla="*/ 1305 h 1305"/>
                <a:gd name="T18" fmla="*/ 245 w 2521"/>
                <a:gd name="T19" fmla="*/ 1298 h 1305"/>
                <a:gd name="T20" fmla="*/ 224 w 2521"/>
                <a:gd name="T21" fmla="*/ 1284 h 1305"/>
                <a:gd name="T22" fmla="*/ 134 w 2521"/>
                <a:gd name="T23" fmla="*/ 1249 h 1305"/>
                <a:gd name="T24" fmla="*/ 78 w 2521"/>
                <a:gd name="T25" fmla="*/ 1201 h 1305"/>
                <a:gd name="T26" fmla="*/ 30 w 2521"/>
                <a:gd name="T27" fmla="*/ 1097 h 1305"/>
                <a:gd name="T28" fmla="*/ 78 w 2521"/>
                <a:gd name="T29" fmla="*/ 833 h 1305"/>
                <a:gd name="T30" fmla="*/ 106 w 2521"/>
                <a:gd name="T31" fmla="*/ 770 h 1305"/>
                <a:gd name="T32" fmla="*/ 120 w 2521"/>
                <a:gd name="T33" fmla="*/ 715 h 1305"/>
                <a:gd name="T34" fmla="*/ 71 w 2521"/>
                <a:gd name="T35" fmla="*/ 430 h 1305"/>
                <a:gd name="T36" fmla="*/ 23 w 2521"/>
                <a:gd name="T37" fmla="*/ 326 h 1305"/>
                <a:gd name="T38" fmla="*/ 23 w 2521"/>
                <a:gd name="T39" fmla="*/ 201 h 1305"/>
                <a:gd name="T40" fmla="*/ 245 w 2521"/>
                <a:gd name="T41" fmla="*/ 111 h 1305"/>
                <a:gd name="T42" fmla="*/ 335 w 2521"/>
                <a:gd name="T43" fmla="*/ 104 h 1305"/>
                <a:gd name="T44" fmla="*/ 627 w 2521"/>
                <a:gd name="T45" fmla="*/ 125 h 1305"/>
                <a:gd name="T46" fmla="*/ 980 w 2521"/>
                <a:gd name="T47" fmla="*/ 194 h 1305"/>
                <a:gd name="T48" fmla="*/ 1362 w 2521"/>
                <a:gd name="T49" fmla="*/ 187 h 1305"/>
                <a:gd name="T50" fmla="*/ 1494 w 2521"/>
                <a:gd name="T51" fmla="*/ 167 h 1305"/>
                <a:gd name="T52" fmla="*/ 1550 w 2521"/>
                <a:gd name="T53" fmla="*/ 153 h 1305"/>
                <a:gd name="T54" fmla="*/ 1751 w 2521"/>
                <a:gd name="T55" fmla="*/ 97 h 1305"/>
                <a:gd name="T56" fmla="*/ 1945 w 2521"/>
                <a:gd name="T57" fmla="*/ 35 h 1305"/>
                <a:gd name="T58" fmla="*/ 2202 w 2521"/>
                <a:gd name="T59" fmla="*/ 7 h 1305"/>
                <a:gd name="T60" fmla="*/ 2521 w 2521"/>
                <a:gd name="T61" fmla="*/ 0 h 130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21" h="1305">
                  <a:moveTo>
                    <a:pt x="2355" y="1249"/>
                  </a:moveTo>
                  <a:cubicBezTo>
                    <a:pt x="2195" y="1247"/>
                    <a:pt x="2036" y="1249"/>
                    <a:pt x="1876" y="1242"/>
                  </a:cubicBezTo>
                  <a:cubicBezTo>
                    <a:pt x="1863" y="1241"/>
                    <a:pt x="1853" y="1230"/>
                    <a:pt x="1841" y="1228"/>
                  </a:cubicBezTo>
                  <a:cubicBezTo>
                    <a:pt x="1695" y="1203"/>
                    <a:pt x="1538" y="1195"/>
                    <a:pt x="1390" y="1187"/>
                  </a:cubicBezTo>
                  <a:cubicBezTo>
                    <a:pt x="1329" y="1172"/>
                    <a:pt x="1271" y="1165"/>
                    <a:pt x="1209" y="1159"/>
                  </a:cubicBezTo>
                  <a:cubicBezTo>
                    <a:pt x="1101" y="1163"/>
                    <a:pt x="997" y="1168"/>
                    <a:pt x="890" y="1180"/>
                  </a:cubicBezTo>
                  <a:cubicBezTo>
                    <a:pt x="840" y="1195"/>
                    <a:pt x="790" y="1206"/>
                    <a:pt x="738" y="1214"/>
                  </a:cubicBezTo>
                  <a:cubicBezTo>
                    <a:pt x="670" y="1237"/>
                    <a:pt x="607" y="1259"/>
                    <a:pt x="536" y="1277"/>
                  </a:cubicBezTo>
                  <a:cubicBezTo>
                    <a:pt x="506" y="1285"/>
                    <a:pt x="446" y="1305"/>
                    <a:pt x="446" y="1305"/>
                  </a:cubicBezTo>
                  <a:cubicBezTo>
                    <a:pt x="379" y="1303"/>
                    <a:pt x="312" y="1304"/>
                    <a:pt x="245" y="1298"/>
                  </a:cubicBezTo>
                  <a:cubicBezTo>
                    <a:pt x="237" y="1297"/>
                    <a:pt x="232" y="1287"/>
                    <a:pt x="224" y="1284"/>
                  </a:cubicBezTo>
                  <a:cubicBezTo>
                    <a:pt x="194" y="1271"/>
                    <a:pt x="161" y="1271"/>
                    <a:pt x="134" y="1249"/>
                  </a:cubicBezTo>
                  <a:cubicBezTo>
                    <a:pt x="111" y="1229"/>
                    <a:pt x="107" y="1211"/>
                    <a:pt x="78" y="1201"/>
                  </a:cubicBezTo>
                  <a:cubicBezTo>
                    <a:pt x="66" y="1164"/>
                    <a:pt x="52" y="1129"/>
                    <a:pt x="30" y="1097"/>
                  </a:cubicBezTo>
                  <a:cubicBezTo>
                    <a:pt x="0" y="1008"/>
                    <a:pt x="38" y="913"/>
                    <a:pt x="78" y="833"/>
                  </a:cubicBezTo>
                  <a:cubicBezTo>
                    <a:pt x="88" y="812"/>
                    <a:pt x="99" y="792"/>
                    <a:pt x="106" y="770"/>
                  </a:cubicBezTo>
                  <a:cubicBezTo>
                    <a:pt x="112" y="752"/>
                    <a:pt x="120" y="715"/>
                    <a:pt x="120" y="715"/>
                  </a:cubicBezTo>
                  <a:cubicBezTo>
                    <a:pt x="128" y="631"/>
                    <a:pt x="155" y="486"/>
                    <a:pt x="71" y="430"/>
                  </a:cubicBezTo>
                  <a:cubicBezTo>
                    <a:pt x="59" y="395"/>
                    <a:pt x="43" y="357"/>
                    <a:pt x="23" y="326"/>
                  </a:cubicBezTo>
                  <a:cubicBezTo>
                    <a:pt x="11" y="278"/>
                    <a:pt x="6" y="269"/>
                    <a:pt x="23" y="201"/>
                  </a:cubicBezTo>
                  <a:cubicBezTo>
                    <a:pt x="46" y="109"/>
                    <a:pt x="177" y="117"/>
                    <a:pt x="245" y="111"/>
                  </a:cubicBezTo>
                  <a:cubicBezTo>
                    <a:pt x="275" y="108"/>
                    <a:pt x="305" y="106"/>
                    <a:pt x="335" y="104"/>
                  </a:cubicBezTo>
                  <a:cubicBezTo>
                    <a:pt x="436" y="108"/>
                    <a:pt x="528" y="116"/>
                    <a:pt x="627" y="125"/>
                  </a:cubicBezTo>
                  <a:cubicBezTo>
                    <a:pt x="745" y="156"/>
                    <a:pt x="858" y="185"/>
                    <a:pt x="980" y="194"/>
                  </a:cubicBezTo>
                  <a:cubicBezTo>
                    <a:pt x="1107" y="192"/>
                    <a:pt x="1235" y="191"/>
                    <a:pt x="1362" y="187"/>
                  </a:cubicBezTo>
                  <a:cubicBezTo>
                    <a:pt x="1405" y="186"/>
                    <a:pt x="1452" y="177"/>
                    <a:pt x="1494" y="167"/>
                  </a:cubicBezTo>
                  <a:cubicBezTo>
                    <a:pt x="1513" y="163"/>
                    <a:pt x="1550" y="153"/>
                    <a:pt x="1550" y="153"/>
                  </a:cubicBezTo>
                  <a:cubicBezTo>
                    <a:pt x="1610" y="122"/>
                    <a:pt x="1686" y="113"/>
                    <a:pt x="1751" y="97"/>
                  </a:cubicBezTo>
                  <a:cubicBezTo>
                    <a:pt x="1817" y="81"/>
                    <a:pt x="1881" y="56"/>
                    <a:pt x="1945" y="35"/>
                  </a:cubicBezTo>
                  <a:cubicBezTo>
                    <a:pt x="2007" y="14"/>
                    <a:pt x="2136" y="9"/>
                    <a:pt x="2202" y="7"/>
                  </a:cubicBezTo>
                  <a:cubicBezTo>
                    <a:pt x="2308" y="3"/>
                    <a:pt x="2521" y="0"/>
                    <a:pt x="2521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Text Box 60">
              <a:extLst>
                <a:ext uri="{FF2B5EF4-FFF2-40B4-BE49-F238E27FC236}">
                  <a16:creationId xmlns:a16="http://schemas.microsoft.com/office/drawing/2014/main" id="{64B5CAF2-C780-4B14-B3EF-26DB2C238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226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95327" name="Group 63">
            <a:extLst>
              <a:ext uri="{FF2B5EF4-FFF2-40B4-BE49-F238E27FC236}">
                <a16:creationId xmlns:a16="http://schemas.microsoft.com/office/drawing/2014/main" id="{C6AB6668-AAD0-4149-BC0E-9423E5F6ED57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3429000"/>
            <a:ext cx="298450" cy="2808288"/>
            <a:chOff x="2290" y="2160"/>
            <a:chExt cx="188" cy="1769"/>
          </a:xfrm>
        </p:grpSpPr>
        <p:sp>
          <p:nvSpPr>
            <p:cNvPr id="30749" name="Line 54">
              <a:extLst>
                <a:ext uri="{FF2B5EF4-FFF2-40B4-BE49-F238E27FC236}">
                  <a16:creationId xmlns:a16="http://schemas.microsoft.com/office/drawing/2014/main" id="{756F4EEC-D3A0-492A-9EDB-049195FA4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250"/>
              <a:ext cx="0" cy="167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Text Box 62">
              <a:extLst>
                <a:ext uri="{FF2B5EF4-FFF2-40B4-BE49-F238E27FC236}">
                  <a16:creationId xmlns:a16="http://schemas.microsoft.com/office/drawing/2014/main" id="{9AECEA6A-5CB7-49A2-98DB-A36194C1A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1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395329" name="Group 65">
            <a:extLst>
              <a:ext uri="{FF2B5EF4-FFF2-40B4-BE49-F238E27FC236}">
                <a16:creationId xmlns:a16="http://schemas.microsoft.com/office/drawing/2014/main" id="{5D09650B-8D22-48D4-BCD5-50B4163F5FD8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3860800"/>
            <a:ext cx="1798638" cy="2405063"/>
            <a:chOff x="1520" y="2432"/>
            <a:chExt cx="1133" cy="1515"/>
          </a:xfrm>
        </p:grpSpPr>
        <p:sp>
          <p:nvSpPr>
            <p:cNvPr id="30747" name="Freeform 55">
              <a:extLst>
                <a:ext uri="{FF2B5EF4-FFF2-40B4-BE49-F238E27FC236}">
                  <a16:creationId xmlns:a16="http://schemas.microsoft.com/office/drawing/2014/main" id="{AFAFFDE0-3AC4-4E8E-8B5E-31C2D19F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432"/>
              <a:ext cx="952" cy="1406"/>
            </a:xfrm>
            <a:custGeom>
              <a:avLst/>
              <a:gdLst>
                <a:gd name="T0" fmla="*/ 862 w 952"/>
                <a:gd name="T1" fmla="*/ 0 h 1406"/>
                <a:gd name="T2" fmla="*/ 0 w 952"/>
                <a:gd name="T3" fmla="*/ 589 h 1406"/>
                <a:gd name="T4" fmla="*/ 952 w 952"/>
                <a:gd name="T5" fmla="*/ 1406 h 14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52" h="1406">
                  <a:moveTo>
                    <a:pt x="862" y="0"/>
                  </a:moveTo>
                  <a:lnTo>
                    <a:pt x="0" y="589"/>
                  </a:lnTo>
                  <a:lnTo>
                    <a:pt x="952" y="1406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Text Box 64">
              <a:extLst>
                <a:ext uri="{FF2B5EF4-FFF2-40B4-BE49-F238E27FC236}">
                  <a16:creationId xmlns:a16="http://schemas.microsoft.com/office/drawing/2014/main" id="{0D00F1D7-8EDE-4FD7-A8E1-79EE811B4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" y="371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FF33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95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95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21" grpId="0"/>
      <p:bldP spid="395322" grpId="0"/>
      <p:bldP spid="3953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ED28-B0B2-4FC7-B7F3-D481B3E94208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6822" y="836712"/>
            <a:ext cx="7793037" cy="838201"/>
          </a:xfrm>
        </p:spPr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Assignments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6822" y="2276872"/>
            <a:ext cx="7290055" cy="4023360"/>
          </a:xfrm>
        </p:spPr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Definition: A truth-values </a:t>
            </a:r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assignment</a:t>
            </a:r>
            <a:r>
              <a:rPr lang="en-US" altLang="ko-KR" dirty="0">
                <a:ea typeface="Batang" panose="020B0604020202020204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is an element of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baseline="30000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(i.e., </a:t>
            </a:r>
            <a:r>
              <a:rPr lang="en-US" altLang="ko-KR" dirty="0">
                <a:solidFill>
                  <a:schemeClr val="tx1"/>
                </a:solidFill>
                <a:latin typeface="Symbol" panose="05050102010706020507" pitchFamily="18" charset="2"/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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). </a:t>
            </a: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In other words,  is a subset of the variables that are assigned true.  </a:t>
            </a: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Equivalently, we can see  as a mapping from variables to truth values: </a:t>
            </a:r>
            <a:b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: Prop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{0,1}</a:t>
            </a:r>
            <a:r>
              <a:rPr lang="en-US" altLang="ko-KR" dirty="0">
                <a:ea typeface="Batang" panose="020B0604020202020204" charset="-127"/>
              </a:rPr>
              <a:t> 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Example: 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: {A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0, B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1,...}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FE9BD5F2-B5A1-4C58-9BB0-4542BF02F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 clauses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A845E343-4BB8-4195-B69C-6F72BBA41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How many clauses should we add ?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If not all, then which ones ?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Shorter ones ? 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Check their influence on the backtracking level ? 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The most “influential” ?</a:t>
            </a:r>
          </a:p>
        </p:txBody>
      </p:sp>
      <p:sp>
        <p:nvSpPr>
          <p:cNvPr id="31746" name="页脚占位符 3">
            <a:extLst>
              <a:ext uri="{FF2B5EF4-FFF2-40B4-BE49-F238E27FC236}">
                <a16:creationId xmlns:a16="http://schemas.microsoft.com/office/drawing/2014/main" id="{EED98A07-461B-40E1-9307-DDA10541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1747" name="灯片编号占位符 4">
            <a:extLst>
              <a:ext uri="{FF2B5EF4-FFF2-40B4-BE49-F238E27FC236}">
                <a16:creationId xmlns:a16="http://schemas.microsoft.com/office/drawing/2014/main" id="{933D6782-9FD5-4281-A4A8-B338CF77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9B0FE5-557D-43C1-B72C-D616D17DF308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526A313F-A4FC-4BB5-905D-7D5722690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 clauses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52205DF9-4E33-47DC-8FA7-3FDAABC00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Def: An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Asserting Clause</a:t>
            </a:r>
            <a:r>
              <a:rPr lang="en-US" altLang="zh-CN">
                <a:ea typeface="宋体" panose="02010600030101010101" pitchFamily="2" charset="-122"/>
              </a:rPr>
              <a:t> is a Conflict Clause with a single literal from the current decision level. Backtracking (to the right level) makes it a Unit clause.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Asserting clauses are those that force an immediate  change in the search path.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Modern solvers only consider Asserting Clauses.</a:t>
            </a:r>
          </a:p>
        </p:txBody>
      </p:sp>
      <p:sp>
        <p:nvSpPr>
          <p:cNvPr id="32770" name="页脚占位符 3">
            <a:extLst>
              <a:ext uri="{FF2B5EF4-FFF2-40B4-BE49-F238E27FC236}">
                <a16:creationId xmlns:a16="http://schemas.microsoft.com/office/drawing/2014/main" id="{D0189197-6381-42DC-934E-5B6E804D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2771" name="灯片编号占位符 4">
            <a:extLst>
              <a:ext uri="{FF2B5EF4-FFF2-40B4-BE49-F238E27FC236}">
                <a16:creationId xmlns:a16="http://schemas.microsoft.com/office/drawing/2014/main" id="{288C770A-C838-48B9-BB70-75F76527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4777EB-C1C3-49F1-A6CC-D767FC3ECA31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740B075F-DE75-4925-9A78-949BDB441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Unique Implication Points (UIP’s)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E201420-8547-443F-B1A9-3767ACCA5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982980"/>
            <a:ext cx="7290055" cy="4023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b="1" dirty="0">
                <a:ea typeface="宋体" panose="02010600030101010101" pitchFamily="2" charset="-122"/>
              </a:rPr>
              <a:t>Definition</a:t>
            </a:r>
            <a:r>
              <a:rPr lang="en-US" altLang="zh-CN" sz="2400" dirty="0">
                <a:ea typeface="宋体" panose="02010600030101010101" pitchFamily="2" charset="-122"/>
              </a:rPr>
              <a:t>: A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Unique Implication Point</a:t>
            </a:r>
            <a:r>
              <a:rPr lang="en-US" altLang="zh-CN" sz="2400" dirty="0">
                <a:ea typeface="宋体" panose="02010600030101010101" pitchFamily="2" charset="-122"/>
              </a:rPr>
              <a:t> (UIP) is an internal node in the Implication Graph that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all paths from the current decision to the conflict node go through it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First-UIP </a:t>
            </a:r>
            <a:r>
              <a:rPr lang="en-US" altLang="zh-CN" sz="2400" dirty="0">
                <a:ea typeface="宋体" panose="02010600030101010101" pitchFamily="2" charset="-122"/>
              </a:rPr>
              <a:t>is the closest UIP to the conflict.</a:t>
            </a:r>
          </a:p>
        </p:txBody>
      </p:sp>
      <p:sp>
        <p:nvSpPr>
          <p:cNvPr id="33794" name="页脚占位符 3">
            <a:extLst>
              <a:ext uri="{FF2B5EF4-FFF2-40B4-BE49-F238E27FC236}">
                <a16:creationId xmlns:a16="http://schemas.microsoft.com/office/drawing/2014/main" id="{4F01F863-6DA4-4F79-8C77-00D707F3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3795" name="灯片编号占位符 4">
            <a:extLst>
              <a:ext uri="{FF2B5EF4-FFF2-40B4-BE49-F238E27FC236}">
                <a16:creationId xmlns:a16="http://schemas.microsoft.com/office/drawing/2014/main" id="{77FAAC21-08C9-4A13-B4E8-8F61B6F1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5890E7-7307-4E56-9C25-909A00412F84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Oval 5">
            <a:extLst>
              <a:ext uri="{FF2B5EF4-FFF2-40B4-BE49-F238E27FC236}">
                <a16:creationId xmlns:a16="http://schemas.microsoft.com/office/drawing/2014/main" id="{A2CEF5A2-0D02-4CF4-8E6E-2209121D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553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3799" name="AutoShape 6">
            <a:extLst>
              <a:ext uri="{FF2B5EF4-FFF2-40B4-BE49-F238E27FC236}">
                <a16:creationId xmlns:a16="http://schemas.microsoft.com/office/drawing/2014/main" id="{16C6E66C-4CC9-40E7-A8AC-70AA334161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5650" y="50768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0" name="AutoShape 7">
            <a:extLst>
              <a:ext uri="{FF2B5EF4-FFF2-40B4-BE49-F238E27FC236}">
                <a16:creationId xmlns:a16="http://schemas.microsoft.com/office/drawing/2014/main" id="{3897BE8F-E155-4ACE-B27A-7CD3A1E37A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49625" y="56102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1" name="Text Box 8">
            <a:extLst>
              <a:ext uri="{FF2B5EF4-FFF2-40B4-BE49-F238E27FC236}">
                <a16:creationId xmlns:a16="http://schemas.microsoft.com/office/drawing/2014/main" id="{57AF87A3-3A81-4A87-8A4C-786A56CD7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19747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3802" name="Text Box 9">
            <a:extLst>
              <a:ext uri="{FF2B5EF4-FFF2-40B4-BE49-F238E27FC236}">
                <a16:creationId xmlns:a16="http://schemas.microsoft.com/office/drawing/2014/main" id="{491541B8-2E4F-41C9-9A5A-D2AAB562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5534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</a:p>
        </p:txBody>
      </p:sp>
      <p:grpSp>
        <p:nvGrpSpPr>
          <p:cNvPr id="33803" name="Group 11">
            <a:extLst>
              <a:ext uri="{FF2B5EF4-FFF2-40B4-BE49-F238E27FC236}">
                <a16:creationId xmlns:a16="http://schemas.microsoft.com/office/drawing/2014/main" id="{FD568572-DD3B-4976-8FB0-5AB8B07630A9}"/>
              </a:ext>
            </a:extLst>
          </p:cNvPr>
          <p:cNvGrpSpPr>
            <a:grpSpLocks/>
          </p:cNvGrpSpPr>
          <p:nvPr/>
        </p:nvGrpSpPr>
        <p:grpSpPr bwMode="auto">
          <a:xfrm>
            <a:off x="4264025" y="4543425"/>
            <a:ext cx="1622425" cy="1098550"/>
            <a:chOff x="4258" y="2160"/>
            <a:chExt cx="1022" cy="692"/>
          </a:xfrm>
        </p:grpSpPr>
        <p:cxnSp>
          <p:nvCxnSpPr>
            <p:cNvPr id="33828" name="AutoShape 12">
              <a:extLst>
                <a:ext uri="{FF2B5EF4-FFF2-40B4-BE49-F238E27FC236}">
                  <a16:creationId xmlns:a16="http://schemas.microsoft.com/office/drawing/2014/main" id="{2180B50F-3E19-4DD4-B87B-9EFB307CEF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58" y="249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29" name="AutoShape 13">
              <a:extLst>
                <a:ext uri="{FF2B5EF4-FFF2-40B4-BE49-F238E27FC236}">
                  <a16:creationId xmlns:a16="http://schemas.microsoft.com/office/drawing/2014/main" id="{E87E2CF4-5F2E-45E0-8E8E-C5264ED9BF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72" y="2160"/>
              <a:ext cx="57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30" name="Text Box 14">
              <a:extLst>
                <a:ext uri="{FF2B5EF4-FFF2-40B4-BE49-F238E27FC236}">
                  <a16:creationId xmlns:a16="http://schemas.microsoft.com/office/drawing/2014/main" id="{FC8DC6A1-E8E8-4B52-AD46-2AAF04445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220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3831" name="Text Box 15">
              <a:extLst>
                <a:ext uri="{FF2B5EF4-FFF2-40B4-BE49-F238E27FC236}">
                  <a16:creationId xmlns:a16="http://schemas.microsoft.com/office/drawing/2014/main" id="{43D2A79D-7C5E-4A97-944F-3BFDD10E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2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33832" name="Text Box 16">
              <a:extLst>
                <a:ext uri="{FF2B5EF4-FFF2-40B4-BE49-F238E27FC236}">
                  <a16:creationId xmlns:a16="http://schemas.microsoft.com/office/drawing/2014/main" id="{56EDCF04-B359-446B-8A67-076BEEFD7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352"/>
              <a:ext cx="6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</a:t>
              </a:r>
            </a:p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conflict</a:t>
              </a:r>
            </a:p>
          </p:txBody>
        </p:sp>
        <p:sp>
          <p:nvSpPr>
            <p:cNvPr id="33833" name="Oval 17">
              <a:extLst>
                <a:ext uri="{FF2B5EF4-FFF2-40B4-BE49-F238E27FC236}">
                  <a16:creationId xmlns:a16="http://schemas.microsoft.com/office/drawing/2014/main" id="{EFDAFD16-5D03-43DB-A74F-1CB47A17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3804" name="Oval 18">
            <a:extLst>
              <a:ext uri="{FF2B5EF4-FFF2-40B4-BE49-F238E27FC236}">
                <a16:creationId xmlns:a16="http://schemas.microsoft.com/office/drawing/2014/main" id="{05AE8CFC-E24C-4FF4-9E2A-6697288A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0006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05" name="Oval 19">
            <a:extLst>
              <a:ext uri="{FF2B5EF4-FFF2-40B4-BE49-F238E27FC236}">
                <a16:creationId xmlns:a16="http://schemas.microsoft.com/office/drawing/2014/main" id="{3DDA4508-719C-41C1-9499-911538AB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067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06" name="Oval 20">
            <a:extLst>
              <a:ext uri="{FF2B5EF4-FFF2-40B4-BE49-F238E27FC236}">
                <a16:creationId xmlns:a16="http://schemas.microsoft.com/office/drawing/2014/main" id="{7FBE0740-8FD0-4562-A201-5C9BA74C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60674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07" name="Oval 21">
            <a:extLst>
              <a:ext uri="{FF2B5EF4-FFF2-40B4-BE49-F238E27FC236}">
                <a16:creationId xmlns:a16="http://schemas.microsoft.com/office/drawing/2014/main" id="{1FBB1DFB-267D-4CD0-B375-A32234B6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93382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808" name="Text Box 26">
            <a:extLst>
              <a:ext uri="{FF2B5EF4-FFF2-40B4-BE49-F238E27FC236}">
                <a16:creationId xmlns:a16="http://schemas.microsoft.com/office/drawing/2014/main" id="{70DD0F5C-53C8-4B45-96D5-7F83F26D6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405447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3809" name="Oval 27">
            <a:extLst>
              <a:ext uri="{FF2B5EF4-FFF2-40B4-BE49-F238E27FC236}">
                <a16:creationId xmlns:a16="http://schemas.microsoft.com/office/drawing/2014/main" id="{D644C055-5C04-4DA0-94DC-409DEA3A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4467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3810" name="AutoShape 28">
            <a:extLst>
              <a:ext uri="{FF2B5EF4-FFF2-40B4-BE49-F238E27FC236}">
                <a16:creationId xmlns:a16="http://schemas.microsoft.com/office/drawing/2014/main" id="{DFFDAA5B-B230-4BDA-97EB-1EF47BB128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5650" y="40100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1" name="AutoShape 29">
            <a:extLst>
              <a:ext uri="{FF2B5EF4-FFF2-40B4-BE49-F238E27FC236}">
                <a16:creationId xmlns:a16="http://schemas.microsoft.com/office/drawing/2014/main" id="{33DA175F-644F-470F-A51B-C3B9E65298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3425" y="45434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2" name="Text Box 30">
            <a:extLst>
              <a:ext uri="{FF2B5EF4-FFF2-40B4-BE49-F238E27FC236}">
                <a16:creationId xmlns:a16="http://schemas.microsoft.com/office/drawing/2014/main" id="{17325A2C-F795-4560-BF18-4888802D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44672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3813" name="Oval 32">
            <a:extLst>
              <a:ext uri="{FF2B5EF4-FFF2-40B4-BE49-F238E27FC236}">
                <a16:creationId xmlns:a16="http://schemas.microsoft.com/office/drawing/2014/main" id="{2979D396-A70A-4F2B-8B44-BD3B5B25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534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3814" name="AutoShape 33">
            <a:extLst>
              <a:ext uri="{FF2B5EF4-FFF2-40B4-BE49-F238E27FC236}">
                <a16:creationId xmlns:a16="http://schemas.microsoft.com/office/drawing/2014/main" id="{6F1684E1-0342-4A3E-9D84-FC4E5079BC4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92225" y="56102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5" name="AutoShape 34">
            <a:extLst>
              <a:ext uri="{FF2B5EF4-FFF2-40B4-BE49-F238E27FC236}">
                <a16:creationId xmlns:a16="http://schemas.microsoft.com/office/drawing/2014/main" id="{F3AC53D2-1D52-4514-8E56-506284A854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4450" y="5130800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6" name="Text Box 35">
            <a:extLst>
              <a:ext uri="{FF2B5EF4-FFF2-40B4-BE49-F238E27FC236}">
                <a16:creationId xmlns:a16="http://schemas.microsoft.com/office/drawing/2014/main" id="{A49B1E61-5421-4DA6-9E93-CBAF16569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55340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3817" name="Text Box 36">
            <a:extLst>
              <a:ext uri="{FF2B5EF4-FFF2-40B4-BE49-F238E27FC236}">
                <a16:creationId xmlns:a16="http://schemas.microsoft.com/office/drawing/2014/main" id="{F92AAF4B-585D-422C-BE6F-4FBA1B909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519747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3818" name="Oval 39">
            <a:extLst>
              <a:ext uri="{FF2B5EF4-FFF2-40B4-BE49-F238E27FC236}">
                <a16:creationId xmlns:a16="http://schemas.microsoft.com/office/drawing/2014/main" id="{B6E5B8EC-8AAE-409D-9A90-0478BA4F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467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3819" name="AutoShape 40">
            <a:extLst>
              <a:ext uri="{FF2B5EF4-FFF2-40B4-BE49-F238E27FC236}">
                <a16:creationId xmlns:a16="http://schemas.microsoft.com/office/drawing/2014/main" id="{7EC3525E-6594-4108-9C17-7C2AAED888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92225" y="45434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0" name="Text Box 41">
            <a:extLst>
              <a:ext uri="{FF2B5EF4-FFF2-40B4-BE49-F238E27FC236}">
                <a16:creationId xmlns:a16="http://schemas.microsoft.com/office/drawing/2014/main" id="{9B83D63B-15AF-4A77-AC66-D42420C8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4672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3821" name="Oval 44">
            <a:extLst>
              <a:ext uri="{FF2B5EF4-FFF2-40B4-BE49-F238E27FC236}">
                <a16:creationId xmlns:a16="http://schemas.microsoft.com/office/drawing/2014/main" id="{D2CB12BA-89EF-4DF8-8E23-08AC951F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0006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3822" name="AutoShape 45">
            <a:extLst>
              <a:ext uri="{FF2B5EF4-FFF2-40B4-BE49-F238E27FC236}">
                <a16:creationId xmlns:a16="http://schemas.microsoft.com/office/drawing/2014/main" id="{FFC9DCC7-EAC3-45F3-A1DC-35DA7AEE21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05050" y="50768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23" name="AutoShape 46">
            <a:extLst>
              <a:ext uri="{FF2B5EF4-FFF2-40B4-BE49-F238E27FC236}">
                <a16:creationId xmlns:a16="http://schemas.microsoft.com/office/drawing/2014/main" id="{13D72219-A17B-4A3D-98EF-5AC7DED6ABB1}"/>
              </a:ext>
            </a:extLst>
          </p:cNvPr>
          <p:cNvCxnSpPr>
            <a:cxnSpLocks noChangeShapeType="1"/>
            <a:stCxn id="33818" idx="6"/>
            <a:endCxn id="33821" idx="1"/>
          </p:cNvCxnSpPr>
          <p:nvPr/>
        </p:nvCxnSpPr>
        <p:spPr bwMode="auto">
          <a:xfrm>
            <a:off x="2305050" y="4543425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24" name="Text Box 47">
            <a:extLst>
              <a:ext uri="{FF2B5EF4-FFF2-40B4-BE49-F238E27FC236}">
                <a16:creationId xmlns:a16="http://schemas.microsoft.com/office/drawing/2014/main" id="{C83A19CA-A5CA-4143-AFF4-2AEF486E2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461962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3825" name="Text Box 48">
            <a:extLst>
              <a:ext uri="{FF2B5EF4-FFF2-40B4-BE49-F238E27FC236}">
                <a16:creationId xmlns:a16="http://schemas.microsoft.com/office/drawing/2014/main" id="{F6C2B5DC-DD09-4157-A604-2BCD22E17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045075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3826" name="Text Box 53">
            <a:extLst>
              <a:ext uri="{FF2B5EF4-FFF2-40B4-BE49-F238E27FC236}">
                <a16:creationId xmlns:a16="http://schemas.microsoft.com/office/drawing/2014/main" id="{BDAD1225-56AC-49F4-A001-D09BDDD8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460216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UIP</a:t>
            </a:r>
          </a:p>
        </p:txBody>
      </p:sp>
      <p:sp>
        <p:nvSpPr>
          <p:cNvPr id="33827" name="Text Box 54">
            <a:extLst>
              <a:ext uri="{FF2B5EF4-FFF2-40B4-BE49-F238E27FC236}">
                <a16:creationId xmlns:a16="http://schemas.microsoft.com/office/drawing/2014/main" id="{6704A918-5201-4A00-88B9-679896D2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5296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UIP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59B94F96-4C4A-4F19-93F1-79475E952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Conflict-driven backtracking </a:t>
            </a:r>
            <a:r>
              <a:rPr lang="en-US" altLang="zh-CN" sz="18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(option #2)</a:t>
            </a:r>
          </a:p>
        </p:txBody>
      </p:sp>
      <p:sp>
        <p:nvSpPr>
          <p:cNvPr id="397370" name="Rectangle 58">
            <a:extLst>
              <a:ext uri="{FF2B5EF4-FFF2-40B4-BE49-F238E27FC236}">
                <a16:creationId xmlns:a16="http://schemas.microsoft.com/office/drawing/2014/main" id="{40B38204-99B9-4365-82FF-6896FBB1D99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635375" y="1988393"/>
            <a:ext cx="5508625" cy="475297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Conflict clause: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With standard Non-Chronological Backtracking we backtracked to DL = 6.</a:t>
            </a:r>
          </a:p>
          <a:p>
            <a:pPr eaLnBrk="1" hangingPunct="1"/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Conflict-driven Backtrack:</a:t>
            </a:r>
            <a:r>
              <a:rPr lang="en-US" altLang="zh-CN" sz="2400" dirty="0">
                <a:ea typeface="宋体" panose="02010600030101010101" pitchFamily="2" charset="-122"/>
              </a:rPr>
              <a:t> backtrack to the second highest decision level in the clause (without erasing it).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In this case, to DL = 3.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Q: why?</a:t>
            </a:r>
          </a:p>
        </p:txBody>
      </p:sp>
      <p:sp>
        <p:nvSpPr>
          <p:cNvPr id="34818" name="页脚占位符 4">
            <a:extLst>
              <a:ext uri="{FF2B5EF4-FFF2-40B4-BE49-F238E27FC236}">
                <a16:creationId xmlns:a16="http://schemas.microsoft.com/office/drawing/2014/main" id="{A5E7379D-AA3A-434A-9D84-89DA478F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6152E741-692F-47F5-ACCC-C0E3099D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161475-9F8E-438E-81AE-8C9460A856D4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22" name="Group 60">
            <a:extLst>
              <a:ext uri="{FF2B5EF4-FFF2-40B4-BE49-F238E27FC236}">
                <a16:creationId xmlns:a16="http://schemas.microsoft.com/office/drawing/2014/main" id="{11DD908B-FD74-4709-B3B2-D71BBCF1A63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519363"/>
            <a:ext cx="3240087" cy="2489200"/>
            <a:chOff x="249" y="1587"/>
            <a:chExt cx="2041" cy="1568"/>
          </a:xfrm>
        </p:grpSpPr>
        <p:grpSp>
          <p:nvGrpSpPr>
            <p:cNvPr id="34823" name="Group 4">
              <a:extLst>
                <a:ext uri="{FF2B5EF4-FFF2-40B4-BE49-F238E27FC236}">
                  <a16:creationId xmlns:a16="http://schemas.microsoft.com/office/drawing/2014/main" id="{4E767C4B-C9E7-46AD-AF0C-D95B62FA1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6" y="2382"/>
              <a:ext cx="851" cy="511"/>
              <a:chOff x="3648" y="2496"/>
              <a:chExt cx="1008" cy="638"/>
            </a:xfrm>
          </p:grpSpPr>
          <p:sp>
            <p:nvSpPr>
              <p:cNvPr id="34844" name="Oval 5">
                <a:extLst>
                  <a:ext uri="{FF2B5EF4-FFF2-40B4-BE49-F238E27FC236}">
                    <a16:creationId xmlns:a16="http://schemas.microsoft.com/office/drawing/2014/main" id="{BBF1699C-1A2F-496B-9E3F-D21E5951A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34845" name="AutoShape 6">
                <a:extLst>
                  <a:ext uri="{FF2B5EF4-FFF2-40B4-BE49-F238E27FC236}">
                    <a16:creationId xmlns:a16="http://schemas.microsoft.com/office/drawing/2014/main" id="{AB24D150-2A8D-407F-A2AC-5BBC55B14B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8" y="2496"/>
                <a:ext cx="542" cy="30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6" name="AutoShape 7">
                <a:extLst>
                  <a:ext uri="{FF2B5EF4-FFF2-40B4-BE49-F238E27FC236}">
                    <a16:creationId xmlns:a16="http://schemas.microsoft.com/office/drawing/2014/main" id="{EF78C504-85BE-4D7C-AE7E-4FC56DDE7A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682" y="2832"/>
                <a:ext cx="542" cy="30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847" name="Text Box 8">
                <a:extLst>
                  <a:ext uri="{FF2B5EF4-FFF2-40B4-BE49-F238E27FC236}">
                    <a16:creationId xmlns:a16="http://schemas.microsoft.com/office/drawing/2014/main" id="{822D9958-F563-47B5-8122-E56B80EA4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2572"/>
                <a:ext cx="298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848" name="Text Box 9">
                <a:extLst>
                  <a:ext uri="{FF2B5EF4-FFF2-40B4-BE49-F238E27FC236}">
                    <a16:creationId xmlns:a16="http://schemas.microsoft.com/office/drawing/2014/main" id="{B05F958D-F7C4-46E3-A3B5-5ED54A699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98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849" name="Text Box 10">
                <a:extLst>
                  <a:ext uri="{FF2B5EF4-FFF2-40B4-BE49-F238E27FC236}">
                    <a16:creationId xmlns:a16="http://schemas.microsoft.com/office/drawing/2014/main" id="{30CE63C9-A7E3-4064-A95C-EBCBC2D04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861"/>
                <a:ext cx="57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cxnSp>
          <p:nvCxnSpPr>
            <p:cNvPr id="34824" name="AutoShape 12">
              <a:extLst>
                <a:ext uri="{FF2B5EF4-FFF2-40B4-BE49-F238E27FC236}">
                  <a16:creationId xmlns:a16="http://schemas.microsoft.com/office/drawing/2014/main" id="{775B4F06-CB93-4F5B-864B-016B0DCD17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91" y="2382"/>
              <a:ext cx="458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25" name="AutoShape 13">
              <a:extLst>
                <a:ext uri="{FF2B5EF4-FFF2-40B4-BE49-F238E27FC236}">
                  <a16:creationId xmlns:a16="http://schemas.microsoft.com/office/drawing/2014/main" id="{FB13EB5D-301A-464C-9723-3E2C75B443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03" y="2113"/>
              <a:ext cx="486" cy="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26" name="Text Box 16">
              <a:extLst>
                <a:ext uri="{FF2B5EF4-FFF2-40B4-BE49-F238E27FC236}">
                  <a16:creationId xmlns:a16="http://schemas.microsoft.com/office/drawing/2014/main" id="{B9C9FDB9-1861-4968-B565-92EE1B46D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" y="2160"/>
              <a:ext cx="663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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conflict</a:t>
              </a:r>
            </a:p>
          </p:txBody>
        </p:sp>
        <p:sp>
          <p:nvSpPr>
            <p:cNvPr id="34827" name="Oval 17">
              <a:extLst>
                <a:ext uri="{FF2B5EF4-FFF2-40B4-BE49-F238E27FC236}">
                  <a16:creationId xmlns:a16="http://schemas.microsoft.com/office/drawing/2014/main" id="{5175451F-E29A-45CE-9678-F2DE3C2B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2344"/>
              <a:ext cx="81" cy="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8" name="Oval 20">
              <a:extLst>
                <a:ext uri="{FF2B5EF4-FFF2-40B4-BE49-F238E27FC236}">
                  <a16:creationId xmlns:a16="http://schemas.microsoft.com/office/drawing/2014/main" id="{39CFCF11-2F51-404C-8EFB-25682132C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2882"/>
              <a:ext cx="81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9" name="Oval 21">
              <a:extLst>
                <a:ext uri="{FF2B5EF4-FFF2-40B4-BE49-F238E27FC236}">
                  <a16:creationId xmlns:a16="http://schemas.microsoft.com/office/drawing/2014/main" id="{8D8FF38E-2450-42A5-B7C4-9259A9B4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1805"/>
              <a:ext cx="81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0" name="Text Box 24">
              <a:extLst>
                <a:ext uri="{FF2B5EF4-FFF2-40B4-BE49-F238E27FC236}">
                  <a16:creationId xmlns:a16="http://schemas.microsoft.com/office/drawing/2014/main" id="{16C5CD93-85B0-4794-B87C-014398618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587"/>
              <a:ext cx="6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=0@3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31" name="Text Box 25">
              <a:extLst>
                <a:ext uri="{FF2B5EF4-FFF2-40B4-BE49-F238E27FC236}">
                  <a16:creationId xmlns:a16="http://schemas.microsoft.com/office/drawing/2014/main" id="{ECAC16A7-EC0F-4E0B-AA05-B6401AA66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" y="2943"/>
              <a:ext cx="6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11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=0@3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34832" name="Group 26">
              <a:extLst>
                <a:ext uri="{FF2B5EF4-FFF2-40B4-BE49-F238E27FC236}">
                  <a16:creationId xmlns:a16="http://schemas.microsoft.com/office/drawing/2014/main" id="{7C6E5597-EF16-4EEF-8A07-6CF3267E4E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1843"/>
              <a:ext cx="985" cy="512"/>
              <a:chOff x="3634" y="1824"/>
              <a:chExt cx="1166" cy="638"/>
            </a:xfrm>
          </p:grpSpPr>
          <p:sp>
            <p:nvSpPr>
              <p:cNvPr id="34838" name="Text Box 27">
                <a:extLst>
                  <a:ext uri="{FF2B5EF4-FFF2-40B4-BE49-F238E27FC236}">
                    <a16:creationId xmlns:a16="http://schemas.microsoft.com/office/drawing/2014/main" id="{66FD064C-508C-4F98-AE0D-3F07360844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920"/>
                <a:ext cx="576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839" name="Text Box 28">
                <a:extLst>
                  <a:ext uri="{FF2B5EF4-FFF2-40B4-BE49-F238E27FC236}">
                    <a16:creationId xmlns:a16="http://schemas.microsoft.com/office/drawing/2014/main" id="{7F50F5AA-58CD-4299-8EAC-79BFF5CB1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851"/>
                <a:ext cx="298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840" name="Oval 29">
                <a:extLst>
                  <a:ext uri="{FF2B5EF4-FFF2-40B4-BE49-F238E27FC236}">
                    <a16:creationId xmlns:a16="http://schemas.microsoft.com/office/drawing/2014/main" id="{4285CC7D-E654-42D8-A773-53B6F9346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cxnSp>
            <p:nvCxnSpPr>
              <p:cNvPr id="34841" name="AutoShape 30">
                <a:extLst>
                  <a:ext uri="{FF2B5EF4-FFF2-40B4-BE49-F238E27FC236}">
                    <a16:creationId xmlns:a16="http://schemas.microsoft.com/office/drawing/2014/main" id="{88CD31AD-2084-46D9-9CE6-8F5F520B7E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8" y="1824"/>
                <a:ext cx="542" cy="30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842" name="AutoShape 31">
                <a:extLst>
                  <a:ext uri="{FF2B5EF4-FFF2-40B4-BE49-F238E27FC236}">
                    <a16:creationId xmlns:a16="http://schemas.microsoft.com/office/drawing/2014/main" id="{546596A3-D05D-45D2-B4A3-967D26A4BA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634" y="2160"/>
                <a:ext cx="542" cy="30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843" name="Text Box 32">
                <a:extLst>
                  <a:ext uri="{FF2B5EF4-FFF2-40B4-BE49-F238E27FC236}">
                    <a16:creationId xmlns:a16="http://schemas.microsoft.com/office/drawing/2014/main" id="{39B97613-52E5-40AD-91D1-A7F12DE9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112"/>
                <a:ext cx="298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4833" name="Oval 46">
              <a:extLst>
                <a:ext uri="{FF2B5EF4-FFF2-40B4-BE49-F238E27FC236}">
                  <a16:creationId xmlns:a16="http://schemas.microsoft.com/office/drawing/2014/main" id="{37C12B72-1EC9-4917-9EEE-77C900830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344"/>
              <a:ext cx="81" cy="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4834" name="AutoShape 47">
              <a:extLst>
                <a:ext uri="{FF2B5EF4-FFF2-40B4-BE49-F238E27FC236}">
                  <a16:creationId xmlns:a16="http://schemas.microsoft.com/office/drawing/2014/main" id="{2DE1A9F2-7132-4699-9CF5-80C1A0C7C1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9" y="2382"/>
              <a:ext cx="458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35" name="AutoShape 48">
              <a:extLst>
                <a:ext uri="{FF2B5EF4-FFF2-40B4-BE49-F238E27FC236}">
                  <a16:creationId xmlns:a16="http://schemas.microsoft.com/office/drawing/2014/main" id="{C1CF2A75-F0AA-4235-A500-1FB42273CBD1}"/>
                </a:ext>
              </a:extLst>
            </p:cNvPr>
            <p:cNvCxnSpPr>
              <a:cxnSpLocks noChangeShapeType="1"/>
              <a:endCxn id="34833" idx="1"/>
            </p:cNvCxnSpPr>
            <p:nvPr/>
          </p:nvCxnSpPr>
          <p:spPr bwMode="auto">
            <a:xfrm>
              <a:off x="249" y="2113"/>
              <a:ext cx="458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36" name="Text Box 49">
              <a:extLst>
                <a:ext uri="{FF2B5EF4-FFF2-40B4-BE49-F238E27FC236}">
                  <a16:creationId xmlns:a16="http://schemas.microsoft.com/office/drawing/2014/main" id="{4FF6402E-A600-4460-8D49-57FB3C854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2151"/>
              <a:ext cx="25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37" name="Text Box 51">
              <a:extLst>
                <a:ext uri="{FF2B5EF4-FFF2-40B4-BE49-F238E27FC236}">
                  <a16:creationId xmlns:a16="http://schemas.microsoft.com/office/drawing/2014/main" id="{640869FE-606E-4912-BCA1-EB1063933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2267"/>
              <a:ext cx="5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=1@6</a:t>
              </a:r>
              <a:endPara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7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727AECE7-1DC4-42ED-B879-09CD7ECCE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3" y="863601"/>
            <a:ext cx="8229600" cy="9556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Conflict-driven Non-chronological Backtracking</a:t>
            </a:r>
          </a:p>
        </p:txBody>
      </p:sp>
      <p:sp>
        <p:nvSpPr>
          <p:cNvPr id="36866" name="页脚占位符 3">
            <a:extLst>
              <a:ext uri="{FF2B5EF4-FFF2-40B4-BE49-F238E27FC236}">
                <a16:creationId xmlns:a16="http://schemas.microsoft.com/office/drawing/2014/main" id="{89FDFC81-33A2-438F-AC44-98583F70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6867" name="灯片编号占位符 4">
            <a:extLst>
              <a:ext uri="{FF2B5EF4-FFF2-40B4-BE49-F238E27FC236}">
                <a16:creationId xmlns:a16="http://schemas.microsoft.com/office/drawing/2014/main" id="{5E7BA7B1-4434-4C85-8F83-A2599B27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567E6E-7437-4AA6-9572-D7DFF159ADE2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FD996BFE-410C-4FC3-879B-2452C3EF6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80022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36870" name="Text Box 10">
            <a:extLst>
              <a:ext uri="{FF2B5EF4-FFF2-40B4-BE49-F238E27FC236}">
                <a16:creationId xmlns:a16="http://schemas.microsoft.com/office/drawing/2014/main" id="{202D37DE-5146-4F03-8E16-D12EBDC8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242093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03467" name="Text Box 11">
            <a:extLst>
              <a:ext uri="{FF2B5EF4-FFF2-40B4-BE49-F238E27FC236}">
                <a16:creationId xmlns:a16="http://schemas.microsoft.com/office/drawing/2014/main" id="{F779E612-FB56-4424-8B4E-32145619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06863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03468" name="Text Box 12">
            <a:extLst>
              <a:ext uri="{FF2B5EF4-FFF2-40B4-BE49-F238E27FC236}">
                <a16:creationId xmlns:a16="http://schemas.microsoft.com/office/drawing/2014/main" id="{2765F2EF-1FA4-45CC-B122-A38BFD91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371633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4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03469" name="Text Box 13">
            <a:extLst>
              <a:ext uri="{FF2B5EF4-FFF2-40B4-BE49-F238E27FC236}">
                <a16:creationId xmlns:a16="http://schemas.microsoft.com/office/drawing/2014/main" id="{7B9D552E-AD57-4A71-9A4C-9C37092B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436562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36874" name="Group 16">
            <a:extLst>
              <a:ext uri="{FF2B5EF4-FFF2-40B4-BE49-F238E27FC236}">
                <a16:creationId xmlns:a16="http://schemas.microsoft.com/office/drawing/2014/main" id="{4978DE97-53C0-4AB8-A569-2B508B57EE64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4483100"/>
            <a:ext cx="144463" cy="215900"/>
            <a:chOff x="1791" y="2840"/>
            <a:chExt cx="91" cy="136"/>
          </a:xfrm>
        </p:grpSpPr>
        <p:sp>
          <p:nvSpPr>
            <p:cNvPr id="36889" name="Line 14">
              <a:extLst>
                <a:ext uri="{FF2B5EF4-FFF2-40B4-BE49-F238E27FC236}">
                  <a16:creationId xmlns:a16="http://schemas.microsoft.com/office/drawing/2014/main" id="{D7308C00-CBB2-40CC-BCE8-F4E247EB2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15">
              <a:extLst>
                <a:ext uri="{FF2B5EF4-FFF2-40B4-BE49-F238E27FC236}">
                  <a16:creationId xmlns:a16="http://schemas.microsoft.com/office/drawing/2014/main" id="{E23B1685-ED8A-489E-B8DC-561F7F012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3474" name="Freeform 18">
            <a:extLst>
              <a:ext uri="{FF2B5EF4-FFF2-40B4-BE49-F238E27FC236}">
                <a16:creationId xmlns:a16="http://schemas.microsoft.com/office/drawing/2014/main" id="{42DAD60E-D4A5-4A4C-BAC4-61954CFBF674}"/>
              </a:ext>
            </a:extLst>
          </p:cNvPr>
          <p:cNvSpPr>
            <a:spLocks/>
          </p:cNvSpPr>
          <p:nvPr/>
        </p:nvSpPr>
        <p:spPr bwMode="auto">
          <a:xfrm>
            <a:off x="2208213" y="2636838"/>
            <a:ext cx="995362" cy="1944687"/>
          </a:xfrm>
          <a:custGeom>
            <a:avLst/>
            <a:gdLst>
              <a:gd name="T0" fmla="*/ 2147483646 w 627"/>
              <a:gd name="T1" fmla="*/ 2147483646 h 1225"/>
              <a:gd name="T2" fmla="*/ 2147483646 w 627"/>
              <a:gd name="T3" fmla="*/ 2147483646 h 1225"/>
              <a:gd name="T4" fmla="*/ 2147483646 w 627"/>
              <a:gd name="T5" fmla="*/ 0 h 12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7" h="1225">
                <a:moveTo>
                  <a:pt x="400" y="1225"/>
                </a:moveTo>
                <a:cubicBezTo>
                  <a:pt x="200" y="918"/>
                  <a:pt x="0" y="612"/>
                  <a:pt x="38" y="408"/>
                </a:cubicBezTo>
                <a:cubicBezTo>
                  <a:pt x="76" y="204"/>
                  <a:pt x="351" y="102"/>
                  <a:pt x="62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476" name="Line 20">
            <a:extLst>
              <a:ext uri="{FF2B5EF4-FFF2-40B4-BE49-F238E27FC236}">
                <a16:creationId xmlns:a16="http://schemas.microsoft.com/office/drawing/2014/main" id="{D4B6810B-3C30-46EA-9298-BD743B9E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708275"/>
            <a:ext cx="576263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477" name="Text Box 21">
            <a:extLst>
              <a:ext uri="{FF2B5EF4-FFF2-40B4-BE49-F238E27FC236}">
                <a16:creationId xmlns:a16="http://schemas.microsoft.com/office/drawing/2014/main" id="{191390CA-F16F-4073-A6A2-D5EE22AC7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06387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03478" name="Text Box 22">
            <a:extLst>
              <a:ext uri="{FF2B5EF4-FFF2-40B4-BE49-F238E27FC236}">
                <a16:creationId xmlns:a16="http://schemas.microsoft.com/office/drawing/2014/main" id="{1507BA2C-6190-42B3-93F3-954ADDBE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368617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7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03479" name="Text Box 23">
            <a:extLst>
              <a:ext uri="{FF2B5EF4-FFF2-40B4-BE49-F238E27FC236}">
                <a16:creationId xmlns:a16="http://schemas.microsoft.com/office/drawing/2014/main" id="{B58ED835-E22E-47C6-83E5-D844A559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3387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03480" name="Text Box 24">
            <a:extLst>
              <a:ext uri="{FF2B5EF4-FFF2-40B4-BE49-F238E27FC236}">
                <a16:creationId xmlns:a16="http://schemas.microsoft.com/office/drawing/2014/main" id="{01809095-ED31-491E-92A6-45E789AC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006975"/>
            <a:ext cx="728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9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03481" name="Text Box 25">
            <a:extLst>
              <a:ext uri="{FF2B5EF4-FFF2-40B4-BE49-F238E27FC236}">
                <a16:creationId xmlns:a16="http://schemas.microsoft.com/office/drawing/2014/main" id="{50EACF1B-23B0-4F15-B1C3-51F68EB8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292600"/>
            <a:ext cx="728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9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1</a:t>
            </a:r>
          </a:p>
        </p:txBody>
      </p:sp>
      <p:sp>
        <p:nvSpPr>
          <p:cNvPr id="403482" name="Text Box 26">
            <a:extLst>
              <a:ext uri="{FF2B5EF4-FFF2-40B4-BE49-F238E27FC236}">
                <a16:creationId xmlns:a16="http://schemas.microsoft.com/office/drawing/2014/main" id="{17B2C9A3-9C52-4748-8493-8C54B15B3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92688"/>
            <a:ext cx="728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6 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= 0</a:t>
            </a:r>
          </a:p>
        </p:txBody>
      </p:sp>
      <p:sp>
        <p:nvSpPr>
          <p:cNvPr id="403483" name="Text Box 27">
            <a:extLst>
              <a:ext uri="{FF2B5EF4-FFF2-40B4-BE49-F238E27FC236}">
                <a16:creationId xmlns:a16="http://schemas.microsoft.com/office/drawing/2014/main" id="{416607B9-0DB5-4A45-B516-EFFEA63EE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5411788"/>
            <a:ext cx="35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03484" name="Line 28">
            <a:extLst>
              <a:ext uri="{FF2B5EF4-FFF2-40B4-BE49-F238E27FC236}">
                <a16:creationId xmlns:a16="http://schemas.microsoft.com/office/drawing/2014/main" id="{F2592976-7F29-4105-B975-99C552CED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6963" y="3933825"/>
            <a:ext cx="5762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485" name="Freeform 29">
            <a:extLst>
              <a:ext uri="{FF2B5EF4-FFF2-40B4-BE49-F238E27FC236}">
                <a16:creationId xmlns:a16="http://schemas.microsoft.com/office/drawing/2014/main" id="{BCC9D500-8B1E-4899-B60F-8D1B40802829}"/>
              </a:ext>
            </a:extLst>
          </p:cNvPr>
          <p:cNvSpPr>
            <a:spLocks/>
          </p:cNvSpPr>
          <p:nvPr/>
        </p:nvSpPr>
        <p:spPr bwMode="auto">
          <a:xfrm>
            <a:off x="3995738" y="3908425"/>
            <a:ext cx="230187" cy="1331913"/>
          </a:xfrm>
          <a:custGeom>
            <a:avLst/>
            <a:gdLst>
              <a:gd name="T0" fmla="*/ 2147483646 w 145"/>
              <a:gd name="T1" fmla="*/ 2147483646 h 839"/>
              <a:gd name="T2" fmla="*/ 2147483646 w 145"/>
              <a:gd name="T3" fmla="*/ 2147483646 h 839"/>
              <a:gd name="T4" fmla="*/ 2147483646 w 145"/>
              <a:gd name="T5" fmla="*/ 2147483646 h 839"/>
              <a:gd name="T6" fmla="*/ 2147483646 w 145"/>
              <a:gd name="T7" fmla="*/ 0 h 8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" h="839">
                <a:moveTo>
                  <a:pt x="99" y="817"/>
                </a:moveTo>
                <a:cubicBezTo>
                  <a:pt x="106" y="828"/>
                  <a:pt x="114" y="839"/>
                  <a:pt x="99" y="771"/>
                </a:cubicBezTo>
                <a:cubicBezTo>
                  <a:pt x="84" y="703"/>
                  <a:pt x="0" y="536"/>
                  <a:pt x="8" y="408"/>
                </a:cubicBezTo>
                <a:cubicBezTo>
                  <a:pt x="16" y="280"/>
                  <a:pt x="80" y="140"/>
                  <a:pt x="1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3486" name="Group 30">
            <a:extLst>
              <a:ext uri="{FF2B5EF4-FFF2-40B4-BE49-F238E27FC236}">
                <a16:creationId xmlns:a16="http://schemas.microsoft.com/office/drawing/2014/main" id="{D65D5F60-9BF0-428B-BCDA-8FF1EDA42D34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157788"/>
            <a:ext cx="144463" cy="215900"/>
            <a:chOff x="1791" y="2840"/>
            <a:chExt cx="91" cy="136"/>
          </a:xfrm>
        </p:grpSpPr>
        <p:sp>
          <p:nvSpPr>
            <p:cNvPr id="36887" name="Line 31">
              <a:extLst>
                <a:ext uri="{FF2B5EF4-FFF2-40B4-BE49-F238E27FC236}">
                  <a16:creationId xmlns:a16="http://schemas.microsoft.com/office/drawing/2014/main" id="{53222F03-CCD4-47EA-836E-CE7C616F1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32">
              <a:extLst>
                <a:ext uri="{FF2B5EF4-FFF2-40B4-BE49-F238E27FC236}">
                  <a16:creationId xmlns:a16="http://schemas.microsoft.com/office/drawing/2014/main" id="{25F0E5F6-667E-4C47-B4EF-92D40E410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840"/>
              <a:ext cx="91" cy="1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0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0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7" grpId="0"/>
      <p:bldP spid="403478" grpId="0"/>
      <p:bldP spid="403479" grpId="0"/>
      <p:bldP spid="403480" grpId="0"/>
      <p:bldP spid="403481" grpId="0"/>
      <p:bldP spid="403481" grpId="1"/>
      <p:bldP spid="403482" grpId="0"/>
      <p:bldP spid="40348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5" name="Rectangle 57">
            <a:extLst>
              <a:ext uri="{FF2B5EF4-FFF2-40B4-BE49-F238E27FC236}">
                <a16:creationId xmlns:a16="http://schemas.microsoft.com/office/drawing/2014/main" id="{59D33D89-DE08-4427-958A-9170749C9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5612" y="901949"/>
            <a:ext cx="7543800" cy="503237"/>
          </a:xfrm>
          <a:noFill/>
        </p:spPr>
        <p:txBody>
          <a:bodyPr anchor="b"/>
          <a:lstStyle/>
          <a:p>
            <a:pPr eaLnBrk="1" hangingPunct="1"/>
            <a:r>
              <a:rPr lang="en-US" altLang="zh-CN" sz="28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Progress of a SAT solver</a:t>
            </a:r>
          </a:p>
        </p:txBody>
      </p:sp>
      <p:sp>
        <p:nvSpPr>
          <p:cNvPr id="37890" name="页脚占位符 3">
            <a:extLst>
              <a:ext uri="{FF2B5EF4-FFF2-40B4-BE49-F238E27FC236}">
                <a16:creationId xmlns:a16="http://schemas.microsoft.com/office/drawing/2014/main" id="{9A685D6C-B826-4A97-9211-20D65051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7891" name="灯片编号占位符 4">
            <a:extLst>
              <a:ext uri="{FF2B5EF4-FFF2-40B4-BE49-F238E27FC236}">
                <a16:creationId xmlns:a16="http://schemas.microsoft.com/office/drawing/2014/main" id="{541524E2-B645-4DB8-8C14-5701178A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7151" y="6354712"/>
            <a:ext cx="730250" cy="274320"/>
          </a:xfrm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1FE542-6D98-457B-A0FF-4C1720B67C8B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Text Box 2">
            <a:extLst>
              <a:ext uri="{FF2B5EF4-FFF2-40B4-BE49-F238E27FC236}">
                <a16:creationId xmlns:a16="http://schemas.microsoft.com/office/drawing/2014/main" id="{0D05D39D-A87A-4CFD-9315-6B066500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337" y="5623967"/>
            <a:ext cx="865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AC46B18A-81D5-4F13-8705-4E46298C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575" y="5852567"/>
            <a:ext cx="776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Conflict</a:t>
            </a:r>
          </a:p>
        </p:txBody>
      </p:sp>
      <p:sp>
        <p:nvSpPr>
          <p:cNvPr id="37894" name="Line 4">
            <a:extLst>
              <a:ext uri="{FF2B5EF4-FFF2-40B4-BE49-F238E27FC236}">
                <a16:creationId xmlns:a16="http://schemas.microsoft.com/office/drawing/2014/main" id="{A9E08B20-7C10-4921-9A6D-ABDD7A53F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12" y="3156992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Text Box 5">
            <a:extLst>
              <a:ext uri="{FF2B5EF4-FFF2-40B4-BE49-F238E27FC236}">
                <a16:creationId xmlns:a16="http://schemas.microsoft.com/office/drawing/2014/main" id="{20602C65-F943-475A-AD92-483EFF31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963442"/>
            <a:ext cx="11239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Decision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Level</a:t>
            </a:r>
          </a:p>
        </p:txBody>
      </p:sp>
      <p:grpSp>
        <p:nvGrpSpPr>
          <p:cNvPr id="37896" name="Group 6">
            <a:extLst>
              <a:ext uri="{FF2B5EF4-FFF2-40B4-BE49-F238E27FC236}">
                <a16:creationId xmlns:a16="http://schemas.microsoft.com/office/drawing/2014/main" id="{0488FD6A-2FCB-4DBD-822B-65DFD61203D5}"/>
              </a:ext>
            </a:extLst>
          </p:cNvPr>
          <p:cNvGrpSpPr>
            <a:grpSpLocks/>
          </p:cNvGrpSpPr>
          <p:nvPr/>
        </p:nvGrpSpPr>
        <p:grpSpPr bwMode="auto">
          <a:xfrm>
            <a:off x="1170112" y="3156992"/>
            <a:ext cx="6934200" cy="2514600"/>
            <a:chOff x="624" y="2400"/>
            <a:chExt cx="4368" cy="1584"/>
          </a:xfrm>
        </p:grpSpPr>
        <p:sp>
          <p:nvSpPr>
            <p:cNvPr id="37937" name="Line 7">
              <a:extLst>
                <a:ext uri="{FF2B5EF4-FFF2-40B4-BE49-F238E27FC236}">
                  <a16:creationId xmlns:a16="http://schemas.microsoft.com/office/drawing/2014/main" id="{CCE7D32C-9677-4BAC-8040-68FC99AE2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400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Line 8">
              <a:extLst>
                <a:ext uri="{FF2B5EF4-FFF2-40B4-BE49-F238E27FC236}">
                  <a16:creationId xmlns:a16="http://schemas.microsoft.com/office/drawing/2014/main" id="{9B24B5CE-59CE-44B8-95DC-7887C07E4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544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Line 9">
              <a:extLst>
                <a:ext uri="{FF2B5EF4-FFF2-40B4-BE49-F238E27FC236}">
                  <a16:creationId xmlns:a16="http://schemas.microsoft.com/office/drawing/2014/main" id="{E99F6654-1E49-4482-8792-2CDFBC9B5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Line 10">
              <a:extLst>
                <a:ext uri="{FF2B5EF4-FFF2-40B4-BE49-F238E27FC236}">
                  <a16:creationId xmlns:a16="http://schemas.microsoft.com/office/drawing/2014/main" id="{794E5299-6B3C-4109-8002-6459C4EE9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832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11">
              <a:extLst>
                <a:ext uri="{FF2B5EF4-FFF2-40B4-BE49-F238E27FC236}">
                  <a16:creationId xmlns:a16="http://schemas.microsoft.com/office/drawing/2014/main" id="{7FFB413B-5C5A-43E4-A4FC-AD94963F8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76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Line 12">
              <a:extLst>
                <a:ext uri="{FF2B5EF4-FFF2-40B4-BE49-F238E27FC236}">
                  <a16:creationId xmlns:a16="http://schemas.microsoft.com/office/drawing/2014/main" id="{5C948D36-D23A-456E-A36C-3E37BB678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20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13">
              <a:extLst>
                <a:ext uri="{FF2B5EF4-FFF2-40B4-BE49-F238E27FC236}">
                  <a16:creationId xmlns:a16="http://schemas.microsoft.com/office/drawing/2014/main" id="{7F55BCCE-1664-4A7D-9402-AA6379BCE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64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14">
              <a:extLst>
                <a:ext uri="{FF2B5EF4-FFF2-40B4-BE49-F238E27FC236}">
                  <a16:creationId xmlns:a16="http://schemas.microsoft.com/office/drawing/2014/main" id="{4ACAB9FF-C560-41CD-9F9B-6CE5517B0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08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Line 15">
              <a:extLst>
                <a:ext uri="{FF2B5EF4-FFF2-40B4-BE49-F238E27FC236}">
                  <a16:creationId xmlns:a16="http://schemas.microsoft.com/office/drawing/2014/main" id="{9CA3A1D6-6A68-40B7-BA65-3F87F91A1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52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Line 16">
              <a:extLst>
                <a:ext uri="{FF2B5EF4-FFF2-40B4-BE49-F238E27FC236}">
                  <a16:creationId xmlns:a16="http://schemas.microsoft.com/office/drawing/2014/main" id="{203511D6-630F-49D4-9F3B-1D6B2CCFD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696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Line 17">
              <a:extLst>
                <a:ext uri="{FF2B5EF4-FFF2-40B4-BE49-F238E27FC236}">
                  <a16:creationId xmlns:a16="http://schemas.microsoft.com/office/drawing/2014/main" id="{7A209CB2-7374-4BBF-8BE6-B13D950EB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Line 18">
              <a:extLst>
                <a:ext uri="{FF2B5EF4-FFF2-40B4-BE49-F238E27FC236}">
                  <a16:creationId xmlns:a16="http://schemas.microsoft.com/office/drawing/2014/main" id="{8D5A7358-1700-4232-B452-EC00092BA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984"/>
              <a:ext cx="4368" cy="0"/>
            </a:xfrm>
            <a:prstGeom prst="line">
              <a:avLst/>
            </a:prstGeom>
            <a:noFill/>
            <a:ln w="31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7" name="Line 19">
            <a:extLst>
              <a:ext uri="{FF2B5EF4-FFF2-40B4-BE49-F238E27FC236}">
                <a16:creationId xmlns:a16="http://schemas.microsoft.com/office/drawing/2014/main" id="{C1025F07-AC9B-4127-8923-F76D6EC65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912" y="6052592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Text Box 20">
            <a:extLst>
              <a:ext uri="{FF2B5EF4-FFF2-40B4-BE49-F238E27FC236}">
                <a16:creationId xmlns:a16="http://schemas.microsoft.com/office/drawing/2014/main" id="{0C16A029-9188-42AF-B9C7-8CCC40BB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512" y="5819230"/>
            <a:ext cx="692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7899" name="Freeform 21">
            <a:extLst>
              <a:ext uri="{FF2B5EF4-FFF2-40B4-BE49-F238E27FC236}">
                <a16:creationId xmlns:a16="http://schemas.microsoft.com/office/drawing/2014/main" id="{F32616D3-8FAA-46FD-B729-8DCBE3911ADB}"/>
              </a:ext>
            </a:extLst>
          </p:cNvPr>
          <p:cNvSpPr>
            <a:spLocks/>
          </p:cNvSpPr>
          <p:nvPr/>
        </p:nvSpPr>
        <p:spPr bwMode="auto">
          <a:xfrm>
            <a:off x="1703512" y="2566442"/>
            <a:ext cx="4791075" cy="2647950"/>
          </a:xfrm>
          <a:custGeom>
            <a:avLst/>
            <a:gdLst>
              <a:gd name="T0" fmla="*/ 0 w 3018"/>
              <a:gd name="T1" fmla="*/ 2147483646 h 1668"/>
              <a:gd name="T2" fmla="*/ 2147483646 w 3018"/>
              <a:gd name="T3" fmla="*/ 2147483646 h 1668"/>
              <a:gd name="T4" fmla="*/ 2147483646 w 3018"/>
              <a:gd name="T5" fmla="*/ 2147483646 h 1668"/>
              <a:gd name="T6" fmla="*/ 2147483646 w 3018"/>
              <a:gd name="T7" fmla="*/ 2147483646 h 1668"/>
              <a:gd name="T8" fmla="*/ 2147483646 w 3018"/>
              <a:gd name="T9" fmla="*/ 2147483646 h 1668"/>
              <a:gd name="T10" fmla="*/ 2147483646 w 3018"/>
              <a:gd name="T11" fmla="*/ 2147483646 h 1668"/>
              <a:gd name="T12" fmla="*/ 2147483646 w 3018"/>
              <a:gd name="T13" fmla="*/ 2147483646 h 1668"/>
              <a:gd name="T14" fmla="*/ 2147483646 w 3018"/>
              <a:gd name="T15" fmla="*/ 2147483646 h 1668"/>
              <a:gd name="T16" fmla="*/ 2147483646 w 3018"/>
              <a:gd name="T17" fmla="*/ 2147483646 h 1668"/>
              <a:gd name="T18" fmla="*/ 2147483646 w 3018"/>
              <a:gd name="T19" fmla="*/ 2147483646 h 1668"/>
              <a:gd name="T20" fmla="*/ 2147483646 w 3018"/>
              <a:gd name="T21" fmla="*/ 2147483646 h 1668"/>
              <a:gd name="T22" fmla="*/ 2147483646 w 3018"/>
              <a:gd name="T23" fmla="*/ 2147483646 h 1668"/>
              <a:gd name="T24" fmla="*/ 2147483646 w 3018"/>
              <a:gd name="T25" fmla="*/ 2147483646 h 1668"/>
              <a:gd name="T26" fmla="*/ 2147483646 w 3018"/>
              <a:gd name="T27" fmla="*/ 2147483646 h 1668"/>
              <a:gd name="T28" fmla="*/ 2147483646 w 3018"/>
              <a:gd name="T29" fmla="*/ 2147483646 h 1668"/>
              <a:gd name="T30" fmla="*/ 2147483646 w 3018"/>
              <a:gd name="T31" fmla="*/ 2147483646 h 1668"/>
              <a:gd name="T32" fmla="*/ 2147483646 w 3018"/>
              <a:gd name="T33" fmla="*/ 2147483646 h 1668"/>
              <a:gd name="T34" fmla="*/ 2147483646 w 3018"/>
              <a:gd name="T35" fmla="*/ 2147483646 h 1668"/>
              <a:gd name="T36" fmla="*/ 2147483646 w 3018"/>
              <a:gd name="T37" fmla="*/ 2147483646 h 1668"/>
              <a:gd name="T38" fmla="*/ 2147483646 w 3018"/>
              <a:gd name="T39" fmla="*/ 2147483646 h 1668"/>
              <a:gd name="T40" fmla="*/ 2147483646 w 3018"/>
              <a:gd name="T41" fmla="*/ 2147483646 h 1668"/>
              <a:gd name="T42" fmla="*/ 2147483646 w 3018"/>
              <a:gd name="T43" fmla="*/ 2147483646 h 1668"/>
              <a:gd name="T44" fmla="*/ 2147483646 w 3018"/>
              <a:gd name="T45" fmla="*/ 2147483646 h 1668"/>
              <a:gd name="T46" fmla="*/ 2147483646 w 3018"/>
              <a:gd name="T47" fmla="*/ 2147483646 h 1668"/>
              <a:gd name="T48" fmla="*/ 2147483646 w 3018"/>
              <a:gd name="T49" fmla="*/ 2147483646 h 1668"/>
              <a:gd name="T50" fmla="*/ 2147483646 w 3018"/>
              <a:gd name="T51" fmla="*/ 2147483646 h 1668"/>
              <a:gd name="T52" fmla="*/ 2147483646 w 3018"/>
              <a:gd name="T53" fmla="*/ 2147483646 h 1668"/>
              <a:gd name="T54" fmla="*/ 2147483646 w 3018"/>
              <a:gd name="T55" fmla="*/ 2147483646 h 1668"/>
              <a:gd name="T56" fmla="*/ 2147483646 w 3018"/>
              <a:gd name="T57" fmla="*/ 2147483646 h 1668"/>
              <a:gd name="T58" fmla="*/ 2147483646 w 3018"/>
              <a:gd name="T59" fmla="*/ 2147483646 h 1668"/>
              <a:gd name="T60" fmla="*/ 2147483646 w 3018"/>
              <a:gd name="T61" fmla="*/ 2147483646 h 1668"/>
              <a:gd name="T62" fmla="*/ 2147483646 w 3018"/>
              <a:gd name="T63" fmla="*/ 2147483646 h 1668"/>
              <a:gd name="T64" fmla="*/ 2147483646 w 3018"/>
              <a:gd name="T65" fmla="*/ 2147483646 h 1668"/>
              <a:gd name="T66" fmla="*/ 2147483646 w 3018"/>
              <a:gd name="T67" fmla="*/ 2147483646 h 1668"/>
              <a:gd name="T68" fmla="*/ 2147483646 w 3018"/>
              <a:gd name="T69" fmla="*/ 2147483646 h 1668"/>
              <a:gd name="T70" fmla="*/ 2147483646 w 3018"/>
              <a:gd name="T71" fmla="*/ 2147483646 h 1668"/>
              <a:gd name="T72" fmla="*/ 2147483646 w 3018"/>
              <a:gd name="T73" fmla="*/ 0 h 1668"/>
              <a:gd name="T74" fmla="*/ 2147483646 w 3018"/>
              <a:gd name="T75" fmla="*/ 0 h 1668"/>
              <a:gd name="T76" fmla="*/ 2147483646 w 3018"/>
              <a:gd name="T77" fmla="*/ 2147483646 h 1668"/>
              <a:gd name="T78" fmla="*/ 2147483646 w 3018"/>
              <a:gd name="T79" fmla="*/ 2147483646 h 166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18" h="1668">
                <a:moveTo>
                  <a:pt x="0" y="372"/>
                </a:moveTo>
                <a:lnTo>
                  <a:pt x="144" y="372"/>
                </a:lnTo>
                <a:lnTo>
                  <a:pt x="144" y="516"/>
                </a:lnTo>
                <a:lnTo>
                  <a:pt x="240" y="516"/>
                </a:lnTo>
                <a:lnTo>
                  <a:pt x="240" y="660"/>
                </a:lnTo>
                <a:lnTo>
                  <a:pt x="288" y="660"/>
                </a:lnTo>
                <a:lnTo>
                  <a:pt x="288" y="804"/>
                </a:lnTo>
                <a:lnTo>
                  <a:pt x="480" y="804"/>
                </a:lnTo>
                <a:lnTo>
                  <a:pt x="480" y="948"/>
                </a:lnTo>
                <a:lnTo>
                  <a:pt x="528" y="948"/>
                </a:lnTo>
                <a:lnTo>
                  <a:pt x="528" y="1092"/>
                </a:lnTo>
                <a:lnTo>
                  <a:pt x="720" y="1092"/>
                </a:lnTo>
                <a:lnTo>
                  <a:pt x="720" y="948"/>
                </a:lnTo>
                <a:lnTo>
                  <a:pt x="864" y="948"/>
                </a:lnTo>
                <a:lnTo>
                  <a:pt x="864" y="660"/>
                </a:lnTo>
                <a:lnTo>
                  <a:pt x="1056" y="660"/>
                </a:lnTo>
                <a:lnTo>
                  <a:pt x="1056" y="804"/>
                </a:lnTo>
                <a:lnTo>
                  <a:pt x="1200" y="804"/>
                </a:lnTo>
                <a:lnTo>
                  <a:pt x="1200" y="948"/>
                </a:lnTo>
                <a:lnTo>
                  <a:pt x="1344" y="948"/>
                </a:lnTo>
                <a:lnTo>
                  <a:pt x="1344" y="1092"/>
                </a:lnTo>
                <a:lnTo>
                  <a:pt x="1392" y="1092"/>
                </a:lnTo>
                <a:lnTo>
                  <a:pt x="1392" y="1236"/>
                </a:lnTo>
                <a:lnTo>
                  <a:pt x="1632" y="1236"/>
                </a:lnTo>
                <a:lnTo>
                  <a:pt x="1632" y="1380"/>
                </a:lnTo>
                <a:lnTo>
                  <a:pt x="1728" y="1380"/>
                </a:lnTo>
                <a:lnTo>
                  <a:pt x="1728" y="1524"/>
                </a:lnTo>
                <a:lnTo>
                  <a:pt x="1824" y="1524"/>
                </a:lnTo>
                <a:lnTo>
                  <a:pt x="1824" y="1668"/>
                </a:lnTo>
                <a:lnTo>
                  <a:pt x="2016" y="1668"/>
                </a:lnTo>
                <a:lnTo>
                  <a:pt x="2016" y="1380"/>
                </a:lnTo>
                <a:lnTo>
                  <a:pt x="2256" y="1380"/>
                </a:lnTo>
                <a:lnTo>
                  <a:pt x="2256" y="948"/>
                </a:lnTo>
                <a:lnTo>
                  <a:pt x="2448" y="948"/>
                </a:lnTo>
                <a:lnTo>
                  <a:pt x="2448" y="372"/>
                </a:lnTo>
                <a:lnTo>
                  <a:pt x="2718" y="366"/>
                </a:lnTo>
                <a:lnTo>
                  <a:pt x="2712" y="0"/>
                </a:lnTo>
                <a:lnTo>
                  <a:pt x="2904" y="0"/>
                </a:lnTo>
                <a:lnTo>
                  <a:pt x="2910" y="102"/>
                </a:lnTo>
                <a:lnTo>
                  <a:pt x="3018" y="10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Oval 22">
            <a:extLst>
              <a:ext uri="{FF2B5EF4-FFF2-40B4-BE49-F238E27FC236}">
                <a16:creationId xmlns:a16="http://schemas.microsoft.com/office/drawing/2014/main" id="{A4E6C171-9A56-4ECB-B89C-9B859EE0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37" y="3337967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1" name="Oval 23">
            <a:extLst>
              <a:ext uri="{FF2B5EF4-FFF2-40B4-BE49-F238E27FC236}">
                <a16:creationId xmlns:a16="http://schemas.microsoft.com/office/drawing/2014/main" id="{D9657768-B6C7-4BD7-B281-433E81CCE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887" y="355704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2" name="Oval 24">
            <a:extLst>
              <a:ext uri="{FF2B5EF4-FFF2-40B4-BE49-F238E27FC236}">
                <a16:creationId xmlns:a16="http://schemas.microsoft.com/office/drawing/2014/main" id="{E78C8134-7992-4815-A1F3-CDD245B3F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662" y="378564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3" name="Oval 25">
            <a:extLst>
              <a:ext uri="{FF2B5EF4-FFF2-40B4-BE49-F238E27FC236}">
                <a16:creationId xmlns:a16="http://schemas.microsoft.com/office/drawing/2014/main" id="{626E5ADF-5C8C-4D9E-833B-5572D612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887" y="401424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4" name="Oval 26">
            <a:extLst>
              <a:ext uri="{FF2B5EF4-FFF2-40B4-BE49-F238E27FC236}">
                <a16:creationId xmlns:a16="http://schemas.microsoft.com/office/drawing/2014/main" id="{43F20FF0-067F-4B4A-8D47-53C6F1856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612" y="424284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5" name="Oval 27">
            <a:extLst>
              <a:ext uri="{FF2B5EF4-FFF2-40B4-BE49-F238E27FC236}">
                <a16:creationId xmlns:a16="http://schemas.microsoft.com/office/drawing/2014/main" id="{8DA04C3E-1E81-4CD5-B0C5-C13A62EF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812" y="378564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6" name="Oval 28">
            <a:extLst>
              <a:ext uri="{FF2B5EF4-FFF2-40B4-BE49-F238E27FC236}">
                <a16:creationId xmlns:a16="http://schemas.microsoft.com/office/drawing/2014/main" id="{135814F5-EBC2-457D-B66E-DAA73C03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412" y="4023767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7" name="Oval 29">
            <a:extLst>
              <a:ext uri="{FF2B5EF4-FFF2-40B4-BE49-F238E27FC236}">
                <a16:creationId xmlns:a16="http://schemas.microsoft.com/office/drawing/2014/main" id="{E8BAF652-92F6-44A5-A0F1-07EFEEB0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487" y="4233317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8" name="Oval 30">
            <a:extLst>
              <a:ext uri="{FF2B5EF4-FFF2-40B4-BE49-F238E27FC236}">
                <a16:creationId xmlns:a16="http://schemas.microsoft.com/office/drawing/2014/main" id="{E88560DB-B5DD-4FB6-B678-4AE15927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737" y="4480967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9" name="Oval 31">
            <a:extLst>
              <a:ext uri="{FF2B5EF4-FFF2-40B4-BE49-F238E27FC236}">
                <a16:creationId xmlns:a16="http://schemas.microsoft.com/office/drawing/2014/main" id="{C20A0C17-D748-434A-90DC-2AAA8C0F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212" y="470004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0" name="Oval 32">
            <a:extLst>
              <a:ext uri="{FF2B5EF4-FFF2-40B4-BE49-F238E27FC236}">
                <a16:creationId xmlns:a16="http://schemas.microsoft.com/office/drawing/2014/main" id="{6100F26E-4FC6-4AF2-B3F7-CE92B0CA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612" y="4938167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1" name="Oval 33">
            <a:extLst>
              <a:ext uri="{FF2B5EF4-FFF2-40B4-BE49-F238E27FC236}">
                <a16:creationId xmlns:a16="http://schemas.microsoft.com/office/drawing/2014/main" id="{C3E538C9-7993-4364-BEC6-ED4E5EAB2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012" y="5166767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2" name="Oval 34">
            <a:extLst>
              <a:ext uri="{FF2B5EF4-FFF2-40B4-BE49-F238E27FC236}">
                <a16:creationId xmlns:a16="http://schemas.microsoft.com/office/drawing/2014/main" id="{C782F026-8C7A-487A-90CA-F7C338700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512" y="268074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3" name="Oval 35">
            <a:extLst>
              <a:ext uri="{FF2B5EF4-FFF2-40B4-BE49-F238E27FC236}">
                <a16:creationId xmlns:a16="http://schemas.microsoft.com/office/drawing/2014/main" id="{F8BB0C65-3704-4E6D-BC00-5119BC51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712" y="5747792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4" name="Oval 36">
            <a:extLst>
              <a:ext uri="{FF2B5EF4-FFF2-40B4-BE49-F238E27FC236}">
                <a16:creationId xmlns:a16="http://schemas.microsoft.com/office/drawing/2014/main" id="{E36C60FF-FA67-4FA4-9448-0C8AB1690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237" y="3090317"/>
            <a:ext cx="76200" cy="762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5" name="Oval 37">
            <a:extLst>
              <a:ext uri="{FF2B5EF4-FFF2-40B4-BE49-F238E27FC236}">
                <a16:creationId xmlns:a16="http://schemas.microsoft.com/office/drawing/2014/main" id="{6D147D18-CCA4-401A-8B38-EF9FEE03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087" y="4023767"/>
            <a:ext cx="76200" cy="762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6" name="Oval 38">
            <a:extLst>
              <a:ext uri="{FF2B5EF4-FFF2-40B4-BE49-F238E27FC236}">
                <a16:creationId xmlns:a16="http://schemas.microsoft.com/office/drawing/2014/main" id="{6AD909E6-6DC3-41B1-9E0A-6B85C149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287" y="4700042"/>
            <a:ext cx="76200" cy="762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7" name="Oval 39">
            <a:extLst>
              <a:ext uri="{FF2B5EF4-FFF2-40B4-BE49-F238E27FC236}">
                <a16:creationId xmlns:a16="http://schemas.microsoft.com/office/drawing/2014/main" id="{A37FD3A5-67E3-4A45-BB12-6744CDF8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287" y="5157242"/>
            <a:ext cx="76200" cy="762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8" name="Oval 40">
            <a:extLst>
              <a:ext uri="{FF2B5EF4-FFF2-40B4-BE49-F238E27FC236}">
                <a16:creationId xmlns:a16="http://schemas.microsoft.com/office/drawing/2014/main" id="{4D6F69C8-A311-4F6E-8C1A-636B0CEB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412" y="4242842"/>
            <a:ext cx="76200" cy="762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19" name="Oval 41">
            <a:extLst>
              <a:ext uri="{FF2B5EF4-FFF2-40B4-BE49-F238E27FC236}">
                <a16:creationId xmlns:a16="http://schemas.microsoft.com/office/drawing/2014/main" id="{7655B885-586E-40B7-A0A7-BDAD157F0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487" y="4014242"/>
            <a:ext cx="76200" cy="762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20" name="Oval 42">
            <a:extLst>
              <a:ext uri="{FF2B5EF4-FFF2-40B4-BE49-F238E27FC236}">
                <a16:creationId xmlns:a16="http://schemas.microsoft.com/office/drawing/2014/main" id="{8C9F3A21-B00C-4839-B7AA-D469E6B1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712" y="5976392"/>
            <a:ext cx="76200" cy="762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21" name="Oval 43">
            <a:extLst>
              <a:ext uri="{FF2B5EF4-FFF2-40B4-BE49-F238E27FC236}">
                <a16:creationId xmlns:a16="http://schemas.microsoft.com/office/drawing/2014/main" id="{5DD199F0-9794-4CBE-8A46-D85E8614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987" y="3109367"/>
            <a:ext cx="76200" cy="76200"/>
          </a:xfrm>
          <a:prstGeom prst="ellipse">
            <a:avLst/>
          </a:prstGeom>
          <a:solidFill>
            <a:srgbClr val="17E9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22" name="Line 44">
            <a:extLst>
              <a:ext uri="{FF2B5EF4-FFF2-40B4-BE49-F238E27FC236}">
                <a16:creationId xmlns:a16="http://schemas.microsoft.com/office/drawing/2014/main" id="{CC15AAF5-C55D-4E45-B2E6-4B115F8E6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512" y="2013992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3" name="Text Box 45">
            <a:extLst>
              <a:ext uri="{FF2B5EF4-FFF2-40B4-BE49-F238E27FC236}">
                <a16:creationId xmlns:a16="http://schemas.microsoft.com/office/drawing/2014/main" id="{BCBB7977-7C16-4AD2-BAB1-0D1D7FD1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037" y="1601242"/>
            <a:ext cx="3101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work invested in refuting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37924" name="Line 46">
            <a:extLst>
              <a:ext uri="{FF2B5EF4-FFF2-40B4-BE49-F238E27FC236}">
                <a16:creationId xmlns:a16="http://schemas.microsoft.com/office/drawing/2014/main" id="{932320DB-4806-46A8-AADC-98E9555CF8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3512" y="155679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5" name="Line 47">
            <a:extLst>
              <a:ext uri="{FF2B5EF4-FFF2-40B4-BE49-F238E27FC236}">
                <a16:creationId xmlns:a16="http://schemas.microsoft.com/office/drawing/2014/main" id="{72BFBA39-18FA-4037-A104-611629786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0712" y="155679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6" name="Text Box 48">
            <a:extLst>
              <a:ext uri="{FF2B5EF4-FFF2-40B4-BE49-F238E27FC236}">
                <a16:creationId xmlns:a16="http://schemas.microsoft.com/office/drawing/2014/main" id="{7F3C4403-55DD-4810-A0C5-A5B03FEB8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912" y="2082255"/>
            <a:ext cx="285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(some of it seems wasted)</a:t>
            </a:r>
          </a:p>
        </p:txBody>
      </p:sp>
      <p:sp>
        <p:nvSpPr>
          <p:cNvPr id="37927" name="Text Box 49">
            <a:extLst>
              <a:ext uri="{FF2B5EF4-FFF2-40B4-BE49-F238E27FC236}">
                <a16:creationId xmlns:a16="http://schemas.microsoft.com/office/drawing/2014/main" id="{4983CA43-AB96-4173-A100-6A78310E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775" y="2736305"/>
            <a:ext cx="328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7928" name="Text Box 50">
            <a:extLst>
              <a:ext uri="{FF2B5EF4-FFF2-40B4-BE49-F238E27FC236}">
                <a16:creationId xmlns:a16="http://schemas.microsoft.com/office/drawing/2014/main" id="{8D7E1277-973A-45B9-BE63-02DD70D0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112" y="2942680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37929" name="Text Box 51">
            <a:extLst>
              <a:ext uri="{FF2B5EF4-FFF2-40B4-BE49-F238E27FC236}">
                <a16:creationId xmlns:a16="http://schemas.microsoft.com/office/drawing/2014/main" id="{5BA3937D-C21E-4182-920B-375B23252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112" y="2947442"/>
            <a:ext cx="1933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Refutation of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37930" name="Text Box 52">
            <a:extLst>
              <a:ext uri="{FF2B5EF4-FFF2-40B4-BE49-F238E27FC236}">
                <a16:creationId xmlns:a16="http://schemas.microsoft.com/office/drawing/2014/main" id="{D1B5D0F8-EAA8-41A0-B156-4E1836D5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512" y="3995192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7931" name="Text Box 53">
            <a:extLst>
              <a:ext uri="{FF2B5EF4-FFF2-40B4-BE49-F238E27FC236}">
                <a16:creationId xmlns:a16="http://schemas.microsoft.com/office/drawing/2014/main" id="{67AC11FA-E9CD-40A7-BE6C-6D151CA9B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712" y="3423692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932" name="Text Box 54">
            <a:extLst>
              <a:ext uri="{FF2B5EF4-FFF2-40B4-BE49-F238E27FC236}">
                <a16:creationId xmlns:a16="http://schemas.microsoft.com/office/drawing/2014/main" id="{47101C9F-53AD-4507-A45A-51A13C98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912" y="4223792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933" name="Text Box 55">
            <a:extLst>
              <a:ext uri="{FF2B5EF4-FFF2-40B4-BE49-F238E27FC236}">
                <a16:creationId xmlns:a16="http://schemas.microsoft.com/office/drawing/2014/main" id="{48A577B8-D749-4257-967E-646045B24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962" y="4757192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934" name="Text Box 56">
            <a:extLst>
              <a:ext uri="{FF2B5EF4-FFF2-40B4-BE49-F238E27FC236}">
                <a16:creationId xmlns:a16="http://schemas.microsoft.com/office/drawing/2014/main" id="{B68D147E-3BC3-407E-B2EE-7C17A8C0B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737" y="3614192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16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7936" name="AutoShape 58">
            <a:extLst>
              <a:ext uri="{FF2B5EF4-FFF2-40B4-BE49-F238E27FC236}">
                <a16:creationId xmlns:a16="http://schemas.microsoft.com/office/drawing/2014/main" id="{DDB0D78D-63AF-4655-BFAE-A40D7AF7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25" y="4512717"/>
            <a:ext cx="647700" cy="360363"/>
          </a:xfrm>
          <a:prstGeom prst="wedgeRectCallout">
            <a:avLst>
              <a:gd name="adj1" fmla="val 106616"/>
              <a:gd name="adj2" fmla="val -230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BCP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ACA7C318-554C-4167-B5EF-63F290574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Conflict-Driven Backtracking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40F6A641-D841-4961-B99B-071789A65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So the rule is: backtrack to the second highest decision level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dl</a:t>
            </a:r>
            <a:r>
              <a:rPr lang="en-US" altLang="zh-CN" sz="2400" dirty="0">
                <a:ea typeface="宋体" panose="02010600030101010101" pitchFamily="2" charset="-122"/>
              </a:rPr>
              <a:t>, but do not erase it.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This way the literal with the currently highest decision level will be implied in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DL = </a:t>
            </a:r>
            <a:r>
              <a:rPr lang="en-US" altLang="zh-CN" sz="24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dl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Q: what if the conflict clause has a single literal ? </a:t>
            </a:r>
          </a:p>
          <a:p>
            <a:pPr lvl="1" eaLnBrk="1" hangingPunct="1"/>
            <a:r>
              <a:rPr lang="en-US" altLang="zh-CN" sz="1800" dirty="0">
                <a:ea typeface="宋体" panose="02010600030101010101" pitchFamily="2" charset="-122"/>
              </a:rPr>
              <a:t>For example, from 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dirty="0" err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y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Æ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y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ea typeface="宋体" panose="02010600030101010101" pitchFamily="2" charset="-122"/>
              </a:rPr>
              <a:t> and decision 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=0</a:t>
            </a:r>
            <a:r>
              <a:rPr lang="en-US" altLang="zh-CN" sz="1800" dirty="0">
                <a:ea typeface="宋体" panose="02010600030101010101" pitchFamily="2" charset="-122"/>
              </a:rPr>
              <a:t>, we learn the conflict clause 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1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8914" name="页脚占位符 3">
            <a:extLst>
              <a:ext uri="{FF2B5EF4-FFF2-40B4-BE49-F238E27FC236}">
                <a16:creationId xmlns:a16="http://schemas.microsoft.com/office/drawing/2014/main" id="{2BD8F5EC-55F5-4877-BDA2-6CEE4D29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38915" name="灯片编号占位符 4">
            <a:extLst>
              <a:ext uri="{FF2B5EF4-FFF2-40B4-BE49-F238E27FC236}">
                <a16:creationId xmlns:a16="http://schemas.microsoft.com/office/drawing/2014/main" id="{C53C2A90-91F1-4CF1-92B3-5AE2F367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6BD433-FCE5-4783-99B8-F00E03B3D189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1">
            <a:extLst>
              <a:ext uri="{FF2B5EF4-FFF2-40B4-BE49-F238E27FC236}">
                <a16:creationId xmlns:a16="http://schemas.microsoft.com/office/drawing/2014/main" id="{86430110-D028-4CAA-92B7-65666A2F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A23C37F9-4A5B-434B-BF94-4407A889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F5006F-CA1D-4DB7-903F-DCB187222BA8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A0DDF59-B651-47A8-9613-A30FCBC037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3418" y="790030"/>
            <a:ext cx="7793038" cy="766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 clauses and Resolution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B3F9BEA6-4174-4AE4-B025-85FEE7C548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989138"/>
            <a:ext cx="8486775" cy="41433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Binary-resolution is a sound inference rule: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Example: </a:t>
            </a:r>
          </a:p>
        </p:txBody>
      </p:sp>
      <p:pic>
        <p:nvPicPr>
          <p:cNvPr id="40966" name="Picture 4" descr="txp_fig">
            <a:extLst>
              <a:ext uri="{FF2B5EF4-FFF2-40B4-BE49-F238E27FC236}">
                <a16:creationId xmlns:a16="http://schemas.microsoft.com/office/drawing/2014/main" id="{A820D9DC-0ABE-4CF1-AD49-498F9CE40FA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2781300"/>
            <a:ext cx="8486775" cy="68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7" name="Picture 5" descr="txp_fig">
            <a:extLst>
              <a:ext uri="{FF2B5EF4-FFF2-40B4-BE49-F238E27FC236}">
                <a16:creationId xmlns:a16="http://schemas.microsoft.com/office/drawing/2014/main" id="{6D96CB01-34CE-4DE2-A463-FAA78612BEB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24400"/>
            <a:ext cx="4176712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4">
            <a:extLst>
              <a:ext uri="{FF2B5EF4-FFF2-40B4-BE49-F238E27FC236}">
                <a16:creationId xmlns:a16="http://schemas.microsoft.com/office/drawing/2014/main" id="{82976216-363E-4E07-AA72-7D62517C8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 clauses and resolution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3D6AC12-D710-4921-B7D5-D2B9C393DE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2286000"/>
            <a:ext cx="7200900" cy="40233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Consider the following example: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Conflict clause: </a:t>
            </a:r>
            <a:r>
              <a:rPr lang="en-US" altLang="zh-CN" dirty="0"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5</a:t>
            </a:r>
            <a:r>
              <a:rPr lang="en-US" altLang="zh-CN" dirty="0">
                <a:ea typeface="宋体" panose="02010600030101010101" pitchFamily="2" charset="-122"/>
              </a:rPr>
              <a:t>: (</a:t>
            </a:r>
            <a:r>
              <a:rPr lang="en-US" altLang="zh-CN" dirty="0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2 </a:t>
            </a:r>
            <a:r>
              <a:rPr lang="en-US" altLang="zh-CN" sz="1800" dirty="0"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4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1986" name="页脚占位符 3">
            <a:extLst>
              <a:ext uri="{FF2B5EF4-FFF2-40B4-BE49-F238E27FC236}">
                <a16:creationId xmlns:a16="http://schemas.microsoft.com/office/drawing/2014/main" id="{8DB7138E-3D54-4CCD-96BB-F6D7D7B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41987" name="灯片编号占位符 4">
            <a:extLst>
              <a:ext uri="{FF2B5EF4-FFF2-40B4-BE49-F238E27FC236}">
                <a16:creationId xmlns:a16="http://schemas.microsoft.com/office/drawing/2014/main" id="{AF0A800F-B804-4301-AB3F-300FD9D9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71B473-5AF7-46BE-A645-DF1AAB63117A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9" name="Picture 3">
            <a:extLst>
              <a:ext uri="{FF2B5EF4-FFF2-40B4-BE49-F238E27FC236}">
                <a16:creationId xmlns:a16="http://schemas.microsoft.com/office/drawing/2014/main" id="{B9D80851-C3B6-4E58-9449-07CD252B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1"/>
          <a:stretch>
            <a:fillRect/>
          </a:stretch>
        </p:blipFill>
        <p:spPr bwMode="auto">
          <a:xfrm>
            <a:off x="4499992" y="2672518"/>
            <a:ext cx="4002658" cy="290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1" name="Line 5">
            <a:extLst>
              <a:ext uri="{FF2B5EF4-FFF2-40B4-BE49-F238E27FC236}">
                <a16:creationId xmlns:a16="http://schemas.microsoft.com/office/drawing/2014/main" id="{BE90045D-A265-4F4B-87CC-2B830E4D8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152" y="2563911"/>
            <a:ext cx="0" cy="28813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92" name="Picture 6">
            <a:extLst>
              <a:ext uri="{FF2B5EF4-FFF2-40B4-BE49-F238E27FC236}">
                <a16:creationId xmlns:a16="http://schemas.microsoft.com/office/drawing/2014/main" id="{4B504F40-7500-4BC0-8B8A-E5C26F97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87377"/>
            <a:ext cx="3671888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4">
            <a:extLst>
              <a:ext uri="{FF2B5EF4-FFF2-40B4-BE49-F238E27FC236}">
                <a16:creationId xmlns:a16="http://schemas.microsoft.com/office/drawing/2014/main" id="{43353263-C7E1-4F76-863B-5D4043494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Conflict clauses and resolution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DA76453F-9CBF-45B1-979E-FAFF65570F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Conflict clause: </a:t>
            </a:r>
            <a:r>
              <a:rPr lang="en-US" altLang="zh-CN">
                <a:latin typeface="cmmi10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5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ea typeface="宋体" panose="02010600030101010101" pitchFamily="2" charset="-122"/>
              </a:rPr>
              <a:t>(</a:t>
            </a:r>
            <a:r>
              <a:rPr lang="en-US" altLang="zh-CN" b="1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="1" baseline="-25000">
                <a:ea typeface="宋体" panose="02010600030101010101" pitchFamily="2" charset="-122"/>
              </a:rPr>
              <a:t>2 </a:t>
            </a:r>
            <a:r>
              <a:rPr lang="en-US" altLang="zh-CN" sz="1800" b="1"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b="1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="1" baseline="-25000">
                <a:ea typeface="宋体" panose="02010600030101010101" pitchFamily="2" charset="-122"/>
              </a:rPr>
              <a:t>4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1800" b="1"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="1" baseline="-25000">
                <a:ea typeface="宋体" panose="02010600030101010101" pitchFamily="2" charset="-122"/>
              </a:rPr>
              <a:t>10</a:t>
            </a:r>
            <a:r>
              <a:rPr lang="en-US" altLang="zh-CN" b="1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Resolution order: </a:t>
            </a:r>
            <a:r>
              <a:rPr lang="en-US" altLang="zh-CN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4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5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6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>
                <a:latin typeface="cmmi10" pitchFamily="34" charset="0"/>
                <a:ea typeface="宋体" panose="02010600030101010101" pitchFamily="2" charset="-122"/>
              </a:rPr>
              <a:t>x</a:t>
            </a:r>
            <a:r>
              <a:rPr lang="en-US" altLang="zh-CN" baseline="-25000">
                <a:ea typeface="宋体" panose="02010600030101010101" pitchFamily="2" charset="-122"/>
              </a:rPr>
              <a:t>7</a:t>
            </a:r>
            <a:r>
              <a:rPr lang="en-US" altLang="zh-CN">
                <a:ea typeface="宋体" panose="02010600030101010101" pitchFamily="2" charset="-122"/>
              </a:rPr>
              <a:t> in reverse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T1 = Res(c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,c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,x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) = (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T2 = Res(T1, c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, 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6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) = (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5 </a:t>
            </a:r>
            <a:r>
              <a:rPr lang="en-US" altLang="zh-CN" sz="1800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T3 = Res(T2,c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,x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(x</a:t>
            </a:r>
            <a:r>
              <a:rPr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: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chemeClr val="tx1"/>
                </a:solidFill>
                <a:latin typeface="cmsy10" pitchFamily="34" charset="0"/>
                <a:ea typeface="宋体" panose="02010600030101010101" pitchFamily="2" charset="-122"/>
              </a:rPr>
              <a:t>Ç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="1" baseline="-25000">
                <a:solidFill>
                  <a:schemeClr val="tx1"/>
                </a:solidFill>
                <a:ea typeface="宋体" panose="02010600030101010101" pitchFamily="2" charset="-122"/>
              </a:rPr>
              <a:t>10 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0" name="页脚占位符 3">
            <a:extLst>
              <a:ext uri="{FF2B5EF4-FFF2-40B4-BE49-F238E27FC236}">
                <a16:creationId xmlns:a16="http://schemas.microsoft.com/office/drawing/2014/main" id="{08BBCA9C-A4F3-4DC2-B55F-0E7B2FC8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43011" name="灯片编号占位符 4">
            <a:extLst>
              <a:ext uri="{FF2B5EF4-FFF2-40B4-BE49-F238E27FC236}">
                <a16:creationId xmlns:a16="http://schemas.microsoft.com/office/drawing/2014/main" id="{A74B869C-40D9-4F75-85DD-9F7463B7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5AC8B-BB61-46AC-8ADE-C0207FC75A8A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B69D5BA6-4375-4A94-82D8-603711B94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9" r="7533" b="10663"/>
          <a:stretch>
            <a:fillRect/>
          </a:stretch>
        </p:blipFill>
        <p:spPr bwMode="auto">
          <a:xfrm>
            <a:off x="5508625" y="1989138"/>
            <a:ext cx="33972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5" name="Line 5">
            <a:extLst>
              <a:ext uri="{FF2B5EF4-FFF2-40B4-BE49-F238E27FC236}">
                <a16:creationId xmlns:a16="http://schemas.microsoft.com/office/drawing/2014/main" id="{B788F4E0-5B92-4C1D-8C93-89C57450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2060575"/>
            <a:ext cx="0" cy="28813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3016" name="Picture 6">
            <a:extLst>
              <a:ext uri="{FF2B5EF4-FFF2-40B4-BE49-F238E27FC236}">
                <a16:creationId xmlns:a16="http://schemas.microsoft.com/office/drawing/2014/main" id="{D25C7464-9B98-4A09-8DC8-31258999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3671888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567" name="Oval 7">
            <a:extLst>
              <a:ext uri="{FF2B5EF4-FFF2-40B4-BE49-F238E27FC236}">
                <a16:creationId xmlns:a16="http://schemas.microsoft.com/office/drawing/2014/main" id="{27C9C6D9-1B58-4451-BD33-D6D05E09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3306763"/>
            <a:ext cx="215900" cy="2159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68" name="Oval 8">
            <a:extLst>
              <a:ext uri="{FF2B5EF4-FFF2-40B4-BE49-F238E27FC236}">
                <a16:creationId xmlns:a16="http://schemas.microsoft.com/office/drawing/2014/main" id="{7BF66314-741C-49B1-8F69-765EF7F5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38" y="3778250"/>
            <a:ext cx="215900" cy="2159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69" name="Oval 9">
            <a:extLst>
              <a:ext uri="{FF2B5EF4-FFF2-40B4-BE49-F238E27FC236}">
                <a16:creationId xmlns:a16="http://schemas.microsoft.com/office/drawing/2014/main" id="{090FBDC2-2D3F-4D57-9707-714FB07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863850"/>
            <a:ext cx="215900" cy="2159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  <p:bldP spid="450567" grpId="0" animBg="1"/>
      <p:bldP spid="450567" grpId="1" animBg="1"/>
      <p:bldP spid="450568" grpId="0" animBg="1"/>
      <p:bldP spid="450568" grpId="1" animBg="1"/>
      <p:bldP spid="4505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84DA-5A50-4EF9-8E75-EC448F341C97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Satisfaction relation </a:t>
            </a:r>
            <a:r>
              <a:rPr lang="en-US" altLang="ko-KR" dirty="0">
                <a:ea typeface="Batang" panose="020B0604020202020204" charset="-127"/>
              </a:rPr>
              <a:t>(  ): </a:t>
            </a:r>
            <a:r>
              <a:rPr lang="en-US" altLang="he-IL" dirty="0"/>
              <a:t>intuition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An assignment can either </a:t>
            </a:r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satisfy</a:t>
            </a:r>
            <a:r>
              <a:rPr lang="en-US" altLang="ko-KR" dirty="0">
                <a:ea typeface="Batang" panose="020B0604020202020204" charset="-127"/>
              </a:rPr>
              <a:t> or not satisfy a given formula.</a:t>
            </a:r>
          </a:p>
          <a:p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 dirty="0"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  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means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“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satisfies </a:t>
            </a:r>
            <a:r>
              <a:rPr lang="en-US" altLang="ko-KR" sz="21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φ”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  or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“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is a model of </a:t>
            </a:r>
            <a:r>
              <a:rPr lang="en-US" altLang="ko-KR" sz="21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φ”</a:t>
            </a:r>
          </a:p>
          <a:p>
            <a:pPr marL="0" indent="0">
              <a:buNone/>
            </a:pPr>
            <a:endParaRPr lang="en-US" altLang="ko-KR" dirty="0">
              <a:ea typeface="Batang" panose="020B060402020202020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F43A4-8B40-4A56-9B0F-050B9A76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87366"/>
            <a:ext cx="257211" cy="295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04F11-431E-4632-A391-C753CC0A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281342"/>
            <a:ext cx="257211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5">
            <a:extLst>
              <a:ext uri="{FF2B5EF4-FFF2-40B4-BE49-F238E27FC236}">
                <a16:creationId xmlns:a16="http://schemas.microsoft.com/office/drawing/2014/main" id="{8BBCFF65-B02B-4474-9716-9B3FE3514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1084" y="926066"/>
            <a:ext cx="7793037" cy="549275"/>
          </a:xfrm>
        </p:spPr>
        <p:txBody>
          <a:bodyPr/>
          <a:lstStyle/>
          <a:p>
            <a:pPr eaLnBrk="1" hangingPunct="1"/>
            <a:r>
              <a:rPr lang="en-US" altLang="zh-CN" sz="32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Finding the conflict clause:</a:t>
            </a:r>
          </a:p>
        </p:txBody>
      </p:sp>
      <p:sp>
        <p:nvSpPr>
          <p:cNvPr id="44034" name="页脚占位符 3">
            <a:extLst>
              <a:ext uri="{FF2B5EF4-FFF2-40B4-BE49-F238E27FC236}">
                <a16:creationId xmlns:a16="http://schemas.microsoft.com/office/drawing/2014/main" id="{261B8FF0-A6A3-4155-B37E-8D2C9562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44035" name="灯片编号占位符 4">
            <a:extLst>
              <a:ext uri="{FF2B5EF4-FFF2-40B4-BE49-F238E27FC236}">
                <a16:creationId xmlns:a16="http://schemas.microsoft.com/office/drawing/2014/main" id="{209C6453-1CA9-4D0F-BD61-5F27B06E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644B93-E73D-4336-86AD-DE16FC8C6AD5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6" name="Picture 3">
            <a:extLst>
              <a:ext uri="{FF2B5EF4-FFF2-40B4-BE49-F238E27FC236}">
                <a16:creationId xmlns:a16="http://schemas.microsoft.com/office/drawing/2014/main" id="{9E232AF6-792B-4DE9-A00D-EA81B5725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8" r="11285"/>
          <a:stretch>
            <a:fillRect/>
          </a:stretch>
        </p:blipFill>
        <p:spPr bwMode="auto">
          <a:xfrm>
            <a:off x="3492500" y="4581525"/>
            <a:ext cx="5329238" cy="191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7" name="Text Box 4">
            <a:extLst>
              <a:ext uri="{FF2B5EF4-FFF2-40B4-BE49-F238E27FC236}">
                <a16:creationId xmlns:a16="http://schemas.microsoft.com/office/drawing/2014/main" id="{1709D568-2C57-4520-87ED-655F3D04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260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Applied to our example:</a:t>
            </a:r>
          </a:p>
        </p:txBody>
      </p:sp>
      <p:pic>
        <p:nvPicPr>
          <p:cNvPr id="44039" name="Picture 9" descr="txp_fig">
            <a:extLst>
              <a:ext uri="{FF2B5EF4-FFF2-40B4-BE49-F238E27FC236}">
                <a16:creationId xmlns:a16="http://schemas.microsoft.com/office/drawing/2014/main" id="{27F77418-5C48-4A7D-A9D6-1F60F65C784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6" y="1749081"/>
            <a:ext cx="5832648" cy="282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0" name="AutoShape 6">
            <a:extLst>
              <a:ext uri="{FF2B5EF4-FFF2-40B4-BE49-F238E27FC236}">
                <a16:creationId xmlns:a16="http://schemas.microsoft.com/office/drawing/2014/main" id="{5265AE31-C9D6-4B8D-A2D1-37DFBFA7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975" y="2082799"/>
            <a:ext cx="1798637" cy="792163"/>
          </a:xfrm>
          <a:prstGeom prst="wedgeRectCallout">
            <a:avLst>
              <a:gd name="adj1" fmla="val -175421"/>
              <a:gd name="adj2" fmla="val 35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Arial" panose="020B0604020202020204" pitchFamily="34" charset="0"/>
              </a:rPr>
              <a:t>cl</a:t>
            </a:r>
            <a:r>
              <a:rPr lang="en-US" altLang="zh-CN"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i="1">
                <a:solidFill>
                  <a:schemeClr val="tx1"/>
                </a:solidFill>
                <a:latin typeface="Times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is asserting the first UIP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A334BEAA-4A6B-4197-A8A3-C2C7FA4AB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537" y="566203"/>
            <a:ext cx="7290054" cy="1499616"/>
          </a:xfrm>
        </p:spPr>
        <p:txBody>
          <a:bodyPr/>
          <a:lstStyle/>
          <a:p>
            <a:pPr eaLnBrk="1" hangingPunct="1"/>
            <a:r>
              <a:rPr lang="en-US" altLang="zh-CN" sz="24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The Resolution-Graph keeps track of the “inference relation”</a:t>
            </a:r>
          </a:p>
        </p:txBody>
      </p:sp>
      <p:sp>
        <p:nvSpPr>
          <p:cNvPr id="45058" name="页脚占位符 3">
            <a:extLst>
              <a:ext uri="{FF2B5EF4-FFF2-40B4-BE49-F238E27FC236}">
                <a16:creationId xmlns:a16="http://schemas.microsoft.com/office/drawing/2014/main" id="{2CD82064-9395-4B0B-B6F6-FF8CAF42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0955" y="6216055"/>
            <a:ext cx="4710623" cy="404614"/>
          </a:xfrm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45059" name="灯片编号占位符 4">
            <a:extLst>
              <a:ext uri="{FF2B5EF4-FFF2-40B4-BE49-F238E27FC236}">
                <a16:creationId xmlns:a16="http://schemas.microsoft.com/office/drawing/2014/main" id="{6E6C05C9-F2F6-4390-A8A1-574E42A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48493" y="6149181"/>
            <a:ext cx="1197219" cy="404614"/>
          </a:xfrm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EB20F-4C6E-4D6A-A817-198173184282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Oval 52">
            <a:extLst>
              <a:ext uri="{FF2B5EF4-FFF2-40B4-BE49-F238E27FC236}">
                <a16:creationId xmlns:a16="http://schemas.microsoft.com/office/drawing/2014/main" id="{18C61E8F-EF55-4B7D-A110-8D2141D5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66" y="2261319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2" name="Oval 53">
            <a:extLst>
              <a:ext uri="{FF2B5EF4-FFF2-40B4-BE49-F238E27FC236}">
                <a16:creationId xmlns:a16="http://schemas.microsoft.com/office/drawing/2014/main" id="{FB4B067A-E75A-4B4F-BBD0-1B13BA83B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66" y="2909019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3" name="Oval 54">
            <a:extLst>
              <a:ext uri="{FF2B5EF4-FFF2-40B4-BE49-F238E27FC236}">
                <a16:creationId xmlns:a16="http://schemas.microsoft.com/office/drawing/2014/main" id="{DFC1FDC6-F92C-4E24-86CE-0E1345AD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66" y="3556719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4" name="Oval 55">
            <a:extLst>
              <a:ext uri="{FF2B5EF4-FFF2-40B4-BE49-F238E27FC236}">
                <a16:creationId xmlns:a16="http://schemas.microsoft.com/office/drawing/2014/main" id="{B0DB6858-F215-4DC1-B3D3-36316B241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66" y="4217119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5" name="Text Box 56">
            <a:extLst>
              <a:ext uri="{FF2B5EF4-FFF2-40B4-BE49-F238E27FC236}">
                <a16:creationId xmlns:a16="http://schemas.microsoft.com/office/drawing/2014/main" id="{AF4DE466-CCE7-4903-9590-AC9372AB6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391" y="1916832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1800" baseline="-25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6" name="Text Box 57">
            <a:extLst>
              <a:ext uri="{FF2B5EF4-FFF2-40B4-BE49-F238E27FC236}">
                <a16:creationId xmlns:a16="http://schemas.microsoft.com/office/drawing/2014/main" id="{A7DF4696-5187-406C-92B6-AE9EA015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2620094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7" name="Text Box 58">
            <a:extLst>
              <a:ext uri="{FF2B5EF4-FFF2-40B4-BE49-F238E27FC236}">
                <a16:creationId xmlns:a16="http://schemas.microsoft.com/office/drawing/2014/main" id="{AD53750B-3029-493C-99E5-D0CBF294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269382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8" name="Text Box 59">
            <a:extLst>
              <a:ext uri="{FF2B5EF4-FFF2-40B4-BE49-F238E27FC236}">
                <a16:creationId xmlns:a16="http://schemas.microsoft.com/office/drawing/2014/main" id="{A48B938E-6B26-4446-BB3A-A934E1F1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988519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69" name="Oval 60">
            <a:extLst>
              <a:ext uri="{FF2B5EF4-FFF2-40B4-BE49-F238E27FC236}">
                <a16:creationId xmlns:a16="http://schemas.microsoft.com/office/drawing/2014/main" id="{62110342-1C49-4801-B186-ED84E938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66" y="4818782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0" name="Oval 61">
            <a:extLst>
              <a:ext uri="{FF2B5EF4-FFF2-40B4-BE49-F238E27FC236}">
                <a16:creationId xmlns:a16="http://schemas.microsoft.com/office/drawing/2014/main" id="{57B9B809-F668-4BB1-8E95-0AB35A61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466" y="5479182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1" name="Text Box 62">
            <a:extLst>
              <a:ext uri="{FF2B5EF4-FFF2-40B4-BE49-F238E27FC236}">
                <a16:creationId xmlns:a16="http://schemas.microsoft.com/office/drawing/2014/main" id="{FC7B2BD3-3314-457A-95A5-D398FEA8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531444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2" name="Text Box 63">
            <a:extLst>
              <a:ext uri="{FF2B5EF4-FFF2-40B4-BE49-F238E27FC236}">
                <a16:creationId xmlns:a16="http://schemas.microsoft.com/office/drawing/2014/main" id="{67C49595-A472-4C35-858A-ADB176772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5250582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3" name="Oval 64">
            <a:extLst>
              <a:ext uri="{FF2B5EF4-FFF2-40B4-BE49-F238E27FC236}">
                <a16:creationId xmlns:a16="http://schemas.microsoft.com/office/drawing/2014/main" id="{817D225F-3F9A-4554-9847-3DF309852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691" y="3701182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4" name="Text Box 65">
            <a:extLst>
              <a:ext uri="{FF2B5EF4-FFF2-40B4-BE49-F238E27FC236}">
                <a16:creationId xmlns:a16="http://schemas.microsoft.com/office/drawing/2014/main" id="{0024BEA1-D558-44B3-AF0B-FBB237975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029" y="3485282"/>
            <a:ext cx="493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75" name="Line 66">
            <a:extLst>
              <a:ext uri="{FF2B5EF4-FFF2-40B4-BE49-F238E27FC236}">
                <a16:creationId xmlns:a16="http://schemas.microsoft.com/office/drawing/2014/main" id="{C682AC41-C597-416D-8EF9-67BB5FC4F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341" y="3917082"/>
            <a:ext cx="172878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67">
            <a:extLst>
              <a:ext uri="{FF2B5EF4-FFF2-40B4-BE49-F238E27FC236}">
                <a16:creationId xmlns:a16="http://schemas.microsoft.com/office/drawing/2014/main" id="{229C79B1-C5FD-40D2-811F-359D99B622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366" y="3845644"/>
            <a:ext cx="15843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68">
            <a:extLst>
              <a:ext uri="{FF2B5EF4-FFF2-40B4-BE49-F238E27FC236}">
                <a16:creationId xmlns:a16="http://schemas.microsoft.com/office/drawing/2014/main" id="{A964DEDF-3627-4F37-BF5E-8B82A641FB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366" y="3845644"/>
            <a:ext cx="15113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69">
            <a:extLst>
              <a:ext uri="{FF2B5EF4-FFF2-40B4-BE49-F238E27FC236}">
                <a16:creationId xmlns:a16="http://schemas.microsoft.com/office/drawing/2014/main" id="{033C0706-5A7B-468C-A25B-59EEA8C1A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366" y="3701182"/>
            <a:ext cx="15843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70">
            <a:extLst>
              <a:ext uri="{FF2B5EF4-FFF2-40B4-BE49-F238E27FC236}">
                <a16:creationId xmlns:a16="http://schemas.microsoft.com/office/drawing/2014/main" id="{032C9909-55FE-4639-BB6F-210A80A74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366" y="3053482"/>
            <a:ext cx="1655763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71">
            <a:extLst>
              <a:ext uri="{FF2B5EF4-FFF2-40B4-BE49-F238E27FC236}">
                <a16:creationId xmlns:a16="http://schemas.microsoft.com/office/drawing/2014/main" id="{667B698B-59DD-4731-AAD0-8B46240E0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366" y="2404194"/>
            <a:ext cx="1655763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Oval 72">
            <a:extLst>
              <a:ext uri="{FF2B5EF4-FFF2-40B4-BE49-F238E27FC236}">
                <a16:creationId xmlns:a16="http://schemas.microsoft.com/office/drawing/2014/main" id="{DEA4140A-686B-472D-BC0B-4BE7CE6F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29" y="5141044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2" name="Text Box 73">
            <a:extLst>
              <a:ext uri="{FF2B5EF4-FFF2-40B4-BE49-F238E27FC236}">
                <a16:creationId xmlns:a16="http://schemas.microsoft.com/office/drawing/2014/main" id="{9C415EBE-4F70-4099-BDF2-C0E89A20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504" y="4780682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3" name="Oval 74">
            <a:extLst>
              <a:ext uri="{FF2B5EF4-FFF2-40B4-BE49-F238E27FC236}">
                <a16:creationId xmlns:a16="http://schemas.microsoft.com/office/drawing/2014/main" id="{FB2F73D6-2A68-44BC-803E-C3540646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891" y="5717307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4" name="Text Box 75">
            <a:extLst>
              <a:ext uri="{FF2B5EF4-FFF2-40B4-BE49-F238E27FC236}">
                <a16:creationId xmlns:a16="http://schemas.microsoft.com/office/drawing/2014/main" id="{B43E5E16-35C8-4E85-BF43-B9C08A944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966" y="5356944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5" name="Oval 76">
            <a:extLst>
              <a:ext uri="{FF2B5EF4-FFF2-40B4-BE49-F238E27FC236}">
                <a16:creationId xmlns:a16="http://schemas.microsoft.com/office/drawing/2014/main" id="{6B31C32F-CD25-48BD-BAB8-F65D747C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591" y="6006232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6" name="Text Box 77">
            <a:extLst>
              <a:ext uri="{FF2B5EF4-FFF2-40B4-BE49-F238E27FC236}">
                <a16:creationId xmlns:a16="http://schemas.microsoft.com/office/drawing/2014/main" id="{6351BE14-EF1A-46A2-BA46-B50C2CBD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666" y="5645869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7" name="Oval 78">
            <a:extLst>
              <a:ext uri="{FF2B5EF4-FFF2-40B4-BE49-F238E27FC236}">
                <a16:creationId xmlns:a16="http://schemas.microsoft.com/office/drawing/2014/main" id="{E7B2CF9F-3C6F-470B-AC41-85A90F14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79" y="4493344"/>
            <a:ext cx="215900" cy="2159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8" name="Text Box 79">
            <a:extLst>
              <a:ext uri="{FF2B5EF4-FFF2-40B4-BE49-F238E27FC236}">
                <a16:creationId xmlns:a16="http://schemas.microsoft.com/office/drawing/2014/main" id="{68FD5FD2-319C-4631-9489-23CDF696A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4654" y="4132982"/>
            <a:ext cx="493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800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endParaRPr lang="en-US" altLang="zh-CN" sz="1800" baseline="-25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89" name="Oval 80">
            <a:extLst>
              <a:ext uri="{FF2B5EF4-FFF2-40B4-BE49-F238E27FC236}">
                <a16:creationId xmlns:a16="http://schemas.microsoft.com/office/drawing/2014/main" id="{59D9FCB3-6600-4720-BB19-0B3946CB7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832" y="5441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90" name="Oval 82">
            <a:extLst>
              <a:ext uri="{FF2B5EF4-FFF2-40B4-BE49-F238E27FC236}">
                <a16:creationId xmlns:a16="http://schemas.microsoft.com/office/drawing/2014/main" id="{375F1829-9AFF-46EF-BA29-74E3E276C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32" y="5441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91" name="Oval 83">
            <a:extLst>
              <a:ext uri="{FF2B5EF4-FFF2-40B4-BE49-F238E27FC236}">
                <a16:creationId xmlns:a16="http://schemas.microsoft.com/office/drawing/2014/main" id="{DF686D12-6C4A-4A99-9365-1A22919CF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432" y="58989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5092" name="AutoShape 84">
            <a:extLst>
              <a:ext uri="{FF2B5EF4-FFF2-40B4-BE49-F238E27FC236}">
                <a16:creationId xmlns:a16="http://schemas.microsoft.com/office/drawing/2014/main" id="{6255113D-974D-4BDB-835A-C6C8038A46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16632" y="498457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3" name="AutoShape 85">
            <a:extLst>
              <a:ext uri="{FF2B5EF4-FFF2-40B4-BE49-F238E27FC236}">
                <a16:creationId xmlns:a16="http://schemas.microsoft.com/office/drawing/2014/main" id="{99E7F01E-2574-4254-A222-44FF13CFA1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70607" y="551797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4" name="AutoShape 86">
            <a:extLst>
              <a:ext uri="{FF2B5EF4-FFF2-40B4-BE49-F238E27FC236}">
                <a16:creationId xmlns:a16="http://schemas.microsoft.com/office/drawing/2014/main" id="{49DAA41A-1EF4-4541-A289-7961D343912C}"/>
              </a:ext>
            </a:extLst>
          </p:cNvPr>
          <p:cNvCxnSpPr>
            <a:cxnSpLocks noChangeShapeType="1"/>
            <a:stCxn id="45090" idx="6"/>
            <a:endCxn id="45089" idx="2"/>
          </p:cNvCxnSpPr>
          <p:nvPr/>
        </p:nvCxnSpPr>
        <p:spPr bwMode="auto">
          <a:xfrm>
            <a:off x="1059432" y="5517976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5" name="Oval 93">
            <a:extLst>
              <a:ext uri="{FF2B5EF4-FFF2-40B4-BE49-F238E27FC236}">
                <a16:creationId xmlns:a16="http://schemas.microsoft.com/office/drawing/2014/main" id="{F6761508-2629-46EB-BB9D-427F3A94F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432" y="59751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96" name="Oval 94">
            <a:extLst>
              <a:ext uri="{FF2B5EF4-FFF2-40B4-BE49-F238E27FC236}">
                <a16:creationId xmlns:a16="http://schemas.microsoft.com/office/drawing/2014/main" id="{B8E6F791-D2BC-489E-A2EC-85F2F43DC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032" y="66609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5097" name="AutoShape 95">
            <a:extLst>
              <a:ext uri="{FF2B5EF4-FFF2-40B4-BE49-F238E27FC236}">
                <a16:creationId xmlns:a16="http://schemas.microsoft.com/office/drawing/2014/main" id="{5E69DC39-7F7A-496E-A3BE-322574EE0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7232" y="559417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98" name="AutoShape 96">
            <a:extLst>
              <a:ext uri="{FF2B5EF4-FFF2-40B4-BE49-F238E27FC236}">
                <a16:creationId xmlns:a16="http://schemas.microsoft.com/office/drawing/2014/main" id="{A1E0A189-0291-48DD-BB24-9513641120F3}"/>
              </a:ext>
            </a:extLst>
          </p:cNvPr>
          <p:cNvCxnSpPr>
            <a:cxnSpLocks noChangeShapeType="1"/>
            <a:stCxn id="45096" idx="7"/>
            <a:endCxn id="45095" idx="3"/>
          </p:cNvCxnSpPr>
          <p:nvPr/>
        </p:nvCxnSpPr>
        <p:spPr bwMode="auto">
          <a:xfrm flipV="1">
            <a:off x="2942207" y="6105351"/>
            <a:ext cx="42545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99" name="Text Box 98">
            <a:extLst>
              <a:ext uri="{FF2B5EF4-FFF2-40B4-BE49-F238E27FC236}">
                <a16:creationId xmlns:a16="http://schemas.microsoft.com/office/drawing/2014/main" id="{EE495181-57B1-4211-BB39-E1CBAF571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57" y="6127576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5100" name="Text Box 99">
            <a:extLst>
              <a:ext uri="{FF2B5EF4-FFF2-40B4-BE49-F238E27FC236}">
                <a16:creationId xmlns:a16="http://schemas.microsoft.com/office/drawing/2014/main" id="{61A06371-6295-4BAE-AF1B-58A25A2AE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632" y="5714826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45101" name="AutoShape 102">
            <a:extLst>
              <a:ext uri="{FF2B5EF4-FFF2-40B4-BE49-F238E27FC236}">
                <a16:creationId xmlns:a16="http://schemas.microsoft.com/office/drawing/2014/main" id="{E90DBDCF-A581-4144-9D05-B6F337573F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85007" y="498457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02" name="Text Box 104">
            <a:extLst>
              <a:ext uri="{FF2B5EF4-FFF2-40B4-BE49-F238E27FC236}">
                <a16:creationId xmlns:a16="http://schemas.microsoft.com/office/drawing/2014/main" id="{722959CE-C62C-4203-874D-56DFF5D80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432" y="4908376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45103" name="Text Box 105">
            <a:extLst>
              <a:ext uri="{FF2B5EF4-FFF2-40B4-BE49-F238E27FC236}">
                <a16:creationId xmlns:a16="http://schemas.microsoft.com/office/drawing/2014/main" id="{908CAF5F-5997-4314-9DB3-58C652DD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432" y="5714826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5104" name="Text Box 106">
            <a:extLst>
              <a:ext uri="{FF2B5EF4-FFF2-40B4-BE49-F238E27FC236}">
                <a16:creationId xmlns:a16="http://schemas.microsoft.com/office/drawing/2014/main" id="{E76D6F4B-A36E-4BBD-852C-284E7F43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232" y="5441776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5105" name="Text Box 107">
            <a:extLst>
              <a:ext uri="{FF2B5EF4-FFF2-40B4-BE49-F238E27FC236}">
                <a16:creationId xmlns:a16="http://schemas.microsoft.com/office/drawing/2014/main" id="{84AFE804-7171-453E-943D-9DDBD6143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32" y="4908376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5106" name="Oval 109">
            <a:extLst>
              <a:ext uri="{FF2B5EF4-FFF2-40B4-BE49-F238E27FC236}">
                <a16:creationId xmlns:a16="http://schemas.microsoft.com/office/drawing/2014/main" id="{CE974205-C12E-4E23-8E6A-9D6A6137A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032" y="5441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5107" name="AutoShape 110">
            <a:extLst>
              <a:ext uri="{FF2B5EF4-FFF2-40B4-BE49-F238E27FC236}">
                <a16:creationId xmlns:a16="http://schemas.microsoft.com/office/drawing/2014/main" id="{1BDFED57-3FAA-421D-816B-10D0841B1A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97832" y="551797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08" name="AutoShape 111">
            <a:extLst>
              <a:ext uri="{FF2B5EF4-FFF2-40B4-BE49-F238E27FC236}">
                <a16:creationId xmlns:a16="http://schemas.microsoft.com/office/drawing/2014/main" id="{97ADF32D-C5F1-40A1-AA24-4FEB4276941E}"/>
              </a:ext>
            </a:extLst>
          </p:cNvPr>
          <p:cNvCxnSpPr>
            <a:cxnSpLocks noChangeShapeType="1"/>
            <a:endCxn id="45106" idx="1"/>
          </p:cNvCxnSpPr>
          <p:nvPr/>
        </p:nvCxnSpPr>
        <p:spPr bwMode="auto">
          <a:xfrm>
            <a:off x="3497832" y="4984576"/>
            <a:ext cx="860425" cy="4794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09" name="Text Box 112">
            <a:extLst>
              <a:ext uri="{FF2B5EF4-FFF2-40B4-BE49-F238E27FC236}">
                <a16:creationId xmlns:a16="http://schemas.microsoft.com/office/drawing/2014/main" id="{A2BC3592-1768-4CAE-B6F1-AD247B292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157" y="5060776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5110" name="Text Box 113">
            <a:extLst>
              <a:ext uri="{FF2B5EF4-FFF2-40B4-BE49-F238E27FC236}">
                <a16:creationId xmlns:a16="http://schemas.microsoft.com/office/drawing/2014/main" id="{590DD49F-FAE1-4F80-924D-465F12FB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032" y="5486226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5111" name="Text Box 114">
            <a:extLst>
              <a:ext uri="{FF2B5EF4-FFF2-40B4-BE49-F238E27FC236}">
                <a16:creationId xmlns:a16="http://schemas.microsoft.com/office/drawing/2014/main" id="{677FFDD8-500E-4377-AE22-FF4B8055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6520" y="5136481"/>
            <a:ext cx="101917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’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conflict</a:t>
            </a:r>
          </a:p>
        </p:txBody>
      </p:sp>
      <p:cxnSp>
        <p:nvCxnSpPr>
          <p:cNvPr id="45112" name="AutoShape 117">
            <a:extLst>
              <a:ext uri="{FF2B5EF4-FFF2-40B4-BE49-F238E27FC236}">
                <a16:creationId xmlns:a16="http://schemas.microsoft.com/office/drawing/2014/main" id="{464C4684-C4C3-4EAA-AAF9-B09BAF16C44A}"/>
              </a:ext>
            </a:extLst>
          </p:cNvPr>
          <p:cNvCxnSpPr>
            <a:cxnSpLocks noChangeShapeType="1"/>
            <a:endCxn id="45106" idx="0"/>
          </p:cNvCxnSpPr>
          <p:nvPr/>
        </p:nvCxnSpPr>
        <p:spPr bwMode="auto">
          <a:xfrm>
            <a:off x="4336032" y="4451176"/>
            <a:ext cx="762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113" name="Group 122">
            <a:extLst>
              <a:ext uri="{FF2B5EF4-FFF2-40B4-BE49-F238E27FC236}">
                <a16:creationId xmlns:a16="http://schemas.microsoft.com/office/drawing/2014/main" id="{05392206-E1EB-4FFA-B62E-832B5ED22D36}"/>
              </a:ext>
            </a:extLst>
          </p:cNvPr>
          <p:cNvGrpSpPr>
            <a:grpSpLocks/>
          </p:cNvGrpSpPr>
          <p:nvPr/>
        </p:nvGrpSpPr>
        <p:grpSpPr bwMode="auto">
          <a:xfrm>
            <a:off x="711696" y="2007096"/>
            <a:ext cx="4724400" cy="2286000"/>
            <a:chOff x="68" y="890"/>
            <a:chExt cx="2976" cy="1440"/>
          </a:xfrm>
        </p:grpSpPr>
        <p:sp>
          <p:nvSpPr>
            <p:cNvPr id="45123" name="Oval 5">
              <a:extLst>
                <a:ext uri="{FF2B5EF4-FFF2-40B4-BE49-F238E27FC236}">
                  <a16:creationId xmlns:a16="http://schemas.microsoft.com/office/drawing/2014/main" id="{B7BD6778-BE59-404C-A508-7F57E38B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89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5124" name="AutoShape 6">
              <a:extLst>
                <a:ext uri="{FF2B5EF4-FFF2-40B4-BE49-F238E27FC236}">
                  <a16:creationId xmlns:a16="http://schemas.microsoft.com/office/drawing/2014/main" id="{DBBAEB9F-E3C3-4044-9080-B3CACAFE9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12" y="161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25" name="AutoShape 7">
              <a:extLst>
                <a:ext uri="{FF2B5EF4-FFF2-40B4-BE49-F238E27FC236}">
                  <a16:creationId xmlns:a16="http://schemas.microsoft.com/office/drawing/2014/main" id="{3126692B-2000-43DC-A600-1419BAF4A3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46" y="194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26" name="Text Box 8">
              <a:extLst>
                <a:ext uri="{FF2B5EF4-FFF2-40B4-BE49-F238E27FC236}">
                  <a16:creationId xmlns:a16="http://schemas.microsoft.com/office/drawing/2014/main" id="{A9E7C107-F58D-4BA5-A469-A779E25B3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168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45127" name="Text Box 9">
              <a:extLst>
                <a:ext uri="{FF2B5EF4-FFF2-40B4-BE49-F238E27FC236}">
                  <a16:creationId xmlns:a16="http://schemas.microsoft.com/office/drawing/2014/main" id="{7CA08D98-898D-462D-886F-1D6AF64C1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" y="189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</a:p>
          </p:txBody>
        </p:sp>
        <p:grpSp>
          <p:nvGrpSpPr>
            <p:cNvPr id="45128" name="Group 11">
              <a:extLst>
                <a:ext uri="{FF2B5EF4-FFF2-40B4-BE49-F238E27FC236}">
                  <a16:creationId xmlns:a16="http://schemas.microsoft.com/office/drawing/2014/main" id="{E437DBA7-0A8C-4B1A-8084-B56B5391C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2" y="1274"/>
              <a:ext cx="1022" cy="730"/>
              <a:chOff x="4258" y="2160"/>
              <a:chExt cx="1022" cy="730"/>
            </a:xfrm>
          </p:grpSpPr>
          <p:cxnSp>
            <p:nvCxnSpPr>
              <p:cNvPr id="45152" name="AutoShape 12">
                <a:extLst>
                  <a:ext uri="{FF2B5EF4-FFF2-40B4-BE49-F238E27FC236}">
                    <a16:creationId xmlns:a16="http://schemas.microsoft.com/office/drawing/2014/main" id="{AC0F0EC7-96C7-4FA8-9BAF-A930B8F62D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258" y="2496"/>
                <a:ext cx="542" cy="30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153" name="AutoShape 13">
                <a:extLst>
                  <a:ext uri="{FF2B5EF4-FFF2-40B4-BE49-F238E27FC236}">
                    <a16:creationId xmlns:a16="http://schemas.microsoft.com/office/drawing/2014/main" id="{23004514-FDD9-4C7D-A97B-BFF632C142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272" y="2160"/>
                <a:ext cx="576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5154" name="Text Box 14">
                <a:extLst>
                  <a:ext uri="{FF2B5EF4-FFF2-40B4-BE49-F238E27FC236}">
                    <a16:creationId xmlns:a16="http://schemas.microsoft.com/office/drawing/2014/main" id="{CBCD342B-8909-4542-9C28-7F2F24AABA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8" y="2208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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45155" name="Text Box 15">
                <a:extLst>
                  <a:ext uri="{FF2B5EF4-FFF2-40B4-BE49-F238E27FC236}">
                    <a16:creationId xmlns:a16="http://schemas.microsoft.com/office/drawing/2014/main" id="{C7F8E11C-8999-4104-81AC-F39E2E5C51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428"/>
                <a:ext cx="29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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45156" name="Text Box 16">
                <a:extLst>
                  <a:ext uri="{FF2B5EF4-FFF2-40B4-BE49-F238E27FC236}">
                    <a16:creationId xmlns:a16="http://schemas.microsoft.com/office/drawing/2014/main" id="{87F88FCB-D21D-45EA-B94E-FE339AB4C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352"/>
                <a:ext cx="624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i="1" baseline="-25000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0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</a:t>
                </a: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solidFill>
                      <a:schemeClr val="tx1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conflict</a:t>
                </a:r>
              </a:p>
            </p:txBody>
          </p:sp>
          <p:sp>
            <p:nvSpPr>
              <p:cNvPr id="45157" name="Oval 17">
                <a:extLst>
                  <a:ext uri="{FF2B5EF4-FFF2-40B4-BE49-F238E27FC236}">
                    <a16:creationId xmlns:a16="http://schemas.microsoft.com/office/drawing/2014/main" id="{843A1919-A34B-49B9-8CD4-562C59678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129" name="Oval 18">
              <a:extLst>
                <a:ext uri="{FF2B5EF4-FFF2-40B4-BE49-F238E27FC236}">
                  <a16:creationId xmlns:a16="http://schemas.microsoft.com/office/drawing/2014/main" id="{F28DCFB8-31A1-4003-A586-14ED790F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156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30" name="Oval 19">
              <a:extLst>
                <a:ext uri="{FF2B5EF4-FFF2-40B4-BE49-F238E27FC236}">
                  <a16:creationId xmlns:a16="http://schemas.microsoft.com/office/drawing/2014/main" id="{07102205-C7F8-4AB0-B9B9-C0068847F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23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31" name="Oval 20">
              <a:extLst>
                <a:ext uri="{FF2B5EF4-FFF2-40B4-BE49-F238E27FC236}">
                  <a16:creationId xmlns:a16="http://schemas.microsoft.com/office/drawing/2014/main" id="{3902FE57-BB6E-4BC2-87F7-732922141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223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32" name="Oval 21">
              <a:extLst>
                <a:ext uri="{FF2B5EF4-FFF2-40B4-BE49-F238E27FC236}">
                  <a16:creationId xmlns:a16="http://schemas.microsoft.com/office/drawing/2014/main" id="{93527BF6-8157-4309-8EBE-28D99F733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89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133" name="Text Box 27">
              <a:extLst>
                <a:ext uri="{FF2B5EF4-FFF2-40B4-BE49-F238E27FC236}">
                  <a16:creationId xmlns:a16="http://schemas.microsoft.com/office/drawing/2014/main" id="{0A5EA4C6-DB23-4DF6-9A23-EBF6370B8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96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45134" name="Oval 28">
              <a:extLst>
                <a:ext uri="{FF2B5EF4-FFF2-40B4-BE49-F238E27FC236}">
                  <a16:creationId xmlns:a16="http://schemas.microsoft.com/office/drawing/2014/main" id="{C7E5B483-2661-4A30-8DA8-89F04CBF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22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5135" name="AutoShape 29">
              <a:extLst>
                <a:ext uri="{FF2B5EF4-FFF2-40B4-BE49-F238E27FC236}">
                  <a16:creationId xmlns:a16="http://schemas.microsoft.com/office/drawing/2014/main" id="{E12DEDE7-BC97-4A74-866B-628973F20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12" y="938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36" name="AutoShape 30">
              <a:extLst>
                <a:ext uri="{FF2B5EF4-FFF2-40B4-BE49-F238E27FC236}">
                  <a16:creationId xmlns:a16="http://schemas.microsoft.com/office/drawing/2014/main" id="{7141A657-1D2A-4169-9B5F-714715990D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98" y="127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37" name="Text Box 31">
              <a:extLst>
                <a:ext uri="{FF2B5EF4-FFF2-40B4-BE49-F238E27FC236}">
                  <a16:creationId xmlns:a16="http://schemas.microsoft.com/office/drawing/2014/main" id="{2B0559BB-9644-41F8-966A-309E19C21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122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45138" name="Oval 33">
              <a:extLst>
                <a:ext uri="{FF2B5EF4-FFF2-40B4-BE49-F238E27FC236}">
                  <a16:creationId xmlns:a16="http://schemas.microsoft.com/office/drawing/2014/main" id="{47F1CFFD-7B04-44CF-A2D8-76B514139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189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5139" name="AutoShape 34">
              <a:extLst>
                <a:ext uri="{FF2B5EF4-FFF2-40B4-BE49-F238E27FC236}">
                  <a16:creationId xmlns:a16="http://schemas.microsoft.com/office/drawing/2014/main" id="{23B9979A-05A1-44C9-BB66-75FB8B88F0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0" y="1946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40" name="AutoShape 35">
              <a:extLst>
                <a:ext uri="{FF2B5EF4-FFF2-40B4-BE49-F238E27FC236}">
                  <a16:creationId xmlns:a16="http://schemas.microsoft.com/office/drawing/2014/main" id="{2EC9F339-DC56-4359-A965-F0FEEF1BC3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4" y="164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41" name="Text Box 36">
              <a:extLst>
                <a:ext uri="{FF2B5EF4-FFF2-40B4-BE49-F238E27FC236}">
                  <a16:creationId xmlns:a16="http://schemas.microsoft.com/office/drawing/2014/main" id="{F2438D2B-3A91-4267-8B7B-277944CA8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1898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142" name="Text Box 37">
              <a:extLst>
                <a:ext uri="{FF2B5EF4-FFF2-40B4-BE49-F238E27FC236}">
                  <a16:creationId xmlns:a16="http://schemas.microsoft.com/office/drawing/2014/main" id="{E411B948-E590-44AA-8766-D67A02BC9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" y="168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45143" name="Oval 40">
              <a:extLst>
                <a:ext uri="{FF2B5EF4-FFF2-40B4-BE49-F238E27FC236}">
                  <a16:creationId xmlns:a16="http://schemas.microsoft.com/office/drawing/2014/main" id="{F4D571A5-EFAE-42DF-B676-DDDEED79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122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5144" name="AutoShape 41">
              <a:extLst>
                <a:ext uri="{FF2B5EF4-FFF2-40B4-BE49-F238E27FC236}">
                  <a16:creationId xmlns:a16="http://schemas.microsoft.com/office/drawing/2014/main" id="{B2DAD19F-2D88-46E4-A098-E7680C04E1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0" y="127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45" name="Text Box 42">
              <a:extLst>
                <a:ext uri="{FF2B5EF4-FFF2-40B4-BE49-F238E27FC236}">
                  <a16:creationId xmlns:a16="http://schemas.microsoft.com/office/drawing/2014/main" id="{95B3FB80-32FE-403C-8FE2-8F835ADFA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1226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45146" name="Oval 45">
              <a:extLst>
                <a:ext uri="{FF2B5EF4-FFF2-40B4-BE49-F238E27FC236}">
                  <a16:creationId xmlns:a16="http://schemas.microsoft.com/office/drawing/2014/main" id="{01EFA007-CF1E-443A-84C7-F2D8EFFD0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56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5147" name="AutoShape 46">
              <a:extLst>
                <a:ext uri="{FF2B5EF4-FFF2-40B4-BE49-F238E27FC236}">
                  <a16:creationId xmlns:a16="http://schemas.microsoft.com/office/drawing/2014/main" id="{063A68DD-D12A-4F65-9AEF-ED1849E388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88" y="1610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148" name="AutoShape 47">
              <a:extLst>
                <a:ext uri="{FF2B5EF4-FFF2-40B4-BE49-F238E27FC236}">
                  <a16:creationId xmlns:a16="http://schemas.microsoft.com/office/drawing/2014/main" id="{DF42C202-10FD-40DE-B9D5-9885BA5C0E60}"/>
                </a:ext>
              </a:extLst>
            </p:cNvPr>
            <p:cNvCxnSpPr>
              <a:cxnSpLocks noChangeShapeType="1"/>
              <a:stCxn id="45143" idx="6"/>
              <a:endCxn id="45146" idx="1"/>
            </p:cNvCxnSpPr>
            <p:nvPr/>
          </p:nvCxnSpPr>
          <p:spPr bwMode="auto">
            <a:xfrm>
              <a:off x="788" y="1274"/>
              <a:ext cx="542" cy="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149" name="Text Box 48">
              <a:extLst>
                <a:ext uri="{FF2B5EF4-FFF2-40B4-BE49-F238E27FC236}">
                  <a16:creationId xmlns:a16="http://schemas.microsoft.com/office/drawing/2014/main" id="{9A1ED888-6A7F-45BD-8E8E-FD4D87174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1322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45150" name="Text Box 49">
              <a:extLst>
                <a:ext uri="{FF2B5EF4-FFF2-40B4-BE49-F238E27FC236}">
                  <a16:creationId xmlns:a16="http://schemas.microsoft.com/office/drawing/2014/main" id="{91B33401-B1C8-4E84-B49D-578ACED4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590"/>
              <a:ext cx="2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lang="en-US" altLang="zh-CN" sz="1600" i="1" baseline="-25000">
                  <a:solidFill>
                    <a:schemeClr val="tx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45151" name="Freeform 51">
              <a:extLst>
                <a:ext uri="{FF2B5EF4-FFF2-40B4-BE49-F238E27FC236}">
                  <a16:creationId xmlns:a16="http://schemas.microsoft.com/office/drawing/2014/main" id="{A650668D-860D-4E21-9C37-36FBA3A5E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" y="953"/>
              <a:ext cx="2521" cy="1305"/>
            </a:xfrm>
            <a:custGeom>
              <a:avLst/>
              <a:gdLst>
                <a:gd name="T0" fmla="*/ 2355 w 2521"/>
                <a:gd name="T1" fmla="*/ 1249 h 1305"/>
                <a:gd name="T2" fmla="*/ 1876 w 2521"/>
                <a:gd name="T3" fmla="*/ 1242 h 1305"/>
                <a:gd name="T4" fmla="*/ 1841 w 2521"/>
                <a:gd name="T5" fmla="*/ 1228 h 1305"/>
                <a:gd name="T6" fmla="*/ 1390 w 2521"/>
                <a:gd name="T7" fmla="*/ 1187 h 1305"/>
                <a:gd name="T8" fmla="*/ 1209 w 2521"/>
                <a:gd name="T9" fmla="*/ 1159 h 1305"/>
                <a:gd name="T10" fmla="*/ 890 w 2521"/>
                <a:gd name="T11" fmla="*/ 1180 h 1305"/>
                <a:gd name="T12" fmla="*/ 738 w 2521"/>
                <a:gd name="T13" fmla="*/ 1214 h 1305"/>
                <a:gd name="T14" fmla="*/ 536 w 2521"/>
                <a:gd name="T15" fmla="*/ 1277 h 1305"/>
                <a:gd name="T16" fmla="*/ 446 w 2521"/>
                <a:gd name="T17" fmla="*/ 1305 h 1305"/>
                <a:gd name="T18" fmla="*/ 245 w 2521"/>
                <a:gd name="T19" fmla="*/ 1298 h 1305"/>
                <a:gd name="T20" fmla="*/ 224 w 2521"/>
                <a:gd name="T21" fmla="*/ 1284 h 1305"/>
                <a:gd name="T22" fmla="*/ 134 w 2521"/>
                <a:gd name="T23" fmla="*/ 1249 h 1305"/>
                <a:gd name="T24" fmla="*/ 78 w 2521"/>
                <a:gd name="T25" fmla="*/ 1201 h 1305"/>
                <a:gd name="T26" fmla="*/ 30 w 2521"/>
                <a:gd name="T27" fmla="*/ 1097 h 1305"/>
                <a:gd name="T28" fmla="*/ 78 w 2521"/>
                <a:gd name="T29" fmla="*/ 833 h 1305"/>
                <a:gd name="T30" fmla="*/ 106 w 2521"/>
                <a:gd name="T31" fmla="*/ 770 h 1305"/>
                <a:gd name="T32" fmla="*/ 120 w 2521"/>
                <a:gd name="T33" fmla="*/ 715 h 1305"/>
                <a:gd name="T34" fmla="*/ 71 w 2521"/>
                <a:gd name="T35" fmla="*/ 430 h 1305"/>
                <a:gd name="T36" fmla="*/ 23 w 2521"/>
                <a:gd name="T37" fmla="*/ 326 h 1305"/>
                <a:gd name="T38" fmla="*/ 23 w 2521"/>
                <a:gd name="T39" fmla="*/ 201 h 1305"/>
                <a:gd name="T40" fmla="*/ 245 w 2521"/>
                <a:gd name="T41" fmla="*/ 111 h 1305"/>
                <a:gd name="T42" fmla="*/ 335 w 2521"/>
                <a:gd name="T43" fmla="*/ 104 h 1305"/>
                <a:gd name="T44" fmla="*/ 627 w 2521"/>
                <a:gd name="T45" fmla="*/ 125 h 1305"/>
                <a:gd name="T46" fmla="*/ 980 w 2521"/>
                <a:gd name="T47" fmla="*/ 194 h 1305"/>
                <a:gd name="T48" fmla="*/ 1362 w 2521"/>
                <a:gd name="T49" fmla="*/ 187 h 1305"/>
                <a:gd name="T50" fmla="*/ 1494 w 2521"/>
                <a:gd name="T51" fmla="*/ 167 h 1305"/>
                <a:gd name="T52" fmla="*/ 1550 w 2521"/>
                <a:gd name="T53" fmla="*/ 153 h 1305"/>
                <a:gd name="T54" fmla="*/ 1751 w 2521"/>
                <a:gd name="T55" fmla="*/ 97 h 1305"/>
                <a:gd name="T56" fmla="*/ 1945 w 2521"/>
                <a:gd name="T57" fmla="*/ 35 h 1305"/>
                <a:gd name="T58" fmla="*/ 2202 w 2521"/>
                <a:gd name="T59" fmla="*/ 7 h 1305"/>
                <a:gd name="T60" fmla="*/ 2521 w 2521"/>
                <a:gd name="T61" fmla="*/ 0 h 130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21" h="1305">
                  <a:moveTo>
                    <a:pt x="2355" y="1249"/>
                  </a:moveTo>
                  <a:cubicBezTo>
                    <a:pt x="2195" y="1247"/>
                    <a:pt x="2036" y="1249"/>
                    <a:pt x="1876" y="1242"/>
                  </a:cubicBezTo>
                  <a:cubicBezTo>
                    <a:pt x="1863" y="1241"/>
                    <a:pt x="1853" y="1230"/>
                    <a:pt x="1841" y="1228"/>
                  </a:cubicBezTo>
                  <a:cubicBezTo>
                    <a:pt x="1695" y="1203"/>
                    <a:pt x="1538" y="1195"/>
                    <a:pt x="1390" y="1187"/>
                  </a:cubicBezTo>
                  <a:cubicBezTo>
                    <a:pt x="1329" y="1172"/>
                    <a:pt x="1271" y="1165"/>
                    <a:pt x="1209" y="1159"/>
                  </a:cubicBezTo>
                  <a:cubicBezTo>
                    <a:pt x="1101" y="1163"/>
                    <a:pt x="997" y="1168"/>
                    <a:pt x="890" y="1180"/>
                  </a:cubicBezTo>
                  <a:cubicBezTo>
                    <a:pt x="840" y="1195"/>
                    <a:pt x="790" y="1206"/>
                    <a:pt x="738" y="1214"/>
                  </a:cubicBezTo>
                  <a:cubicBezTo>
                    <a:pt x="670" y="1237"/>
                    <a:pt x="607" y="1259"/>
                    <a:pt x="536" y="1277"/>
                  </a:cubicBezTo>
                  <a:cubicBezTo>
                    <a:pt x="506" y="1285"/>
                    <a:pt x="446" y="1305"/>
                    <a:pt x="446" y="1305"/>
                  </a:cubicBezTo>
                  <a:cubicBezTo>
                    <a:pt x="379" y="1303"/>
                    <a:pt x="312" y="1304"/>
                    <a:pt x="245" y="1298"/>
                  </a:cubicBezTo>
                  <a:cubicBezTo>
                    <a:pt x="237" y="1297"/>
                    <a:pt x="232" y="1287"/>
                    <a:pt x="224" y="1284"/>
                  </a:cubicBezTo>
                  <a:cubicBezTo>
                    <a:pt x="194" y="1271"/>
                    <a:pt x="161" y="1271"/>
                    <a:pt x="134" y="1249"/>
                  </a:cubicBezTo>
                  <a:cubicBezTo>
                    <a:pt x="111" y="1229"/>
                    <a:pt x="107" y="1211"/>
                    <a:pt x="78" y="1201"/>
                  </a:cubicBezTo>
                  <a:cubicBezTo>
                    <a:pt x="66" y="1164"/>
                    <a:pt x="52" y="1129"/>
                    <a:pt x="30" y="1097"/>
                  </a:cubicBezTo>
                  <a:cubicBezTo>
                    <a:pt x="0" y="1008"/>
                    <a:pt x="38" y="913"/>
                    <a:pt x="78" y="833"/>
                  </a:cubicBezTo>
                  <a:cubicBezTo>
                    <a:pt x="88" y="812"/>
                    <a:pt x="99" y="792"/>
                    <a:pt x="106" y="770"/>
                  </a:cubicBezTo>
                  <a:cubicBezTo>
                    <a:pt x="112" y="752"/>
                    <a:pt x="120" y="715"/>
                    <a:pt x="120" y="715"/>
                  </a:cubicBezTo>
                  <a:cubicBezTo>
                    <a:pt x="128" y="631"/>
                    <a:pt x="155" y="486"/>
                    <a:pt x="71" y="430"/>
                  </a:cubicBezTo>
                  <a:cubicBezTo>
                    <a:pt x="59" y="395"/>
                    <a:pt x="43" y="357"/>
                    <a:pt x="23" y="326"/>
                  </a:cubicBezTo>
                  <a:cubicBezTo>
                    <a:pt x="11" y="278"/>
                    <a:pt x="6" y="269"/>
                    <a:pt x="23" y="201"/>
                  </a:cubicBezTo>
                  <a:cubicBezTo>
                    <a:pt x="46" y="109"/>
                    <a:pt x="177" y="117"/>
                    <a:pt x="245" y="111"/>
                  </a:cubicBezTo>
                  <a:cubicBezTo>
                    <a:pt x="275" y="108"/>
                    <a:pt x="305" y="106"/>
                    <a:pt x="335" y="104"/>
                  </a:cubicBezTo>
                  <a:cubicBezTo>
                    <a:pt x="436" y="108"/>
                    <a:pt x="528" y="116"/>
                    <a:pt x="627" y="125"/>
                  </a:cubicBezTo>
                  <a:cubicBezTo>
                    <a:pt x="745" y="156"/>
                    <a:pt x="858" y="185"/>
                    <a:pt x="980" y="194"/>
                  </a:cubicBezTo>
                  <a:cubicBezTo>
                    <a:pt x="1107" y="192"/>
                    <a:pt x="1235" y="191"/>
                    <a:pt x="1362" y="187"/>
                  </a:cubicBezTo>
                  <a:cubicBezTo>
                    <a:pt x="1405" y="186"/>
                    <a:pt x="1452" y="177"/>
                    <a:pt x="1494" y="167"/>
                  </a:cubicBezTo>
                  <a:cubicBezTo>
                    <a:pt x="1513" y="163"/>
                    <a:pt x="1550" y="153"/>
                    <a:pt x="1550" y="153"/>
                  </a:cubicBezTo>
                  <a:cubicBezTo>
                    <a:pt x="1610" y="122"/>
                    <a:pt x="1686" y="113"/>
                    <a:pt x="1751" y="97"/>
                  </a:cubicBezTo>
                  <a:cubicBezTo>
                    <a:pt x="1817" y="81"/>
                    <a:pt x="1881" y="56"/>
                    <a:pt x="1945" y="35"/>
                  </a:cubicBezTo>
                  <a:cubicBezTo>
                    <a:pt x="2007" y="14"/>
                    <a:pt x="2136" y="9"/>
                    <a:pt x="2202" y="7"/>
                  </a:cubicBezTo>
                  <a:cubicBezTo>
                    <a:pt x="2308" y="3"/>
                    <a:pt x="2521" y="0"/>
                    <a:pt x="2521" y="0"/>
                  </a:cubicBez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14" name="Oval 81">
            <a:extLst>
              <a:ext uri="{FF2B5EF4-FFF2-40B4-BE49-F238E27FC236}">
                <a16:creationId xmlns:a16="http://schemas.microsoft.com/office/drawing/2014/main" id="{383CACF9-EC07-4382-AF07-1E443E56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232" y="49083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115" name="Oval 101">
            <a:extLst>
              <a:ext uri="{FF2B5EF4-FFF2-40B4-BE49-F238E27FC236}">
                <a16:creationId xmlns:a16="http://schemas.microsoft.com/office/drawing/2014/main" id="{9C9F639A-25EC-4B75-8E4A-8CC4811B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432" y="49083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116" name="Oval 115">
            <a:extLst>
              <a:ext uri="{FF2B5EF4-FFF2-40B4-BE49-F238E27FC236}">
                <a16:creationId xmlns:a16="http://schemas.microsoft.com/office/drawing/2014/main" id="{AA4C3E43-EBDC-4819-AF8D-6E8110F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832" y="42987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117" name="Text Box 118">
            <a:extLst>
              <a:ext uri="{FF2B5EF4-FFF2-40B4-BE49-F238E27FC236}">
                <a16:creationId xmlns:a16="http://schemas.microsoft.com/office/drawing/2014/main" id="{9E110A16-E4AB-4842-89B4-B669C9F23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832" y="4603576"/>
            <a:ext cx="473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lang="en-US" altLang="zh-CN" sz="1600" i="1" baseline="-2500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5118" name="Line 123">
            <a:extLst>
              <a:ext uri="{FF2B5EF4-FFF2-40B4-BE49-F238E27FC236}">
                <a16:creationId xmlns:a16="http://schemas.microsoft.com/office/drawing/2014/main" id="{7F912D36-0BA8-45B5-9D42-F7F5FC446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4591" y="3845644"/>
            <a:ext cx="8636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9" name="Line 124">
            <a:extLst>
              <a:ext uri="{FF2B5EF4-FFF2-40B4-BE49-F238E27FC236}">
                <a16:creationId xmlns:a16="http://schemas.microsoft.com/office/drawing/2014/main" id="{94CCF639-331D-486F-B6DC-B1E6E577C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8329" y="4636219"/>
            <a:ext cx="14398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0" name="Line 125">
            <a:extLst>
              <a:ext uri="{FF2B5EF4-FFF2-40B4-BE49-F238E27FC236}">
                <a16:creationId xmlns:a16="http://schemas.microsoft.com/office/drawing/2014/main" id="{7E2DB9B5-1A8D-4073-8E6A-DBDAFE2542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2791" y="4709244"/>
            <a:ext cx="13668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1" name="Line 126">
            <a:extLst>
              <a:ext uri="{FF2B5EF4-FFF2-40B4-BE49-F238E27FC236}">
                <a16:creationId xmlns:a16="http://schemas.microsoft.com/office/drawing/2014/main" id="{7D02C01C-6370-4219-86CC-D012A761D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9054" y="4709244"/>
            <a:ext cx="8636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2" name="Text Box 127">
            <a:extLst>
              <a:ext uri="{FF2B5EF4-FFF2-40B4-BE49-F238E27FC236}">
                <a16:creationId xmlns:a16="http://schemas.microsoft.com/office/drawing/2014/main" id="{BE37422A-51B6-4043-8E65-349AEB9D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022" y="1582445"/>
            <a:ext cx="180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Resolution Graph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4B10BE31-F998-4B7D-8CBF-7A683FCB9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The resolution graph</a:t>
            </a:r>
          </a:p>
        </p:txBody>
      </p:sp>
      <p:pic>
        <p:nvPicPr>
          <p:cNvPr id="46086" name="Picture 8">
            <a:extLst>
              <a:ext uri="{FF2B5EF4-FFF2-40B4-BE49-F238E27FC236}">
                <a16:creationId xmlns:a16="http://schemas.microsoft.com/office/drawing/2014/main" id="{5299439C-47C7-4DA8-98BF-1D2272EA5A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85" y="2204864"/>
            <a:ext cx="5809129" cy="3750733"/>
          </a:xfrm>
          <a:noFill/>
        </p:spPr>
      </p:pic>
      <p:sp>
        <p:nvSpPr>
          <p:cNvPr id="46082" name="页脚占位符 3">
            <a:extLst>
              <a:ext uri="{FF2B5EF4-FFF2-40B4-BE49-F238E27FC236}">
                <a16:creationId xmlns:a16="http://schemas.microsoft.com/office/drawing/2014/main" id="{F88CACCD-0CC8-4349-985D-7642077D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46083" name="灯片编号占位符 4">
            <a:extLst>
              <a:ext uri="{FF2B5EF4-FFF2-40B4-BE49-F238E27FC236}">
                <a16:creationId xmlns:a16="http://schemas.microsoft.com/office/drawing/2014/main" id="{26D83075-41A8-43A2-9852-2183DA04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205CFA-DCDB-4BBD-BB46-0D597A579ED1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Text Box 6">
            <a:extLst>
              <a:ext uri="{FF2B5EF4-FFF2-40B4-BE49-F238E27FC236}">
                <a16:creationId xmlns:a16="http://schemas.microsoft.com/office/drawing/2014/main" id="{27347575-E133-419D-BDA7-8CF28C0BD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38" y="1707530"/>
            <a:ext cx="455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What is it good for ?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Example: for computing an </a:t>
            </a:r>
            <a:r>
              <a:rPr lang="en-US" altLang="zh-CN" sz="1800" b="1" dirty="0">
                <a:solidFill>
                  <a:schemeClr val="tx1"/>
                </a:solidFill>
                <a:ea typeface="宋体" panose="02010600030101010101" pitchFamily="2" charset="-122"/>
              </a:rPr>
              <a:t>Unsatisfiable core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087" name="Text Box 9">
            <a:extLst>
              <a:ext uri="{FF2B5EF4-FFF2-40B4-BE49-F238E27FC236}">
                <a16:creationId xmlns:a16="http://schemas.microsoft.com/office/drawing/2014/main" id="{F4C4D24F-58D5-4F40-BBDB-A8FF21B4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093296"/>
            <a:ext cx="407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[Picture Borrowed from Zhang, Malik SAT’03]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40B52866-6761-4F60-803B-2628634BA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Resolution graph: example</a:t>
            </a:r>
          </a:p>
        </p:txBody>
      </p:sp>
      <p:graphicFrame>
        <p:nvGraphicFramePr>
          <p:cNvPr id="47112" name="Object 13">
            <a:extLst>
              <a:ext uri="{FF2B5EF4-FFF2-40B4-BE49-F238E27FC236}">
                <a16:creationId xmlns:a16="http://schemas.microsoft.com/office/drawing/2014/main" id="{EE4463CB-0937-46CF-BDB0-7481A4EA608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077263"/>
              </p:ext>
            </p:extLst>
          </p:nvPr>
        </p:nvGraphicFramePr>
        <p:xfrm>
          <a:off x="798513" y="1981200"/>
          <a:ext cx="822960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65470" imgH="2617216" progId="Visio.Drawing.11">
                  <p:embed/>
                </p:oleObj>
              </mc:Choice>
              <mc:Fallback>
                <p:oleObj name="Visio" r:id="rId2" imgW="5665470" imgH="261721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981200"/>
                        <a:ext cx="8229600" cy="380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灯片编号占位符 4">
            <a:extLst>
              <a:ext uri="{FF2B5EF4-FFF2-40B4-BE49-F238E27FC236}">
                <a16:creationId xmlns:a16="http://schemas.microsoft.com/office/drawing/2014/main" id="{D5FFEF10-625C-4764-80F8-9054C3F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7DDAA-BA4A-4E81-930B-7E6E5118CA9F}" type="slidenum">
              <a:rPr lang="he-IL"/>
              <a:pPr>
                <a:defRPr/>
              </a:pPr>
              <a:t>63</a:t>
            </a:fld>
            <a:endParaRPr lang="ru-RU"/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DD2815C6-EAEE-4628-822D-F652FA572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" y="5257800"/>
            <a:ext cx="592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latin typeface="cmmi10" pitchFamily="34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L</a:t>
            </a:r>
            <a:r>
              <a:rPr lang="en-US" altLang="zh-CN" sz="2800">
                <a:solidFill>
                  <a:schemeClr val="bg2"/>
                </a:solidFill>
                <a:latin typeface="cmmi10" pitchFamily="34" charset="0"/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chemeClr val="bg2"/>
                </a:solidFill>
                <a:ea typeface="宋体" panose="02010600030101010101" pitchFamily="2" charset="-122"/>
                <a:cs typeface="Courier New" panose="02070309020205020404" pitchFamily="49" charset="0"/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456708" name="Group 4">
            <a:extLst>
              <a:ext uri="{FF2B5EF4-FFF2-40B4-BE49-F238E27FC236}">
                <a16:creationId xmlns:a16="http://schemas.microsoft.com/office/drawing/2014/main" id="{31BFFE19-2C90-48A6-8EEA-A90C0BD93B2B}"/>
              </a:ext>
            </a:extLst>
          </p:cNvPr>
          <p:cNvGrpSpPr>
            <a:grpSpLocks/>
          </p:cNvGrpSpPr>
          <p:nvPr/>
        </p:nvGrpSpPr>
        <p:grpSpPr bwMode="auto">
          <a:xfrm>
            <a:off x="569912" y="2743200"/>
            <a:ext cx="8610600" cy="2209800"/>
            <a:chOff x="240" y="1728"/>
            <a:chExt cx="5424" cy="1392"/>
          </a:xfrm>
        </p:grpSpPr>
        <p:sp>
          <p:nvSpPr>
            <p:cNvPr id="47126" name="Rectangle 5">
              <a:extLst>
                <a:ext uri="{FF2B5EF4-FFF2-40B4-BE49-F238E27FC236}">
                  <a16:creationId xmlns:a16="http://schemas.microsoft.com/office/drawing/2014/main" id="{BEFC0A52-8585-4A5A-94E6-BAA540C6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1770"/>
              <a:ext cx="629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r" rtl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bg2"/>
                  </a:solidFill>
                  <a:latin typeface="cmr10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9999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Inferred </a:t>
              </a:r>
            </a:p>
            <a:p>
              <a:pPr algn="l" rtl="0" eaLnBrk="1" hangingPunct="1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9999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clauses</a:t>
              </a:r>
            </a:p>
          </p:txBody>
        </p:sp>
        <p:sp>
          <p:nvSpPr>
            <p:cNvPr id="47127" name="Rectangle 6">
              <a:extLst>
                <a:ext uri="{FF2B5EF4-FFF2-40B4-BE49-F238E27FC236}">
                  <a16:creationId xmlns:a16="http://schemas.microsoft.com/office/drawing/2014/main" id="{F6D3E348-8718-4B6A-9D1F-A347E66AD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28"/>
              <a:ext cx="5424" cy="1392"/>
            </a:xfrm>
            <a:prstGeom prst="rect">
              <a:avLst/>
            </a:prstGeom>
            <a:noFill/>
            <a:ln w="9525" algn="ctr">
              <a:solidFill>
                <a:srgbClr val="9999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bg2"/>
                  </a:solidFill>
                  <a:latin typeface="cmr10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6711" name="Group 7">
            <a:extLst>
              <a:ext uri="{FF2B5EF4-FFF2-40B4-BE49-F238E27FC236}">
                <a16:creationId xmlns:a16="http://schemas.microsoft.com/office/drawing/2014/main" id="{ACAFEC6C-B7A7-4CF7-8D49-7025B939496A}"/>
              </a:ext>
            </a:extLst>
          </p:cNvPr>
          <p:cNvGrpSpPr>
            <a:grpSpLocks/>
          </p:cNvGrpSpPr>
          <p:nvPr/>
        </p:nvGrpSpPr>
        <p:grpSpPr bwMode="auto">
          <a:xfrm>
            <a:off x="569912" y="1905000"/>
            <a:ext cx="8610600" cy="609600"/>
            <a:chOff x="144" y="1200"/>
            <a:chExt cx="5424" cy="384"/>
          </a:xfrm>
        </p:grpSpPr>
        <p:sp>
          <p:nvSpPr>
            <p:cNvPr id="47124" name="Rectangle 8">
              <a:extLst>
                <a:ext uri="{FF2B5EF4-FFF2-40B4-BE49-F238E27FC236}">
                  <a16:creationId xmlns:a16="http://schemas.microsoft.com/office/drawing/2014/main" id="{65CC5880-24A3-4AD8-A8F3-35A59293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00"/>
              <a:ext cx="9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r" rtl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bg2"/>
                  </a:solidFill>
                  <a:latin typeface="cmr10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9999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Empty clause</a:t>
              </a:r>
            </a:p>
          </p:txBody>
        </p:sp>
        <p:sp>
          <p:nvSpPr>
            <p:cNvPr id="47125" name="Rectangle 9">
              <a:extLst>
                <a:ext uri="{FF2B5EF4-FFF2-40B4-BE49-F238E27FC236}">
                  <a16:creationId xmlns:a16="http://schemas.microsoft.com/office/drawing/2014/main" id="{E506B727-2E5A-471A-99F6-F85AC0CB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5424" cy="384"/>
            </a:xfrm>
            <a:prstGeom prst="rect">
              <a:avLst/>
            </a:prstGeom>
            <a:noFill/>
            <a:ln w="9525" algn="ctr">
              <a:solidFill>
                <a:srgbClr val="9999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bg2"/>
                  </a:solidFill>
                  <a:latin typeface="cmr10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6714" name="Group 10">
            <a:extLst>
              <a:ext uri="{FF2B5EF4-FFF2-40B4-BE49-F238E27FC236}">
                <a16:creationId xmlns:a16="http://schemas.microsoft.com/office/drawing/2014/main" id="{177C9CB1-5300-4D5F-9D53-F1C8119EFFB4}"/>
              </a:ext>
            </a:extLst>
          </p:cNvPr>
          <p:cNvGrpSpPr>
            <a:grpSpLocks/>
          </p:cNvGrpSpPr>
          <p:nvPr/>
        </p:nvGrpSpPr>
        <p:grpSpPr bwMode="auto">
          <a:xfrm>
            <a:off x="569912" y="5029200"/>
            <a:ext cx="8610600" cy="1143000"/>
            <a:chOff x="144" y="3408"/>
            <a:chExt cx="5424" cy="720"/>
          </a:xfrm>
        </p:grpSpPr>
        <p:sp>
          <p:nvSpPr>
            <p:cNvPr id="47122" name="Rectangle 11">
              <a:extLst>
                <a:ext uri="{FF2B5EF4-FFF2-40B4-BE49-F238E27FC236}">
                  <a16:creationId xmlns:a16="http://schemas.microsoft.com/office/drawing/2014/main" id="{777910A3-B1B9-4766-9752-90B2FCC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888"/>
              <a:ext cx="11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r" rtl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bg2"/>
                  </a:solidFill>
                  <a:latin typeface="cmr10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9999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Original clauses</a:t>
              </a:r>
            </a:p>
          </p:txBody>
        </p:sp>
        <p:sp>
          <p:nvSpPr>
            <p:cNvPr id="47123" name="Rectangle 12">
              <a:extLst>
                <a:ext uri="{FF2B5EF4-FFF2-40B4-BE49-F238E27FC236}">
                  <a16:creationId xmlns:a16="http://schemas.microsoft.com/office/drawing/2014/main" id="{3D69E826-BF03-4BAD-A20E-645B34972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408"/>
              <a:ext cx="5424" cy="720"/>
            </a:xfrm>
            <a:prstGeom prst="rect">
              <a:avLst/>
            </a:prstGeom>
            <a:noFill/>
            <a:ln w="9525" algn="ctr">
              <a:solidFill>
                <a:srgbClr val="9999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r" rtl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hlink"/>
                  </a:solidFill>
                  <a:latin typeface="cmr10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bg2"/>
                  </a:solidFill>
                  <a:latin typeface="cmr10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7113" name="Object 14">
            <a:extLst>
              <a:ext uri="{FF2B5EF4-FFF2-40B4-BE49-F238E27FC236}">
                <a16:creationId xmlns:a16="http://schemas.microsoft.com/office/drawing/2014/main" id="{2FEE6174-D7A6-42DE-AAA7-9D81A39FF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863248"/>
              </p:ext>
            </p:extLst>
          </p:nvPr>
        </p:nvGraphicFramePr>
        <p:xfrm>
          <a:off x="5624512" y="4271963"/>
          <a:ext cx="30480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40458" imgH="709168" progId="Visio.Drawing.11">
                  <p:embed/>
                </p:oleObj>
              </mc:Choice>
              <mc:Fallback>
                <p:oleObj name="Visio" r:id="rId4" imgW="2140458" imgH="709168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2" y="4271963"/>
                        <a:ext cx="30480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9" name="Rectangle 15">
            <a:extLst>
              <a:ext uri="{FF2B5EF4-FFF2-40B4-BE49-F238E27FC236}">
                <a16:creationId xmlns:a16="http://schemas.microsoft.com/office/drawing/2014/main" id="{AD4C6DE6-A0F7-4D6C-8D6B-49B94828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" y="5270500"/>
            <a:ext cx="1117600" cy="520700"/>
          </a:xfrm>
          <a:prstGeom prst="rect">
            <a:avLst/>
          </a:prstGeom>
          <a:noFill/>
          <a:ln w="9525" algn="ctr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6720" name="Rectangle 16">
            <a:extLst>
              <a:ext uri="{FF2B5EF4-FFF2-40B4-BE49-F238E27FC236}">
                <a16:creationId xmlns:a16="http://schemas.microsoft.com/office/drawing/2014/main" id="{77F8BC1B-C5E9-401B-8E7E-93AA1D33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5229225"/>
            <a:ext cx="698500" cy="558800"/>
          </a:xfrm>
          <a:prstGeom prst="rect">
            <a:avLst/>
          </a:prstGeom>
          <a:noFill/>
          <a:ln w="9525" algn="ctr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6721" name="Rectangle 17">
            <a:extLst>
              <a:ext uri="{FF2B5EF4-FFF2-40B4-BE49-F238E27FC236}">
                <a16:creationId xmlns:a16="http://schemas.microsoft.com/office/drawing/2014/main" id="{63C3E1DE-8CDA-457B-92A1-71060E77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2" y="5219700"/>
            <a:ext cx="723900" cy="558800"/>
          </a:xfrm>
          <a:prstGeom prst="rect">
            <a:avLst/>
          </a:prstGeom>
          <a:noFill/>
          <a:ln w="9525" algn="ctr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6722" name="Rectangle 18">
            <a:extLst>
              <a:ext uri="{FF2B5EF4-FFF2-40B4-BE49-F238E27FC236}">
                <a16:creationId xmlns:a16="http://schemas.microsoft.com/office/drawing/2014/main" id="{285C8E64-9511-4530-9A79-502058A6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2" y="5229225"/>
            <a:ext cx="812800" cy="533400"/>
          </a:xfrm>
          <a:prstGeom prst="rect">
            <a:avLst/>
          </a:prstGeom>
          <a:noFill/>
          <a:ln w="9525" algn="ctr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6723" name="Rectangle 19">
            <a:extLst>
              <a:ext uri="{FF2B5EF4-FFF2-40B4-BE49-F238E27FC236}">
                <a16:creationId xmlns:a16="http://schemas.microsoft.com/office/drawing/2014/main" id="{FA693961-A0F9-4439-94F4-D48B9288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2" y="5229225"/>
            <a:ext cx="774700" cy="533400"/>
          </a:xfrm>
          <a:prstGeom prst="rect">
            <a:avLst/>
          </a:prstGeom>
          <a:noFill/>
          <a:ln w="9525" algn="ctr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6724" name="Rectangle 20">
            <a:extLst>
              <a:ext uri="{FF2B5EF4-FFF2-40B4-BE49-F238E27FC236}">
                <a16:creationId xmlns:a16="http://schemas.microsoft.com/office/drawing/2014/main" id="{92784821-EF3F-4258-A21D-CFFF1901A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712" y="5229225"/>
            <a:ext cx="685800" cy="533400"/>
          </a:xfrm>
          <a:prstGeom prst="rect">
            <a:avLst/>
          </a:prstGeom>
          <a:noFill/>
          <a:ln w="9525" algn="ctr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99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6725" name="Rectangle 21">
            <a:extLst>
              <a:ext uri="{FF2B5EF4-FFF2-40B4-BE49-F238E27FC236}">
                <a16:creationId xmlns:a16="http://schemas.microsoft.com/office/drawing/2014/main" id="{15C3A1FC-7B78-4978-81EF-C33347F4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2" y="6172200"/>
            <a:ext cx="193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9999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Unsatisfiable core</a:t>
            </a:r>
          </a:p>
        </p:txBody>
      </p:sp>
      <p:sp>
        <p:nvSpPr>
          <p:cNvPr id="456726" name="Text Box 22">
            <a:extLst>
              <a:ext uri="{FF2B5EF4-FFF2-40B4-BE49-F238E27FC236}">
                <a16:creationId xmlns:a16="http://schemas.microsoft.com/office/drawing/2014/main" id="{2395D615-E3B1-480D-A320-19A5F13A4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7" y="2841625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hlink"/>
                </a:solidFill>
                <a:latin typeface="cmr10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bg2"/>
                </a:solidFill>
                <a:latin typeface="cmr10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chemeClr val="tx1"/>
                </a:solidFill>
                <a:ea typeface="宋体" panose="02010600030101010101" pitchFamily="2" charset="-122"/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456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5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56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5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9" grpId="0" animBg="1"/>
      <p:bldP spid="456720" grpId="0" animBg="1"/>
      <p:bldP spid="456721" grpId="0" animBg="1"/>
      <p:bldP spid="456722" grpId="0" animBg="1"/>
      <p:bldP spid="456723" grpId="0" animBg="1"/>
      <p:bldP spid="456724" grpId="0" animBg="1"/>
      <p:bldP spid="456725" grpId="0"/>
      <p:bldP spid="456726" grpId="0"/>
      <p:bldP spid="456726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A1373E5F-8CB1-4417-AD82-B11A83E6B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4888" y="529109"/>
            <a:ext cx="8229600" cy="95567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The SAT competitions</a:t>
            </a:r>
          </a:p>
        </p:txBody>
      </p:sp>
      <p:pic>
        <p:nvPicPr>
          <p:cNvPr id="54277" name="Picture 5" descr="All the solvers on industrial benchmarks (2nd stage)">
            <a:hlinkClick r:id="rId2"/>
            <a:extLst>
              <a:ext uri="{FF2B5EF4-FFF2-40B4-BE49-F238E27FC236}">
                <a16:creationId xmlns:a16="http://schemas.microsoft.com/office/drawing/2014/main" id="{4AAEEA0F-3175-477F-A4EA-CFCF770730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7688" y="1268760"/>
            <a:ext cx="7048688" cy="511256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274" name="页脚占位符 3">
            <a:extLst>
              <a:ext uri="{FF2B5EF4-FFF2-40B4-BE49-F238E27FC236}">
                <a16:creationId xmlns:a16="http://schemas.microsoft.com/office/drawing/2014/main" id="{72FE0C66-E458-47DB-B97D-44F438AA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54275" name="灯片编号占位符 4">
            <a:extLst>
              <a:ext uri="{FF2B5EF4-FFF2-40B4-BE49-F238E27FC236}">
                <a16:creationId xmlns:a16="http://schemas.microsoft.com/office/drawing/2014/main" id="{6B1B9B98-9512-4A49-B2EE-9ED8897C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F9AFB7-1F63-4CB8-AA6C-54D16BA254A9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230614D8-87EC-4541-8936-48117B7F4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6F6BF5DE-FF59-4449-855D-6E64159B7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End of SAT (for now)</a:t>
            </a:r>
          </a:p>
          <a:p>
            <a:pPr eaLnBrk="1" hangingPunct="1"/>
            <a:endParaRPr lang="en-US" altLang="zh-CN" sz="36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Beginning of Binary Decision Diagrams</a:t>
            </a:r>
          </a:p>
        </p:txBody>
      </p:sp>
      <p:sp>
        <p:nvSpPr>
          <p:cNvPr id="55298" name="页脚占位符 3">
            <a:extLst>
              <a:ext uri="{FF2B5EF4-FFF2-40B4-BE49-F238E27FC236}">
                <a16:creationId xmlns:a16="http://schemas.microsoft.com/office/drawing/2014/main" id="{AF15386E-8ADD-4DA5-8BF0-8D44B871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55299" name="灯片编号占位符 4">
            <a:extLst>
              <a:ext uri="{FF2B5EF4-FFF2-40B4-BE49-F238E27FC236}">
                <a16:creationId xmlns:a16="http://schemas.microsoft.com/office/drawing/2014/main" id="{4F88257E-AB6E-43BA-9F99-2157BC70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8DFB5-0AAF-4942-A434-41BC9F20A91C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2096BCDA-FB2A-49B0-97D8-0621DA6EE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872" y="817141"/>
            <a:ext cx="8229600" cy="955675"/>
          </a:xfrm>
        </p:spPr>
        <p:txBody>
          <a:bodyPr>
            <a:normAutofit/>
          </a:bodyPr>
          <a:lstStyle/>
          <a:p>
            <a:r>
              <a:rPr lang="en-US" altLang="zh-CN" sz="4400" b="1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Part I</a:t>
            </a:r>
            <a:r>
              <a:rPr lang="en-US" altLang="zh-CN" b="1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II </a:t>
            </a:r>
            <a:r>
              <a:rPr lang="en-US" altLang="zh-CN" cap="none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</a:rPr>
              <a:t>Applications of SAT</a:t>
            </a:r>
            <a:endParaRPr lang="en-US" altLang="zh-CN" sz="4400" cap="none" dirty="0">
              <a:solidFill>
                <a:srgbClr val="6B9F25"/>
              </a:solidFill>
              <a:latin typeface="Bahnschrift Light Condensed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BD92475-1551-4F2B-94AD-EC71FE582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6000"/>
            <a:ext cx="7290055" cy="4023360"/>
          </a:xfrm>
        </p:spPr>
        <p:txBody>
          <a:bodyPr>
            <a:normAutofit/>
          </a:bodyPr>
          <a:lstStyle/>
          <a:p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90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FCBC-1EB3-4FEE-80C2-B6F02B112FC1}" type="slidenum">
              <a:rPr lang="he-IL" altLang="he-IL"/>
              <a:pPr/>
              <a:t>7</a:t>
            </a:fld>
            <a:endParaRPr lang="en-US" altLang="he-IL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Semantic Classification of formulas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1890713"/>
            <a:ext cx="7337425" cy="2330375"/>
          </a:xfrm>
        </p:spPr>
        <p:txBody>
          <a:bodyPr/>
          <a:lstStyle/>
          <a:p>
            <a:r>
              <a:rPr lang="en-US" altLang="ko-KR" sz="2400" dirty="0">
                <a:ea typeface="Batang" panose="020B0604020202020204" charset="-127"/>
              </a:rPr>
              <a:t>A formula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400" dirty="0">
                <a:ea typeface="Batang" panose="020B0604020202020204" charset="-127"/>
              </a:rPr>
              <a:t> is called </a:t>
            </a:r>
            <a:r>
              <a:rPr lang="en-US" altLang="ko-KR" sz="2400" dirty="0">
                <a:solidFill>
                  <a:srgbClr val="FF0000"/>
                </a:solidFill>
                <a:ea typeface="Batang" panose="020B0604020202020204" charset="-127"/>
              </a:rPr>
              <a:t>valid</a:t>
            </a:r>
            <a:r>
              <a:rPr lang="en-US" altLang="ko-KR" sz="2400" dirty="0">
                <a:ea typeface="Batang" panose="020B0604020202020204" charset="-127"/>
              </a:rPr>
              <a:t> if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models(φ) =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sz="2400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. </a:t>
            </a:r>
            <a:b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(also called a </a:t>
            </a:r>
            <a:r>
              <a:rPr lang="en-US" altLang="ko-KR" sz="2400" dirty="0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tautology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).</a:t>
            </a:r>
          </a:p>
          <a:p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A formula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 is called </a:t>
            </a:r>
            <a:r>
              <a:rPr lang="en-US" altLang="ko-KR" sz="2400" dirty="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models(φ) </a:t>
            </a:r>
            <a:r>
              <a:rPr lang="en-US" altLang="ko-KR" sz="2400" dirty="0">
                <a:solidFill>
                  <a:schemeClr val="tx1"/>
                </a:solidFill>
                <a:latin typeface="Symbol" panose="05050102010706020507" pitchFamily="18" charset="2"/>
                <a:ea typeface="Batang" panose="020B0604020202020204" charset="-127"/>
                <a:sym typeface="Symbol" panose="05050102010706020507" pitchFamily="18" charset="2"/>
              </a:rPr>
              <a:t>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;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. </a:t>
            </a:r>
          </a:p>
          <a:p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A formula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 is called </a:t>
            </a:r>
            <a:r>
              <a:rPr lang="en-US" altLang="ko-KR" sz="2400" dirty="0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un</a:t>
            </a:r>
            <a:r>
              <a:rPr lang="en-US" altLang="ko-KR" sz="2400" dirty="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models(φ) = </a:t>
            </a:r>
            <a:r>
              <a:rPr lang="en-US" altLang="ko-KR" sz="24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;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. </a:t>
            </a:r>
            <a:b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(also called a </a:t>
            </a:r>
            <a:r>
              <a:rPr lang="en-US" altLang="ko-KR" sz="2400" dirty="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contradiction</a:t>
            </a:r>
            <a:r>
              <a:rPr lang="en-US" altLang="ko-KR" sz="2400" dirty="0">
                <a:solidFill>
                  <a:schemeClr val="folHlink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sz="2400" dirty="0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1720" y="4293096"/>
            <a:ext cx="489585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483520" y="5012233"/>
            <a:ext cx="1368425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4571083" y="4293096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075908" y="4653458"/>
            <a:ext cx="1436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unsatisfiable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737520" y="4435971"/>
            <a:ext cx="1182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satisfiable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627983" y="5012233"/>
            <a:ext cx="65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dirty="0"/>
              <a:t>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AE9C-9717-42B2-9E75-32F65CEB2057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03167" y="908720"/>
            <a:ext cx="7793037" cy="838200"/>
          </a:xfrm>
        </p:spPr>
        <p:txBody>
          <a:bodyPr/>
          <a:lstStyle/>
          <a:p>
            <a:r>
              <a:rPr lang="en-US" altLang="he-IL"/>
              <a:t>The decision problem of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71260" y="2276872"/>
                <a:ext cx="7290055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he-IL" sz="2400" dirty="0"/>
                  <a:t>The decision problem: Given a propositional formula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he-IL" sz="2400" dirty="0"/>
                  <a:t>, is </a:t>
                </a:r>
                <a14:m>
                  <m:oMath xmlns:m="http://schemas.openxmlformats.org/officeDocument/2006/math">
                    <m:r>
                      <a:rPr lang="en-US" alt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he-IL" sz="2400" dirty="0"/>
                  <a:t> satisfiable? </a:t>
                </a:r>
              </a:p>
              <a:p>
                <a:endParaRPr lang="en-US" altLang="he-IL" sz="2400" dirty="0"/>
              </a:p>
              <a:p>
                <a:r>
                  <a:rPr lang="en-US" altLang="he-IL" sz="2400" dirty="0"/>
                  <a:t>An algorithm that always </a:t>
                </a:r>
                <a:r>
                  <a:rPr lang="en-US" altLang="he-IL" sz="2400" dirty="0">
                    <a:solidFill>
                      <a:schemeClr val="hlink"/>
                    </a:solidFill>
                  </a:rPr>
                  <a:t>terminates</a:t>
                </a:r>
                <a:r>
                  <a:rPr lang="en-US" altLang="he-IL" sz="2400" dirty="0"/>
                  <a:t> with a </a:t>
                </a:r>
                <a:r>
                  <a:rPr lang="en-US" altLang="he-IL" sz="2400" dirty="0">
                    <a:solidFill>
                      <a:schemeClr val="hlink"/>
                    </a:solidFill>
                  </a:rPr>
                  <a:t>correct answer</a:t>
                </a:r>
                <a:r>
                  <a:rPr lang="en-US" altLang="he-IL" sz="2400" dirty="0"/>
                  <a:t> to this problem is called a </a:t>
                </a:r>
                <a:r>
                  <a:rPr lang="en-US" altLang="he-IL" sz="2400" b="1" dirty="0">
                    <a:solidFill>
                      <a:srgbClr val="FF0000"/>
                    </a:solidFill>
                  </a:rPr>
                  <a:t>decision procedure</a:t>
                </a:r>
                <a:r>
                  <a:rPr lang="en-US" altLang="he-IL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he-IL" sz="2400" dirty="0"/>
                  <a:t>for propositional logic. </a:t>
                </a:r>
              </a:p>
            </p:txBody>
          </p:sp>
        </mc:Choice>
        <mc:Fallback>
          <p:sp>
            <p:nvSpPr>
              <p:cNvPr id="200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1260" y="2276872"/>
                <a:ext cx="7290055" cy="4023360"/>
              </a:xfrm>
              <a:blipFill>
                <a:blip r:embed="rId2"/>
                <a:stretch>
                  <a:fillRect l="-669" t="-2121" r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2096BCDA-FB2A-49B0-97D8-0621DA6EE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872" y="817141"/>
            <a:ext cx="8229600" cy="955675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Part I</a:t>
            </a:r>
            <a:r>
              <a:rPr lang="en-US" altLang="zh-CN" sz="44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44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400" dirty="0">
                <a:solidFill>
                  <a:srgbClr val="6B9F25"/>
                </a:solidFill>
                <a:latin typeface="Bahnschrift Light Condense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Decision procedures for propositional logic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BD92475-1551-4F2B-94AD-EC71FE582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Modeling with Propositional Logic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SAT Example: Equivalence Checking if-then-else Chains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Formal Definition SAT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Conjunctive Normal Form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9218" name="页脚占位符 3">
            <a:extLst>
              <a:ext uri="{FF2B5EF4-FFF2-40B4-BE49-F238E27FC236}">
                <a16:creationId xmlns:a16="http://schemas.microsoft.com/office/drawing/2014/main" id="{F95F09EE-B213-44B8-8FA1-04087F3F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tx1"/>
                </a:solidFill>
              </a:rPr>
              <a:t>Decision Procedures </a:t>
            </a:r>
            <a:br>
              <a:rPr lang="en-US" altLang="zh-CN" sz="1200">
                <a:solidFill>
                  <a:schemeClr val="tx1"/>
                </a:solidFill>
              </a:rPr>
            </a:br>
            <a:r>
              <a:rPr lang="en-US" altLang="zh-CN" sz="1200">
                <a:solidFill>
                  <a:schemeClr val="tx1"/>
                </a:solidFill>
              </a:rPr>
              <a:t>An algorithmic point of view</a:t>
            </a:r>
          </a:p>
        </p:txBody>
      </p:sp>
      <p:sp>
        <p:nvSpPr>
          <p:cNvPr id="9219" name="灯片编号占位符 4">
            <a:extLst>
              <a:ext uri="{FF2B5EF4-FFF2-40B4-BE49-F238E27FC236}">
                <a16:creationId xmlns:a16="http://schemas.microsoft.com/office/drawing/2014/main" id="{F072CE8B-0827-4AD0-A5F6-86A5F891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8A24C-130F-4B1F-BBDE-9BA8990FD6BD}" type="slidenum">
              <a:rPr lang="he-IL" altLang="zh-CN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chemeClr val="tx1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input{macros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76"/>
  <p:tag name="DEFAULTHEIGHT" val="6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bigwedge_i\big(\bigvee_j l_{i,j}\big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02"/>
  <p:tag name="BOXHEIGHT" val="317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72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bigvee_i\big(\bigwedge_j l_{i,j}\big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02"/>
  <p:tag name="BOXHEIGHT" val="317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7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\rulename[1]{{\sc #1}}&#10;\newcommand\infrule[3]{\displaystyle{\frac{#1}{#2}}\ \ (\mbox{\rulename{#3}})}&#10;&#10;\begin{document}&#10;\[&#10;\infrule{(a_1 \lor \ldots \lor a_n \lor \beta) \qquad (b_1 \lor \ldots&#10;\lor b_m \lor (\lnot \beta))}{(a_1 \lor \ldots \lor a_n \lor b_1 \lor \ldots \lor b_m)}{\footnotesize{Binary&#10;Resolution}}&#10;\]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441"/>
  <p:tag name="BOXFONT" val="10"/>
  <p:tag name="BOXWRAP" val="False"/>
  <p:tag name="WORKAROUNDTRANSPARENCYBUG" val="False"/>
  <p:tag name="BITMAPFORMAT" val="pngmono"/>
  <p:tag name="DEBUGINTERACTIVE" val="True"/>
  <p:tag name="ORIGWIDTH" val="606"/>
  <p:tag name="PICTUREFILESIZE" val="392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\rulename[1]{{\sc #1}}&#10;\newcommand\infrule[3]{\displaystyle{\frac{#1}{#2}}\ \ (\mbox{\rulename{#3}})}&#10;&#10;\begin{document}&#10;\[&#10;\frac{(x_1 \lor x_2) \qquad (\neg x_1 \lor x_3 \lor x_4)}{(x_2 \lor x_3 \lor x_4)}&#10;\]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439"/>
  <p:tag name="BOXFONT" val="10"/>
  <p:tag name="BOXWRAP" val="False"/>
  <p:tag name="WORKAROUNDTRANSPARENCYBUG" val="False"/>
  <p:tag name="BITMAPFORMAT" val="pngmono"/>
  <p:tag name="DEBUGINTERACTIVE" val="True"/>
  <p:tag name="ORIGWIDTH" val="286"/>
  <p:tag name="PICTUREFILESIZE" val="176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textwidth 20cm&#10;\usepackage{algorithmicx}&#10;\usepackage[noend]{algpseudocode} &#10;\newcommand\alg[1]{{\sc #1}}&#10;\begin{document}&#10;\begin{algorithmic}[1]&#10;&#10;\Procedure{Analyze-Conflict}{}&#10;\If {$current\mbox{-}decision\mbox{-}level$ = 0} \Return -1;&#10;\EndIf&#10;&#10;\State $cl := current\mbox{-}conflicting\mbox{-}clause$;&#10;&#10;\While {($\neg$\alg{Stop-criterion-met}($cl$))}&#10;&#10;\State $lit$ := \alg{Last-assigned-literal}($cl$);&#10;&#10;\State $var$ := \alg{Variable-of-literal}($lit$);&#10;&#10;\State $ante$ := \alg{Antecedent}($var$);&#10;&#10;\State $cl$ := \alg{Resolve}($cl$, $ante$,$var$);&#10;&#10;\EndWhile&#10;&#10;\State add-clause-to-database($cl$);&#10;&#10;\EndProcedure&#10;\end{algorithmic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696"/>
  <p:tag name="BOXFONT" val="10"/>
  <p:tag name="BOXWRAP" val="False"/>
  <p:tag name="WORKAROUNDTRANSPARENCYBUG" val="False"/>
  <p:tag name="BITMAPFORMAT" val="pngmono"/>
  <p:tag name="DEBUGINTERACTIVE" val="True"/>
  <p:tag name="ORIGWIDTH" val="514"/>
  <p:tag name="PICTUREFILESIZE" val="15539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积分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23063</TotalTime>
  <Words>4166</Words>
  <Application>Microsoft Office PowerPoint</Application>
  <PresentationFormat>On-screen Show (4:3)</PresentationFormat>
  <Paragraphs>775</Paragraphs>
  <Slides>66</Slides>
  <Notes>21</Notes>
  <HiddenSlides>4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66</vt:i4>
      </vt:variant>
    </vt:vector>
  </HeadingPairs>
  <TitlesOfParts>
    <vt:vector size="91" baseType="lpstr">
      <vt:lpstr>cmsy10</vt:lpstr>
      <vt:lpstr>Times New Roman</vt:lpstr>
      <vt:lpstr>Tahoma</vt:lpstr>
      <vt:lpstr>Wingdings 3</vt:lpstr>
      <vt:lpstr>cmr10</vt:lpstr>
      <vt:lpstr>Arial</vt:lpstr>
      <vt:lpstr>Times</vt:lpstr>
      <vt:lpstr>Cambria Math</vt:lpstr>
      <vt:lpstr>Calibri</vt:lpstr>
      <vt:lpstr>Arial Black</vt:lpstr>
      <vt:lpstr>MT Extra</vt:lpstr>
      <vt:lpstr>Courier New</vt:lpstr>
      <vt:lpstr>Wingdings</vt:lpstr>
      <vt:lpstr>Bahnschrift Light Condensed</vt:lpstr>
      <vt:lpstr>msam10</vt:lpstr>
      <vt:lpstr>cmmi10</vt:lpstr>
      <vt:lpstr>Symbol</vt:lpstr>
      <vt:lpstr>Tw Cen MT</vt:lpstr>
      <vt:lpstr>Comic Sans MS</vt:lpstr>
      <vt:lpstr>Tw Cen MT Condensed</vt:lpstr>
      <vt:lpstr>-apple-system</vt:lpstr>
      <vt:lpstr>积分</vt:lpstr>
      <vt:lpstr>תרשים</vt:lpstr>
      <vt:lpstr>משוואה</vt:lpstr>
      <vt:lpstr>Visio</vt:lpstr>
      <vt:lpstr>Decision Procedures An Algorithmic Point of View</vt:lpstr>
      <vt:lpstr>Propositional logic</vt:lpstr>
      <vt:lpstr>Propositional logic: Syntax</vt:lpstr>
      <vt:lpstr>Formulas</vt:lpstr>
      <vt:lpstr>Assignments</vt:lpstr>
      <vt:lpstr>Satisfaction relation (  ): intuition</vt:lpstr>
      <vt:lpstr>Semantic Classification of formulas</vt:lpstr>
      <vt:lpstr>The decision problem of formulas</vt:lpstr>
      <vt:lpstr>Part I  Decision procedures for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to CNF</vt:lpstr>
      <vt:lpstr>Converting to CNF: Tseitin’s encoding</vt:lpstr>
      <vt:lpstr>Converting to CNF: Tseitin’s encoding</vt:lpstr>
      <vt:lpstr>Converting to CNF: Tseitin’s encoding</vt:lpstr>
      <vt:lpstr>Converting to CNF: Tseitin’s encoding</vt:lpstr>
      <vt:lpstr>Disjunctive Normal Form (DNF)</vt:lpstr>
      <vt:lpstr>Converting to DNF</vt:lpstr>
      <vt:lpstr>Negation Normal Form (NNF)</vt:lpstr>
      <vt:lpstr>Converting to NNF</vt:lpstr>
      <vt:lpstr>Two classes of algorithms for validity</vt:lpstr>
      <vt:lpstr>The satisfiability Problem: enumeration</vt:lpstr>
      <vt:lpstr>The satisfiability Problem: deduction</vt:lpstr>
      <vt:lpstr>Proofs</vt:lpstr>
      <vt:lpstr>Example: Hilbert axiom system (H)</vt:lpstr>
      <vt:lpstr>Soundness and completeness</vt:lpstr>
      <vt:lpstr>Part II Deciding Propositional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Status of a clause</vt:lpstr>
      <vt:lpstr>DLIS  (Dynamic Largest Individual Sum) – choose the assignment that increases the most the number of satisfied clauses</vt:lpstr>
      <vt:lpstr>PowerPoint Presentation</vt:lpstr>
      <vt:lpstr>Pause II     ... </vt:lpstr>
      <vt:lpstr>Implication graphs and learning:  option #1</vt:lpstr>
      <vt:lpstr>Implication graph, flipped assignment option #1</vt:lpstr>
      <vt:lpstr>Non-chronological backtracking</vt:lpstr>
      <vt:lpstr>Non-chronological backtracking</vt:lpstr>
      <vt:lpstr>Non-chronological Backtracking</vt:lpstr>
      <vt:lpstr>More Conflict Clauses</vt:lpstr>
      <vt:lpstr>Conflict clauses</vt:lpstr>
      <vt:lpstr>Conflict clauses</vt:lpstr>
      <vt:lpstr>Unique Implication Points (UIP’s)</vt:lpstr>
      <vt:lpstr>Conflict-driven backtracking (option #2)</vt:lpstr>
      <vt:lpstr>Conflict-driven Non-chronological Backtracking</vt:lpstr>
      <vt:lpstr>Progress of a SAT solver</vt:lpstr>
      <vt:lpstr>Conflict-Driven Backtracking</vt:lpstr>
      <vt:lpstr>Conflict clauses and Resolution</vt:lpstr>
      <vt:lpstr>Conflict clauses and resolution</vt:lpstr>
      <vt:lpstr>Conflict clauses and resolution</vt:lpstr>
      <vt:lpstr>Finding the conflict clause:</vt:lpstr>
      <vt:lpstr>The Resolution-Graph keeps track of the “inference relation”</vt:lpstr>
      <vt:lpstr>The resolution graph</vt:lpstr>
      <vt:lpstr>Resolution graph: example</vt:lpstr>
      <vt:lpstr>The SAT competitions</vt:lpstr>
      <vt:lpstr>PowerPoint Presentation</vt:lpstr>
      <vt:lpstr>Part III Applications of 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 Logic and Uninterpreted Functions</dc:title>
  <dc:creator>Strichman</dc:creator>
  <cp:lastModifiedBy>Wenhan Wu</cp:lastModifiedBy>
  <cp:revision>226</cp:revision>
  <dcterms:created xsi:type="dcterms:W3CDTF">2004-08-14T04:36:09Z</dcterms:created>
  <dcterms:modified xsi:type="dcterms:W3CDTF">2021-09-16T06:16:00Z</dcterms:modified>
</cp:coreProperties>
</file>