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82" r:id="rId2"/>
    <p:sldId id="256" r:id="rId3"/>
    <p:sldId id="277" r:id="rId4"/>
    <p:sldId id="289" r:id="rId5"/>
    <p:sldId id="290" r:id="rId6"/>
    <p:sldId id="325" r:id="rId7"/>
    <p:sldId id="324" r:id="rId8"/>
    <p:sldId id="294" r:id="rId9"/>
    <p:sldId id="295" r:id="rId10"/>
    <p:sldId id="296" r:id="rId11"/>
    <p:sldId id="297" r:id="rId12"/>
    <p:sldId id="298" r:id="rId13"/>
    <p:sldId id="299" r:id="rId14"/>
    <p:sldId id="293" r:id="rId15"/>
    <p:sldId id="300" r:id="rId16"/>
    <p:sldId id="301" r:id="rId17"/>
    <p:sldId id="303" r:id="rId18"/>
    <p:sldId id="302" r:id="rId19"/>
    <p:sldId id="328" r:id="rId20"/>
    <p:sldId id="305" r:id="rId21"/>
    <p:sldId id="304" r:id="rId22"/>
    <p:sldId id="326" r:id="rId23"/>
    <p:sldId id="306" r:id="rId24"/>
    <p:sldId id="327"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23" r:id="rId38"/>
    <p:sldId id="319" r:id="rId39"/>
    <p:sldId id="320" r:id="rId40"/>
    <p:sldId id="321" r:id="rId41"/>
    <p:sldId id="322" r:id="rId42"/>
    <p:sldId id="287"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130"/>
    <a:srgbClr val="FFFFFF"/>
    <a:srgbClr val="5B87E5"/>
    <a:srgbClr val="37D1DC"/>
    <a:srgbClr val="DE2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2" autoAdjust="0"/>
    <p:restoredTop sz="83895" autoAdjust="0"/>
  </p:normalViewPr>
  <p:slideViewPr>
    <p:cSldViewPr snapToGrid="0" showGuides="1">
      <p:cViewPr varScale="1">
        <p:scale>
          <a:sx n="69" d="100"/>
          <a:sy n="69" d="100"/>
        </p:scale>
        <p:origin x="1118" y="67"/>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4592A-0297-4BE3-A95E-858ADB1A3BC7}"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45190-C92B-4638-974F-2FE6EA0FD731}" type="slidenum">
              <a:rPr lang="zh-CN" altLang="en-US" smtClean="0"/>
              <a:t>‹#›</a:t>
            </a:fld>
            <a:endParaRPr lang="zh-CN" altLang="en-US"/>
          </a:p>
        </p:txBody>
      </p:sp>
    </p:spTree>
    <p:extLst>
      <p:ext uri="{BB962C8B-B14F-4D97-AF65-F5344CB8AC3E}">
        <p14:creationId xmlns:p14="http://schemas.microsoft.com/office/powerpoint/2010/main" val="679917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dblp.uni-trier.de/pid/06/3696.html" TargetMode="External"/><Relationship Id="rId3" Type="http://schemas.openxmlformats.org/officeDocument/2006/relationships/hyperlink" Target="https://dblp.uni-trier.de/pid/a/MartinAbadi.html" TargetMode="External"/><Relationship Id="rId7" Type="http://schemas.openxmlformats.org/officeDocument/2006/relationships/hyperlink" Target="https://dblp.uni-trier.de/pid/19/5860.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blp.uni-trier.de/pid/64/898.html" TargetMode="External"/><Relationship Id="rId5" Type="http://schemas.openxmlformats.org/officeDocument/2006/relationships/hyperlink" Target="https://dblp.uni-trier.de/pid/43/7940.html" TargetMode="External"/><Relationship Id="rId10" Type="http://schemas.openxmlformats.org/officeDocument/2006/relationships/hyperlink" Target="https://dblp.uni-trier.de/db/journals/corr/corr1607.html#AbadiCGMMTZ16" TargetMode="External"/><Relationship Id="rId4" Type="http://schemas.openxmlformats.org/officeDocument/2006/relationships/hyperlink" Target="https://dblp.uni-trier.de/pid/76/7857.html" TargetMode="External"/><Relationship Id="rId9" Type="http://schemas.openxmlformats.org/officeDocument/2006/relationships/hyperlink" Target="https://dblp.uni-trier.de/pid/89/5992-1.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nk.biomart.cn/?target=http%3A%2F%2Fwww.acrobiosystems.cn%2FP21474-SARS_CoV_2_%2528COVID_19%2529_S_protein_%2528R683A_R685A%2529_His_Tag_Super_stable_trimer_%2528MALS_%2526_NS_EM_verified%2529.html%3Futm_source%3DDXT%26utm_medium%3DPartner%26utm_campaign%3Dsars-cov-2%26utm_content%3Dvaccine%26utm_term%3DDXT"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biomart.cn/supply/10080107.ht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电子健康方向对联邦学习的要求与期待</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1</a:t>
            </a:fld>
            <a:endParaRPr lang="zh-CN" altLang="en-US"/>
          </a:p>
        </p:txBody>
      </p:sp>
    </p:spTree>
    <p:extLst>
      <p:ext uri="{BB962C8B-B14F-4D97-AF65-F5344CB8AC3E}">
        <p14:creationId xmlns:p14="http://schemas.microsoft.com/office/powerpoint/2010/main" val="2687497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computed tomography (CT) or magnetic resonance imaging (MRI) data8.</a:t>
            </a:r>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Removing metadata such as patient name or date of birth is often not enough to preserve privacy.</a:t>
            </a:r>
          </a:p>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10</a:t>
            </a:fld>
            <a:endParaRPr lang="zh-CN" altLang="en-US"/>
          </a:p>
        </p:txBody>
      </p:sp>
    </p:spTree>
    <p:extLst>
      <p:ext uri="{BB962C8B-B14F-4D97-AF65-F5344CB8AC3E}">
        <p14:creationId xmlns:p14="http://schemas.microsoft.com/office/powerpoint/2010/main" val="2494628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Consensus </a:t>
            </a:r>
            <a:r>
              <a:rPr lang="zh-CN" altLang="en-US" sz="1200" dirty="0"/>
              <a:t>共识</a:t>
            </a:r>
            <a:endParaRPr lang="en-US" altLang="zh-CN" sz="1200" dirty="0"/>
          </a:p>
          <a:p>
            <a:r>
              <a:rPr lang="en-US" altLang="zh-CN" sz="1200" dirty="0"/>
              <a:t>rigorous technical consideration </a:t>
            </a:r>
            <a:r>
              <a:rPr lang="zh-CN" altLang="en-US" sz="1200" dirty="0"/>
              <a:t>严格技术考虑</a:t>
            </a:r>
            <a:endParaRPr lang="en-US" altLang="zh-CN" sz="1200" dirty="0"/>
          </a:p>
          <a:p>
            <a:endParaRPr lang="en-US" altLang="zh-CN" sz="1200" dirty="0"/>
          </a:p>
          <a:p>
            <a:pPr algn="l"/>
            <a:r>
              <a:rPr lang="en-US" altLang="zh-CN" dirty="0">
                <a:latin typeface="AdvOT46dcae81"/>
              </a:rPr>
              <a:t>Pros:</a:t>
            </a:r>
          </a:p>
          <a:p>
            <a:pPr algn="l"/>
            <a:r>
              <a:rPr lang="en-US" altLang="zh-CN" sz="1200" b="0" i="0" u="none" strike="noStrike" baseline="0" dirty="0">
                <a:latin typeface="AdvOT46dcae81"/>
              </a:rPr>
              <a:t>overcome the limitations of approaches that require a single pool of </a:t>
            </a:r>
            <a:r>
              <a:rPr lang="en-US" altLang="zh-CN" sz="1200" b="0" i="0" u="none" strike="noStrike" baseline="0" dirty="0" err="1">
                <a:latin typeface="AdvOT46dcae81"/>
              </a:rPr>
              <a:t>centralised</a:t>
            </a:r>
            <a:r>
              <a:rPr lang="en-US" altLang="zh-CN" sz="1200" b="0" i="0" u="none" strike="noStrike" baseline="0" dirty="0">
                <a:latin typeface="AdvOT46dcae81"/>
              </a:rPr>
              <a:t> data.</a:t>
            </a:r>
          </a:p>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11</a:t>
            </a:fld>
            <a:endParaRPr lang="zh-CN" altLang="en-US"/>
          </a:p>
        </p:txBody>
      </p:sp>
    </p:spTree>
    <p:extLst>
      <p:ext uri="{BB962C8B-B14F-4D97-AF65-F5344CB8AC3E}">
        <p14:creationId xmlns:p14="http://schemas.microsoft.com/office/powerpoint/2010/main" val="2459740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Consensus </a:t>
            </a:r>
            <a:r>
              <a:rPr lang="zh-CN" altLang="en-US" sz="1200" dirty="0"/>
              <a:t>共识</a:t>
            </a:r>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12</a:t>
            </a:fld>
            <a:endParaRPr lang="zh-CN" altLang="en-US"/>
          </a:p>
        </p:txBody>
      </p:sp>
    </p:spTree>
    <p:extLst>
      <p:ext uri="{BB962C8B-B14F-4D97-AF65-F5344CB8AC3E}">
        <p14:creationId xmlns:p14="http://schemas.microsoft.com/office/powerpoint/2010/main" val="337535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13</a:t>
            </a:fld>
            <a:endParaRPr lang="zh-CN" altLang="en-US"/>
          </a:p>
        </p:txBody>
      </p:sp>
    </p:spTree>
    <p:extLst>
      <p:ext uri="{BB962C8B-B14F-4D97-AF65-F5344CB8AC3E}">
        <p14:creationId xmlns:p14="http://schemas.microsoft.com/office/powerpoint/2010/main" val="1077550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Substantial, albeit smaller, initiatives</a:t>
            </a:r>
          </a:p>
          <a:p>
            <a:r>
              <a:rPr lang="en-US" altLang="zh-CN" dirty="0"/>
              <a:t>patient reidentification7</a:t>
            </a:r>
          </a:p>
          <a:p>
            <a:r>
              <a:rPr lang="zh-CN" altLang="en-US" dirty="0"/>
              <a:t>实质性的，尽管规模较小的倡议患者再鉴定</a:t>
            </a:r>
            <a:r>
              <a:rPr lang="en-US" altLang="zh-CN" dirty="0"/>
              <a:t>7</a:t>
            </a:r>
          </a:p>
          <a:p>
            <a:r>
              <a:rPr lang="en-US" altLang="zh-CN" dirty="0"/>
              <a:t>carefully curated data sets</a:t>
            </a:r>
            <a:r>
              <a:rPr lang="zh-CN" altLang="en-US" dirty="0"/>
              <a:t>精心策划的数据集</a:t>
            </a:r>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14</a:t>
            </a:fld>
            <a:endParaRPr lang="zh-CN" altLang="en-US"/>
          </a:p>
        </p:txBody>
      </p:sp>
    </p:spTree>
    <p:extLst>
      <p:ext uri="{BB962C8B-B14F-4D97-AF65-F5344CB8AC3E}">
        <p14:creationId xmlns:p14="http://schemas.microsoft.com/office/powerpoint/2010/main" val="2131721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Substantial, albeit smaller, initiatives</a:t>
            </a:r>
          </a:p>
          <a:p>
            <a:r>
              <a:rPr lang="en-US" altLang="zh-CN" dirty="0"/>
              <a:t>patient reidentification7</a:t>
            </a:r>
          </a:p>
          <a:p>
            <a:r>
              <a:rPr lang="zh-CN" altLang="en-US" dirty="0"/>
              <a:t>实质性的，尽管规模较小的倡议患者再鉴定</a:t>
            </a:r>
            <a:r>
              <a:rPr lang="en-US" altLang="zh-CN" dirty="0"/>
              <a:t>7</a:t>
            </a:r>
          </a:p>
          <a:p>
            <a:r>
              <a:rPr lang="en-US" altLang="zh-CN" dirty="0"/>
              <a:t>carefully curated data sets</a:t>
            </a:r>
            <a:r>
              <a:rPr lang="zh-CN" altLang="en-US" dirty="0"/>
              <a:t>精心策划的数据集</a:t>
            </a:r>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15</a:t>
            </a:fld>
            <a:endParaRPr lang="zh-CN" altLang="en-US"/>
          </a:p>
        </p:txBody>
      </p:sp>
    </p:spTree>
    <p:extLst>
      <p:ext uri="{BB962C8B-B14F-4D97-AF65-F5344CB8AC3E}">
        <p14:creationId xmlns:p14="http://schemas.microsoft.com/office/powerpoint/2010/main" val="83988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1" dirty="0">
                <a:solidFill>
                  <a:srgbClr val="FF5130"/>
                </a:solidFill>
              </a:rPr>
              <a:t>Can be used?</a:t>
            </a:r>
          </a:p>
          <a:p>
            <a:r>
              <a:rPr lang="en-US" altLang="zh-CN" sz="1200" b="1" dirty="0">
                <a:solidFill>
                  <a:srgbClr val="FF5130"/>
                </a:solidFill>
              </a:rPr>
              <a:t>License?</a:t>
            </a:r>
            <a:endParaRPr lang="zh-CN" altLang="en-US" sz="1200" b="1" dirty="0">
              <a:solidFill>
                <a:srgbClr val="FF5130"/>
              </a:solidFill>
            </a:endParaRPr>
          </a:p>
          <a:p>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16</a:t>
            </a:fld>
            <a:endParaRPr lang="zh-CN" altLang="en-US"/>
          </a:p>
        </p:txBody>
      </p:sp>
    </p:spTree>
    <p:extLst>
      <p:ext uri="{BB962C8B-B14F-4D97-AF65-F5344CB8AC3E}">
        <p14:creationId xmlns:p14="http://schemas.microsoft.com/office/powerpoint/2010/main" val="3708485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Innocuous</a:t>
            </a:r>
            <a:r>
              <a:rPr lang="zh-CN" altLang="en-US" dirty="0"/>
              <a:t>无害的</a:t>
            </a:r>
            <a:endParaRPr lang="en-US" altLang="zh-CN" dirty="0"/>
          </a:p>
          <a:p>
            <a:r>
              <a:rPr lang="en-US" altLang="zh-CN" sz="1200" b="0" i="0" u="none" strike="noStrike" baseline="0" dirty="0">
                <a:solidFill>
                  <a:srgbClr val="000000"/>
                </a:solidFill>
                <a:latin typeface="AdvOT46dcae81"/>
              </a:rPr>
              <a:t>for patient reidenti</a:t>
            </a:r>
            <a:r>
              <a:rPr lang="en-US" altLang="zh-CN" sz="1200" b="0" i="0" u="none" strike="noStrike" baseline="0" dirty="0">
                <a:solidFill>
                  <a:srgbClr val="000000"/>
                </a:solidFill>
                <a:latin typeface="AdvOT46dcae81+fb"/>
              </a:rPr>
              <a:t>fi</a:t>
            </a:r>
            <a:r>
              <a:rPr lang="en-US" altLang="zh-CN" sz="1200" b="0" i="0" u="none" strike="noStrike" baseline="0" dirty="0">
                <a:solidFill>
                  <a:srgbClr val="000000"/>
                </a:solidFill>
                <a:latin typeface="AdvOT46dcae81"/>
              </a:rPr>
              <a:t>cation</a:t>
            </a:r>
            <a:r>
              <a:rPr lang="en-US" altLang="zh-CN" sz="500" b="0" i="0" u="none" strike="noStrike" baseline="0" dirty="0">
                <a:solidFill>
                  <a:srgbClr val="0000FF"/>
                </a:solidFill>
                <a:latin typeface="AdvOT46dcae81"/>
              </a:rPr>
              <a:t> </a:t>
            </a:r>
            <a:r>
              <a:rPr lang="zh-CN" altLang="en-US" sz="500" b="0" i="0" u="none" strike="noStrike" baseline="0" dirty="0">
                <a:solidFill>
                  <a:srgbClr val="0000FF"/>
                </a:solidFill>
                <a:latin typeface="AdvOT46dcae81"/>
              </a:rPr>
              <a:t>用于患者识别</a:t>
            </a:r>
            <a:endParaRPr lang="en-US" altLang="zh-CN" sz="500" b="0" i="0" u="none" strike="noStrike" baseline="0" dirty="0">
              <a:solidFill>
                <a:srgbClr val="0000FF"/>
              </a:solidFill>
              <a:latin typeface="AdvOT46dcae81"/>
            </a:endParaRPr>
          </a:p>
          <a:p>
            <a:r>
              <a:rPr lang="en-US" altLang="zh-CN" b="0" i="0" dirty="0">
                <a:solidFill>
                  <a:srgbClr val="333333"/>
                </a:solidFill>
                <a:effectLst/>
                <a:latin typeface="Arial" panose="020B0604020202020204" pitchFamily="34" charset="0"/>
              </a:rPr>
              <a:t>General Data Protection Regulation</a:t>
            </a:r>
            <a:r>
              <a:rPr lang="zh-CN" altLang="en-US" b="0" i="0" dirty="0">
                <a:solidFill>
                  <a:srgbClr val="333333"/>
                </a:solidFill>
                <a:effectLst/>
                <a:latin typeface="Arial" panose="020B0604020202020204" pitchFamily="34" charset="0"/>
              </a:rPr>
              <a:t>，简称</a:t>
            </a:r>
            <a:r>
              <a:rPr lang="en-US" altLang="zh-CN" b="0" i="0" dirty="0">
                <a:solidFill>
                  <a:srgbClr val="F73131"/>
                </a:solidFill>
                <a:effectLst/>
                <a:latin typeface="Arial" panose="020B0604020202020204" pitchFamily="34" charset="0"/>
              </a:rPr>
              <a:t>GDPR</a:t>
            </a:r>
          </a:p>
          <a:p>
            <a:r>
              <a:rPr lang="en-US" altLang="zh-CN" sz="1200" dirty="0"/>
              <a:t>Fidelity</a:t>
            </a:r>
            <a:r>
              <a:rPr lang="en-US" altLang="zh-CN" sz="1200" b="0" i="0" dirty="0">
                <a:solidFill>
                  <a:srgbClr val="F73131"/>
                </a:solidFill>
                <a:effectLst/>
                <a:latin typeface="Arial" panose="020B0604020202020204" pitchFamily="34" charset="0"/>
              </a:rPr>
              <a:t> </a:t>
            </a:r>
            <a:r>
              <a:rPr lang="zh-CN" altLang="en-US" sz="1200" b="0" i="0" dirty="0">
                <a:solidFill>
                  <a:srgbClr val="F73131"/>
                </a:solidFill>
                <a:effectLst/>
                <a:latin typeface="Arial" panose="020B0604020202020204" pitchFamily="34" charset="0"/>
              </a:rPr>
              <a:t>准确度</a:t>
            </a:r>
            <a:endParaRPr lang="en-US" altLang="zh-CN" sz="1200" b="0" i="0" dirty="0">
              <a:solidFill>
                <a:srgbClr val="F73131"/>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The resulting 210 populations cover a large range of uniqueness values (0–0.96), numbers of attributes (2–47), and records (7108–9M individuals).</a:t>
            </a:r>
          </a:p>
          <a:p>
            <a:endParaRPr lang="en-US" altLang="zh-CN" b="0" i="0" dirty="0">
              <a:solidFill>
                <a:srgbClr val="F73131"/>
              </a:solidFill>
              <a:effectLst/>
              <a:latin typeface="Arial" panose="020B0604020202020204" pitchFamily="34" charset="0"/>
            </a:endParaRPr>
          </a:p>
          <a:p>
            <a:endParaRPr lang="en-US" altLang="zh-CN" b="0" i="0" dirty="0">
              <a:solidFill>
                <a:srgbClr val="F73131"/>
              </a:solidFill>
              <a:effectLst/>
              <a:latin typeface="Arial" panose="020B0604020202020204" pitchFamily="34" charset="0"/>
            </a:endParaRPr>
          </a:p>
          <a:p>
            <a:r>
              <a:rPr lang="zh-CN" altLang="en-US" dirty="0"/>
              <a:t>尽管丰富的医学，行为和社会人口统计学数据是现代数据驱动研究的关键，但其收集和使用却引发了合理的隐私问题。在共享数据集之前通过取消标识和采样使其匿名化已成为解决这些问题的主要工具。我们在这里提出一种基于生成系法的方法，即使在数据集不完整的情况下，也可以准确地估计特定人被正确重新识别的可能性。在</a:t>
            </a:r>
            <a:r>
              <a:rPr lang="en-US" altLang="zh-CN" dirty="0"/>
              <a:t>210</a:t>
            </a:r>
            <a:r>
              <a:rPr lang="zh-CN" altLang="en-US" dirty="0"/>
              <a:t>个人口中，我们的方法获得的</a:t>
            </a:r>
            <a:r>
              <a:rPr lang="en-US" altLang="zh-CN" dirty="0"/>
              <a:t>AUC</a:t>
            </a:r>
            <a:r>
              <a:rPr lang="zh-CN" altLang="en-US" dirty="0"/>
              <a:t>分数用于预测个体唯一性，范围从</a:t>
            </a:r>
            <a:r>
              <a:rPr lang="en-US" altLang="zh-CN" dirty="0"/>
              <a:t>0.84</a:t>
            </a:r>
            <a:r>
              <a:rPr lang="zh-CN" altLang="en-US" dirty="0"/>
              <a:t>到</a:t>
            </a:r>
            <a:r>
              <a:rPr lang="en-US" altLang="zh-CN" dirty="0"/>
              <a:t>0.97</a:t>
            </a:r>
            <a:r>
              <a:rPr lang="zh-CN" altLang="en-US" dirty="0"/>
              <a:t>，错误发现率低。使用我们的模型，我们发现使用</a:t>
            </a:r>
            <a:r>
              <a:rPr lang="en-US" altLang="zh-CN" dirty="0"/>
              <a:t>15</a:t>
            </a:r>
            <a:r>
              <a:rPr lang="zh-CN" altLang="en-US" dirty="0"/>
              <a:t>个人口统计属性的任何数据集都可以正确地重新识别</a:t>
            </a:r>
            <a:r>
              <a:rPr lang="en-US" altLang="zh-CN" dirty="0"/>
              <a:t>99.98</a:t>
            </a:r>
            <a:r>
              <a:rPr lang="zh-CN" altLang="en-US" dirty="0"/>
              <a:t>％的美国人。我们的研究结果表明，即使采样量很大的匿名数据集也不太可能满足</a:t>
            </a:r>
            <a:r>
              <a:rPr lang="en-US" altLang="zh-CN" dirty="0"/>
              <a:t>GDPR</a:t>
            </a:r>
            <a:r>
              <a:rPr lang="zh-CN" altLang="en-US" dirty="0"/>
              <a:t>设定的现代匿名标准，并严重挑战去身份识别后遗忘模型的技术和法律适用性。</a:t>
            </a:r>
            <a:endParaRPr lang="en-US" altLang="zh-CN" b="0" i="0" dirty="0">
              <a:solidFill>
                <a:srgbClr val="F73131"/>
              </a:solidFill>
              <a:effectLst/>
              <a:latin typeface="Arial" panose="020B0604020202020204" pitchFamily="34" charset="0"/>
            </a:endParaRPr>
          </a:p>
          <a:p>
            <a:r>
              <a:rPr lang="zh-CN" altLang="en-US" b="0" i="0" dirty="0">
                <a:solidFill>
                  <a:srgbClr val="F73131"/>
                </a:solidFill>
                <a:effectLst/>
                <a:latin typeface="Arial" panose="020B0604020202020204" pitchFamily="34" charset="0"/>
              </a:rPr>
              <a:t>（</a:t>
            </a:r>
            <a:r>
              <a:rPr lang="en-US" altLang="zh-CN" b="0" i="0" dirty="0">
                <a:solidFill>
                  <a:srgbClr val="F73131"/>
                </a:solidFill>
                <a:effectLst/>
                <a:latin typeface="Arial" panose="020B0604020202020204" pitchFamily="34" charset="0"/>
              </a:rPr>
              <a:t>15</a:t>
            </a:r>
            <a:r>
              <a:rPr lang="zh-CN" altLang="en-US" b="0" i="0" dirty="0">
                <a:solidFill>
                  <a:srgbClr val="F73131"/>
                </a:solidFill>
                <a:effectLst/>
                <a:latin typeface="Arial" panose="020B0604020202020204" pitchFamily="34" charset="0"/>
              </a:rPr>
              <a:t>个即可恢复，即使采样很多也能打标签）</a:t>
            </a:r>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17</a:t>
            </a:fld>
            <a:endParaRPr lang="zh-CN" altLang="en-US"/>
          </a:p>
        </p:txBody>
      </p:sp>
    </p:spTree>
    <p:extLst>
      <p:ext uri="{BB962C8B-B14F-4D97-AF65-F5344CB8AC3E}">
        <p14:creationId xmlns:p14="http://schemas.microsoft.com/office/powerpoint/2010/main" val="988960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相邻数据集</a:t>
            </a:r>
            <a:endParaRPr lang="en-US" altLang="zh-CN" dirty="0"/>
          </a:p>
          <a:p>
            <a:pPr algn="l"/>
            <a:r>
              <a:rPr lang="zh-CN" altLang="en-US" b="0" i="0" dirty="0">
                <a:solidFill>
                  <a:srgbClr val="121212"/>
                </a:solidFill>
                <a:effectLst/>
                <a:latin typeface="-apple-system"/>
              </a:rPr>
              <a:t>对于一个随机化算法 </a:t>
            </a:r>
            <a:r>
              <a:rPr lang="en-US" altLang="zh-CN" b="0" i="0" dirty="0">
                <a:solidFill>
                  <a:srgbClr val="121212"/>
                </a:solidFill>
                <a:effectLst/>
                <a:latin typeface="-apple-system"/>
              </a:rPr>
              <a:t>A</a:t>
            </a:r>
            <a:r>
              <a:rPr lang="zh-CN" altLang="en-US" b="0" i="0" dirty="0">
                <a:solidFill>
                  <a:srgbClr val="121212"/>
                </a:solidFill>
                <a:effectLst/>
                <a:latin typeface="-apple-system"/>
              </a:rPr>
              <a:t> （所谓随机化算法，是指对于特定输入，该算法的输出不是固定值，而是服从某一分布），其分别作用于两个相邻数据集得到的两个输出分布难以区分。差分隐私形式化的定义为：</a:t>
            </a:r>
            <a:r>
              <a:rPr lang="en-US" altLang="zh-CN" b="0" i="0" dirty="0">
                <a:solidFill>
                  <a:srgbClr val="121212"/>
                </a:solidFill>
                <a:effectLst/>
                <a:latin typeface="-apple-system"/>
              </a:rPr>
              <a:t>{…}</a:t>
            </a:r>
            <a:endParaRPr lang="zh-CN" altLang="en-US" b="0" i="0" dirty="0">
              <a:solidFill>
                <a:srgbClr val="121212"/>
              </a:solidFill>
              <a:effectLst/>
              <a:latin typeface="-apple-system"/>
            </a:endParaRPr>
          </a:p>
          <a:p>
            <a:pPr algn="l"/>
            <a:r>
              <a:rPr lang="zh-CN" altLang="en-US" b="0" i="0" dirty="0">
                <a:solidFill>
                  <a:srgbClr val="121212"/>
                </a:solidFill>
                <a:effectLst/>
                <a:latin typeface="-apple-system"/>
              </a:rPr>
              <a:t>也就是说，如果该算法作用于任何相邻数据集，得到一个特定输出 </a:t>
            </a:r>
            <a:r>
              <a:rPr lang="en-US" altLang="zh-CN" b="0" i="0" dirty="0">
                <a:solidFill>
                  <a:srgbClr val="121212"/>
                </a:solidFill>
                <a:effectLst/>
                <a:latin typeface="-apple-system"/>
              </a:rPr>
              <a:t>O</a:t>
            </a:r>
            <a:r>
              <a:rPr lang="zh-CN" altLang="en-US" b="0" i="0" dirty="0">
                <a:solidFill>
                  <a:srgbClr val="121212"/>
                </a:solidFill>
                <a:effectLst/>
                <a:latin typeface="-apple-system"/>
              </a:rPr>
              <a:t> 的概率应差不多，那么我们就说这个算法能达到差分隐私的效果。也就是说，观察者通过观察输出结果很难察觉出数据集一点微小的变化，从而达到保护隐私的目的。</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Laplace mechanism gaussian mechanism</a:t>
            </a:r>
          </a:p>
          <a:p>
            <a:pPr algn="l"/>
            <a:r>
              <a:rPr lang="pt-BR" altLang="zh-CN" dirty="0"/>
              <a:t>N(0, s_h^2 * σ^2 )</a:t>
            </a:r>
            <a:endParaRPr lang="en-US" altLang="zh-CN" b="0" i="0" dirty="0">
              <a:solidFill>
                <a:srgbClr val="121212"/>
              </a:solidFill>
              <a:effectLst/>
              <a:latin typeface="-apple-system"/>
            </a:endParaRPr>
          </a:p>
          <a:p>
            <a:pPr algn="l"/>
            <a:r>
              <a:rPr lang="en-US" altLang="zh-CN" dirty="0"/>
              <a:t>Lap(b) := Lap(</a:t>
            </a:r>
            <a:r>
              <a:rPr lang="en-US" altLang="zh-CN" dirty="0" err="1"/>
              <a:t>x|b</a:t>
            </a:r>
            <a:r>
              <a:rPr lang="en-US" altLang="zh-CN" dirty="0"/>
              <a:t>) = 1 / 2 * exp(− |x| / b )</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[1] </a:t>
            </a:r>
            <a:r>
              <a:rPr lang="en-US" altLang="zh-CN" b="0" i="0" dirty="0" err="1">
                <a:solidFill>
                  <a:srgbClr val="121212"/>
                </a:solidFill>
                <a:effectLst/>
                <a:latin typeface="-apple-system"/>
              </a:rPr>
              <a:t>Dwork</a:t>
            </a:r>
            <a:r>
              <a:rPr lang="en-US" altLang="zh-CN" b="0" i="0" dirty="0">
                <a:solidFill>
                  <a:srgbClr val="121212"/>
                </a:solidFill>
                <a:effectLst/>
                <a:latin typeface="-apple-system"/>
              </a:rPr>
              <a:t>, Cynthia, et al. "Our data, ourselves: Privacy via</a:t>
            </a:r>
            <a:br>
              <a:rPr lang="en-US" altLang="zh-CN" dirty="0"/>
            </a:br>
            <a:r>
              <a:rPr lang="en-US" altLang="zh-CN" b="0" i="0" dirty="0">
                <a:solidFill>
                  <a:srgbClr val="121212"/>
                </a:solidFill>
                <a:effectLst/>
                <a:latin typeface="-apple-system"/>
              </a:rPr>
              <a:t>distributed noise generation." </a:t>
            </a:r>
            <a:r>
              <a:rPr lang="en-US" altLang="zh-CN" b="0" i="1" dirty="0">
                <a:solidFill>
                  <a:srgbClr val="121212"/>
                </a:solidFill>
                <a:effectLst/>
                <a:latin typeface="-apple-system"/>
              </a:rPr>
              <a:t>Annual International Conference on the Theory and Applications of</a:t>
            </a:r>
            <a:br>
              <a:rPr lang="en-US" altLang="zh-CN" dirty="0"/>
            </a:br>
            <a:r>
              <a:rPr lang="en-US" altLang="zh-CN" b="0" i="1" dirty="0">
                <a:solidFill>
                  <a:srgbClr val="121212"/>
                </a:solidFill>
                <a:effectLst/>
                <a:latin typeface="-apple-system"/>
              </a:rPr>
              <a:t>Cryptographic Techniques</a:t>
            </a:r>
            <a:r>
              <a:rPr lang="en-US" altLang="zh-CN" b="0" i="0" dirty="0">
                <a:solidFill>
                  <a:srgbClr val="121212"/>
                </a:solidFill>
                <a:effectLst/>
                <a:latin typeface="-apple-system"/>
              </a:rPr>
              <a:t>. Springer, Berlin, Heidelberg, 2006.</a:t>
            </a:r>
            <a:br>
              <a:rPr lang="en-US" altLang="zh-CN" b="0" i="0" u="none" strike="noStrike" dirty="0">
                <a:solidFill>
                  <a:srgbClr val="7D848A"/>
                </a:solidFill>
                <a:effectLst/>
                <a:latin typeface="Open Sans" panose="020B0606030504020204" pitchFamily="34" charset="0"/>
                <a:hlinkClick r:id="rId3"/>
              </a:rPr>
            </a:br>
            <a:r>
              <a:rPr lang="en-US" altLang="zh-CN" b="0" i="0" u="none" strike="noStrike" dirty="0">
                <a:solidFill>
                  <a:srgbClr val="7D848A"/>
                </a:solidFill>
                <a:effectLst/>
                <a:latin typeface="Open Sans" panose="020B0606030504020204" pitchFamily="34" charset="0"/>
                <a:hlinkClick r:id="rId3"/>
              </a:rPr>
              <a:t>Martín Abadi</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4"/>
              </a:rPr>
              <a:t>Andy Chu</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5"/>
              </a:rPr>
              <a:t>Ian J. Goodfellow</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6"/>
              </a:rPr>
              <a:t>H. Brendan McMahan</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7"/>
              </a:rPr>
              <a:t>Ilya Mironov</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8"/>
              </a:rPr>
              <a:t>Kunal Talwar</a:t>
            </a:r>
            <a:r>
              <a:rPr lang="en-US" altLang="zh-CN" b="0" i="0" dirty="0">
                <a:solidFill>
                  <a:srgbClr val="505B62"/>
                </a:solidFill>
                <a:effectLst/>
                <a:latin typeface="Open Sans" panose="020B0606030504020204" pitchFamily="34" charset="0"/>
              </a:rPr>
              <a:t>, </a:t>
            </a:r>
            <a:r>
              <a:rPr lang="en-US" altLang="zh-CN" b="0" i="0" u="none" strike="noStrike" dirty="0">
                <a:solidFill>
                  <a:srgbClr val="7D848A"/>
                </a:solidFill>
                <a:effectLst/>
                <a:latin typeface="Open Sans" panose="020B0606030504020204" pitchFamily="34" charset="0"/>
                <a:hlinkClick r:id="rId9"/>
              </a:rPr>
              <a:t>Li Zhang</a:t>
            </a:r>
            <a:r>
              <a:rPr lang="en-US" altLang="zh-CN" b="0" i="0" dirty="0">
                <a:solidFill>
                  <a:srgbClr val="505B62"/>
                </a:solidFill>
                <a:effectLst/>
                <a:latin typeface="Open Sans" panose="020B0606030504020204" pitchFamily="34" charset="0"/>
              </a:rPr>
              <a:t>:</a:t>
            </a:r>
            <a:br>
              <a:rPr lang="en-US" altLang="zh-CN" dirty="0"/>
            </a:br>
            <a:r>
              <a:rPr lang="en-US" altLang="zh-CN" b="1" i="0" dirty="0">
                <a:solidFill>
                  <a:srgbClr val="666666"/>
                </a:solidFill>
                <a:effectLst/>
                <a:latin typeface="Open Sans" panose="020B0606030504020204" pitchFamily="34" charset="0"/>
              </a:rPr>
              <a:t>Deep Learning with Differential Privacy.</a:t>
            </a:r>
            <a:r>
              <a:rPr lang="en-US" altLang="zh-CN" b="0" i="0" dirty="0">
                <a:solidFill>
                  <a:srgbClr val="505B62"/>
                </a:solidFill>
                <a:effectLst/>
                <a:latin typeface="Open Sans" panose="020B0606030504020204" pitchFamily="34" charset="0"/>
              </a:rPr>
              <a:t> </a:t>
            </a:r>
            <a:r>
              <a:rPr lang="en-US" altLang="zh-CN" b="0" i="0" u="none" strike="noStrike" dirty="0" err="1">
                <a:solidFill>
                  <a:srgbClr val="7D848A"/>
                </a:solidFill>
                <a:effectLst/>
                <a:latin typeface="Open Sans" panose="020B0606030504020204" pitchFamily="34" charset="0"/>
                <a:hlinkClick r:id="rId10"/>
              </a:rPr>
              <a:t>CoRR</a:t>
            </a:r>
            <a:r>
              <a:rPr lang="en-US" altLang="zh-CN" b="0" i="0" u="none" strike="noStrike" dirty="0">
                <a:solidFill>
                  <a:srgbClr val="7D848A"/>
                </a:solidFill>
                <a:effectLst/>
                <a:latin typeface="Open Sans" panose="020B0606030504020204" pitchFamily="34" charset="0"/>
                <a:hlinkClick r:id="rId10"/>
              </a:rPr>
              <a:t> abs/1607.00133</a:t>
            </a:r>
            <a:r>
              <a:rPr lang="en-US" altLang="zh-CN" b="0" i="0" dirty="0">
                <a:solidFill>
                  <a:srgbClr val="505B62"/>
                </a:solidFill>
                <a:effectLst/>
                <a:latin typeface="Open Sans" panose="020B0606030504020204" pitchFamily="34" charset="0"/>
              </a:rPr>
              <a:t> (2016)</a:t>
            </a:r>
            <a:endParaRPr lang="zh-CN" altLang="en-US" b="0" i="0" dirty="0">
              <a:solidFill>
                <a:srgbClr val="121212"/>
              </a:solidFill>
              <a:effectLst/>
              <a:latin typeface="-apple-system"/>
            </a:endParaRPr>
          </a:p>
          <a:p>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18</a:t>
            </a:fld>
            <a:endParaRPr lang="zh-CN" altLang="en-US"/>
          </a:p>
        </p:txBody>
      </p:sp>
    </p:spTree>
    <p:extLst>
      <p:ext uri="{BB962C8B-B14F-4D97-AF65-F5344CB8AC3E}">
        <p14:creationId xmlns:p14="http://schemas.microsoft.com/office/powerpoint/2010/main" val="85460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21212"/>
                </a:solidFill>
                <a:effectLst/>
                <a:latin typeface="-apple-system"/>
              </a:rPr>
              <a:t>也就是说，如果该算法作用于任何相邻数据集，得到一个特定输出 </a:t>
            </a:r>
            <a:r>
              <a:rPr lang="en-US" altLang="zh-CN" b="0" i="0" dirty="0">
                <a:solidFill>
                  <a:srgbClr val="121212"/>
                </a:solidFill>
                <a:effectLst/>
                <a:latin typeface="-apple-system"/>
              </a:rPr>
              <a:t>O</a:t>
            </a:r>
            <a:r>
              <a:rPr lang="zh-CN" altLang="en-US" b="0" i="0" dirty="0">
                <a:solidFill>
                  <a:srgbClr val="121212"/>
                </a:solidFill>
                <a:effectLst/>
                <a:latin typeface="-apple-system"/>
              </a:rPr>
              <a:t> 的概率应差不多，那么我们就说这个算法能达到差分隐私的效果。也就是说，观察者通过观察输出结果很难察觉出数据集一点微小的变化，从而达到保护隐私的目的。</a:t>
            </a:r>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19</a:t>
            </a:fld>
            <a:endParaRPr lang="zh-CN" altLang="en-US"/>
          </a:p>
        </p:txBody>
      </p:sp>
    </p:spTree>
    <p:extLst>
      <p:ext uri="{BB962C8B-B14F-4D97-AF65-F5344CB8AC3E}">
        <p14:creationId xmlns:p14="http://schemas.microsoft.com/office/powerpoint/2010/main" val="2746946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2</a:t>
            </a:fld>
            <a:endParaRPr lang="zh-CN" altLang="en-US"/>
          </a:p>
        </p:txBody>
      </p:sp>
    </p:spTree>
    <p:extLst>
      <p:ext uri="{BB962C8B-B14F-4D97-AF65-F5344CB8AC3E}">
        <p14:creationId xmlns:p14="http://schemas.microsoft.com/office/powerpoint/2010/main" val="3807560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20</a:t>
            </a:fld>
            <a:endParaRPr lang="zh-CN" altLang="en-US"/>
          </a:p>
        </p:txBody>
      </p:sp>
    </p:spTree>
    <p:extLst>
      <p:ext uri="{BB962C8B-B14F-4D97-AF65-F5344CB8AC3E}">
        <p14:creationId xmlns:p14="http://schemas.microsoft.com/office/powerpoint/2010/main" val="2053219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olidFill>
                  <a:srgbClr val="000000"/>
                </a:solidFill>
                <a:effectLst/>
              </a:rPr>
              <a:t>在这种情况下，当今的大规模计划确实是明天制定医疗保健应用安全，公平和创新协作标准的先驱。</a:t>
            </a:r>
          </a:p>
          <a:p>
            <a:r>
              <a:rPr lang="zh-CN" altLang="en-US" dirty="0"/>
              <a:t>代表和发现临床上相似的病人</a:t>
            </a:r>
            <a:endParaRPr lang="en-US" altLang="zh-CN" dirty="0"/>
          </a:p>
          <a:p>
            <a:r>
              <a:rPr lang="zh-CN" altLang="en-US" dirty="0"/>
              <a:t>预测心脏事件、死亡率和</a:t>
            </a:r>
            <a:r>
              <a:rPr lang="en-US" altLang="zh-CN" dirty="0"/>
              <a:t>ICU</a:t>
            </a:r>
            <a:r>
              <a:rPr lang="zh-CN" altLang="en-US" dirty="0"/>
              <a:t>住院时间。</a:t>
            </a:r>
            <a:endParaRPr lang="en-US" altLang="zh-CN" dirty="0"/>
          </a:p>
          <a:p>
            <a:r>
              <a:rPr lang="zh-CN" altLang="en-US" dirty="0"/>
              <a:t>医学影像学：用于</a:t>
            </a:r>
            <a:r>
              <a:rPr lang="en-US" altLang="zh-CN" dirty="0"/>
              <a:t>MRI</a:t>
            </a:r>
            <a:r>
              <a:rPr lang="zh-CN" altLang="en-US" dirty="0"/>
              <a:t>全脑分割和脑肿瘤分割</a:t>
            </a:r>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21</a:t>
            </a:fld>
            <a:endParaRPr lang="zh-CN" altLang="en-US"/>
          </a:p>
        </p:txBody>
      </p:sp>
    </p:spTree>
    <p:extLst>
      <p:ext uri="{BB962C8B-B14F-4D97-AF65-F5344CB8AC3E}">
        <p14:creationId xmlns:p14="http://schemas.microsoft.com/office/powerpoint/2010/main" val="3406231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solidFill>
                  <a:srgbClr val="000000"/>
                </a:solidFill>
                <a:effectLst/>
              </a:rPr>
              <a:t>可靠的疾病相关生物标志物</a:t>
            </a:r>
            <a:endParaRPr lang="en-US" altLang="zh-CN" dirty="0">
              <a:solidFill>
                <a:srgbClr val="000000"/>
              </a:solidFill>
              <a:effectLst/>
            </a:endParaRPr>
          </a:p>
          <a:p>
            <a:r>
              <a:rPr lang="zh-CN" altLang="en-US" dirty="0">
                <a:solidFill>
                  <a:srgbClr val="000000"/>
                </a:solidFill>
                <a:effectLst/>
              </a:rPr>
              <a:t>在这种情况下，当今的大规模计划确实是明天制定医疗保健应用安全，公平和创新协作标准的先驱</a:t>
            </a:r>
            <a:r>
              <a:rPr lang="en-US" altLang="zh-CN" dirty="0">
                <a:solidFill>
                  <a:srgbClr val="000000"/>
                </a:solidFill>
                <a:effectLst/>
              </a:rPr>
              <a:t>.</a:t>
            </a:r>
          </a:p>
          <a:p>
            <a:pPr algn="l"/>
            <a:r>
              <a:rPr lang="en-US" altLang="zh-CN" sz="1800" b="0" i="0" u="none" strike="noStrike" baseline="0" dirty="0">
                <a:latin typeface="AdvOT46dcae81"/>
              </a:rPr>
              <a:t>It is worth noting that FL efforts require agreements to de</a:t>
            </a:r>
            <a:r>
              <a:rPr lang="en-US" altLang="zh-CN" sz="1800" b="0" i="0" u="none" strike="noStrike" baseline="0" dirty="0">
                <a:latin typeface="AdvOT46dcae81+fb"/>
              </a:rPr>
              <a:t>fi</a:t>
            </a:r>
            <a:r>
              <a:rPr lang="en-US" altLang="zh-CN" sz="1800" b="0" i="0" u="none" strike="noStrike" baseline="0" dirty="0">
                <a:latin typeface="AdvOT46dcae81"/>
              </a:rPr>
              <a:t>ne</a:t>
            </a:r>
          </a:p>
          <a:p>
            <a:pPr algn="l"/>
            <a:r>
              <a:rPr lang="en-US" altLang="zh-CN" sz="1800" b="0" i="0" u="none" strike="noStrike" baseline="0" dirty="0">
                <a:latin typeface="AdvOT46dcae81"/>
              </a:rPr>
              <a:t>the scope, aim and technologies used which, since it is still novel,</a:t>
            </a:r>
          </a:p>
          <a:p>
            <a:pPr algn="l"/>
            <a:r>
              <a:rPr lang="en-US" altLang="zh-CN" sz="1800" b="0" i="0" u="none" strike="noStrike" baseline="0" dirty="0">
                <a:latin typeface="AdvOT46dcae81"/>
              </a:rPr>
              <a:t>can be dif</a:t>
            </a:r>
            <a:r>
              <a:rPr lang="en-US" altLang="zh-CN" sz="1800" b="0" i="0" u="none" strike="noStrike" baseline="0" dirty="0">
                <a:latin typeface="AdvOT46dcae81+fb"/>
              </a:rPr>
              <a:t>fi</a:t>
            </a:r>
            <a:r>
              <a:rPr lang="en-US" altLang="zh-CN" sz="1800" b="0" i="0" u="none" strike="noStrike" baseline="0" dirty="0">
                <a:latin typeface="AdvOT46dcae81"/>
              </a:rPr>
              <a:t>cult to pin down. In this context, today</a:t>
            </a:r>
            <a:r>
              <a:rPr lang="en-US" altLang="zh-CN" sz="1800" b="0" i="0" u="none" strike="noStrike" baseline="0" dirty="0">
                <a:latin typeface="AdvOT46dcae81+20"/>
              </a:rPr>
              <a:t>’</a:t>
            </a:r>
            <a:r>
              <a:rPr lang="en-US" altLang="zh-CN" sz="1800" b="0" i="0" u="none" strike="noStrike" baseline="0" dirty="0">
                <a:latin typeface="AdvOT46dcae81"/>
              </a:rPr>
              <a:t>s large-scale</a:t>
            </a:r>
          </a:p>
          <a:p>
            <a:pPr algn="l"/>
            <a:r>
              <a:rPr lang="en-US" altLang="zh-CN" sz="1800" b="0" i="0" u="none" strike="noStrike" baseline="0" dirty="0">
                <a:latin typeface="AdvOT46dcae81"/>
              </a:rPr>
              <a:t>initiatives really are the pioneers of tomorrow</a:t>
            </a:r>
            <a:r>
              <a:rPr lang="en-US" altLang="zh-CN" sz="1800" b="0" i="0" u="none" strike="noStrike" baseline="0" dirty="0">
                <a:latin typeface="AdvOT46dcae81+20"/>
              </a:rPr>
              <a:t>’</a:t>
            </a:r>
            <a:r>
              <a:rPr lang="en-US" altLang="zh-CN" sz="1800" b="0" i="0" u="none" strike="noStrike" baseline="0" dirty="0">
                <a:latin typeface="AdvOT46dcae81"/>
              </a:rPr>
              <a:t>s standards for safe,</a:t>
            </a:r>
          </a:p>
          <a:p>
            <a:pPr algn="l"/>
            <a:r>
              <a:rPr lang="en-US" altLang="zh-CN" sz="1800" b="0" i="0" u="none" strike="noStrike" baseline="0" dirty="0">
                <a:latin typeface="AdvOT46dcae81"/>
              </a:rPr>
              <a:t>fair and innovative collaboration in healthcare applications.</a:t>
            </a:r>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22</a:t>
            </a:fld>
            <a:endParaRPr lang="zh-CN" altLang="en-US"/>
          </a:p>
        </p:txBody>
      </p:sp>
    </p:spTree>
    <p:extLst>
      <p:ext uri="{BB962C8B-B14F-4D97-AF65-F5344CB8AC3E}">
        <p14:creationId xmlns:p14="http://schemas.microsoft.com/office/powerpoint/2010/main" val="3495107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b="0" i="0" u="none" strike="noStrike" baseline="0" dirty="0">
                <a:latin typeface="AdvOT46dcae81"/>
              </a:rPr>
              <a:t>Consortia </a:t>
            </a:r>
            <a:r>
              <a:rPr lang="zh-CN" altLang="en-US" sz="1800" b="0" i="0" u="none" strike="noStrike" baseline="0" dirty="0">
                <a:latin typeface="AdvOT46dcae81"/>
              </a:rPr>
              <a:t>财团</a:t>
            </a:r>
            <a:endParaRPr lang="en-US" altLang="zh-CN" sz="1800" b="0" i="0" u="none" strike="noStrike" baseline="0" dirty="0">
              <a:latin typeface="AdvOT46dcae81"/>
            </a:endParaRPr>
          </a:p>
          <a:p>
            <a:pPr algn="l"/>
            <a:r>
              <a:rPr lang="en-US" altLang="zh-CN" sz="1800" b="0" i="0" u="none" strike="noStrike" baseline="0" dirty="0">
                <a:latin typeface="AdvOT46dcae81"/>
              </a:rPr>
              <a:t>Con.1.2 enable </a:t>
            </a:r>
            <a:r>
              <a:rPr lang="en-US" altLang="zh-CN" sz="1800" b="0" i="0" u="none" strike="noStrike" baseline="0" dirty="0" err="1">
                <a:latin typeface="AdvOT46dcae81"/>
              </a:rPr>
              <a:t>decentralised</a:t>
            </a:r>
            <a:r>
              <a:rPr lang="en-US" altLang="zh-CN" sz="1800" b="0" i="0" u="none" strike="noStrike" baseline="0" dirty="0">
                <a:latin typeface="AdvOT46dcae81"/>
              </a:rPr>
              <a:t> research across German medical imaging research institutions.</a:t>
            </a:r>
          </a:p>
          <a:p>
            <a:pPr algn="l"/>
            <a:endParaRPr lang="en-US" altLang="zh-CN" sz="1800" b="0" i="0" u="none" strike="noStrike" baseline="0" dirty="0">
              <a:latin typeface="AdvOT46dcae81"/>
            </a:endParaRPr>
          </a:p>
          <a:p>
            <a:pPr algn="l"/>
            <a:r>
              <a:rPr lang="en-US" altLang="zh-CN" dirty="0"/>
              <a:t>https://blogs.nvidia.com/blog/2020/04/15/federated-learning-mammogram-assessment/</a:t>
            </a:r>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23</a:t>
            </a:fld>
            <a:endParaRPr lang="zh-CN" altLang="en-US"/>
          </a:p>
        </p:txBody>
      </p:sp>
    </p:spTree>
    <p:extLst>
      <p:ext uri="{BB962C8B-B14F-4D97-AF65-F5344CB8AC3E}">
        <p14:creationId xmlns:p14="http://schemas.microsoft.com/office/powerpoint/2010/main" val="355419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 In under six weeks, each institution used federated learning to improve a 2D mammography classification model, achieving better predictive power on their local dataset than the original neural network trained on their local data alone.</a:t>
            </a:r>
          </a:p>
          <a:p>
            <a:endParaRPr lang="en-US" altLang="zh-CN" dirty="0"/>
          </a:p>
          <a:p>
            <a:r>
              <a:rPr lang="en-US" altLang="zh-CN" dirty="0"/>
              <a:t> each institution set up a secure, in-house server for its data. One centralized server held the global deep neural network, and each participating radiology department got a copy to train on their own dataset.</a:t>
            </a:r>
            <a:r>
              <a:rPr lang="zh-CN" altLang="en-US" dirty="0"/>
              <a:t>每个机构都为自己的数据建立了一个安全的内部服务器，而不需要将这些扫描集中到一个单独的位置。一个集中的服务器拥有全球深度神经网络，每个参与的放射科都得到一个副本，在他们自己的数据集上进行训练。</a:t>
            </a:r>
            <a:endParaRPr lang="en-US" altLang="zh-CN" dirty="0"/>
          </a:p>
          <a:p>
            <a:endParaRPr lang="en-US" altLang="zh-CN" dirty="0"/>
          </a:p>
          <a:p>
            <a:r>
              <a:rPr lang="en-US" altLang="zh-CN" dirty="0"/>
              <a:t>a better performing model without ever seeing any data except their own.</a:t>
            </a:r>
          </a:p>
          <a:p>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24</a:t>
            </a:fld>
            <a:endParaRPr lang="zh-CN" altLang="en-US"/>
          </a:p>
        </p:txBody>
      </p:sp>
    </p:spTree>
    <p:extLst>
      <p:ext uri="{BB962C8B-B14F-4D97-AF65-F5344CB8AC3E}">
        <p14:creationId xmlns:p14="http://schemas.microsoft.com/office/powerpoint/2010/main" val="2813280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预测乳腺癌和黑色素瘤患者的治疗效果</a:t>
            </a:r>
            <a:endParaRPr lang="en-US" altLang="zh-CN" dirty="0"/>
          </a:p>
          <a:p>
            <a:r>
              <a:rPr lang="zh-CN" altLang="en-US" dirty="0"/>
              <a:t>帮助肿瘤学家根据组织学切片或皮肤镜图像确定对每个患者最有效的治疗方法</a:t>
            </a:r>
            <a:endParaRPr lang="en-US" altLang="zh-CN" dirty="0"/>
          </a:p>
          <a:p>
            <a:endParaRPr lang="en-US" altLang="zh-CN" dirty="0"/>
          </a:p>
          <a:p>
            <a:r>
              <a:rPr lang="zh-CN" altLang="en-US" dirty="0"/>
              <a:t>联合肿瘤分割（</a:t>
            </a:r>
            <a:r>
              <a:rPr lang="en-US" altLang="zh-CN" dirty="0" err="1"/>
              <a:t>FeTS</a:t>
            </a:r>
            <a:r>
              <a:rPr lang="zh-CN" altLang="en-US" dirty="0"/>
              <a:t>）启动</a:t>
            </a:r>
            <a:endParaRPr lang="en-US" altLang="zh-CN" dirty="0"/>
          </a:p>
          <a:p>
            <a:r>
              <a:rPr lang="zh-CN" altLang="en-US" dirty="0"/>
              <a:t>一个由</a:t>
            </a:r>
            <a:r>
              <a:rPr lang="en-US" altLang="zh-CN" dirty="0"/>
              <a:t>30</a:t>
            </a:r>
            <a:r>
              <a:rPr lang="zh-CN" altLang="en-US" dirty="0"/>
              <a:t>个承诺的医疗机构组成的国际联合会，使用开源</a:t>
            </a:r>
            <a:r>
              <a:rPr lang="en-US" altLang="zh-CN" dirty="0"/>
              <a:t>FL</a:t>
            </a:r>
            <a:r>
              <a:rPr lang="zh-CN" altLang="en-US" dirty="0"/>
              <a:t>框架</a:t>
            </a:r>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25</a:t>
            </a:fld>
            <a:endParaRPr lang="zh-CN" altLang="en-US"/>
          </a:p>
        </p:txBody>
      </p:sp>
    </p:spTree>
    <p:extLst>
      <p:ext uri="{BB962C8B-B14F-4D97-AF65-F5344CB8AC3E}">
        <p14:creationId xmlns:p14="http://schemas.microsoft.com/office/powerpoint/2010/main" val="4109741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a:t>
            </a:r>
            <a:r>
              <a:rPr lang="en-US" altLang="zh-CN" dirty="0"/>
              <a:t>10</a:t>
            </a:r>
            <a:r>
              <a:rPr lang="zh-CN" altLang="en-US" dirty="0"/>
              <a:t>家制药公司的数据集中部署多任务</a:t>
            </a:r>
            <a:r>
              <a:rPr lang="en-US" altLang="zh-CN" dirty="0"/>
              <a:t>FL</a:t>
            </a:r>
          </a:p>
          <a:p>
            <a:r>
              <a:rPr lang="zh-CN" altLang="en-US" dirty="0"/>
              <a:t>训练一个共同的预测模型，它可以推断化合物是如何与蛋白质结合的</a:t>
            </a:r>
            <a:endParaRPr lang="en-US" altLang="zh-CN" dirty="0"/>
          </a:p>
          <a:p>
            <a:r>
              <a:rPr lang="zh-CN" altLang="en-US" dirty="0"/>
              <a:t>打算优化药物发现过程，而不透露其非常有价值的内部数据。</a:t>
            </a:r>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26</a:t>
            </a:fld>
            <a:endParaRPr lang="zh-CN" altLang="en-US"/>
          </a:p>
        </p:txBody>
      </p:sp>
    </p:spTree>
    <p:extLst>
      <p:ext uri="{BB962C8B-B14F-4D97-AF65-F5344CB8AC3E}">
        <p14:creationId xmlns:p14="http://schemas.microsoft.com/office/powerpoint/2010/main" val="3731024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第二个读者，利用其他机构的专家知识来增强自己的专业知识，确保诊断的一致性，这在今天是无法实现的。</a:t>
            </a:r>
            <a:endParaRPr lang="en-US" altLang="zh-CN" dirty="0"/>
          </a:p>
          <a:p>
            <a:r>
              <a:rPr lang="zh-CN" altLang="en-US" dirty="0"/>
              <a:t>较少偏见的决定</a:t>
            </a:r>
            <a:endParaRPr lang="en-US" altLang="zh-CN" dirty="0"/>
          </a:p>
          <a:p>
            <a:r>
              <a:rPr lang="zh-CN" altLang="en-US" dirty="0"/>
              <a:t>对罕见病例的敏感度更高（因为他们可能接触到更完整的数据分布。）</a:t>
            </a:r>
            <a:endParaRPr lang="en-US" altLang="zh-CN" dirty="0"/>
          </a:p>
          <a:p>
            <a:r>
              <a:rPr lang="zh-CN" altLang="en-US" dirty="0"/>
              <a:t>遵守协议</a:t>
            </a:r>
            <a:endParaRPr lang="en-US" altLang="zh-CN" dirty="0"/>
          </a:p>
          <a:p>
            <a:r>
              <a:rPr lang="en-US" altLang="zh-CN" dirty="0"/>
              <a:t>·</a:t>
            </a:r>
            <a:r>
              <a:rPr lang="zh-CN" altLang="en-US" dirty="0"/>
              <a:t>数据结构、注释和报告协议</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27</a:t>
            </a:fld>
            <a:endParaRPr lang="zh-CN" altLang="en-US"/>
          </a:p>
        </p:txBody>
      </p:sp>
    </p:spTree>
    <p:extLst>
      <p:ext uri="{BB962C8B-B14F-4D97-AF65-F5344CB8AC3E}">
        <p14:creationId xmlns:p14="http://schemas.microsoft.com/office/powerpoint/2010/main" val="19560240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患者。</a:t>
            </a:r>
            <a:endParaRPr lang="en-US" altLang="zh-CN" dirty="0"/>
          </a:p>
          <a:p>
            <a:r>
              <a:rPr lang="zh-CN" altLang="en-US" dirty="0"/>
              <a:t>无论治疗地点如何，都能做出高质量的临床决策。</a:t>
            </a:r>
            <a:endParaRPr lang="en-US" altLang="zh-CN" dirty="0"/>
          </a:p>
          <a:p>
            <a:r>
              <a:rPr lang="zh-CN" altLang="en-US" dirty="0"/>
              <a:t>偏远地区需要医疗护理的病人？</a:t>
            </a:r>
            <a:endParaRPr lang="en-US" altLang="zh-CN" dirty="0"/>
          </a:p>
          <a:p>
            <a:r>
              <a:rPr lang="en-US" altLang="zh-CN" dirty="0"/>
              <a:t>ML</a:t>
            </a:r>
            <a:r>
              <a:rPr lang="zh-CN" altLang="en-US" dirty="0"/>
              <a:t>对大量病例的辅助诊断。</a:t>
            </a:r>
            <a:endParaRPr lang="en-US" altLang="zh-CN" dirty="0"/>
          </a:p>
          <a:p>
            <a:r>
              <a:rPr lang="zh-CN" altLang="en-US" dirty="0"/>
              <a:t>罕见或地理上不常见的疾病，如果更快，后果会更轻可以做出更准确的诊断。</a:t>
            </a:r>
            <a:endParaRPr lang="en-US" altLang="zh-CN" dirty="0"/>
          </a:p>
          <a:p>
            <a:r>
              <a:rPr lang="zh-CN" altLang="en-US" dirty="0"/>
              <a:t>成为数据捐赠者？可以撤销共享到本数据处，而且仅共享本数据。</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28</a:t>
            </a:fld>
            <a:endParaRPr lang="zh-CN" altLang="en-US"/>
          </a:p>
        </p:txBody>
      </p:sp>
    </p:spTree>
    <p:extLst>
      <p:ext uri="{BB962C8B-B14F-4D97-AF65-F5344CB8AC3E}">
        <p14:creationId xmlns:p14="http://schemas.microsoft.com/office/powerpoint/2010/main" val="3253718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Seemlessly</a:t>
            </a:r>
            <a:r>
              <a:rPr lang="en-US" altLang="zh-CN" dirty="0"/>
              <a:t> </a:t>
            </a:r>
            <a:r>
              <a:rPr lang="zh-CN" altLang="en-US" dirty="0"/>
              <a:t>无缝的</a:t>
            </a:r>
            <a:endParaRPr lang="en-US" altLang="zh-CN" dirty="0"/>
          </a:p>
          <a:p>
            <a:r>
              <a:rPr lang="zh-CN" altLang="en-US" dirty="0"/>
              <a:t>需要投资于本地计算基础设施或私有云服务，并遵守标准化和概要数据格式</a:t>
            </a:r>
            <a:endParaRPr lang="en-US" altLang="zh-CN" dirty="0"/>
          </a:p>
          <a:p>
            <a:r>
              <a:rPr lang="en-US" altLang="zh-CN" dirty="0"/>
              <a:t>ML</a:t>
            </a:r>
            <a:r>
              <a:rPr lang="zh-CN" altLang="en-US" dirty="0"/>
              <a:t>模型可以无缝地训练和评估。</a:t>
            </a:r>
            <a:endParaRPr lang="en-US" altLang="zh-CN" dirty="0"/>
          </a:p>
          <a:p>
            <a:r>
              <a:rPr lang="zh-CN" altLang="en-US" dirty="0"/>
              <a:t>即使是相对较小的机构也可以参与，它们仍将受益于所产生的集体模式。</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29</a:t>
            </a:fld>
            <a:endParaRPr lang="zh-CN" altLang="en-US"/>
          </a:p>
        </p:txBody>
      </p:sp>
    </p:spTree>
    <p:extLst>
      <p:ext uri="{BB962C8B-B14F-4D97-AF65-F5344CB8AC3E}">
        <p14:creationId xmlns:p14="http://schemas.microsoft.com/office/powerpoint/2010/main" val="2700153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3</a:t>
            </a:fld>
            <a:endParaRPr lang="zh-CN" altLang="en-US"/>
          </a:p>
        </p:txBody>
      </p:sp>
    </p:spTree>
    <p:extLst>
      <p:ext uri="{BB962C8B-B14F-4D97-AF65-F5344CB8AC3E}">
        <p14:creationId xmlns:p14="http://schemas.microsoft.com/office/powerpoint/2010/main" val="590601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30</a:t>
            </a:fld>
            <a:endParaRPr lang="zh-CN" altLang="en-US"/>
          </a:p>
        </p:txBody>
      </p:sp>
    </p:spTree>
    <p:extLst>
      <p:ext uri="{BB962C8B-B14F-4D97-AF65-F5344CB8AC3E}">
        <p14:creationId xmlns:p14="http://schemas.microsoft.com/office/powerpoint/2010/main" val="41310995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31</a:t>
            </a:fld>
            <a:endParaRPr lang="zh-CN" altLang="en-US"/>
          </a:p>
        </p:txBody>
      </p:sp>
    </p:spTree>
    <p:extLst>
      <p:ext uri="{BB962C8B-B14F-4D97-AF65-F5344CB8AC3E}">
        <p14:creationId xmlns:p14="http://schemas.microsoft.com/office/powerpoint/2010/main" val="3278937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32</a:t>
            </a:fld>
            <a:endParaRPr lang="zh-CN" altLang="en-US"/>
          </a:p>
        </p:txBody>
      </p:sp>
    </p:spTree>
    <p:extLst>
      <p:ext uri="{BB962C8B-B14F-4D97-AF65-F5344CB8AC3E}">
        <p14:creationId xmlns:p14="http://schemas.microsoft.com/office/powerpoint/2010/main" val="3394488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33</a:t>
            </a:fld>
            <a:endParaRPr lang="zh-CN" altLang="en-US"/>
          </a:p>
        </p:txBody>
      </p:sp>
    </p:spTree>
    <p:extLst>
      <p:ext uri="{BB962C8B-B14F-4D97-AF65-F5344CB8AC3E}">
        <p14:creationId xmlns:p14="http://schemas.microsoft.com/office/powerpoint/2010/main" val="233337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34</a:t>
            </a:fld>
            <a:endParaRPr lang="zh-CN" altLang="en-US"/>
          </a:p>
        </p:txBody>
      </p:sp>
    </p:spTree>
    <p:extLst>
      <p:ext uri="{BB962C8B-B14F-4D97-AF65-F5344CB8AC3E}">
        <p14:creationId xmlns:p14="http://schemas.microsoft.com/office/powerpoint/2010/main" val="7110503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35</a:t>
            </a:fld>
            <a:endParaRPr lang="zh-CN" altLang="en-US"/>
          </a:p>
        </p:txBody>
      </p:sp>
    </p:spTree>
    <p:extLst>
      <p:ext uri="{BB962C8B-B14F-4D97-AF65-F5344CB8AC3E}">
        <p14:creationId xmlns:p14="http://schemas.microsoft.com/office/powerpoint/2010/main" val="2684311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另一个挑战是数据异质性可能导致全局最佳解决方案对于单个本地参与者可能不是最佳的情况。 因此，在培训之前，所有参与者均应同意模型训练最优性的定义</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36</a:t>
            </a:fld>
            <a:endParaRPr lang="zh-CN" altLang="en-US"/>
          </a:p>
        </p:txBody>
      </p:sp>
    </p:spTree>
    <p:extLst>
      <p:ext uri="{BB962C8B-B14F-4D97-AF65-F5344CB8AC3E}">
        <p14:creationId xmlns:p14="http://schemas.microsoft.com/office/powerpoint/2010/main" val="3965242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另一个挑战是数据异质性可能导致全局最佳解决方案对于单个本地参与者可能不是最佳的情况。 因此，在培训之前，所有参与者均应同意模型训练最优性的定义</a:t>
            </a:r>
            <a:endParaRPr lang="en-US" altLang="zh-CN" dirty="0"/>
          </a:p>
          <a:p>
            <a:r>
              <a:rPr lang="zh-CN" altLang="en-US" b="0" i="0" dirty="0">
                <a:solidFill>
                  <a:srgbClr val="4D4D4D"/>
                </a:solidFill>
                <a:effectLst/>
                <a:latin typeface="-apple-system"/>
              </a:rPr>
              <a:t>在</a:t>
            </a:r>
            <a:r>
              <a:rPr lang="en-US" altLang="zh-CN" b="0" i="0" dirty="0">
                <a:solidFill>
                  <a:srgbClr val="4D4D4D"/>
                </a:solidFill>
                <a:effectLst/>
                <a:latin typeface="-apple-system"/>
              </a:rPr>
              <a:t>McMahan 17</a:t>
            </a:r>
            <a:r>
              <a:rPr lang="zh-CN" altLang="en-US" b="0" i="0" dirty="0">
                <a:solidFill>
                  <a:srgbClr val="4D4D4D"/>
                </a:solidFill>
                <a:effectLst/>
                <a:latin typeface="-apple-system"/>
              </a:rPr>
              <a:t>年文章的基础上，对</a:t>
            </a:r>
            <a:r>
              <a:rPr lang="en-US" altLang="zh-CN" b="0" i="0" dirty="0" err="1">
                <a:solidFill>
                  <a:srgbClr val="4D4D4D"/>
                </a:solidFill>
                <a:effectLst/>
                <a:latin typeface="-apple-system"/>
              </a:rPr>
              <a:t>FedAvg</a:t>
            </a:r>
            <a:r>
              <a:rPr lang="zh-CN" altLang="en-US" b="0" i="0" dirty="0">
                <a:solidFill>
                  <a:srgbClr val="4D4D4D"/>
                </a:solidFill>
                <a:effectLst/>
                <a:latin typeface="-apple-system"/>
              </a:rPr>
              <a:t>做的改进，增加了一个修正项，称为</a:t>
            </a:r>
            <a:r>
              <a:rPr lang="en-US" altLang="zh-CN" b="0" i="0" dirty="0">
                <a:solidFill>
                  <a:srgbClr val="4D4D4D"/>
                </a:solidFill>
                <a:effectLst/>
                <a:latin typeface="-apple-system"/>
              </a:rPr>
              <a:t>proximal term</a:t>
            </a:r>
            <a:r>
              <a:rPr lang="zh-CN" altLang="en-US" b="0" i="0" dirty="0">
                <a:solidFill>
                  <a:srgbClr val="4D4D4D"/>
                </a:solidFill>
                <a:effectLst/>
                <a:latin typeface="-apple-system"/>
              </a:rPr>
              <a:t>，其本质是对本地模型权重参数和全局模型权重参数的一个差异限制，一次来增加模型训练的稳定性和模型的收敛性。</a:t>
            </a:r>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37</a:t>
            </a:fld>
            <a:endParaRPr lang="zh-CN" altLang="en-US"/>
          </a:p>
        </p:txBody>
      </p:sp>
    </p:spTree>
    <p:extLst>
      <p:ext uri="{BB962C8B-B14F-4D97-AF65-F5344CB8AC3E}">
        <p14:creationId xmlns:p14="http://schemas.microsoft.com/office/powerpoint/2010/main" val="3820475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38</a:t>
            </a:fld>
            <a:endParaRPr lang="zh-CN" altLang="en-US"/>
          </a:p>
        </p:txBody>
      </p:sp>
    </p:spTree>
    <p:extLst>
      <p:ext uri="{BB962C8B-B14F-4D97-AF65-F5344CB8AC3E}">
        <p14:creationId xmlns:p14="http://schemas.microsoft.com/office/powerpoint/2010/main" val="4670070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39</a:t>
            </a:fld>
            <a:endParaRPr lang="zh-CN" altLang="en-US"/>
          </a:p>
        </p:txBody>
      </p:sp>
    </p:spTree>
    <p:extLst>
      <p:ext uri="{BB962C8B-B14F-4D97-AF65-F5344CB8AC3E}">
        <p14:creationId xmlns:p14="http://schemas.microsoft.com/office/powerpoint/2010/main" val="181894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00" dirty="0">
                <a:effectLst/>
                <a:latin typeface="Arial" panose="020B0604020202020204" pitchFamily="34" charset="0"/>
              </a:rPr>
              <a:t>disruptive</a:t>
            </a:r>
            <a:r>
              <a:rPr lang="zh-CN" altLang="en-US" sz="2800" dirty="0">
                <a:effectLst/>
                <a:latin typeface="Arial" panose="020B0604020202020204" pitchFamily="34" charset="0"/>
              </a:rPr>
              <a:t>引起混乱的</a:t>
            </a:r>
            <a:r>
              <a:rPr lang="en-US" altLang="zh-CN" sz="2800" dirty="0">
                <a:effectLst/>
                <a:latin typeface="Arial" panose="020B0604020202020204" pitchFamily="34" charset="0"/>
              </a:rPr>
              <a:t>; </a:t>
            </a:r>
            <a:r>
              <a:rPr lang="zh-CN" altLang="en-US" sz="2800" dirty="0">
                <a:effectLst/>
                <a:latin typeface="Arial" panose="020B0604020202020204" pitchFamily="34" charset="0"/>
              </a:rPr>
              <a:t>扰乱性的</a:t>
            </a:r>
            <a:r>
              <a:rPr lang="en-US" altLang="zh-CN" sz="2800" dirty="0">
                <a:effectLst/>
                <a:latin typeface="Arial" panose="020B0604020202020204" pitchFamily="34" charset="0"/>
              </a:rPr>
              <a:t>; </a:t>
            </a:r>
            <a:r>
              <a:rPr lang="zh-CN" altLang="en-US" sz="2800" dirty="0">
                <a:effectLst/>
                <a:latin typeface="Arial" panose="020B0604020202020204" pitchFamily="34" charset="0"/>
              </a:rPr>
              <a:t>破坏性的</a:t>
            </a:r>
            <a:r>
              <a:rPr lang="en-US" altLang="zh-CN" sz="2800" dirty="0">
                <a:effectLst/>
                <a:latin typeface="Arial" panose="020B0604020202020204" pitchFamily="34" charset="0"/>
              </a:rPr>
              <a:t>;</a:t>
            </a:r>
            <a:endParaRPr lang="en-US" altLang="zh-CN" sz="1800" dirty="0">
              <a:solidFill>
                <a:schemeClr val="tx1">
                  <a:lumMod val="50000"/>
                  <a:lumOff val="50000"/>
                </a:schemeClr>
              </a:solidFill>
            </a:endParaRPr>
          </a:p>
          <a:p>
            <a:r>
              <a:rPr lang="en-US" altLang="zh-CN" sz="1800" dirty="0">
                <a:solidFill>
                  <a:schemeClr val="tx1">
                    <a:lumMod val="50000"/>
                    <a:lumOff val="50000"/>
                  </a:schemeClr>
                </a:solidFill>
              </a:rPr>
              <a:t>Curated </a:t>
            </a:r>
            <a:r>
              <a:rPr lang="zh-CN" altLang="en-US" sz="1800" dirty="0">
                <a:solidFill>
                  <a:schemeClr val="tx1">
                    <a:lumMod val="50000"/>
                    <a:lumOff val="50000"/>
                  </a:schemeClr>
                </a:solidFill>
              </a:rPr>
              <a:t>精选的、特定的</a:t>
            </a:r>
            <a:endParaRPr lang="en-US" altLang="zh-CN" sz="1800" b="0" i="0" u="none" strike="noStrike" baseline="0" dirty="0">
              <a:latin typeface="AdvOT46dcae81"/>
            </a:endParaRPr>
          </a:p>
          <a:p>
            <a:r>
              <a:rPr lang="en-US" altLang="zh-CN" sz="1800" b="0" i="0" u="none" strike="noStrike" baseline="0" dirty="0">
                <a:latin typeface="AdvOT46dcae81"/>
              </a:rPr>
              <a:t>Ai</a:t>
            </a:r>
            <a:r>
              <a:rPr lang="zh-CN" altLang="en-US" sz="1800" b="0" i="0" u="none" strike="noStrike" baseline="0" dirty="0">
                <a:latin typeface="AdvOT46dcae81"/>
              </a:rPr>
              <a:t>对</a:t>
            </a:r>
            <a:r>
              <a:rPr lang="en-US" altLang="zh-CN" sz="1800" b="0" i="0" u="none" strike="noStrike" baseline="0" dirty="0">
                <a:latin typeface="AdvOT46dcae81"/>
              </a:rPr>
              <a:t>radiology, pathology, genomics </a:t>
            </a:r>
            <a:r>
              <a:rPr lang="zh-CN" altLang="en-US" sz="1800" b="0" i="0" u="none" strike="noStrike" baseline="0" dirty="0">
                <a:latin typeface="AdvOT46dcae81"/>
              </a:rPr>
              <a:t>放射学 病理学 基因学</a:t>
            </a:r>
            <a:endParaRPr lang="en-US" altLang="zh-CN" sz="1800" b="0" i="0" u="none" strike="noStrike" baseline="0" dirty="0">
              <a:latin typeface="AdvOT46dcae81"/>
            </a:endParaRPr>
          </a:p>
          <a:p>
            <a:r>
              <a:rPr lang="en-US" altLang="zh-CN" sz="1800" b="0" i="0" u="none" strike="noStrike" baseline="0" dirty="0">
                <a:latin typeface="AdvOT46dcae81"/>
              </a:rPr>
              <a:t>Dl</a:t>
            </a:r>
            <a:r>
              <a:rPr lang="zh-CN" altLang="en-US" sz="1800" b="0" i="0" u="none" strike="noStrike" baseline="0" dirty="0">
                <a:latin typeface="AdvOT46dcae81"/>
              </a:rPr>
              <a:t>模型对几百万的参数需要被学习，从充分大的数据集中，获得</a:t>
            </a:r>
            <a:r>
              <a:rPr lang="en-US" altLang="zh-CN" sz="1800" b="0" i="0" u="none" strike="noStrike" baseline="0" dirty="0">
                <a:latin typeface="AdvOT46dcae81"/>
              </a:rPr>
              <a:t>clinical-grade accuracy</a:t>
            </a:r>
            <a:r>
              <a:rPr lang="zh-CN" altLang="en-US" sz="1800" b="0" i="0" u="none" strike="noStrike" baseline="0" dirty="0">
                <a:latin typeface="AdvOT46dcae81"/>
              </a:rPr>
              <a:t>临床评分准确度</a:t>
            </a:r>
            <a:endParaRPr lang="en-US" altLang="zh-CN" sz="1800" b="0" i="0" u="none" strike="noStrike" baseline="0" dirty="0">
              <a:latin typeface="AdvOT46dcae81"/>
            </a:endParaRPr>
          </a:p>
          <a:p>
            <a:r>
              <a:rPr lang="zh-CN" altLang="en-US" sz="1800" b="0" i="0" u="none" strike="noStrike" baseline="0" dirty="0">
                <a:latin typeface="AdvOT46dcae81"/>
              </a:rPr>
              <a:t>特别是对新数据的泛化</a:t>
            </a:r>
            <a:endParaRPr lang="en-US" altLang="zh-CN" sz="1800" b="0" i="0" u="none" strike="noStrike" baseline="0" dirty="0">
              <a:latin typeface="AdvOT46dcae81"/>
            </a:endParaRPr>
          </a:p>
          <a:p>
            <a:endParaRPr lang="en-US" altLang="zh-CN" sz="1800" b="0" i="0" u="none" strike="noStrike" baseline="0" dirty="0">
              <a:latin typeface="AdvOT46dcae81"/>
            </a:endParaRPr>
          </a:p>
          <a:p>
            <a:r>
              <a:rPr lang="zh-CN" altLang="en-US" sz="1800" b="0" i="0" u="none" strike="noStrike" baseline="0" dirty="0">
                <a:latin typeface="AdvOT46dcae81"/>
              </a:rPr>
              <a:t>健康数据敏感度、监控 移除敏感信息就有效吗？</a:t>
            </a:r>
            <a:r>
              <a:rPr lang="en-US" altLang="zh-CN" sz="1800" b="0" i="0" u="none" strike="noStrike" baseline="0" dirty="0">
                <a:latin typeface="AdvOT46dcae81"/>
              </a:rPr>
              <a:t>CT</a:t>
            </a:r>
            <a:r>
              <a:rPr lang="zh-CN" altLang="en-US" sz="1800" b="0" i="0" u="none" strike="noStrike" baseline="0" dirty="0">
                <a:latin typeface="AdvOT46dcae81"/>
              </a:rPr>
              <a:t>重建人脸  大量的时间精力 商业价值导致不免费 细粒度控制</a:t>
            </a:r>
            <a:endParaRPr lang="en-US" altLang="zh-CN" sz="1800" b="0" i="0" u="none" strike="noStrike" baseline="0" dirty="0">
              <a:latin typeface="AdvOT46dcae81"/>
            </a:endParaRPr>
          </a:p>
          <a:p>
            <a:endParaRPr lang="en-US" altLang="zh-CN" sz="1800" b="0" i="0" u="none" strike="noStrike" baseline="0" dirty="0">
              <a:latin typeface="AdvOT46dcae81"/>
            </a:endParaRPr>
          </a:p>
          <a:p>
            <a:r>
              <a:rPr lang="en-US" altLang="zh-CN" sz="1800" b="0" i="0" u="none" strike="noStrike" baseline="0" dirty="0">
                <a:latin typeface="AdvOT46dcae81"/>
              </a:rPr>
              <a:t>FL</a:t>
            </a:r>
            <a:r>
              <a:rPr lang="zh-CN" altLang="en-US" sz="1800" b="0" i="0" u="none" strike="noStrike" baseline="0" dirty="0">
                <a:latin typeface="AdvOT46dcae81"/>
              </a:rPr>
              <a:t>解决了隐私与数据管控</a:t>
            </a:r>
            <a:endParaRPr lang="en-US" altLang="zh-CN" sz="1800" b="0" i="0" u="none" strike="noStrike" baseline="0" dirty="0">
              <a:latin typeface="AdvOT46dcae81"/>
            </a:endParaRPr>
          </a:p>
          <a:p>
            <a:endParaRPr lang="en-US" altLang="zh-CN" sz="1800" b="0" i="0" u="none" strike="noStrike" baseline="0" dirty="0">
              <a:latin typeface="AdvOT46dcae81"/>
            </a:endParaRPr>
          </a:p>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4</a:t>
            </a:fld>
            <a:endParaRPr lang="zh-CN" altLang="en-US"/>
          </a:p>
        </p:txBody>
      </p:sp>
    </p:spTree>
    <p:extLst>
      <p:ext uri="{BB962C8B-B14F-4D97-AF65-F5344CB8AC3E}">
        <p14:creationId xmlns:p14="http://schemas.microsoft.com/office/powerpoint/2010/main" val="2163907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40</a:t>
            </a:fld>
            <a:endParaRPr lang="zh-CN" altLang="en-US"/>
          </a:p>
        </p:txBody>
      </p:sp>
    </p:spTree>
    <p:extLst>
      <p:ext uri="{BB962C8B-B14F-4D97-AF65-F5344CB8AC3E}">
        <p14:creationId xmlns:p14="http://schemas.microsoft.com/office/powerpoint/2010/main" val="3899609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41</a:t>
            </a:fld>
            <a:endParaRPr lang="zh-CN" altLang="en-US"/>
          </a:p>
        </p:txBody>
      </p:sp>
    </p:spTree>
    <p:extLst>
      <p:ext uri="{BB962C8B-B14F-4D97-AF65-F5344CB8AC3E}">
        <p14:creationId xmlns:p14="http://schemas.microsoft.com/office/powerpoint/2010/main" val="3984633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D645190-C92B-4638-974F-2FE6EA0FD731}" type="slidenum">
              <a:rPr lang="zh-CN" altLang="en-US" smtClean="0"/>
              <a:t>42</a:t>
            </a:fld>
            <a:endParaRPr lang="zh-CN" altLang="en-US"/>
          </a:p>
        </p:txBody>
      </p:sp>
    </p:spTree>
    <p:extLst>
      <p:ext uri="{BB962C8B-B14F-4D97-AF65-F5344CB8AC3E}">
        <p14:creationId xmlns:p14="http://schemas.microsoft.com/office/powerpoint/2010/main" val="875850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临床级用于描述适合直接治疗的产品或材料，如注射级。这些材料需要通过适当的临床试验和监管部门的批准来证明其安全性和有效性。通常，临床级产品由监管机构批准为药品，标签或产品文件应说明无菌性和安全性。</a:t>
            </a:r>
            <a:br>
              <a:rPr lang="zh-CN" altLang="en-US" dirty="0"/>
            </a:br>
            <a:r>
              <a:rPr lang="zh-CN" altLang="en-US" dirty="0"/>
              <a:t> </a:t>
            </a:r>
            <a:br>
              <a:rPr lang="zh-CN" altLang="en-US" dirty="0"/>
            </a:br>
            <a:r>
              <a:rPr lang="zh-CN" altLang="en-US" dirty="0"/>
              <a:t> </a:t>
            </a:r>
            <a:r>
              <a:rPr lang="en-US" altLang="zh-CN" dirty="0"/>
              <a:t>GMP</a:t>
            </a:r>
            <a:r>
              <a:rPr lang="zh-CN" altLang="en-US" dirty="0"/>
              <a:t>等级是指按照现行良好生产规范生产的产品，要求制造商确保其产品可追溯、安全、纯净和有效。因此，这一术语是指产品已经按照</a:t>
            </a:r>
            <a:r>
              <a:rPr lang="en-US" altLang="zh-CN" dirty="0"/>
              <a:t>GMP</a:t>
            </a:r>
            <a:r>
              <a:rPr lang="zh-CN" altLang="en-US" dirty="0"/>
              <a:t>指南准备，以确保生产过程、设施和最终产品的正确设计、监控和控制。有些国家的监管机构向</a:t>
            </a:r>
            <a:r>
              <a:rPr lang="en-US" altLang="zh-CN" dirty="0"/>
              <a:t>GMP-AMs</a:t>
            </a:r>
            <a:r>
              <a:rPr lang="zh-CN" altLang="en-US" dirty="0"/>
              <a:t>的制造商提供</a:t>
            </a:r>
            <a:r>
              <a:rPr lang="en-US" altLang="zh-CN" dirty="0"/>
              <a:t>GMP</a:t>
            </a:r>
            <a:r>
              <a:rPr lang="zh-CN" altLang="en-US" dirty="0"/>
              <a:t>证书，而另一些则没有。</a:t>
            </a:r>
            <a:endParaRPr lang="en-US" altLang="zh-CN" dirty="0"/>
          </a:p>
          <a:p>
            <a:endParaRPr lang="en-US" altLang="zh-CN" dirty="0"/>
          </a:p>
          <a:p>
            <a:r>
              <a:rPr lang="zh-CN" altLang="en-US" dirty="0"/>
              <a:t>符合</a:t>
            </a:r>
            <a:r>
              <a:rPr lang="en-US" altLang="zh-CN" dirty="0"/>
              <a:t>GMP</a:t>
            </a:r>
            <a:r>
              <a:rPr lang="zh-CN" altLang="en-US" dirty="0"/>
              <a:t>的临床级产品</a:t>
            </a:r>
            <a:r>
              <a:rPr lang="en-US" altLang="zh-CN" dirty="0"/>
              <a:t>GMP-compliant Clinical Grade Products</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5</a:t>
            </a:fld>
            <a:endParaRPr lang="zh-CN" altLang="en-US"/>
          </a:p>
        </p:txBody>
      </p:sp>
    </p:spTree>
    <p:extLst>
      <p:ext uri="{BB962C8B-B14F-4D97-AF65-F5344CB8AC3E}">
        <p14:creationId xmlns:p14="http://schemas.microsoft.com/office/powerpoint/2010/main" val="107658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1" i="0" dirty="0">
                <a:solidFill>
                  <a:srgbClr val="3E3E3E"/>
                </a:solidFill>
                <a:effectLst/>
                <a:latin typeface="微软雅黑" panose="020B0503020204020204" pitchFamily="34" charset="-122"/>
                <a:ea typeface="微软雅黑" panose="020B0503020204020204" pitchFamily="34" charset="-122"/>
              </a:rPr>
              <a:t>应用场景</a:t>
            </a:r>
            <a:r>
              <a:rPr lang="en-US" altLang="zh-CN" b="1" i="0" dirty="0">
                <a:solidFill>
                  <a:srgbClr val="3E3E3E"/>
                </a:solidFill>
                <a:effectLst/>
                <a:latin typeface="微软雅黑" panose="020B0503020204020204" pitchFamily="34" charset="-122"/>
                <a:ea typeface="微软雅黑" panose="020B0503020204020204" pitchFamily="34" charset="-122"/>
              </a:rPr>
              <a:t>1</a:t>
            </a:r>
            <a:r>
              <a:rPr lang="zh-CN" altLang="en-US" b="1" i="0" dirty="0">
                <a:solidFill>
                  <a:srgbClr val="3E3E3E"/>
                </a:solidFill>
                <a:effectLst/>
                <a:latin typeface="微软雅黑" panose="020B0503020204020204" pitchFamily="34" charset="-122"/>
                <a:ea typeface="微软雅黑" panose="020B0503020204020204" pitchFamily="34" charset="-122"/>
              </a:rPr>
              <a:t>：疫苗临床评价</a:t>
            </a:r>
            <a:r>
              <a:rPr lang="en-US" altLang="zh-CN" b="1" i="0" dirty="0">
                <a:solidFill>
                  <a:srgbClr val="3E3E3E"/>
                </a:solidFill>
                <a:effectLst/>
                <a:latin typeface="微软雅黑" panose="020B0503020204020204" pitchFamily="34" charset="-122"/>
                <a:ea typeface="微软雅黑" panose="020B0503020204020204" pitchFamily="34" charset="-122"/>
              </a:rPr>
              <a:t>——IgG</a:t>
            </a:r>
            <a:r>
              <a:rPr lang="zh-CN" altLang="en-US" b="1" i="0" dirty="0">
                <a:solidFill>
                  <a:srgbClr val="3E3E3E"/>
                </a:solidFill>
                <a:effectLst/>
                <a:latin typeface="微软雅黑" panose="020B0503020204020204" pitchFamily="34" charset="-122"/>
                <a:ea typeface="微软雅黑" panose="020B0503020204020204" pitchFamily="34" charset="-122"/>
              </a:rPr>
              <a:t>抗体滴度检测</a:t>
            </a:r>
            <a:br>
              <a:rPr lang="zh-CN" altLang="en-US" dirty="0"/>
            </a:br>
            <a:r>
              <a:rPr lang="zh-CN" altLang="en-US" b="0" i="0" dirty="0">
                <a:solidFill>
                  <a:srgbClr val="3E3E3E"/>
                </a:solidFill>
                <a:effectLst/>
                <a:latin typeface="微软雅黑" panose="020B0503020204020204" pitchFamily="34" charset="-122"/>
                <a:ea typeface="微软雅黑" panose="020B0503020204020204" pitchFamily="34" charset="-122"/>
              </a:rPr>
              <a:t>推荐产品：</a:t>
            </a:r>
            <a:br>
              <a:rPr lang="zh-CN" altLang="en-US" dirty="0"/>
            </a:br>
            <a:r>
              <a:rPr lang="zh-CN" altLang="en-US" b="0" i="0" dirty="0">
                <a:solidFill>
                  <a:srgbClr val="3E3E3E"/>
                </a:solidFill>
                <a:effectLst/>
                <a:latin typeface="微软雅黑" panose="020B0503020204020204" pitchFamily="34" charset="-122"/>
                <a:ea typeface="微软雅黑" panose="020B0503020204020204" pitchFamily="34" charset="-122"/>
              </a:rPr>
              <a:t>货号：</a:t>
            </a:r>
            <a:r>
              <a:rPr lang="en-US" altLang="zh-CN" b="0" i="0" u="sng" strike="noStrike" dirty="0">
                <a:solidFill>
                  <a:srgbClr val="E53333"/>
                </a:solidFill>
                <a:effectLst/>
                <a:latin typeface="微软雅黑" panose="020B0503020204020204" pitchFamily="34" charset="-122"/>
                <a:ea typeface="微软雅黑" panose="020B0503020204020204" pitchFamily="34" charset="-122"/>
                <a:hlinkClick r:id="rId3"/>
              </a:rPr>
              <a:t>SPN-C52H9</a:t>
            </a:r>
            <a:br>
              <a:rPr lang="en-US" altLang="zh-CN" dirty="0"/>
            </a:br>
            <a:r>
              <a:rPr lang="zh-CN" altLang="en-US" b="0" i="0" dirty="0">
                <a:solidFill>
                  <a:srgbClr val="3E3E3E"/>
                </a:solidFill>
                <a:effectLst/>
                <a:latin typeface="微软雅黑" panose="020B0503020204020204" pitchFamily="34" charset="-122"/>
                <a:ea typeface="微软雅黑" panose="020B0503020204020204" pitchFamily="34" charset="-122"/>
              </a:rPr>
              <a:t>名称：</a:t>
            </a:r>
            <a:r>
              <a:rPr lang="en-US" altLang="zh-CN" b="0" i="0" dirty="0">
                <a:solidFill>
                  <a:srgbClr val="3E3E3E"/>
                </a:solidFill>
                <a:effectLst/>
                <a:latin typeface="微软雅黑" panose="020B0503020204020204" pitchFamily="34" charset="-122"/>
                <a:ea typeface="微软雅黑" panose="020B0503020204020204" pitchFamily="34" charset="-122"/>
              </a:rPr>
              <a:t>SARS-CoV-2 S protein, His Tag, Super stable trimer (MALS &amp; NS-EM verified)</a:t>
            </a:r>
            <a:br>
              <a:rPr lang="en-US" altLang="zh-CN" dirty="0"/>
            </a:br>
            <a:r>
              <a:rPr lang="zh-CN" altLang="en-US" b="0" i="0" dirty="0">
                <a:solidFill>
                  <a:srgbClr val="3E3E3E"/>
                </a:solidFill>
                <a:effectLst/>
                <a:latin typeface="微软雅黑" panose="020B0503020204020204" pitchFamily="34" charset="-122"/>
                <a:ea typeface="微软雅黑" panose="020B0503020204020204" pitchFamily="34" charset="-122"/>
              </a:rPr>
              <a:t>用途：可用</a:t>
            </a:r>
            <a:r>
              <a:rPr lang="en-US" altLang="zh-CN" b="0" i="0" dirty="0">
                <a:solidFill>
                  <a:srgbClr val="3E3E3E"/>
                </a:solidFill>
                <a:effectLst/>
                <a:latin typeface="微软雅黑" panose="020B0503020204020204" pitchFamily="34" charset="-122"/>
                <a:ea typeface="微软雅黑" panose="020B0503020204020204" pitchFamily="34" charset="-122"/>
              </a:rPr>
              <a:t>SARS-CoV-2 S trimer</a:t>
            </a:r>
            <a:r>
              <a:rPr lang="zh-CN" altLang="en-US" b="0" i="0" dirty="0">
                <a:solidFill>
                  <a:srgbClr val="3E3E3E"/>
                </a:solidFill>
                <a:effectLst/>
                <a:latin typeface="微软雅黑" panose="020B0503020204020204" pitchFamily="34" charset="-122"/>
                <a:ea typeface="微软雅黑" panose="020B0503020204020204" pitchFamily="34" charset="-122"/>
              </a:rPr>
              <a:t>蛋白（货号：</a:t>
            </a:r>
            <a:r>
              <a:rPr lang="en-US" altLang="zh-CN" b="0" i="0" u="sng" strike="noStrike" dirty="0">
                <a:solidFill>
                  <a:srgbClr val="E53333"/>
                </a:solidFill>
                <a:effectLst/>
                <a:latin typeface="微软雅黑" panose="020B0503020204020204" pitchFamily="34" charset="-122"/>
                <a:ea typeface="微软雅黑" panose="020B0503020204020204" pitchFamily="34" charset="-122"/>
                <a:hlinkClick r:id="rId3"/>
              </a:rPr>
              <a:t>SPN-C52H9</a:t>
            </a:r>
            <a:r>
              <a:rPr lang="zh-CN" altLang="en-US" b="0" i="0" dirty="0">
                <a:solidFill>
                  <a:srgbClr val="3E3E3E"/>
                </a:solidFill>
                <a:effectLst/>
                <a:latin typeface="微软雅黑" panose="020B0503020204020204" pitchFamily="34" charset="-122"/>
                <a:ea typeface="微软雅黑" panose="020B0503020204020204" pitchFamily="34" charset="-122"/>
              </a:rPr>
              <a:t>）进行</a:t>
            </a:r>
            <a:r>
              <a:rPr lang="en-US" altLang="zh-CN" b="0" i="0" dirty="0">
                <a:solidFill>
                  <a:srgbClr val="3E3E3E"/>
                </a:solidFill>
                <a:effectLst/>
                <a:latin typeface="微软雅黑" panose="020B0503020204020204" pitchFamily="34" charset="-122"/>
                <a:ea typeface="微软雅黑" panose="020B0503020204020204" pitchFamily="34" charset="-122"/>
              </a:rPr>
              <a:t>ELISA</a:t>
            </a:r>
            <a:r>
              <a:rPr lang="zh-CN" altLang="en-US" b="0" i="0" dirty="0">
                <a:solidFill>
                  <a:srgbClr val="3E3E3E"/>
                </a:solidFill>
                <a:effectLst/>
                <a:latin typeface="微软雅黑" panose="020B0503020204020204" pitchFamily="34" charset="-122"/>
                <a:ea typeface="微软雅黑" panose="020B0503020204020204" pitchFamily="34" charset="-122"/>
              </a:rPr>
              <a:t>实验，检测疫苗接种后，血液样本中结合</a:t>
            </a:r>
            <a:r>
              <a:rPr lang="en-US" altLang="zh-CN" b="0" i="0" dirty="0">
                <a:solidFill>
                  <a:srgbClr val="3E3E3E"/>
                </a:solidFill>
                <a:effectLst/>
                <a:latin typeface="微软雅黑" panose="020B0503020204020204" pitchFamily="34" charset="-122"/>
                <a:ea typeface="微软雅黑" panose="020B0503020204020204" pitchFamily="34" charset="-122"/>
              </a:rPr>
              <a:t>SARS-CoV-2 S trimer</a:t>
            </a:r>
            <a:r>
              <a:rPr lang="zh-CN" altLang="en-US" b="0" i="0" dirty="0">
                <a:solidFill>
                  <a:srgbClr val="3E3E3E"/>
                </a:solidFill>
                <a:effectLst/>
                <a:latin typeface="微软雅黑" panose="020B0503020204020204" pitchFamily="34" charset="-122"/>
                <a:ea typeface="微软雅黑" panose="020B0503020204020204" pitchFamily="34" charset="-122"/>
              </a:rPr>
              <a:t>的抗体滴度。</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endParaRPr lang="en-US" altLang="zh-CN" b="0" i="0" dirty="0">
              <a:solidFill>
                <a:srgbClr val="3E3E3E"/>
              </a:solidFill>
              <a:effectLst/>
              <a:latin typeface="微软雅黑" panose="020B0503020204020204" pitchFamily="34" charset="-122"/>
              <a:ea typeface="微软雅黑" panose="020B0503020204020204" pitchFamily="34" charset="-122"/>
            </a:endParaRPr>
          </a:p>
          <a:p>
            <a:r>
              <a:rPr lang="zh-CN" altLang="en-US" b="0" i="0" dirty="0">
                <a:solidFill>
                  <a:srgbClr val="3E3E3E"/>
                </a:solidFill>
                <a:effectLst/>
                <a:latin typeface="微软雅黑" panose="020B0503020204020204" pitchFamily="34" charset="-122"/>
                <a:ea typeface="微软雅黑" panose="020B0503020204020204" pitchFamily="34" charset="-122"/>
              </a:rPr>
              <a:t>左上图</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r>
              <a:rPr lang="en-US" altLang="zh-CN" b="0" i="0" dirty="0">
                <a:solidFill>
                  <a:srgbClr val="3E3E3E"/>
                </a:solidFill>
                <a:effectLst/>
                <a:latin typeface="微软雅黑" panose="020B0503020204020204" pitchFamily="34" charset="-122"/>
                <a:ea typeface="微软雅黑" panose="020B0503020204020204" pitchFamily="34" charset="-122"/>
              </a:rPr>
              <a:t>SARS-CoV-2 S trimer</a:t>
            </a:r>
            <a:r>
              <a:rPr lang="zh-CN" altLang="en-US" b="0" i="0" dirty="0">
                <a:solidFill>
                  <a:srgbClr val="3E3E3E"/>
                </a:solidFill>
                <a:effectLst/>
                <a:latin typeface="微软雅黑" panose="020B0503020204020204" pitchFamily="34" charset="-122"/>
                <a:ea typeface="微软雅黑" panose="020B0503020204020204" pitchFamily="34" charset="-122"/>
              </a:rPr>
              <a:t>蛋白</a:t>
            </a:r>
            <a:r>
              <a:rPr lang="en-US" altLang="zh-CN" b="0" i="0" dirty="0">
                <a:solidFill>
                  <a:srgbClr val="3E3E3E"/>
                </a:solidFill>
                <a:effectLst/>
                <a:latin typeface="微软雅黑" panose="020B0503020204020204" pitchFamily="34" charset="-122"/>
                <a:ea typeface="微软雅黑" panose="020B0503020204020204" pitchFamily="34" charset="-122"/>
              </a:rPr>
              <a:t>(Cat. No.</a:t>
            </a:r>
            <a:r>
              <a:rPr lang="en-US" altLang="zh-CN" b="0" i="0" u="sng" strike="noStrike" dirty="0">
                <a:solidFill>
                  <a:srgbClr val="E53333"/>
                </a:solidFill>
                <a:effectLst/>
                <a:latin typeface="微软雅黑" panose="020B0503020204020204" pitchFamily="34" charset="-122"/>
                <a:ea typeface="微软雅黑" panose="020B0503020204020204" pitchFamily="34" charset="-122"/>
                <a:hlinkClick r:id="rId3"/>
              </a:rPr>
              <a:t>SPN-C52H9</a:t>
            </a:r>
            <a:r>
              <a:rPr lang="en-US" altLang="zh-CN" b="0" i="0" dirty="0">
                <a:solidFill>
                  <a:srgbClr val="3E3E3E"/>
                </a:solidFill>
                <a:effectLst/>
                <a:latin typeface="微软雅黑" panose="020B0503020204020204" pitchFamily="34" charset="-122"/>
                <a:ea typeface="微软雅黑" panose="020B0503020204020204" pitchFamily="34" charset="-122"/>
              </a:rPr>
              <a:t>)</a:t>
            </a:r>
            <a:r>
              <a:rPr lang="zh-CN" altLang="en-US" b="0" i="0" dirty="0">
                <a:solidFill>
                  <a:srgbClr val="3E3E3E"/>
                </a:solidFill>
                <a:effectLst/>
                <a:latin typeface="微软雅黑" panose="020B0503020204020204" pitchFamily="34" charset="-122"/>
                <a:ea typeface="微软雅黑" panose="020B0503020204020204" pitchFamily="34" charset="-122"/>
              </a:rPr>
              <a:t>在</a:t>
            </a:r>
            <a:r>
              <a:rPr lang="en-US" altLang="zh-CN" b="0" i="0" dirty="0">
                <a:solidFill>
                  <a:srgbClr val="3E3E3E"/>
                </a:solidFill>
                <a:effectLst/>
                <a:latin typeface="微软雅黑" panose="020B0503020204020204" pitchFamily="34" charset="-122"/>
                <a:ea typeface="微软雅黑" panose="020B0503020204020204" pitchFamily="34" charset="-122"/>
              </a:rPr>
              <a:t>SDS-PAGE</a:t>
            </a:r>
            <a:r>
              <a:rPr lang="zh-CN" altLang="en-US" b="0" i="0" dirty="0">
                <a:solidFill>
                  <a:srgbClr val="3E3E3E"/>
                </a:solidFill>
                <a:effectLst/>
                <a:latin typeface="微软雅黑" panose="020B0503020204020204" pitchFamily="34" charset="-122"/>
                <a:ea typeface="微软雅黑" panose="020B0503020204020204" pitchFamily="34" charset="-122"/>
              </a:rPr>
              <a:t>上显示大于</a:t>
            </a:r>
            <a:r>
              <a:rPr lang="en-US" altLang="zh-CN" b="0" i="0" dirty="0">
                <a:solidFill>
                  <a:srgbClr val="3E3E3E"/>
                </a:solidFill>
                <a:effectLst/>
                <a:latin typeface="微软雅黑" panose="020B0503020204020204" pitchFamily="34" charset="-122"/>
                <a:ea typeface="微软雅黑" panose="020B0503020204020204" pitchFamily="34" charset="-122"/>
              </a:rPr>
              <a:t>90%</a:t>
            </a:r>
            <a:r>
              <a:rPr lang="zh-CN" altLang="en-US" b="0" i="0" dirty="0">
                <a:solidFill>
                  <a:srgbClr val="3E3E3E"/>
                </a:solidFill>
                <a:effectLst/>
                <a:latin typeface="微软雅黑" panose="020B0503020204020204" pitchFamily="34" charset="-122"/>
                <a:ea typeface="微软雅黑" panose="020B0503020204020204" pitchFamily="34" charset="-122"/>
              </a:rPr>
              <a:t>的纯度；在</a:t>
            </a:r>
            <a:r>
              <a:rPr lang="en-US" altLang="zh-CN" b="0" i="0" dirty="0">
                <a:solidFill>
                  <a:srgbClr val="3E3E3E"/>
                </a:solidFill>
                <a:effectLst/>
                <a:latin typeface="微软雅黑" panose="020B0503020204020204" pitchFamily="34" charset="-122"/>
                <a:ea typeface="微软雅黑" panose="020B0503020204020204" pitchFamily="34" charset="-122"/>
              </a:rPr>
              <a:t>SEC-MALS</a:t>
            </a:r>
            <a:r>
              <a:rPr lang="zh-CN" altLang="en-US" b="0" i="0" dirty="0">
                <a:solidFill>
                  <a:srgbClr val="3E3E3E"/>
                </a:solidFill>
                <a:effectLst/>
                <a:latin typeface="微软雅黑" panose="020B0503020204020204" pitchFamily="34" charset="-122"/>
                <a:ea typeface="微软雅黑" panose="020B0503020204020204" pitchFamily="34" charset="-122"/>
              </a:rPr>
              <a:t>上显示分子量在</a:t>
            </a:r>
            <a:r>
              <a:rPr lang="en-US" altLang="zh-CN" b="0" i="0" dirty="0">
                <a:solidFill>
                  <a:srgbClr val="3E3E3E"/>
                </a:solidFill>
                <a:effectLst/>
                <a:latin typeface="微软雅黑" panose="020B0503020204020204" pitchFamily="34" charset="-122"/>
                <a:ea typeface="微软雅黑" panose="020B0503020204020204" pitchFamily="34" charset="-122"/>
              </a:rPr>
              <a:t>550-660 </a:t>
            </a:r>
            <a:r>
              <a:rPr lang="en-US" altLang="zh-CN" b="0" i="0" dirty="0" err="1">
                <a:solidFill>
                  <a:srgbClr val="3E3E3E"/>
                </a:solidFill>
                <a:effectLst/>
                <a:latin typeface="微软雅黑" panose="020B0503020204020204" pitchFamily="34" charset="-122"/>
                <a:ea typeface="微软雅黑" panose="020B0503020204020204" pitchFamily="34" charset="-122"/>
              </a:rPr>
              <a:t>kDa</a:t>
            </a:r>
            <a:r>
              <a:rPr lang="zh-CN" altLang="en-US" b="0" i="0" dirty="0">
                <a:solidFill>
                  <a:srgbClr val="3E3E3E"/>
                </a:solidFill>
                <a:effectLst/>
                <a:latin typeface="微软雅黑" panose="020B0503020204020204" pitchFamily="34" charset="-122"/>
                <a:ea typeface="微软雅黑" panose="020B0503020204020204" pitchFamily="34" charset="-122"/>
              </a:rPr>
              <a:t>左右；该蛋白颗粒的大小和外观与已发表文献中报道的</a:t>
            </a:r>
            <a:r>
              <a:rPr lang="en-US" altLang="zh-CN" b="0" i="0" dirty="0">
                <a:solidFill>
                  <a:srgbClr val="3E3E3E"/>
                </a:solidFill>
                <a:effectLst/>
                <a:latin typeface="微软雅黑" panose="020B0503020204020204" pitchFamily="34" charset="-122"/>
                <a:ea typeface="微软雅黑" panose="020B0503020204020204" pitchFamily="34" charset="-122"/>
              </a:rPr>
              <a:t>SARS-CoV-2</a:t>
            </a:r>
            <a:r>
              <a:rPr lang="zh-CN" altLang="en-US" b="0" i="0" dirty="0">
                <a:solidFill>
                  <a:srgbClr val="3E3E3E"/>
                </a:solidFill>
                <a:effectLst/>
                <a:latin typeface="微软雅黑" panose="020B0503020204020204" pitchFamily="34" charset="-122"/>
                <a:ea typeface="微软雅黑" panose="020B0503020204020204" pitchFamily="34" charset="-122"/>
              </a:rPr>
              <a:t>三聚体相似，并通过负染色电子</a:t>
            </a:r>
            <a:r>
              <a:rPr lang="zh-CN" altLang="en-US" b="0" i="0" u="none" strike="noStrike" dirty="0">
                <a:solidFill>
                  <a:srgbClr val="333333"/>
                </a:solidFill>
                <a:effectLst/>
                <a:latin typeface="微软雅黑" panose="020B0503020204020204" pitchFamily="34" charset="-122"/>
                <a:ea typeface="微软雅黑" panose="020B0503020204020204" pitchFamily="34" charset="-122"/>
                <a:hlinkClick r:id="rId4"/>
              </a:rPr>
              <a:t>显微镜</a:t>
            </a:r>
            <a:r>
              <a:rPr lang="zh-CN" altLang="en-US" b="0" i="0" dirty="0">
                <a:solidFill>
                  <a:srgbClr val="3E3E3E"/>
                </a:solidFill>
                <a:effectLst/>
                <a:latin typeface="微软雅黑" panose="020B0503020204020204" pitchFamily="34" charset="-122"/>
                <a:ea typeface="微软雅黑" panose="020B0503020204020204" pitchFamily="34" charset="-122"/>
              </a:rPr>
              <a:t>检查得到了证实。</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endParaRPr lang="en-US" altLang="zh-CN" b="0" i="0" dirty="0">
              <a:solidFill>
                <a:srgbClr val="3E3E3E"/>
              </a:solidFill>
              <a:effectLst/>
              <a:latin typeface="微软雅黑" panose="020B0503020204020204" pitchFamily="34" charset="-122"/>
              <a:ea typeface="微软雅黑" panose="020B0503020204020204" pitchFamily="34" charset="-122"/>
            </a:endParaRPr>
          </a:p>
          <a:p>
            <a:r>
              <a:rPr lang="zh-CN" altLang="en-US" b="0" i="0" dirty="0">
                <a:solidFill>
                  <a:srgbClr val="3E3E3E"/>
                </a:solidFill>
                <a:effectLst/>
                <a:latin typeface="微软雅黑" panose="020B0503020204020204" pitchFamily="34" charset="-122"/>
                <a:ea typeface="微软雅黑" panose="020B0503020204020204" pitchFamily="34" charset="-122"/>
              </a:rPr>
              <a:t>右下图</a:t>
            </a:r>
            <a:endParaRPr lang="en-US" altLang="zh-CN" b="0" i="0" dirty="0">
              <a:solidFill>
                <a:srgbClr val="3E3E3E"/>
              </a:solidFill>
              <a:effectLst/>
              <a:latin typeface="微软雅黑" panose="020B0503020204020204" pitchFamily="34" charset="-122"/>
              <a:ea typeface="微软雅黑" panose="020B0503020204020204" pitchFamily="34" charset="-122"/>
            </a:endParaRPr>
          </a:p>
          <a:p>
            <a:r>
              <a:rPr lang="en-US" altLang="zh-CN" b="0" i="0" dirty="0">
                <a:solidFill>
                  <a:srgbClr val="3E3E3E"/>
                </a:solidFill>
                <a:effectLst/>
                <a:latin typeface="微软雅黑" panose="020B0503020204020204" pitchFamily="34" charset="-122"/>
                <a:ea typeface="微软雅黑" panose="020B0503020204020204" pitchFamily="34" charset="-122"/>
              </a:rPr>
              <a:t>SARS-CoV-2 S trimer</a:t>
            </a:r>
            <a:r>
              <a:rPr lang="zh-CN" altLang="en-US" b="0" i="0" dirty="0">
                <a:solidFill>
                  <a:srgbClr val="3E3E3E"/>
                </a:solidFill>
                <a:effectLst/>
                <a:latin typeface="微软雅黑" panose="020B0503020204020204" pitchFamily="34" charset="-122"/>
                <a:ea typeface="微软雅黑" panose="020B0503020204020204" pitchFamily="34" charset="-122"/>
              </a:rPr>
              <a:t>蛋白</a:t>
            </a:r>
            <a:r>
              <a:rPr lang="en-US" altLang="zh-CN" b="0" i="0" dirty="0">
                <a:solidFill>
                  <a:srgbClr val="3E3E3E"/>
                </a:solidFill>
                <a:effectLst/>
                <a:latin typeface="微软雅黑" panose="020B0503020204020204" pitchFamily="34" charset="-122"/>
                <a:ea typeface="微软雅黑" panose="020B0503020204020204" pitchFamily="34" charset="-122"/>
              </a:rPr>
              <a:t>(Cat. No.</a:t>
            </a:r>
            <a:r>
              <a:rPr lang="en-US" altLang="zh-CN" b="0" i="0" u="sng" strike="noStrike" dirty="0">
                <a:solidFill>
                  <a:srgbClr val="E53333"/>
                </a:solidFill>
                <a:effectLst/>
                <a:latin typeface="微软雅黑" panose="020B0503020204020204" pitchFamily="34" charset="-122"/>
                <a:ea typeface="微软雅黑" panose="020B0503020204020204" pitchFamily="34" charset="-122"/>
                <a:hlinkClick r:id="rId3"/>
              </a:rPr>
              <a:t>SPN-C52H9</a:t>
            </a:r>
            <a:r>
              <a:rPr lang="en-US" altLang="zh-CN" b="0" i="0" dirty="0">
                <a:solidFill>
                  <a:srgbClr val="3E3E3E"/>
                </a:solidFill>
                <a:effectLst/>
                <a:latin typeface="微软雅黑" panose="020B0503020204020204" pitchFamily="34" charset="-122"/>
                <a:ea typeface="微软雅黑" panose="020B0503020204020204" pitchFamily="34" charset="-122"/>
              </a:rPr>
              <a:t>)</a:t>
            </a:r>
            <a:r>
              <a:rPr lang="zh-CN" altLang="en-US" b="0" i="0" dirty="0">
                <a:solidFill>
                  <a:srgbClr val="3E3E3E"/>
                </a:solidFill>
                <a:effectLst/>
                <a:latin typeface="微软雅黑" panose="020B0503020204020204" pitchFamily="34" charset="-122"/>
                <a:ea typeface="微软雅黑" panose="020B0503020204020204" pitchFamily="34" charset="-122"/>
              </a:rPr>
              <a:t>用康复病人的血清代替疫苗血清进行滴度检测，</a:t>
            </a:r>
            <a:r>
              <a:rPr lang="en-US" altLang="zh-CN" b="0" i="0" dirty="0">
                <a:solidFill>
                  <a:srgbClr val="3E3E3E"/>
                </a:solidFill>
                <a:effectLst/>
                <a:latin typeface="微软雅黑" panose="020B0503020204020204" pitchFamily="34" charset="-122"/>
                <a:ea typeface="微软雅黑" panose="020B0503020204020204" pitchFamily="34" charset="-122"/>
              </a:rPr>
              <a:t>SARS-CoV-2 S trimer</a:t>
            </a:r>
            <a:r>
              <a:rPr lang="zh-CN" altLang="en-US" b="0" i="0" dirty="0">
                <a:solidFill>
                  <a:srgbClr val="3E3E3E"/>
                </a:solidFill>
                <a:effectLst/>
                <a:latin typeface="微软雅黑" panose="020B0503020204020204" pitchFamily="34" charset="-122"/>
                <a:ea typeface="微软雅黑" panose="020B0503020204020204" pitchFamily="34" charset="-122"/>
              </a:rPr>
              <a:t>蛋白呈现了良好的信噪比，可以很好地检测出血清中的抗体滴度。</a:t>
            </a:r>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6</a:t>
            </a:fld>
            <a:endParaRPr lang="zh-CN" altLang="en-US"/>
          </a:p>
        </p:txBody>
      </p:sp>
    </p:spTree>
    <p:extLst>
      <p:ext uri="{BB962C8B-B14F-4D97-AF65-F5344CB8AC3E}">
        <p14:creationId xmlns:p14="http://schemas.microsoft.com/office/powerpoint/2010/main" val="270249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D645190-C92B-4638-974F-2FE6EA0FD731}" type="slidenum">
              <a:rPr lang="zh-CN" altLang="en-US" smtClean="0"/>
              <a:t>7</a:t>
            </a:fld>
            <a:endParaRPr lang="zh-CN" altLang="en-US"/>
          </a:p>
        </p:txBody>
      </p:sp>
    </p:spTree>
    <p:extLst>
      <p:ext uri="{BB962C8B-B14F-4D97-AF65-F5344CB8AC3E}">
        <p14:creationId xmlns:p14="http://schemas.microsoft.com/office/powerpoint/2010/main" val="38742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AI</a:t>
            </a:r>
            <a:r>
              <a:rPr lang="zh-CN" altLang="en-US" dirty="0"/>
              <a:t>的肿瘤探测器</a:t>
            </a:r>
            <a:endParaRPr lang="en-US" altLang="zh-CN" dirty="0"/>
          </a:p>
          <a:p>
            <a:r>
              <a:rPr lang="zh-CN" altLang="en-US" dirty="0"/>
              <a:t>一个大型数据库，包含可能的解剖、病理学和输入数据类型的全谱</a:t>
            </a:r>
            <a:endParaRPr lang="en-US" altLang="zh-CN" dirty="0"/>
          </a:p>
          <a:p>
            <a:endParaRPr lang="en-US" altLang="zh-CN" dirty="0"/>
          </a:p>
          <a:p>
            <a:r>
              <a:rPr lang="zh-CN" altLang="en-US" dirty="0"/>
              <a:t>六类：技术、动机、经济、政治、法律和道德。前三类问题深深植根于卫生信息系统的众所周知的挑战，而这些挑战尚未找到结构性解决办法；后三类问题的解决办法在于国际对话，旨在就数据共享的政策和手段达成共识。</a:t>
            </a:r>
          </a:p>
        </p:txBody>
      </p:sp>
      <p:sp>
        <p:nvSpPr>
          <p:cNvPr id="4" name="灯片编号占位符 3"/>
          <p:cNvSpPr>
            <a:spLocks noGrp="1"/>
          </p:cNvSpPr>
          <p:nvPr>
            <p:ph type="sldNum" sz="quarter" idx="10"/>
          </p:nvPr>
        </p:nvSpPr>
        <p:spPr/>
        <p:txBody>
          <a:bodyPr/>
          <a:lstStyle/>
          <a:p>
            <a:fld id="{3D645190-C92B-4638-974F-2FE6EA0FD731}" type="slidenum">
              <a:rPr lang="zh-CN" altLang="en-US" smtClean="0"/>
              <a:t>8</a:t>
            </a:fld>
            <a:endParaRPr lang="zh-CN" altLang="en-US"/>
          </a:p>
        </p:txBody>
      </p:sp>
    </p:spTree>
    <p:extLst>
      <p:ext uri="{BB962C8B-B14F-4D97-AF65-F5344CB8AC3E}">
        <p14:creationId xmlns:p14="http://schemas.microsoft.com/office/powerpoint/2010/main" val="1668699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computed tomography (CT) or magnetic resonance imaging (MRI) data8.</a:t>
            </a:r>
            <a:endParaRPr lang="zh-CN" altLang="en-US" dirty="0"/>
          </a:p>
        </p:txBody>
      </p:sp>
      <p:sp>
        <p:nvSpPr>
          <p:cNvPr id="4" name="灯片编号占位符 3"/>
          <p:cNvSpPr>
            <a:spLocks noGrp="1"/>
          </p:cNvSpPr>
          <p:nvPr>
            <p:ph type="sldNum" sz="quarter" idx="10"/>
          </p:nvPr>
        </p:nvSpPr>
        <p:spPr/>
        <p:txBody>
          <a:bodyPr/>
          <a:lstStyle/>
          <a:p>
            <a:fld id="{3D645190-C92B-4638-974F-2FE6EA0FD731}" type="slidenum">
              <a:rPr lang="zh-CN" altLang="en-US" smtClean="0"/>
              <a:t>9</a:t>
            </a:fld>
            <a:endParaRPr lang="zh-CN" altLang="en-US"/>
          </a:p>
        </p:txBody>
      </p:sp>
    </p:spTree>
    <p:extLst>
      <p:ext uri="{BB962C8B-B14F-4D97-AF65-F5344CB8AC3E}">
        <p14:creationId xmlns:p14="http://schemas.microsoft.com/office/powerpoint/2010/main" val="1299760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494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自定义版式">
    <p:spTree>
      <p:nvGrpSpPr>
        <p:cNvPr id="1" name=""/>
        <p:cNvGrpSpPr/>
        <p:nvPr/>
      </p:nvGrpSpPr>
      <p:grpSpPr>
        <a:xfrm>
          <a:off x="0" y="0"/>
          <a:ext cx="0" cy="0"/>
          <a:chOff x="0" y="0"/>
          <a:chExt cx="0" cy="0"/>
        </a:xfrm>
      </p:grpSpPr>
      <p:sp>
        <p:nvSpPr>
          <p:cNvPr id="11" name="矩形 10"/>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0" y="0"/>
            <a:ext cx="12181720" cy="6019800"/>
          </a:xfrm>
          <a:prstGeom prst="rect">
            <a:avLst/>
          </a:prstGeom>
        </p:spPr>
      </p:pic>
      <p:sp>
        <p:nvSpPr>
          <p:cNvPr id="5" name="矩形 4"/>
          <p:cNvSpPr/>
          <p:nvPr userDrawn="1"/>
        </p:nvSpPr>
        <p:spPr>
          <a:xfrm>
            <a:off x="-1" y="0"/>
            <a:ext cx="12192001" cy="685799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4383314"/>
            <a:ext cx="12192001" cy="247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 y="0"/>
            <a:ext cx="12192001" cy="4383314"/>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4"/>
          <p:cNvSpPr>
            <a:spLocks noGrp="1"/>
          </p:cNvSpPr>
          <p:nvPr>
            <p:ph type="pic" sz="quarter" idx="10"/>
          </p:nvPr>
        </p:nvSpPr>
        <p:spPr>
          <a:xfrm>
            <a:off x="1434676"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944142"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dirty="0"/>
          </a:p>
        </p:txBody>
      </p:sp>
      <p:sp>
        <p:nvSpPr>
          <p:cNvPr id="17" name="图片占位符 16"/>
          <p:cNvSpPr>
            <a:spLocks noGrp="1"/>
          </p:cNvSpPr>
          <p:nvPr>
            <p:ph type="pic" sz="quarter" idx="12"/>
          </p:nvPr>
        </p:nvSpPr>
        <p:spPr>
          <a:xfrm>
            <a:off x="6448254"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8945880"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3579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0" y="0"/>
            <a:ext cx="12181720" cy="6019800"/>
          </a:xfrm>
          <a:prstGeom prst="rect">
            <a:avLst/>
          </a:prstGeom>
        </p:spPr>
      </p:pic>
      <p:sp>
        <p:nvSpPr>
          <p:cNvPr id="5" name="矩形 4"/>
          <p:cNvSpPr/>
          <p:nvPr userDrawn="1"/>
        </p:nvSpPr>
        <p:spPr>
          <a:xfrm>
            <a:off x="-1" y="0"/>
            <a:ext cx="12192001" cy="685799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4383314"/>
            <a:ext cx="12192001" cy="247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 y="0"/>
            <a:ext cx="12192001" cy="4383314"/>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803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58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400965" y="1651820"/>
            <a:ext cx="3254835" cy="4380681"/>
          </a:xfrm>
          <a:custGeom>
            <a:avLst/>
            <a:gdLst>
              <a:gd name="connsiteX0" fmla="*/ 0 w 3254835"/>
              <a:gd name="connsiteY0" fmla="*/ 0 h 4380681"/>
              <a:gd name="connsiteX1" fmla="*/ 3254835 w 3254835"/>
              <a:gd name="connsiteY1" fmla="*/ 0 h 4380681"/>
              <a:gd name="connsiteX2" fmla="*/ 3254835 w 3254835"/>
              <a:gd name="connsiteY2" fmla="*/ 4380681 h 4380681"/>
              <a:gd name="connsiteX3" fmla="*/ 0 w 3254835"/>
              <a:gd name="connsiteY3" fmla="*/ 4380681 h 4380681"/>
            </a:gdLst>
            <a:ahLst/>
            <a:cxnLst>
              <a:cxn ang="0">
                <a:pos x="connsiteX0" y="connsiteY0"/>
              </a:cxn>
              <a:cxn ang="0">
                <a:pos x="connsiteX1" y="connsiteY1"/>
              </a:cxn>
              <a:cxn ang="0">
                <a:pos x="connsiteX2" y="connsiteY2"/>
              </a:cxn>
              <a:cxn ang="0">
                <a:pos x="connsiteX3" y="connsiteY3"/>
              </a:cxn>
            </a:cxnLst>
            <a:rect l="l" t="t" r="r" b="b"/>
            <a:pathLst>
              <a:path w="3254835" h="4380681">
                <a:moveTo>
                  <a:pt x="0" y="0"/>
                </a:moveTo>
                <a:lnTo>
                  <a:pt x="3254835" y="0"/>
                </a:lnTo>
                <a:lnTo>
                  <a:pt x="3254835" y="4380681"/>
                </a:lnTo>
                <a:lnTo>
                  <a:pt x="0" y="4380681"/>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67946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874714" y="1651000"/>
            <a:ext cx="4459287" cy="4076700"/>
          </a:xfrm>
          <a:custGeom>
            <a:avLst/>
            <a:gdLst>
              <a:gd name="connsiteX0" fmla="*/ 0 w 4459287"/>
              <a:gd name="connsiteY0" fmla="*/ 0 h 4076700"/>
              <a:gd name="connsiteX1" fmla="*/ 4459287 w 4459287"/>
              <a:gd name="connsiteY1" fmla="*/ 0 h 4076700"/>
              <a:gd name="connsiteX2" fmla="*/ 4459287 w 4459287"/>
              <a:gd name="connsiteY2" fmla="*/ 4076700 h 4076700"/>
              <a:gd name="connsiteX3" fmla="*/ 0 w 4459287"/>
              <a:gd name="connsiteY3" fmla="*/ 4076700 h 4076700"/>
            </a:gdLst>
            <a:ahLst/>
            <a:cxnLst>
              <a:cxn ang="0">
                <a:pos x="connsiteX0" y="connsiteY0"/>
              </a:cxn>
              <a:cxn ang="0">
                <a:pos x="connsiteX1" y="connsiteY1"/>
              </a:cxn>
              <a:cxn ang="0">
                <a:pos x="connsiteX2" y="connsiteY2"/>
              </a:cxn>
              <a:cxn ang="0">
                <a:pos x="connsiteX3" y="connsiteY3"/>
              </a:cxn>
            </a:cxnLst>
            <a:rect l="l" t="t" r="r" b="b"/>
            <a:pathLst>
              <a:path w="4459287" h="4076700">
                <a:moveTo>
                  <a:pt x="0" y="0"/>
                </a:moveTo>
                <a:lnTo>
                  <a:pt x="4459287" y="0"/>
                </a:lnTo>
                <a:lnTo>
                  <a:pt x="4459287" y="4076700"/>
                </a:lnTo>
                <a:lnTo>
                  <a:pt x="0" y="4076700"/>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42197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003300" y="2020327"/>
            <a:ext cx="5092700" cy="2705703"/>
          </a:xfrm>
          <a:custGeom>
            <a:avLst/>
            <a:gdLst>
              <a:gd name="connsiteX0" fmla="*/ 0 w 5092700"/>
              <a:gd name="connsiteY0" fmla="*/ 0 h 2705703"/>
              <a:gd name="connsiteX1" fmla="*/ 5092700 w 5092700"/>
              <a:gd name="connsiteY1" fmla="*/ 0 h 2705703"/>
              <a:gd name="connsiteX2" fmla="*/ 5092700 w 5092700"/>
              <a:gd name="connsiteY2" fmla="*/ 2705703 h 2705703"/>
              <a:gd name="connsiteX3" fmla="*/ 0 w 5092700"/>
              <a:gd name="connsiteY3" fmla="*/ 2705703 h 2705703"/>
            </a:gdLst>
            <a:ahLst/>
            <a:cxnLst>
              <a:cxn ang="0">
                <a:pos x="connsiteX0" y="connsiteY0"/>
              </a:cxn>
              <a:cxn ang="0">
                <a:pos x="connsiteX1" y="connsiteY1"/>
              </a:cxn>
              <a:cxn ang="0">
                <a:pos x="connsiteX2" y="connsiteY2"/>
              </a:cxn>
              <a:cxn ang="0">
                <a:pos x="connsiteX3" y="connsiteY3"/>
              </a:cxn>
            </a:cxnLst>
            <a:rect l="l" t="t" r="r" b="b"/>
            <a:pathLst>
              <a:path w="5092700" h="2705703">
                <a:moveTo>
                  <a:pt x="0" y="0"/>
                </a:moveTo>
                <a:lnTo>
                  <a:pt x="5092700" y="0"/>
                </a:lnTo>
                <a:lnTo>
                  <a:pt x="5092700" y="2705703"/>
                </a:lnTo>
                <a:lnTo>
                  <a:pt x="0" y="2705703"/>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217934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2" y="0"/>
            <a:ext cx="12191999" cy="2516203"/>
          </a:xfrm>
          <a:custGeom>
            <a:avLst/>
            <a:gdLst>
              <a:gd name="connsiteX0" fmla="*/ 0 w 12191999"/>
              <a:gd name="connsiteY0" fmla="*/ 0 h 2516203"/>
              <a:gd name="connsiteX1" fmla="*/ 12191999 w 12191999"/>
              <a:gd name="connsiteY1" fmla="*/ 0 h 2516203"/>
              <a:gd name="connsiteX2" fmla="*/ 12191999 w 12191999"/>
              <a:gd name="connsiteY2" fmla="*/ 2141775 h 2516203"/>
              <a:gd name="connsiteX3" fmla="*/ 12044135 w 12191999"/>
              <a:gd name="connsiteY3" fmla="*/ 2237536 h 2516203"/>
              <a:gd name="connsiteX4" fmla="*/ 10145486 w 12191999"/>
              <a:gd name="connsiteY4" fmla="*/ 2487771 h 2516203"/>
              <a:gd name="connsiteX5" fmla="*/ 5834744 w 12191999"/>
              <a:gd name="connsiteY5" fmla="*/ 1559793 h 2516203"/>
              <a:gd name="connsiteX6" fmla="*/ 1756229 w 12191999"/>
              <a:gd name="connsiteY6" fmla="*/ 2448282 h 2516203"/>
              <a:gd name="connsiteX7" fmla="*/ 0 w 12191999"/>
              <a:gd name="connsiteY7" fmla="*/ 2290329 h 251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516203">
                <a:moveTo>
                  <a:pt x="0" y="0"/>
                </a:moveTo>
                <a:lnTo>
                  <a:pt x="12191999" y="0"/>
                </a:lnTo>
                <a:lnTo>
                  <a:pt x="12191999" y="2141775"/>
                </a:lnTo>
                <a:lnTo>
                  <a:pt x="12044135" y="2237536"/>
                </a:lnTo>
                <a:cubicBezTo>
                  <a:pt x="11642763" y="2465815"/>
                  <a:pt x="11074703" y="2571272"/>
                  <a:pt x="10145486" y="2487771"/>
                </a:cubicBezTo>
                <a:cubicBezTo>
                  <a:pt x="9083524" y="2392341"/>
                  <a:pt x="7232952" y="1566375"/>
                  <a:pt x="5834744" y="1559793"/>
                </a:cubicBezTo>
                <a:cubicBezTo>
                  <a:pt x="4436536" y="1553212"/>
                  <a:pt x="2728686" y="2326526"/>
                  <a:pt x="1756229" y="2448282"/>
                </a:cubicBezTo>
                <a:cubicBezTo>
                  <a:pt x="783772" y="2570038"/>
                  <a:pt x="379790" y="2323235"/>
                  <a:pt x="0" y="2290329"/>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08789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自定义版式">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274" y="0"/>
            <a:ext cx="12150725" cy="6857999"/>
          </a:xfrm>
          <a:prstGeom prst="rect">
            <a:avLst/>
          </a:prstGeom>
        </p:spPr>
      </p:pic>
      <p:sp>
        <p:nvSpPr>
          <p:cNvPr id="4" name="矩形 3"/>
          <p:cNvSpPr/>
          <p:nvPr userDrawn="1"/>
        </p:nvSpPr>
        <p:spPr>
          <a:xfrm>
            <a:off x="-1" y="0"/>
            <a:ext cx="12192001" cy="685799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 y="4383314"/>
            <a:ext cx="12192001" cy="247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1" y="0"/>
            <a:ext cx="12192001" cy="4383314"/>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图片占位符 13"/>
          <p:cNvSpPr>
            <a:spLocks noGrp="1"/>
          </p:cNvSpPr>
          <p:nvPr>
            <p:ph type="pic" sz="quarter" idx="10"/>
          </p:nvPr>
        </p:nvSpPr>
        <p:spPr>
          <a:xfrm>
            <a:off x="2012848" y="2234760"/>
            <a:ext cx="1777782" cy="1786321"/>
          </a:xfrm>
          <a:custGeom>
            <a:avLst/>
            <a:gdLst>
              <a:gd name="connsiteX0" fmla="*/ 0 w 1777782"/>
              <a:gd name="connsiteY0" fmla="*/ 0 h 1786321"/>
              <a:gd name="connsiteX1" fmla="*/ 1777782 w 1777782"/>
              <a:gd name="connsiteY1" fmla="*/ 0 h 1786321"/>
              <a:gd name="connsiteX2" fmla="*/ 1777782 w 1777782"/>
              <a:gd name="connsiteY2" fmla="*/ 1786321 h 1786321"/>
              <a:gd name="connsiteX3" fmla="*/ 0 w 1777782"/>
              <a:gd name="connsiteY3" fmla="*/ 1786321 h 1786321"/>
            </a:gdLst>
            <a:ahLst/>
            <a:cxnLst>
              <a:cxn ang="0">
                <a:pos x="connsiteX0" y="connsiteY0"/>
              </a:cxn>
              <a:cxn ang="0">
                <a:pos x="connsiteX1" y="connsiteY1"/>
              </a:cxn>
              <a:cxn ang="0">
                <a:pos x="connsiteX2" y="connsiteY2"/>
              </a:cxn>
              <a:cxn ang="0">
                <a:pos x="connsiteX3" y="connsiteY3"/>
              </a:cxn>
            </a:cxnLst>
            <a:rect l="l" t="t" r="r" b="b"/>
            <a:pathLst>
              <a:path w="1777782" h="1786321">
                <a:moveTo>
                  <a:pt x="0" y="0"/>
                </a:moveTo>
                <a:lnTo>
                  <a:pt x="1777782" y="0"/>
                </a:lnTo>
                <a:lnTo>
                  <a:pt x="1777782" y="1786321"/>
                </a:lnTo>
                <a:lnTo>
                  <a:pt x="0" y="1786321"/>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图片占位符 14"/>
          <p:cNvSpPr>
            <a:spLocks noGrp="1"/>
          </p:cNvSpPr>
          <p:nvPr>
            <p:ph type="pic" sz="quarter" idx="11"/>
          </p:nvPr>
        </p:nvSpPr>
        <p:spPr>
          <a:xfrm>
            <a:off x="5203694" y="2234760"/>
            <a:ext cx="1777782" cy="1786321"/>
          </a:xfrm>
          <a:custGeom>
            <a:avLst/>
            <a:gdLst>
              <a:gd name="connsiteX0" fmla="*/ 0 w 1777782"/>
              <a:gd name="connsiteY0" fmla="*/ 0 h 1786321"/>
              <a:gd name="connsiteX1" fmla="*/ 1777782 w 1777782"/>
              <a:gd name="connsiteY1" fmla="*/ 0 h 1786321"/>
              <a:gd name="connsiteX2" fmla="*/ 1777782 w 1777782"/>
              <a:gd name="connsiteY2" fmla="*/ 1786321 h 1786321"/>
              <a:gd name="connsiteX3" fmla="*/ 0 w 1777782"/>
              <a:gd name="connsiteY3" fmla="*/ 1786321 h 1786321"/>
            </a:gdLst>
            <a:ahLst/>
            <a:cxnLst>
              <a:cxn ang="0">
                <a:pos x="connsiteX0" y="connsiteY0"/>
              </a:cxn>
              <a:cxn ang="0">
                <a:pos x="connsiteX1" y="connsiteY1"/>
              </a:cxn>
              <a:cxn ang="0">
                <a:pos x="connsiteX2" y="connsiteY2"/>
              </a:cxn>
              <a:cxn ang="0">
                <a:pos x="connsiteX3" y="connsiteY3"/>
              </a:cxn>
            </a:cxnLst>
            <a:rect l="l" t="t" r="r" b="b"/>
            <a:pathLst>
              <a:path w="1777782" h="1786321">
                <a:moveTo>
                  <a:pt x="0" y="0"/>
                </a:moveTo>
                <a:lnTo>
                  <a:pt x="1777782" y="0"/>
                </a:lnTo>
                <a:lnTo>
                  <a:pt x="1777782" y="1786321"/>
                </a:lnTo>
                <a:lnTo>
                  <a:pt x="0" y="1786321"/>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8394540" y="2234760"/>
            <a:ext cx="1777782" cy="1786321"/>
          </a:xfrm>
          <a:custGeom>
            <a:avLst/>
            <a:gdLst>
              <a:gd name="connsiteX0" fmla="*/ 0 w 1777782"/>
              <a:gd name="connsiteY0" fmla="*/ 0 h 1786321"/>
              <a:gd name="connsiteX1" fmla="*/ 1777782 w 1777782"/>
              <a:gd name="connsiteY1" fmla="*/ 0 h 1786321"/>
              <a:gd name="connsiteX2" fmla="*/ 1777782 w 1777782"/>
              <a:gd name="connsiteY2" fmla="*/ 1786321 h 1786321"/>
              <a:gd name="connsiteX3" fmla="*/ 0 w 1777782"/>
              <a:gd name="connsiteY3" fmla="*/ 1786321 h 1786321"/>
            </a:gdLst>
            <a:ahLst/>
            <a:cxnLst>
              <a:cxn ang="0">
                <a:pos x="connsiteX0" y="connsiteY0"/>
              </a:cxn>
              <a:cxn ang="0">
                <a:pos x="connsiteX1" y="connsiteY1"/>
              </a:cxn>
              <a:cxn ang="0">
                <a:pos x="connsiteX2" y="connsiteY2"/>
              </a:cxn>
              <a:cxn ang="0">
                <a:pos x="connsiteX3" y="connsiteY3"/>
              </a:cxn>
            </a:cxnLst>
            <a:rect l="l" t="t" r="r" b="b"/>
            <a:pathLst>
              <a:path w="1777782" h="1786321">
                <a:moveTo>
                  <a:pt x="0" y="0"/>
                </a:moveTo>
                <a:lnTo>
                  <a:pt x="1777782" y="0"/>
                </a:lnTo>
                <a:lnTo>
                  <a:pt x="1777782" y="1786321"/>
                </a:lnTo>
                <a:lnTo>
                  <a:pt x="0" y="1786321"/>
                </a:lnTo>
                <a:close/>
              </a:path>
            </a:pathLst>
          </a:custGeom>
          <a:solidFill>
            <a:schemeClr val="tx2"/>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44756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16"/>
            <a:ext cx="12192000" cy="5687568"/>
          </a:xfrm>
          <a:prstGeom prst="rect">
            <a:avLst/>
          </a:prstGeom>
        </p:spPr>
      </p:pic>
      <p:sp>
        <p:nvSpPr>
          <p:cNvPr id="5" name="矩形 4"/>
          <p:cNvSpPr/>
          <p:nvPr userDrawn="1"/>
        </p:nvSpPr>
        <p:spPr>
          <a:xfrm>
            <a:off x="-1" y="0"/>
            <a:ext cx="12192001" cy="685799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 y="0"/>
            <a:ext cx="12192001" cy="4383314"/>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4383314"/>
            <a:ext cx="12192001" cy="247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719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40" y="0"/>
            <a:ext cx="12181720" cy="6019800"/>
          </a:xfrm>
          <a:prstGeom prst="rect">
            <a:avLst/>
          </a:prstGeom>
        </p:spPr>
      </p:pic>
      <p:sp>
        <p:nvSpPr>
          <p:cNvPr id="5" name="矩形 4"/>
          <p:cNvSpPr/>
          <p:nvPr userDrawn="1"/>
        </p:nvSpPr>
        <p:spPr>
          <a:xfrm>
            <a:off x="-1" y="0"/>
            <a:ext cx="12192001" cy="685799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 y="4383314"/>
            <a:ext cx="12192001" cy="2474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1" y="0"/>
            <a:ext cx="12192001" cy="4383314"/>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图片占位符 14"/>
          <p:cNvSpPr>
            <a:spLocks noGrp="1"/>
          </p:cNvSpPr>
          <p:nvPr>
            <p:ph type="pic" sz="quarter" idx="10"/>
          </p:nvPr>
        </p:nvSpPr>
        <p:spPr>
          <a:xfrm>
            <a:off x="1434676"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944142"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dirty="0"/>
          </a:p>
        </p:txBody>
      </p:sp>
      <p:sp>
        <p:nvSpPr>
          <p:cNvPr id="17" name="图片占位符 16"/>
          <p:cNvSpPr>
            <a:spLocks noGrp="1"/>
          </p:cNvSpPr>
          <p:nvPr>
            <p:ph type="pic" sz="quarter" idx="12"/>
          </p:nvPr>
        </p:nvSpPr>
        <p:spPr>
          <a:xfrm>
            <a:off x="6448254"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8945880" y="2444072"/>
            <a:ext cx="1811444" cy="1811444"/>
          </a:xfrm>
          <a:custGeom>
            <a:avLst/>
            <a:gdLst>
              <a:gd name="connsiteX0" fmla="*/ 971493 w 1942986"/>
              <a:gd name="connsiteY0" fmla="*/ 0 h 1942986"/>
              <a:gd name="connsiteX1" fmla="*/ 1942986 w 1942986"/>
              <a:gd name="connsiteY1" fmla="*/ 971493 h 1942986"/>
              <a:gd name="connsiteX2" fmla="*/ 971493 w 1942986"/>
              <a:gd name="connsiteY2" fmla="*/ 1942986 h 1942986"/>
              <a:gd name="connsiteX3" fmla="*/ 0 w 1942986"/>
              <a:gd name="connsiteY3" fmla="*/ 971493 h 1942986"/>
              <a:gd name="connsiteX4" fmla="*/ 971493 w 1942986"/>
              <a:gd name="connsiteY4" fmla="*/ 0 h 1942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2986" h="1942986">
                <a:moveTo>
                  <a:pt x="971493" y="0"/>
                </a:moveTo>
                <a:cubicBezTo>
                  <a:pt x="1508034" y="0"/>
                  <a:pt x="1942986" y="434952"/>
                  <a:pt x="1942986" y="971493"/>
                </a:cubicBezTo>
                <a:cubicBezTo>
                  <a:pt x="1942986" y="1508034"/>
                  <a:pt x="1508034" y="1942986"/>
                  <a:pt x="971493" y="1942986"/>
                </a:cubicBezTo>
                <a:cubicBezTo>
                  <a:pt x="434952" y="1942986"/>
                  <a:pt x="0" y="1508034"/>
                  <a:pt x="0" y="971493"/>
                </a:cubicBezTo>
                <a:cubicBezTo>
                  <a:pt x="0" y="434952"/>
                  <a:pt x="434952" y="0"/>
                  <a:pt x="971493"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4271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26669"/>
            <a:ext cx="12192002" cy="6804661"/>
          </a:xfrm>
          <a:prstGeom prst="rect">
            <a:avLst/>
          </a:prstGeom>
        </p:spPr>
      </p:pic>
      <p:sp>
        <p:nvSpPr>
          <p:cNvPr id="6" name="矩形 5"/>
          <p:cNvSpPr/>
          <p:nvPr userDrawn="1"/>
        </p:nvSpPr>
        <p:spPr>
          <a:xfrm>
            <a:off x="-1" y="0"/>
            <a:ext cx="12192001"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17428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1" r:id="rId3"/>
    <p:sldLayoutId id="2147483668" r:id="rId4"/>
    <p:sldLayoutId id="2147483667" r:id="rId5"/>
    <p:sldLayoutId id="2147483663" r:id="rId6"/>
    <p:sldLayoutId id="2147483670" r:id="rId7"/>
    <p:sldLayoutId id="2147483665" r:id="rId8"/>
    <p:sldLayoutId id="2147483673" r:id="rId9"/>
    <p:sldLayoutId id="2147483674"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nrieke@nvidia.com"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2">
            <a:extLst>
              <a:ext uri="{FF2B5EF4-FFF2-40B4-BE49-F238E27FC236}">
                <a16:creationId xmlns:a16="http://schemas.microsoft.com/office/drawing/2014/main" id="{5B283F1B-28CE-4179-96C6-8E1139B84B85}"/>
              </a:ext>
            </a:extLst>
          </p:cNvPr>
          <p:cNvGrpSpPr/>
          <p:nvPr/>
        </p:nvGrpSpPr>
        <p:grpSpPr>
          <a:xfrm>
            <a:off x="7147685" y="743567"/>
            <a:ext cx="1357600" cy="1357598"/>
            <a:chOff x="5990964" y="1778001"/>
            <a:chExt cx="1357600" cy="1357598"/>
          </a:xfrm>
        </p:grpSpPr>
        <p:sp>
          <p:nvSpPr>
            <p:cNvPr id="26" name="椭圆 3">
              <a:extLst>
                <a:ext uri="{FF2B5EF4-FFF2-40B4-BE49-F238E27FC236}">
                  <a16:creationId xmlns:a16="http://schemas.microsoft.com/office/drawing/2014/main" id="{4A2276C8-2D33-4976-82C7-65D730E30D0A}"/>
                </a:ext>
              </a:extLst>
            </p:cNvPr>
            <p:cNvSpPr/>
            <p:nvPr/>
          </p:nvSpPr>
          <p:spPr>
            <a:xfrm>
              <a:off x="5990964" y="1778001"/>
              <a:ext cx="1357600" cy="1357598"/>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8">
              <a:extLst>
                <a:ext uri="{FF2B5EF4-FFF2-40B4-BE49-F238E27FC236}">
                  <a16:creationId xmlns:a16="http://schemas.microsoft.com/office/drawing/2014/main" id="{DFD54FFC-3FA5-497A-BE64-A33114D1CDE1}"/>
                </a:ext>
              </a:extLst>
            </p:cNvPr>
            <p:cNvSpPr txBox="1"/>
            <p:nvPr/>
          </p:nvSpPr>
          <p:spPr>
            <a:xfrm>
              <a:off x="6467625" y="2059379"/>
              <a:ext cx="404278"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r</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8" name="组合 23">
            <a:extLst>
              <a:ext uri="{FF2B5EF4-FFF2-40B4-BE49-F238E27FC236}">
                <a16:creationId xmlns:a16="http://schemas.microsoft.com/office/drawing/2014/main" id="{464EB2FB-AE0E-4DD8-928B-E0190D8579DE}"/>
              </a:ext>
            </a:extLst>
          </p:cNvPr>
          <p:cNvGrpSpPr/>
          <p:nvPr/>
        </p:nvGrpSpPr>
        <p:grpSpPr>
          <a:xfrm>
            <a:off x="8295214" y="743567"/>
            <a:ext cx="1357600" cy="1357598"/>
            <a:chOff x="7138493" y="1778001"/>
            <a:chExt cx="1357600" cy="1357598"/>
          </a:xfrm>
        </p:grpSpPr>
        <p:sp>
          <p:nvSpPr>
            <p:cNvPr id="29" name="椭圆 4">
              <a:extLst>
                <a:ext uri="{FF2B5EF4-FFF2-40B4-BE49-F238E27FC236}">
                  <a16:creationId xmlns:a16="http://schemas.microsoft.com/office/drawing/2014/main" id="{112BB689-782E-470F-B76C-668CEABF702F}"/>
                </a:ext>
              </a:extLst>
            </p:cNvPr>
            <p:cNvSpPr/>
            <p:nvPr/>
          </p:nvSpPr>
          <p:spPr>
            <a:xfrm>
              <a:off x="7138493" y="1778001"/>
              <a:ext cx="1357600" cy="135759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9">
              <a:extLst>
                <a:ext uri="{FF2B5EF4-FFF2-40B4-BE49-F238E27FC236}">
                  <a16:creationId xmlns:a16="http://schemas.microsoft.com/office/drawing/2014/main" id="{39940F74-3CD5-4114-81BC-FA561295981A}"/>
                </a:ext>
              </a:extLst>
            </p:cNvPr>
            <p:cNvSpPr txBox="1"/>
            <p:nvPr/>
          </p:nvSpPr>
          <p:spPr>
            <a:xfrm>
              <a:off x="7570128"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e</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1" name="组合 20"/>
          <p:cNvGrpSpPr/>
          <p:nvPr/>
        </p:nvGrpSpPr>
        <p:grpSpPr>
          <a:xfrm>
            <a:off x="2557569" y="724704"/>
            <a:ext cx="1357600" cy="1357598"/>
            <a:chOff x="3695906" y="1778001"/>
            <a:chExt cx="1357600" cy="1357598"/>
          </a:xfrm>
        </p:grpSpPr>
        <p:sp>
          <p:nvSpPr>
            <p:cNvPr id="2" name="椭圆 1"/>
            <p:cNvSpPr/>
            <p:nvPr/>
          </p:nvSpPr>
          <p:spPr>
            <a:xfrm>
              <a:off x="3695906" y="1778001"/>
              <a:ext cx="1357600" cy="1357598"/>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78792" y="2059379"/>
              <a:ext cx="591829"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N</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p:cNvGrpSpPr/>
          <p:nvPr/>
        </p:nvGrpSpPr>
        <p:grpSpPr>
          <a:xfrm>
            <a:off x="3705098" y="724704"/>
            <a:ext cx="1357600" cy="1357598"/>
            <a:chOff x="4843435" y="1778001"/>
            <a:chExt cx="1357600" cy="1357598"/>
          </a:xfrm>
        </p:grpSpPr>
        <p:sp>
          <p:nvSpPr>
            <p:cNvPr id="3" name="椭圆 2"/>
            <p:cNvSpPr/>
            <p:nvPr/>
          </p:nvSpPr>
          <p:spPr>
            <a:xfrm>
              <a:off x="4843435" y="1778001"/>
              <a:ext cx="1357600" cy="135759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72808"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Arial"/>
                  <a:ea typeface="微软雅黑"/>
                  <a:cs typeface="+mn-cs"/>
                </a:rPr>
                <a:t>a</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3" name="组合 22"/>
          <p:cNvGrpSpPr/>
          <p:nvPr/>
        </p:nvGrpSpPr>
        <p:grpSpPr>
          <a:xfrm>
            <a:off x="4852627" y="724704"/>
            <a:ext cx="1357600" cy="1357598"/>
            <a:chOff x="5990964" y="1778001"/>
            <a:chExt cx="1357600" cy="1357598"/>
          </a:xfrm>
        </p:grpSpPr>
        <p:sp>
          <p:nvSpPr>
            <p:cNvPr id="4" name="椭圆 3"/>
            <p:cNvSpPr/>
            <p:nvPr/>
          </p:nvSpPr>
          <p:spPr>
            <a:xfrm>
              <a:off x="5990964" y="1778001"/>
              <a:ext cx="1357600" cy="1357598"/>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483655" y="2059379"/>
              <a:ext cx="372218"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t</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4" name="组合 23"/>
          <p:cNvGrpSpPr/>
          <p:nvPr/>
        </p:nvGrpSpPr>
        <p:grpSpPr>
          <a:xfrm>
            <a:off x="6000156" y="724704"/>
            <a:ext cx="1357600" cy="1357598"/>
            <a:chOff x="7138493" y="1778001"/>
            <a:chExt cx="1357600" cy="1357598"/>
          </a:xfrm>
        </p:grpSpPr>
        <p:sp>
          <p:nvSpPr>
            <p:cNvPr id="5" name="椭圆 4"/>
            <p:cNvSpPr/>
            <p:nvPr/>
          </p:nvSpPr>
          <p:spPr>
            <a:xfrm>
              <a:off x="7138493" y="1778001"/>
              <a:ext cx="1357600" cy="135759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7554900" y="2059379"/>
              <a:ext cx="529311"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u</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1" name="矩形 10">
            <a:extLst>
              <a:ext uri="{FF2B5EF4-FFF2-40B4-BE49-F238E27FC236}">
                <a16:creationId xmlns:a16="http://schemas.microsoft.com/office/drawing/2014/main" id="{CBCE2F27-1948-4AAF-B7D2-B7B4F23C2784}"/>
              </a:ext>
            </a:extLst>
          </p:cNvPr>
          <p:cNvSpPr/>
          <p:nvPr/>
        </p:nvSpPr>
        <p:spPr>
          <a:xfrm>
            <a:off x="1781024" y="2283380"/>
            <a:ext cx="9127693" cy="565604"/>
          </a:xfrm>
          <a:prstGeom prst="rect">
            <a:avLst/>
          </a:prstGeom>
        </p:spPr>
        <p:txBody>
          <a:bodyPr wrap="square">
            <a:spAutoFit/>
            <a:scene3d>
              <a:camera prst="orthographicFront"/>
              <a:lightRig rig="threePt" dir="t"/>
            </a:scene3d>
            <a:sp3d/>
          </a:bodyPr>
          <a:lstStyle/>
          <a:p>
            <a:pPr algn="ctr">
              <a:lnSpc>
                <a:spcPct val="120000"/>
              </a:lnSpc>
            </a:pPr>
            <a:r>
              <a:rPr lang="en-US" altLang="zh-CN" sz="2800" dirty="0">
                <a:gradFill>
                  <a:gsLst>
                    <a:gs pos="0">
                      <a:srgbClr val="FF5130"/>
                    </a:gs>
                    <a:gs pos="100000">
                      <a:srgbClr val="DE2575"/>
                    </a:gs>
                  </a:gsLst>
                  <a:lin ang="2700000" scaled="1"/>
                </a:gradFill>
                <a:latin typeface="时尚中黑简体" panose="01010104010101010101" pitchFamily="2" charset="-122"/>
                <a:ea typeface="时尚中黑简体" panose="01010104010101010101" pitchFamily="2" charset="-122"/>
              </a:rPr>
              <a:t>The future of digital health with federated learning</a:t>
            </a:r>
            <a:endParaRPr lang="zh-CN" altLang="en-US" sz="2800" dirty="0">
              <a:solidFill>
                <a:schemeClr val="tx1">
                  <a:lumMod val="75000"/>
                  <a:lumOff val="25000"/>
                </a:schemeClr>
              </a:solidFill>
              <a:latin typeface="时尚中黑简体" panose="01010104010101010101" pitchFamily="2" charset="-122"/>
              <a:ea typeface="时尚中黑简体" panose="01010104010101010101" pitchFamily="2" charset="-122"/>
            </a:endParaRPr>
          </a:p>
        </p:txBody>
      </p:sp>
      <p:sp>
        <p:nvSpPr>
          <p:cNvPr id="12" name="文本框 11"/>
          <p:cNvSpPr txBox="1"/>
          <p:nvPr/>
        </p:nvSpPr>
        <p:spPr>
          <a:xfrm>
            <a:off x="428263" y="3004596"/>
            <a:ext cx="11313830" cy="1156855"/>
          </a:xfrm>
          <a:prstGeom prst="rect">
            <a:avLst/>
          </a:prstGeom>
          <a:noFill/>
        </p:spPr>
        <p:txBody>
          <a:bodyPr wrap="square" rtlCol="0">
            <a:spAutoFit/>
            <a:scene3d>
              <a:camera prst="orthographicFront"/>
              <a:lightRig rig="threePt" dir="t"/>
            </a:scene3d>
            <a:sp3d contourW="12700"/>
          </a:bodyPr>
          <a:lstStyle/>
          <a:p>
            <a:pPr lvl="0" algn="ctr">
              <a:lnSpc>
                <a:spcPct val="150000"/>
              </a:lnSpc>
              <a:defRPr/>
            </a:pPr>
            <a:r>
              <a:rPr lang="en-US" altLang="zh-CN" sz="1600" dirty="0">
                <a:latin typeface="微软雅黑"/>
              </a:rPr>
              <a:t>Nicola Rieke1,2, Jonny Hancox3, </a:t>
            </a:r>
            <a:r>
              <a:rPr lang="en-US" altLang="zh-CN" sz="1600" dirty="0" err="1">
                <a:latin typeface="微软雅黑"/>
              </a:rPr>
              <a:t>Wenqi</a:t>
            </a:r>
            <a:r>
              <a:rPr lang="en-US" altLang="zh-CN" sz="1600" dirty="0">
                <a:latin typeface="微软雅黑"/>
              </a:rPr>
              <a:t> Li 4, Fausto Milletarì1, Holger R. Roth 5, </a:t>
            </a:r>
            <a:r>
              <a:rPr lang="en-US" altLang="zh-CN" sz="1600" dirty="0" err="1">
                <a:latin typeface="微软雅黑"/>
              </a:rPr>
              <a:t>Shadi</a:t>
            </a:r>
            <a:r>
              <a:rPr lang="en-US" altLang="zh-CN" sz="1600" dirty="0">
                <a:latin typeface="微软雅黑"/>
              </a:rPr>
              <a:t> </a:t>
            </a:r>
            <a:r>
              <a:rPr lang="en-US" altLang="zh-CN" sz="1600" dirty="0" err="1">
                <a:latin typeface="微软雅黑"/>
              </a:rPr>
              <a:t>Albarqouni</a:t>
            </a:r>
            <a:r>
              <a:rPr lang="en-US" altLang="zh-CN" sz="1600" dirty="0">
                <a:latin typeface="微软雅黑"/>
              </a:rPr>
              <a:t> 2,6, Spyridon Bakas7, Mathieu N. Galtier8, Bennett A. Landman 9, Klaus Maier-Hein 10,11, Sébastien Ourselin12, Micah Sheller13, Ronald M. Summers 14, Andrew Trask15,16,17, </a:t>
            </a:r>
            <a:r>
              <a:rPr lang="en-US" altLang="zh-CN" sz="1600" dirty="0" err="1">
                <a:latin typeface="微软雅黑"/>
              </a:rPr>
              <a:t>Daguang</a:t>
            </a:r>
            <a:r>
              <a:rPr lang="en-US" altLang="zh-CN" sz="1600" dirty="0">
                <a:latin typeface="微软雅黑"/>
              </a:rPr>
              <a:t> Xu5, Maximilian Baust1 and M. Jorge Cardoso</a:t>
            </a:r>
            <a:endParaRPr kumimoji="0" lang="en-US" altLang="zh-CN" sz="1600" b="0" i="0" u="none" strike="noStrike" kern="1200" cap="none" spc="0" normalizeH="0" baseline="0" noProof="0" dirty="0">
              <a:ln>
                <a:noFill/>
              </a:ln>
              <a:effectLst/>
              <a:uLnTx/>
              <a:uFillTx/>
              <a:latin typeface="微软雅黑"/>
              <a:ea typeface="微软雅黑"/>
            </a:endParaRPr>
          </a:p>
        </p:txBody>
      </p:sp>
      <p:grpSp>
        <p:nvGrpSpPr>
          <p:cNvPr id="19" name="组合 18"/>
          <p:cNvGrpSpPr/>
          <p:nvPr/>
        </p:nvGrpSpPr>
        <p:grpSpPr>
          <a:xfrm>
            <a:off x="0" y="5733713"/>
            <a:ext cx="12191999" cy="234438"/>
            <a:chOff x="0" y="5906210"/>
            <a:chExt cx="12191999" cy="234438"/>
          </a:xfrm>
        </p:grpSpPr>
        <p:cxnSp>
          <p:nvCxnSpPr>
            <p:cNvPr id="14" name="直接连接符 13"/>
            <p:cNvCxnSpPr/>
            <p:nvPr/>
          </p:nvCxnSpPr>
          <p:spPr>
            <a:xfrm>
              <a:off x="0"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95682" y="5906210"/>
              <a:ext cx="400635" cy="234438"/>
              <a:chOff x="681733" y="299449"/>
              <a:chExt cx="1084923" cy="634861"/>
            </a:xfrm>
          </p:grpSpPr>
          <p:sp>
            <p:nvSpPr>
              <p:cNvPr id="16" name="圆角矩形 1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p:cNvCxnSpPr/>
            <p:nvPr/>
          </p:nvCxnSpPr>
          <p:spPr>
            <a:xfrm>
              <a:off x="6420336"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53C33847-3BB8-475E-9A76-76E4D5BD252B}"/>
              </a:ext>
            </a:extLst>
          </p:cNvPr>
          <p:cNvSpPr txBox="1"/>
          <p:nvPr/>
        </p:nvSpPr>
        <p:spPr>
          <a:xfrm>
            <a:off x="376453" y="4265625"/>
            <a:ext cx="11387284" cy="1275670"/>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1600" b="1">
                <a:solidFill>
                  <a:prstClr val="white">
                    <a:lumMod val="50000"/>
                  </a:prstClr>
                </a:solidFill>
                <a:latin typeface="微软雅黑"/>
              </a:defRPr>
            </a:lvl1pPr>
          </a:lstStyle>
          <a:p>
            <a:pPr algn="l"/>
            <a:r>
              <a:rPr lang="en-US" altLang="zh-CN" sz="1050" dirty="0"/>
              <a:t>1NVIDIA GmbH, Munich, Germany. 2Technical University of Munich (TUM), Munich, Germany. 3NVIDIA Ltd, Reading, UK. 4NVIDIA Ltd, Cambridge, UK. 5NVIDIA Corporation, Bethesda, USA. 6Imperial College London, London, UK. 7University of Pennsylvania (UPenn), Philadelphia, PA, USA. 8Owkin, Paris, France. 9Vanderbilt University, Nashville, TN, USA. 10German Cancer Research Center (DKFZ), Heidelberg, Germany. 11Heidelberg University Hospital, Heidelberg, Germany. 12King’s College London (KCL), London, UK. 13Intel Corporation, Santa Clara, CA, USA. 14Clinical Center, National Institutes of Health (NIH), Bethesda, MD, USA. 15OpenMined, Oxford, UK. 16University of Oxford, Oxford, UK. 17Centre for the Governance of AI (</a:t>
            </a:r>
            <a:r>
              <a:rPr lang="en-US" altLang="zh-CN" sz="1050" dirty="0" err="1"/>
              <a:t>GovAI</a:t>
            </a:r>
            <a:r>
              <a:rPr lang="en-US" altLang="zh-CN" sz="1050" dirty="0"/>
              <a:t>), Oxford, UK. email: </a:t>
            </a:r>
            <a:r>
              <a:rPr lang="en-US" altLang="zh-CN" sz="1050" dirty="0">
                <a:hlinkClick r:id="rId3"/>
              </a:rPr>
              <a:t>nrieke@nvidia.com</a:t>
            </a:r>
            <a:endParaRPr lang="en-US" altLang="zh-CN" sz="1050" dirty="0"/>
          </a:p>
        </p:txBody>
      </p:sp>
      <p:sp>
        <p:nvSpPr>
          <p:cNvPr id="32" name="TextBox 31">
            <a:extLst>
              <a:ext uri="{FF2B5EF4-FFF2-40B4-BE49-F238E27FC236}">
                <a16:creationId xmlns:a16="http://schemas.microsoft.com/office/drawing/2014/main" id="{A37BE88A-3BE3-4331-9DDE-F14E5A9BCECE}"/>
              </a:ext>
            </a:extLst>
          </p:cNvPr>
          <p:cNvSpPr txBox="1"/>
          <p:nvPr/>
        </p:nvSpPr>
        <p:spPr>
          <a:xfrm>
            <a:off x="3032355" y="6036270"/>
            <a:ext cx="6105644" cy="422295"/>
          </a:xfrm>
          <a:prstGeom prst="rect">
            <a:avLst/>
          </a:prstGeom>
          <a:noFill/>
        </p:spPr>
        <p:txBody>
          <a:bodyPr wrap="square" rtlCol="0">
            <a:spAutoFit/>
            <a:scene3d>
              <a:camera prst="orthographicFront"/>
              <a:lightRig rig="threePt" dir="t"/>
            </a:scene3d>
            <a:sp3d contourW="12700"/>
          </a:bodyPr>
          <a:lstStyle>
            <a:defPPr>
              <a:defRPr lang="zh-CN"/>
            </a:defPPr>
            <a:lvl1pPr lvl="0" algn="ctr">
              <a:lnSpc>
                <a:spcPct val="150000"/>
              </a:lnSpc>
              <a:defRPr sz="1600">
                <a:solidFill>
                  <a:prstClr val="white">
                    <a:lumMod val="50000"/>
                  </a:prstClr>
                </a:solidFill>
                <a:latin typeface="微软雅黑"/>
              </a:defRPr>
            </a:lvl1pPr>
          </a:lstStyle>
          <a:p>
            <a:r>
              <a:rPr lang="en-US" altLang="zh-CN" b="1" dirty="0"/>
              <a:t>Seoul National University </a:t>
            </a:r>
            <a:r>
              <a:rPr lang="en-US" altLang="zh-CN" b="1" dirty="0" err="1"/>
              <a:t>Bundang</a:t>
            </a:r>
            <a:r>
              <a:rPr lang="en-US" altLang="zh-CN" b="1" dirty="0"/>
              <a:t> Hospital</a:t>
            </a:r>
            <a:endParaRPr lang="zh-CN" altLang="en-US" b="1" dirty="0"/>
          </a:p>
        </p:txBody>
      </p:sp>
    </p:spTree>
    <p:extLst>
      <p:ext uri="{BB962C8B-B14F-4D97-AF65-F5344CB8AC3E}">
        <p14:creationId xmlns:p14="http://schemas.microsoft.com/office/powerpoint/2010/main" val="30891584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Scale>
                                      <p:cBhvr>
                                        <p:cTn id="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
                                        </p:tgtEl>
                                        <p:attrNameLst>
                                          <p:attrName>ppt_x</p:attrName>
                                          <p:attrName>ppt_y</p:attrName>
                                        </p:attrNameLst>
                                      </p:cBhvr>
                                    </p:animMotion>
                                    <p:animEffect transition="in" filter="fade">
                                      <p:cBhvr>
                                        <p:cTn id="9" dur="1000"/>
                                        <p:tgtEl>
                                          <p:spTgt spid="21"/>
                                        </p:tgtEl>
                                      </p:cBhvr>
                                    </p:animEffect>
                                  </p:childTnLst>
                                </p:cTn>
                              </p:par>
                              <p:par>
                                <p:cTn id="10" presetID="52" presetClass="entr" presetSubtype="0" fill="hold" nodeType="withEffect">
                                  <p:stCondLst>
                                    <p:cond delay="250"/>
                                  </p:stCondLst>
                                  <p:childTnLst>
                                    <p:set>
                                      <p:cBhvr>
                                        <p:cTn id="11" dur="1" fill="hold">
                                          <p:stCondLst>
                                            <p:cond delay="0"/>
                                          </p:stCondLst>
                                        </p:cTn>
                                        <p:tgtEl>
                                          <p:spTgt spid="22"/>
                                        </p:tgtEl>
                                        <p:attrNameLst>
                                          <p:attrName>style.visibility</p:attrName>
                                        </p:attrNameLst>
                                      </p:cBhvr>
                                      <p:to>
                                        <p:strVal val="visible"/>
                                      </p:to>
                                    </p:set>
                                    <p:animScale>
                                      <p:cBhvr>
                                        <p:cTn id="1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
                                        </p:tgtEl>
                                        <p:attrNameLst>
                                          <p:attrName>ppt_x</p:attrName>
                                          <p:attrName>ppt_y</p:attrName>
                                        </p:attrNameLst>
                                      </p:cBhvr>
                                    </p:animMotion>
                                    <p:animEffect transition="in" filter="fade">
                                      <p:cBhvr>
                                        <p:cTn id="14" dur="1000"/>
                                        <p:tgtEl>
                                          <p:spTgt spid="22"/>
                                        </p:tgtEl>
                                      </p:cBhvr>
                                    </p:animEffect>
                                  </p:childTnLst>
                                </p:cTn>
                              </p:par>
                              <p:par>
                                <p:cTn id="15" presetID="52" presetClass="entr" presetSubtype="0" fill="hold" nodeType="withEffect">
                                  <p:stCondLst>
                                    <p:cond delay="500"/>
                                  </p:stCondLst>
                                  <p:childTnLst>
                                    <p:set>
                                      <p:cBhvr>
                                        <p:cTn id="16" dur="1" fill="hold">
                                          <p:stCondLst>
                                            <p:cond delay="0"/>
                                          </p:stCondLst>
                                        </p:cTn>
                                        <p:tgtEl>
                                          <p:spTgt spid="23"/>
                                        </p:tgtEl>
                                        <p:attrNameLst>
                                          <p:attrName>style.visibility</p:attrName>
                                        </p:attrNameLst>
                                      </p:cBhvr>
                                      <p:to>
                                        <p:strVal val="visible"/>
                                      </p:to>
                                    </p:set>
                                    <p:animScale>
                                      <p:cBhvr>
                                        <p:cTn id="1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3"/>
                                        </p:tgtEl>
                                        <p:attrNameLst>
                                          <p:attrName>ppt_x</p:attrName>
                                          <p:attrName>ppt_y</p:attrName>
                                        </p:attrNameLst>
                                      </p:cBhvr>
                                    </p:animMotion>
                                    <p:animEffect transition="in" filter="fade">
                                      <p:cBhvr>
                                        <p:cTn id="19" dur="1000"/>
                                        <p:tgtEl>
                                          <p:spTgt spid="23"/>
                                        </p:tgtEl>
                                      </p:cBhvr>
                                    </p:animEffect>
                                  </p:childTnLst>
                                </p:cTn>
                              </p:par>
                              <p:par>
                                <p:cTn id="20" presetID="52" presetClass="entr" presetSubtype="0"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childTnLst>
                          </p:cTn>
                        </p:par>
                        <p:par>
                          <p:cTn id="25" fill="hold">
                            <p:stCondLst>
                              <p:cond delay="1750"/>
                            </p:stCondLst>
                            <p:childTnLst>
                              <p:par>
                                <p:cTn id="26" presetID="17" presetClass="entr" presetSubtype="8"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750" fill="hold"/>
                                        <p:tgtEl>
                                          <p:spTgt spid="11"/>
                                        </p:tgtEl>
                                        <p:attrNameLst>
                                          <p:attrName>ppt_x</p:attrName>
                                        </p:attrNameLst>
                                      </p:cBhvr>
                                      <p:tavLst>
                                        <p:tav tm="0">
                                          <p:val>
                                            <p:strVal val="#ppt_x-#ppt_w/2"/>
                                          </p:val>
                                        </p:tav>
                                        <p:tav tm="100000">
                                          <p:val>
                                            <p:strVal val="#ppt_x"/>
                                          </p:val>
                                        </p:tav>
                                      </p:tavLst>
                                    </p:anim>
                                    <p:anim calcmode="lin" valueType="num">
                                      <p:cBhvr>
                                        <p:cTn id="29" dur="750" fill="hold"/>
                                        <p:tgtEl>
                                          <p:spTgt spid="11"/>
                                        </p:tgtEl>
                                        <p:attrNameLst>
                                          <p:attrName>ppt_y</p:attrName>
                                        </p:attrNameLst>
                                      </p:cBhvr>
                                      <p:tavLst>
                                        <p:tav tm="0">
                                          <p:val>
                                            <p:strVal val="#ppt_y"/>
                                          </p:val>
                                        </p:tav>
                                        <p:tav tm="100000">
                                          <p:val>
                                            <p:strVal val="#ppt_y"/>
                                          </p:val>
                                        </p:tav>
                                      </p:tavLst>
                                    </p:anim>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5800"/>
                            </p:stCondLst>
                            <p:childTnLst>
                              <p:par>
                                <p:cTn id="33" presetID="42"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par>
                          <p:cTn id="38" fill="hold">
                            <p:stCondLst>
                              <p:cond delay="6800"/>
                            </p:stCondLst>
                            <p:childTnLst>
                              <p:par>
                                <p:cTn id="39" presetID="16" presetClass="entr" presetSubtype="21"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1000"/>
                                        <p:tgtEl>
                                          <p:spTgt spid="19"/>
                                        </p:tgtEl>
                                      </p:cBhvr>
                                    </p:animEffect>
                                  </p:childTnLst>
                                </p:cTn>
                              </p:par>
                              <p:par>
                                <p:cTn id="42" presetID="52" presetClass="entr" presetSubtype="0" fill="hold" nodeType="withEffect">
                                  <p:stCondLst>
                                    <p:cond delay="500"/>
                                  </p:stCondLst>
                                  <p:childTnLst>
                                    <p:set>
                                      <p:cBhvr>
                                        <p:cTn id="43" dur="1" fill="hold">
                                          <p:stCondLst>
                                            <p:cond delay="0"/>
                                          </p:stCondLst>
                                        </p:cTn>
                                        <p:tgtEl>
                                          <p:spTgt spid="25"/>
                                        </p:tgtEl>
                                        <p:attrNameLst>
                                          <p:attrName>style.visibility</p:attrName>
                                        </p:attrNameLst>
                                      </p:cBhvr>
                                      <p:to>
                                        <p:strVal val="visible"/>
                                      </p:to>
                                    </p:set>
                                    <p:animScale>
                                      <p:cBhvr>
                                        <p:cTn id="44"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25"/>
                                        </p:tgtEl>
                                        <p:attrNameLst>
                                          <p:attrName>ppt_x</p:attrName>
                                          <p:attrName>ppt_y</p:attrName>
                                        </p:attrNameLst>
                                      </p:cBhvr>
                                    </p:animMotion>
                                    <p:animEffect transition="in" filter="fade">
                                      <p:cBhvr>
                                        <p:cTn id="46" dur="1000"/>
                                        <p:tgtEl>
                                          <p:spTgt spid="25"/>
                                        </p:tgtEl>
                                      </p:cBhvr>
                                    </p:animEffect>
                                  </p:childTnLst>
                                </p:cTn>
                              </p:par>
                              <p:par>
                                <p:cTn id="47" presetID="52" presetClass="entr" presetSubtype="0" fill="hold" nodeType="withEffect">
                                  <p:stCondLst>
                                    <p:cond delay="750"/>
                                  </p:stCondLst>
                                  <p:childTnLst>
                                    <p:set>
                                      <p:cBhvr>
                                        <p:cTn id="48" dur="1" fill="hold">
                                          <p:stCondLst>
                                            <p:cond delay="0"/>
                                          </p:stCondLst>
                                        </p:cTn>
                                        <p:tgtEl>
                                          <p:spTgt spid="28"/>
                                        </p:tgtEl>
                                        <p:attrNameLst>
                                          <p:attrName>style.visibility</p:attrName>
                                        </p:attrNameLst>
                                      </p:cBhvr>
                                      <p:to>
                                        <p:strVal val="visible"/>
                                      </p:to>
                                    </p:set>
                                    <p:animScale>
                                      <p:cBhvr>
                                        <p:cTn id="49"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28"/>
                                        </p:tgtEl>
                                        <p:attrNameLst>
                                          <p:attrName>ppt_x</p:attrName>
                                          <p:attrName>ppt_y</p:attrName>
                                        </p:attrNameLst>
                                      </p:cBhvr>
                                    </p:animMotion>
                                    <p:animEffect transition="in" filter="fade">
                                      <p:cBhvr>
                                        <p:cTn id="5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419031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Data: A large database encompassing the full spectrum of possible anatomies, pathologies, and input data types.</a:t>
            </a:r>
          </a:p>
          <a:p>
            <a:pPr>
              <a:lnSpc>
                <a:spcPct val="150000"/>
              </a:lnSpc>
            </a:pPr>
            <a:r>
              <a:rPr lang="en-US" altLang="zh-CN" sz="2000" dirty="0"/>
              <a:t>Hard to obtain data.</a:t>
            </a:r>
          </a:p>
          <a:p>
            <a:pPr marL="342900" indent="-342900">
              <a:lnSpc>
                <a:spcPct val="150000"/>
              </a:lnSpc>
              <a:buFont typeface="Arial" panose="020B0604020202020204" pitchFamily="34" charset="0"/>
              <a:buChar char="•"/>
            </a:pPr>
            <a:r>
              <a:rPr lang="en-US" altLang="zh-CN" sz="2000" dirty="0"/>
              <a:t>Highly Sensitive</a:t>
            </a:r>
          </a:p>
          <a:p>
            <a:pPr marL="342900" indent="-342900">
              <a:lnSpc>
                <a:spcPct val="150000"/>
              </a:lnSpc>
              <a:buFont typeface="Arial" panose="020B0604020202020204" pitchFamily="34" charset="0"/>
              <a:buChar char="•"/>
            </a:pPr>
            <a:r>
              <a:rPr lang="en-US" altLang="zh-CN" sz="2000" dirty="0"/>
              <a:t>Regulated usage</a:t>
            </a:r>
          </a:p>
          <a:p>
            <a:pPr marL="342900" indent="-342900">
              <a:lnSpc>
                <a:spcPct val="150000"/>
              </a:lnSpc>
              <a:buFont typeface="Arial" panose="020B0604020202020204" pitchFamily="34" charset="0"/>
              <a:buChar char="•"/>
            </a:pPr>
            <a:r>
              <a:rPr lang="en-US" altLang="zh-CN" sz="2000" dirty="0"/>
              <a:t>Cost and values of data - Retainment</a:t>
            </a:r>
          </a:p>
          <a:p>
            <a:pPr>
              <a:lnSpc>
                <a:spcPct val="150000"/>
              </a:lnSpc>
            </a:pPr>
            <a:r>
              <a:rPr lang="en-US" altLang="zh-CN" sz="2000" dirty="0"/>
              <a:t>Removing metadata to preserve privacy.</a:t>
            </a:r>
          </a:p>
          <a:p>
            <a:pPr marL="342900" indent="-342900">
              <a:lnSpc>
                <a:spcPct val="150000"/>
              </a:lnSpc>
              <a:buFont typeface="Arial" panose="020B0604020202020204" pitchFamily="34" charset="0"/>
              <a:buChar char="•"/>
            </a:pPr>
            <a:r>
              <a:rPr lang="en-US" altLang="zh-CN" sz="2000" dirty="0"/>
              <a:t>Such as patient name or date of birth.</a:t>
            </a:r>
          </a:p>
          <a:p>
            <a:pPr marL="342900" indent="-342900">
              <a:lnSpc>
                <a:spcPct val="150000"/>
              </a:lnSpc>
              <a:buFont typeface="Arial" panose="020B0604020202020204" pitchFamily="34" charset="0"/>
              <a:buChar char="•"/>
            </a:pPr>
            <a:r>
              <a:rPr lang="en-US" altLang="zh-CN" sz="2000" dirty="0"/>
              <a:t>Enough? - reconstruct a patient’s face from CT or MRI data.</a:t>
            </a:r>
            <a:endParaRPr lang="zh-CN" altLang="en-US" sz="2000" dirty="0"/>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AI-based </a:t>
            </a:r>
            <a:r>
              <a:rPr lang="en-US" altLang="zh-CN" sz="2400" b="1" dirty="0" err="1">
                <a:solidFill>
                  <a:schemeClr val="tx1">
                    <a:lumMod val="75000"/>
                    <a:lumOff val="25000"/>
                  </a:schemeClr>
                </a:solidFill>
              </a:rPr>
              <a:t>tumour</a:t>
            </a:r>
            <a:r>
              <a:rPr lang="en-US" altLang="zh-CN" sz="2400" b="1" dirty="0">
                <a:solidFill>
                  <a:schemeClr val="tx1">
                    <a:lumMod val="75000"/>
                    <a:lumOff val="25000"/>
                  </a:schemeClr>
                </a:solidFill>
              </a:rPr>
              <a:t> detector</a:t>
            </a:r>
            <a:endParaRPr lang="zh-CN" altLang="en-US" sz="2400" b="1" dirty="0">
              <a:solidFill>
                <a:schemeClr val="tx1">
                  <a:lumMod val="75000"/>
                  <a:lumOff val="25000"/>
                </a:schemeClr>
              </a:solidFill>
            </a:endParaRPr>
          </a:p>
        </p:txBody>
      </p:sp>
      <p:sp>
        <p:nvSpPr>
          <p:cNvPr id="14" name="TextBox 13">
            <a:extLst>
              <a:ext uri="{FF2B5EF4-FFF2-40B4-BE49-F238E27FC236}">
                <a16:creationId xmlns:a16="http://schemas.microsoft.com/office/drawing/2014/main" id="{87BCE19A-7A88-4D7D-ABDD-276066241CD5}"/>
              </a:ext>
            </a:extLst>
          </p:cNvPr>
          <p:cNvSpPr txBox="1"/>
          <p:nvPr/>
        </p:nvSpPr>
        <p:spPr>
          <a:xfrm>
            <a:off x="8004628" y="2967335"/>
            <a:ext cx="3127828" cy="461665"/>
          </a:xfrm>
          <a:prstGeom prst="rect">
            <a:avLst/>
          </a:prstGeom>
          <a:noFill/>
        </p:spPr>
        <p:txBody>
          <a:bodyPr wrap="square">
            <a:spAutoFit/>
          </a:bodyPr>
          <a:lstStyle/>
          <a:p>
            <a:r>
              <a:rPr lang="en-US" altLang="zh-CN" sz="2400" b="1" dirty="0">
                <a:solidFill>
                  <a:srgbClr val="FF5130"/>
                </a:solidFill>
              </a:rPr>
              <a:t>Federated Learning!</a:t>
            </a:r>
            <a:endParaRPr lang="zh-CN" altLang="en-US" sz="2400" b="1" dirty="0">
              <a:solidFill>
                <a:srgbClr val="FF5130"/>
              </a:solidFill>
            </a:endParaRPr>
          </a:p>
        </p:txBody>
      </p:sp>
    </p:spTree>
    <p:extLst>
      <p:ext uri="{BB962C8B-B14F-4D97-AF65-F5344CB8AC3E}">
        <p14:creationId xmlns:p14="http://schemas.microsoft.com/office/powerpoint/2010/main" val="3958100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animEffect transition="in" filter="fade">
                                      <p:cBhvr>
                                        <p:cTn id="7" dur="500"/>
                                        <p:tgtEl>
                                          <p:spTgt spid="2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5" end="5"/>
                                            </p:txEl>
                                          </p:spTgt>
                                        </p:tgtEl>
                                        <p:attrNameLst>
                                          <p:attrName>style.visibility</p:attrName>
                                        </p:attrNameLst>
                                      </p:cBhvr>
                                      <p:to>
                                        <p:strVal val="visible"/>
                                      </p:to>
                                    </p:set>
                                    <p:animEffect transition="in" filter="fade">
                                      <p:cBhvr>
                                        <p:cTn id="12" dur="500"/>
                                        <p:tgtEl>
                                          <p:spTgt spid="2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6" end="6"/>
                                            </p:txEl>
                                          </p:spTgt>
                                        </p:tgtEl>
                                        <p:attrNameLst>
                                          <p:attrName>style.visibility</p:attrName>
                                        </p:attrNameLst>
                                      </p:cBhvr>
                                      <p:to>
                                        <p:strVal val="visible"/>
                                      </p:to>
                                    </p:set>
                                    <p:animEffect transition="in" filter="fade">
                                      <p:cBhvr>
                                        <p:cTn id="17" dur="500"/>
                                        <p:tgtEl>
                                          <p:spTgt spid="20">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7" end="7"/>
                                            </p:txEl>
                                          </p:spTgt>
                                        </p:tgtEl>
                                        <p:attrNameLst>
                                          <p:attrName>style.visibility</p:attrName>
                                        </p:attrNameLst>
                                      </p:cBhvr>
                                      <p:to>
                                        <p:strVal val="visible"/>
                                      </p:to>
                                    </p:set>
                                    <p:animEffect transition="in" filter="fade">
                                      <p:cBhvr>
                                        <p:cTn id="22" dur="500"/>
                                        <p:tgtEl>
                                          <p:spTgt spid="2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557530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Data governance and privacy?</a:t>
            </a:r>
          </a:p>
          <a:p>
            <a:pPr marL="342900" indent="-342900">
              <a:lnSpc>
                <a:spcPct val="150000"/>
              </a:lnSpc>
              <a:buFont typeface="Arial" panose="020B0604020202020204" pitchFamily="34" charset="0"/>
              <a:buChar char="•"/>
            </a:pPr>
            <a:r>
              <a:rPr lang="en-US" altLang="zh-CN" sz="2000" dirty="0"/>
              <a:t>algorithms collaboratively without exchanging the data itself</a:t>
            </a:r>
          </a:p>
          <a:p>
            <a:pPr>
              <a:lnSpc>
                <a:spcPct val="150000"/>
              </a:lnSpc>
            </a:pPr>
            <a:r>
              <a:rPr lang="en-US" altLang="zh-CN" sz="2000" dirty="0"/>
              <a:t>FL from edge devices to healthcare apps</a:t>
            </a:r>
          </a:p>
          <a:p>
            <a:pPr marL="342900" indent="-342900">
              <a:lnSpc>
                <a:spcPct val="150000"/>
              </a:lnSpc>
              <a:buFont typeface="Arial" panose="020B0604020202020204" pitchFamily="34" charset="0"/>
              <a:buChar char="•"/>
            </a:pPr>
            <a:r>
              <a:rPr lang="en-US" altLang="zh-CN" sz="2000" dirty="0"/>
              <a:t>In the form of a consensus model</a:t>
            </a:r>
          </a:p>
          <a:p>
            <a:pPr marL="342900" indent="-342900">
              <a:lnSpc>
                <a:spcPct val="150000"/>
              </a:lnSpc>
              <a:buFont typeface="Arial" panose="020B0604020202020204" pitchFamily="34" charset="0"/>
              <a:buChar char="•"/>
            </a:pPr>
            <a:r>
              <a:rPr lang="en-US" altLang="zh-CN" sz="2000" dirty="0"/>
              <a:t>without moving patient data beyond the firewalls of the institutions</a:t>
            </a:r>
          </a:p>
          <a:p>
            <a:pPr marL="342900" indent="-342900">
              <a:lnSpc>
                <a:spcPct val="150000"/>
              </a:lnSpc>
              <a:buFont typeface="Arial" panose="020B0604020202020204" pitchFamily="34" charset="0"/>
              <a:buChar char="•"/>
            </a:pPr>
            <a:endParaRPr lang="en-US" altLang="zh-CN" sz="2000" dirty="0"/>
          </a:p>
          <a:p>
            <a:pPr>
              <a:lnSpc>
                <a:spcPct val="150000"/>
              </a:lnSpc>
            </a:pPr>
            <a:r>
              <a:rPr lang="en-US" altLang="zh-CN" sz="2000" dirty="0"/>
              <a:t>Successful </a:t>
            </a:r>
            <a:r>
              <a:rPr lang="en-US" altLang="zh-CN" sz="2000" dirty="0" err="1"/>
              <a:t>Impl</a:t>
            </a:r>
            <a:r>
              <a:rPr lang="en-US" altLang="zh-CN" sz="2000" dirty="0"/>
              <a:t>.</a:t>
            </a:r>
          </a:p>
          <a:p>
            <a:pPr marL="342900" indent="-342900">
              <a:lnSpc>
                <a:spcPct val="150000"/>
              </a:lnSpc>
              <a:buFont typeface="Arial" panose="020B0604020202020204" pitchFamily="34" charset="0"/>
              <a:buChar char="•"/>
            </a:pPr>
            <a:r>
              <a:rPr lang="en-US" altLang="zh-CN" sz="2000" dirty="0"/>
              <a:t>Precision medicine at large-scale</a:t>
            </a:r>
          </a:p>
          <a:p>
            <a:pPr marL="342900" indent="-342900">
              <a:lnSpc>
                <a:spcPct val="150000"/>
              </a:lnSpc>
              <a:buFont typeface="Arial" panose="020B0604020202020204" pitchFamily="34" charset="0"/>
              <a:buChar char="•"/>
            </a:pPr>
            <a:r>
              <a:rPr lang="en-US" altLang="zh-CN" sz="2000" dirty="0"/>
              <a:t>Unbiased decisions</a:t>
            </a:r>
          </a:p>
          <a:p>
            <a:pPr marL="342900" indent="-342900">
              <a:lnSpc>
                <a:spcPct val="150000"/>
              </a:lnSpc>
              <a:buFont typeface="Arial" panose="020B0604020202020204" pitchFamily="34" charset="0"/>
              <a:buChar char="•"/>
            </a:pPr>
            <a:r>
              <a:rPr lang="en-US" altLang="zh-CN" sz="2000" dirty="0"/>
              <a:t>Optimally reflect an individual’s physiology</a:t>
            </a:r>
          </a:p>
          <a:p>
            <a:pPr marL="342900" indent="-342900">
              <a:lnSpc>
                <a:spcPct val="150000"/>
              </a:lnSpc>
              <a:buFont typeface="Arial" panose="020B0604020202020204" pitchFamily="34" charset="0"/>
              <a:buChar char="•"/>
            </a:pPr>
            <a:r>
              <a:rPr lang="en-US" altLang="zh-CN" sz="2000" dirty="0"/>
              <a:t>Sensitive to rare diseases (under governance and privacy concerns). </a:t>
            </a:r>
          </a:p>
          <a:p>
            <a:pPr marL="342900" indent="-342900">
              <a:lnSpc>
                <a:spcPct val="150000"/>
              </a:lnSpc>
              <a:buFont typeface="Arial" panose="020B0604020202020204" pitchFamily="34" charset="0"/>
              <a:buChar char="•"/>
            </a:pPr>
            <a:r>
              <a:rPr lang="en-US" altLang="zh-CN" sz="2000" dirty="0"/>
              <a:t>Without compromising safety or patient privacy (Rigorous technical consideration). </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FL</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76025963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FL</a:t>
            </a:r>
            <a:endParaRPr lang="zh-CN" altLang="en-US" sz="2400" b="1" dirty="0">
              <a:solidFill>
                <a:schemeClr val="tx1">
                  <a:lumMod val="75000"/>
                  <a:lumOff val="25000"/>
                </a:schemeClr>
              </a:solidFill>
            </a:endParaRPr>
          </a:p>
        </p:txBody>
      </p:sp>
      <p:pic>
        <p:nvPicPr>
          <p:cNvPr id="10" name="Picture 9">
            <a:extLst>
              <a:ext uri="{FF2B5EF4-FFF2-40B4-BE49-F238E27FC236}">
                <a16:creationId xmlns:a16="http://schemas.microsoft.com/office/drawing/2014/main" id="{2CC2A186-56CE-4D90-ABF0-D09EDF0D570D}"/>
              </a:ext>
            </a:extLst>
          </p:cNvPr>
          <p:cNvPicPr>
            <a:picLocks noChangeAspect="1"/>
          </p:cNvPicPr>
          <p:nvPr/>
        </p:nvPicPr>
        <p:blipFill>
          <a:blip r:embed="rId3"/>
          <a:stretch>
            <a:fillRect/>
          </a:stretch>
        </p:blipFill>
        <p:spPr>
          <a:xfrm>
            <a:off x="1358840" y="979149"/>
            <a:ext cx="10432261" cy="5317661"/>
          </a:xfrm>
          <a:prstGeom prst="rect">
            <a:avLst/>
          </a:prstGeom>
        </p:spPr>
      </p:pic>
      <p:sp>
        <p:nvSpPr>
          <p:cNvPr id="20" name="矩形 19">
            <a:extLst>
              <a:ext uri="{FF2B5EF4-FFF2-40B4-BE49-F238E27FC236}">
                <a16:creationId xmlns:a16="http://schemas.microsoft.com/office/drawing/2014/main" id="{E3EB1709-6D20-4440-8800-976CC5E9712E}"/>
              </a:ext>
            </a:extLst>
          </p:cNvPr>
          <p:cNvSpPr/>
          <p:nvPr/>
        </p:nvSpPr>
        <p:spPr>
          <a:xfrm>
            <a:off x="481065" y="3800216"/>
            <a:ext cx="4816650" cy="2805320"/>
          </a:xfrm>
          <a:prstGeom prst="rect">
            <a:avLst/>
          </a:prstGeom>
          <a:solidFill>
            <a:srgbClr val="FFFFFF"/>
          </a:solidFill>
          <a:ln w="28575">
            <a:solidFill>
              <a:schemeClr val="accent1"/>
            </a:solidFill>
          </a:ln>
        </p:spPr>
        <p:txBody>
          <a:bodyPr wrap="square">
            <a:spAutoFit/>
            <a:scene3d>
              <a:camera prst="orthographicFront"/>
              <a:lightRig rig="threePt" dir="t"/>
            </a:scene3d>
            <a:sp3d contourW="12700"/>
          </a:bodyPr>
          <a:lstStyle/>
          <a:p>
            <a:pPr>
              <a:lnSpc>
                <a:spcPct val="150000"/>
              </a:lnSpc>
            </a:pPr>
            <a:r>
              <a:rPr lang="en-US" altLang="zh-CN" sz="2000" dirty="0"/>
              <a:t>Models trained by FL can achieve performance levels:</a:t>
            </a:r>
          </a:p>
          <a:p>
            <a:pPr marL="342900" indent="-342900">
              <a:lnSpc>
                <a:spcPct val="150000"/>
              </a:lnSpc>
              <a:buFont typeface="Arial" panose="020B0604020202020204" pitchFamily="34" charset="0"/>
              <a:buChar char="•"/>
            </a:pPr>
            <a:r>
              <a:rPr lang="en-US" altLang="zh-CN" sz="2000" dirty="0"/>
              <a:t>comparable to ones trained on centrally hosted data sets </a:t>
            </a:r>
          </a:p>
          <a:p>
            <a:pPr marL="342900" indent="-342900">
              <a:lnSpc>
                <a:spcPct val="150000"/>
              </a:lnSpc>
              <a:buFont typeface="Arial" panose="020B0604020202020204" pitchFamily="34" charset="0"/>
              <a:buChar char="•"/>
            </a:pPr>
            <a:r>
              <a:rPr lang="en-US" altLang="zh-CN" sz="2000" dirty="0"/>
              <a:t>superior to models that only see isolated single-institutional data.</a:t>
            </a:r>
            <a:endParaRPr lang="zh-CN" altLang="en-US" sz="2000" dirty="0"/>
          </a:p>
        </p:txBody>
      </p:sp>
    </p:spTree>
    <p:extLst>
      <p:ext uri="{BB962C8B-B14F-4D97-AF65-F5344CB8AC3E}">
        <p14:creationId xmlns:p14="http://schemas.microsoft.com/office/powerpoint/2010/main" val="4091444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703420" y="1778606"/>
            <a:ext cx="1166123" cy="1166123"/>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562289" y="905156"/>
            <a:ext cx="3114000" cy="3114000"/>
            <a:chOff x="4613089" y="790856"/>
            <a:chExt cx="3114000" cy="3114000"/>
          </a:xfrm>
        </p:grpSpPr>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13089" y="790856"/>
              <a:ext cx="3112826" cy="3112826"/>
            </a:xfrm>
            <a:prstGeom prst="ellipse">
              <a:avLst/>
            </a:prstGeom>
          </p:spPr>
        </p:pic>
        <p:sp>
          <p:nvSpPr>
            <p:cNvPr id="21" name="椭圆 20"/>
            <p:cNvSpPr/>
            <p:nvPr/>
          </p:nvSpPr>
          <p:spPr>
            <a:xfrm>
              <a:off x="4613089" y="790856"/>
              <a:ext cx="3114000" cy="3114000"/>
            </a:xfrm>
            <a:prstGeom prst="ellipse">
              <a:avLst/>
            </a:prstGeom>
            <a:gradFill flip="none" rotWithShape="1">
              <a:gsLst>
                <a:gs pos="0">
                  <a:srgbClr val="37D1DC">
                    <a:alpha val="40000"/>
                  </a:srgbClr>
                </a:gs>
                <a:gs pos="100000">
                  <a:srgbClr val="5B87E5">
                    <a:alpha val="4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4286481" y="2944728"/>
            <a:ext cx="802693" cy="802693"/>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72415" y="2944728"/>
            <a:ext cx="551034" cy="551034"/>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733838" y="2086150"/>
            <a:ext cx="858578" cy="85857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63127" y="3258328"/>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33984" y="2228182"/>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33514" y="2711341"/>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28000" y="3720503"/>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CE2F27-1948-4AAF-B7D2-B7B4F23C2784}"/>
              </a:ext>
            </a:extLst>
          </p:cNvPr>
          <p:cNvSpPr/>
          <p:nvPr/>
        </p:nvSpPr>
        <p:spPr>
          <a:xfrm>
            <a:off x="1969852" y="4587277"/>
            <a:ext cx="8297699" cy="136556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rPr>
              <a:t>Data-driven Medicine Requires</a:t>
            </a:r>
          </a:p>
          <a:p>
            <a:pPr algn="ctr">
              <a:lnSpc>
                <a:spcPct val="120000"/>
              </a:lnSpc>
            </a:pPr>
            <a:r>
              <a:rPr lang="en-US" altLang="zh-CN"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rPr>
              <a:t>Federated Efforts</a:t>
            </a:r>
          </a:p>
        </p:txBody>
      </p:sp>
      <p:sp>
        <p:nvSpPr>
          <p:cNvPr id="16" name="文本框 15"/>
          <p:cNvSpPr txBox="1"/>
          <p:nvPr/>
        </p:nvSpPr>
        <p:spPr>
          <a:xfrm>
            <a:off x="5555673" y="1908158"/>
            <a:ext cx="1127232"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chemeClr val="bg1"/>
                </a:solidFill>
                <a:effectLst/>
                <a:uLnTx/>
                <a:uFillTx/>
                <a:latin typeface="Arial"/>
                <a:ea typeface="微软雅黑"/>
                <a:cs typeface="+mn-cs"/>
              </a:rPr>
              <a:t>02</a:t>
            </a:r>
            <a:endParaRPr kumimoji="0" lang="zh-CN" altLang="en-US" sz="6600" b="1" i="0" u="none" strike="noStrike" kern="1200" cap="none" spc="0" normalizeH="0" baseline="0" noProof="0" dirty="0">
              <a:ln>
                <a:noFill/>
              </a:ln>
              <a:solidFill>
                <a:schemeClr val="bg1"/>
              </a:solidFill>
              <a:effectLst/>
              <a:uLnTx/>
              <a:uFillTx/>
              <a:latin typeface="Arial"/>
              <a:ea typeface="微软雅黑"/>
              <a:cs typeface="+mn-cs"/>
            </a:endParaRPr>
          </a:p>
        </p:txBody>
      </p:sp>
    </p:spTree>
    <p:extLst>
      <p:ext uri="{BB962C8B-B14F-4D97-AF65-F5344CB8AC3E}">
        <p14:creationId xmlns:p14="http://schemas.microsoft.com/office/powerpoint/2010/main" val="1404678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fltVal val="0.5"/>
                                          </p:val>
                                        </p:tav>
                                        <p:tav tm="100000">
                                          <p:val>
                                            <p:strVal val="#ppt_x"/>
                                          </p:val>
                                        </p:tav>
                                      </p:tavLst>
                                    </p:anim>
                                    <p:anim calcmode="lin" valueType="num">
                                      <p:cBhvr>
                                        <p:cTn id="18" dur="500" fill="hold"/>
                                        <p:tgtEl>
                                          <p:spTgt spid="22"/>
                                        </p:tgtEl>
                                        <p:attrNameLst>
                                          <p:attrName>ppt_y</p:attrName>
                                        </p:attrNameLst>
                                      </p:cBhvr>
                                      <p:tavLst>
                                        <p:tav tm="0">
                                          <p:val>
                                            <p:fltVal val="0.5"/>
                                          </p:val>
                                        </p:tav>
                                        <p:tav tm="100000">
                                          <p:val>
                                            <p:strVal val="#ppt_y"/>
                                          </p:val>
                                        </p:tav>
                                      </p:tavLst>
                                    </p:anim>
                                  </p:childTnLst>
                                </p:cTn>
                              </p:par>
                              <p:par>
                                <p:cTn id="19" presetID="10" presetClass="entr" presetSubtype="0" fill="hold" grpId="0" nodeType="withEffect">
                                  <p:stCondLst>
                                    <p:cond delay="2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53" presetClass="entr" presetSubtype="528" fill="hold" grpId="0" nodeType="withEffect">
                                  <p:stCondLst>
                                    <p:cond delay="25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anim calcmode="lin" valueType="num">
                                      <p:cBhvr>
                                        <p:cTn id="27" dur="500" fill="hold"/>
                                        <p:tgtEl>
                                          <p:spTgt spid="6"/>
                                        </p:tgtEl>
                                        <p:attrNameLst>
                                          <p:attrName>ppt_x</p:attrName>
                                        </p:attrNameLst>
                                      </p:cBhvr>
                                      <p:tavLst>
                                        <p:tav tm="0">
                                          <p:val>
                                            <p:fltVal val="0.5"/>
                                          </p:val>
                                        </p:tav>
                                        <p:tav tm="100000">
                                          <p:val>
                                            <p:strVal val="#ppt_x"/>
                                          </p:val>
                                        </p:tav>
                                      </p:tavLst>
                                    </p:anim>
                                    <p:anim calcmode="lin" valueType="num">
                                      <p:cBhvr>
                                        <p:cTn id="28" dur="500" fill="hold"/>
                                        <p:tgtEl>
                                          <p:spTgt spid="6"/>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100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anim calcmode="lin" valueType="num">
                                      <p:cBhvr>
                                        <p:cTn id="48" dur="500" fill="hold"/>
                                        <p:tgtEl>
                                          <p:spTgt spid="9"/>
                                        </p:tgtEl>
                                        <p:attrNameLst>
                                          <p:attrName>ppt_x</p:attrName>
                                        </p:attrNameLst>
                                      </p:cBhvr>
                                      <p:tavLst>
                                        <p:tav tm="0">
                                          <p:val>
                                            <p:fltVal val="0.5"/>
                                          </p:val>
                                        </p:tav>
                                        <p:tav tm="100000">
                                          <p:val>
                                            <p:strVal val="#ppt_x"/>
                                          </p:val>
                                        </p:tav>
                                      </p:tavLst>
                                    </p:anim>
                                    <p:anim calcmode="lin" valueType="num">
                                      <p:cBhvr>
                                        <p:cTn id="49" dur="500" fill="hold"/>
                                        <p:tgtEl>
                                          <p:spTgt spid="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17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fltVal val="0.5"/>
                                          </p:val>
                                        </p:tav>
                                        <p:tav tm="100000">
                                          <p:val>
                                            <p:strVal val="#ppt_x"/>
                                          </p:val>
                                        </p:tav>
                                      </p:tavLst>
                                    </p:anim>
                                    <p:anim calcmode="lin" valueType="num">
                                      <p:cBhvr>
                                        <p:cTn id="56" dur="500" fill="hold"/>
                                        <p:tgtEl>
                                          <p:spTgt spid="1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1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fltVal val="0.5"/>
                                          </p:val>
                                        </p:tav>
                                        <p:tav tm="100000">
                                          <p:val>
                                            <p:strVal val="#ppt_x"/>
                                          </p:val>
                                        </p:tav>
                                      </p:tavLst>
                                    </p:anim>
                                    <p:anim calcmode="lin" valueType="num">
                                      <p:cBhvr>
                                        <p:cTn id="63" dur="500" fill="hold"/>
                                        <p:tgtEl>
                                          <p:spTgt spid="11"/>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50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anim calcmode="lin" valueType="num">
                                      <p:cBhvr>
                                        <p:cTn id="69" dur="500" fill="hold"/>
                                        <p:tgtEl>
                                          <p:spTgt spid="12"/>
                                        </p:tgtEl>
                                        <p:attrNameLst>
                                          <p:attrName>ppt_x</p:attrName>
                                        </p:attrNameLst>
                                      </p:cBhvr>
                                      <p:tavLst>
                                        <p:tav tm="0">
                                          <p:val>
                                            <p:fltVal val="0.5"/>
                                          </p:val>
                                        </p:tav>
                                        <p:tav tm="100000">
                                          <p:val>
                                            <p:strVal val="#ppt_x"/>
                                          </p:val>
                                        </p:tav>
                                      </p:tavLst>
                                    </p:anim>
                                    <p:anim calcmode="lin" valueType="num">
                                      <p:cBhvr>
                                        <p:cTn id="70"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4EB5A-ACF4-444F-ACEF-500FA7ADD0BC}"/>
              </a:ext>
            </a:extLst>
          </p:cNvPr>
          <p:cNvSpPr txBox="1"/>
          <p:nvPr/>
        </p:nvSpPr>
        <p:spPr>
          <a:xfrm>
            <a:off x="566057" y="475733"/>
            <a:ext cx="9956800" cy="523220"/>
          </a:xfrm>
          <a:prstGeom prst="rect">
            <a:avLst/>
          </a:prstGeom>
          <a:noFill/>
        </p:spPr>
        <p:txBody>
          <a:bodyPr wrap="square">
            <a:spAutoFit/>
          </a:bodyPr>
          <a:lstStyle/>
          <a:p>
            <a:r>
              <a:rPr lang="en-US" altLang="zh-CN" sz="2800" b="1" i="0" u="none" strike="noStrike" baseline="0" dirty="0">
                <a:latin typeface="AdvOT3b30f6db.B"/>
              </a:rPr>
              <a:t>DATA-DRIVEN MEDICINE REQUIRES FEDERATED EFFORTS</a:t>
            </a:r>
            <a:endParaRPr lang="zh-CN" altLang="en-US" sz="2800" b="1" dirty="0"/>
          </a:p>
        </p:txBody>
      </p:sp>
      <p:sp>
        <p:nvSpPr>
          <p:cNvPr id="5" name="TextBox 4">
            <a:extLst>
              <a:ext uri="{FF2B5EF4-FFF2-40B4-BE49-F238E27FC236}">
                <a16:creationId xmlns:a16="http://schemas.microsoft.com/office/drawing/2014/main" id="{B32A2DD2-43E0-4E4A-A220-E19C30DAC1EC}"/>
              </a:ext>
            </a:extLst>
          </p:cNvPr>
          <p:cNvSpPr txBox="1"/>
          <p:nvPr/>
        </p:nvSpPr>
        <p:spPr>
          <a:xfrm>
            <a:off x="1132113" y="1179063"/>
            <a:ext cx="8476343" cy="95866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t>DL: current knowledge discovery approach</a:t>
            </a:r>
          </a:p>
          <a:p>
            <a:pPr marL="342900" indent="-342900">
              <a:lnSpc>
                <a:spcPct val="150000"/>
              </a:lnSpc>
              <a:buFont typeface="Arial" panose="020B0604020202020204" pitchFamily="34" charset="0"/>
              <a:buChar char="•"/>
            </a:pPr>
            <a:r>
              <a:rPr lang="en-US" altLang="zh-CN" sz="2000" dirty="0"/>
              <a:t>But… large and diverse data sets – difficult to obtain</a:t>
            </a:r>
            <a:endParaRPr lang="zh-CN" altLang="en-US" sz="2000" dirty="0"/>
          </a:p>
        </p:txBody>
      </p:sp>
      <p:sp>
        <p:nvSpPr>
          <p:cNvPr id="6" name="Speech Bubble: Rectangle 5">
            <a:extLst>
              <a:ext uri="{FF2B5EF4-FFF2-40B4-BE49-F238E27FC236}">
                <a16:creationId xmlns:a16="http://schemas.microsoft.com/office/drawing/2014/main" id="{FAA24563-91A0-4F03-8053-D127C2750B99}"/>
              </a:ext>
            </a:extLst>
          </p:cNvPr>
          <p:cNvSpPr/>
          <p:nvPr/>
        </p:nvSpPr>
        <p:spPr>
          <a:xfrm>
            <a:off x="4470400" y="2489200"/>
            <a:ext cx="4702629" cy="3189737"/>
          </a:xfrm>
          <a:prstGeom prst="wedgeRectCallout">
            <a:avLst>
              <a:gd name="adj1" fmla="val -100463"/>
              <a:gd name="adj2" fmla="val -972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Data-driven approaches rely on data that </a:t>
            </a:r>
            <a:r>
              <a:rPr lang="en-US" altLang="zh-CN" dirty="0">
                <a:solidFill>
                  <a:srgbClr val="FF5130"/>
                </a:solidFill>
              </a:rPr>
              <a:t>truly represent </a:t>
            </a:r>
            <a:r>
              <a:rPr lang="en-US" altLang="zh-CN" dirty="0"/>
              <a:t>the underlying data distribution of the problem.</a:t>
            </a:r>
          </a:p>
          <a:p>
            <a:pPr algn="ctr"/>
            <a:endParaRPr lang="en-US" altLang="zh-CN" dirty="0"/>
          </a:p>
          <a:p>
            <a:pPr algn="ctr"/>
            <a:r>
              <a:rPr lang="en-US" altLang="zh-CN" dirty="0"/>
              <a:t>Current Algo:</a:t>
            </a:r>
            <a:r>
              <a:rPr lang="zh-CN" altLang="en-US" dirty="0"/>
              <a:t> </a:t>
            </a:r>
            <a:r>
              <a:rPr lang="en-US" altLang="zh-CN" dirty="0"/>
              <a:t>carefully curated data sets</a:t>
            </a:r>
            <a:endParaRPr lang="zh-CN" altLang="en-US" dirty="0"/>
          </a:p>
        </p:txBody>
      </p:sp>
    </p:spTree>
    <p:extLst>
      <p:ext uri="{BB962C8B-B14F-4D97-AF65-F5344CB8AC3E}">
        <p14:creationId xmlns:p14="http://schemas.microsoft.com/office/powerpoint/2010/main" val="2885642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4EB5A-ACF4-444F-ACEF-500FA7ADD0BC}"/>
              </a:ext>
            </a:extLst>
          </p:cNvPr>
          <p:cNvSpPr txBox="1"/>
          <p:nvPr/>
        </p:nvSpPr>
        <p:spPr>
          <a:xfrm>
            <a:off x="566057" y="475733"/>
            <a:ext cx="9956800" cy="523220"/>
          </a:xfrm>
          <a:prstGeom prst="rect">
            <a:avLst/>
          </a:prstGeom>
          <a:noFill/>
        </p:spPr>
        <p:txBody>
          <a:bodyPr wrap="square">
            <a:spAutoFit/>
          </a:bodyPr>
          <a:lstStyle/>
          <a:p>
            <a:r>
              <a:rPr lang="en-US" altLang="zh-CN" sz="2800" b="1" i="0" u="none" strike="noStrike" baseline="0" dirty="0">
                <a:latin typeface="AdvOT3b30f6db.B"/>
              </a:rPr>
              <a:t>DATA-DRIVEN MEDICINE REQUIRES FEDERATED EFFORTS</a:t>
            </a:r>
            <a:endParaRPr lang="zh-CN" altLang="en-US" sz="2800" b="1" dirty="0"/>
          </a:p>
        </p:txBody>
      </p:sp>
      <p:sp>
        <p:nvSpPr>
          <p:cNvPr id="5" name="TextBox 4">
            <a:extLst>
              <a:ext uri="{FF2B5EF4-FFF2-40B4-BE49-F238E27FC236}">
                <a16:creationId xmlns:a16="http://schemas.microsoft.com/office/drawing/2014/main" id="{B32A2DD2-43E0-4E4A-A220-E19C30DAC1EC}"/>
              </a:ext>
            </a:extLst>
          </p:cNvPr>
          <p:cNvSpPr txBox="1"/>
          <p:nvPr/>
        </p:nvSpPr>
        <p:spPr>
          <a:xfrm>
            <a:off x="1320798" y="1333843"/>
            <a:ext cx="9100458" cy="4190314"/>
          </a:xfrm>
          <a:prstGeom prst="rect">
            <a:avLst/>
          </a:prstGeom>
          <a:noFill/>
        </p:spPr>
        <p:txBody>
          <a:bodyPr wrap="square">
            <a:spAutoFit/>
          </a:bodyPr>
          <a:lstStyle/>
          <a:p>
            <a:pPr>
              <a:lnSpc>
                <a:spcPct val="150000"/>
              </a:lnSpc>
            </a:pPr>
            <a:r>
              <a:rPr lang="en-US" altLang="zh-CN" sz="2000" dirty="0"/>
              <a:t>Curated dataset problem:</a:t>
            </a:r>
          </a:p>
          <a:p>
            <a:pPr>
              <a:lnSpc>
                <a:spcPct val="150000"/>
              </a:lnSpc>
            </a:pPr>
            <a:endParaRPr lang="en-US" altLang="zh-CN" sz="2000" dirty="0"/>
          </a:p>
          <a:p>
            <a:pPr marL="342900" indent="-342900">
              <a:lnSpc>
                <a:spcPct val="150000"/>
              </a:lnSpc>
              <a:buFont typeface="Arial" panose="020B0604020202020204" pitchFamily="34" charset="0"/>
              <a:buChar char="•"/>
            </a:pPr>
            <a:r>
              <a:rPr lang="en-US" altLang="zh-CN" sz="2000" dirty="0"/>
              <a:t>Data skew - affect the accuracy for certain groups or sites</a:t>
            </a:r>
          </a:p>
          <a:p>
            <a:pPr marL="800100" lvl="1" indent="-342900">
              <a:lnSpc>
                <a:spcPct val="150000"/>
              </a:lnSpc>
              <a:buFont typeface="Arial" panose="020B0604020202020204" pitchFamily="34" charset="0"/>
              <a:buChar char="•"/>
            </a:pPr>
            <a:r>
              <a:rPr lang="en-US" altLang="zh-CN" sz="2000" dirty="0"/>
              <a:t>Demographics: gender, age</a:t>
            </a:r>
          </a:p>
          <a:p>
            <a:pPr marL="800100" lvl="1" indent="-342900">
              <a:lnSpc>
                <a:spcPct val="150000"/>
              </a:lnSpc>
              <a:buFont typeface="Arial" panose="020B0604020202020204" pitchFamily="34" charset="0"/>
              <a:buChar char="•"/>
            </a:pPr>
            <a:r>
              <a:rPr lang="en-US" altLang="zh-CN" sz="2000" dirty="0"/>
              <a:t>Technical imbalances: acquisition protocol, equipment manufacturer</a:t>
            </a:r>
          </a:p>
          <a:p>
            <a:pPr marL="342900" indent="-342900">
              <a:lnSpc>
                <a:spcPct val="150000"/>
              </a:lnSpc>
              <a:buFont typeface="Arial" panose="020B0604020202020204" pitchFamily="34" charset="0"/>
              <a:buChar char="•"/>
            </a:pPr>
            <a:endParaRPr lang="en-US" altLang="zh-CN" sz="2000" dirty="0"/>
          </a:p>
          <a:p>
            <a:pPr marL="342900" indent="-342900">
              <a:lnSpc>
                <a:spcPct val="150000"/>
              </a:lnSpc>
              <a:buFont typeface="Arial" panose="020B0604020202020204" pitchFamily="34" charset="0"/>
              <a:buChar char="•"/>
            </a:pPr>
            <a:r>
              <a:rPr lang="en-US" altLang="zh-CN" sz="2000" dirty="0"/>
              <a:t>Subtle relationships between disease patterns – more diverse cases model</a:t>
            </a:r>
          </a:p>
          <a:p>
            <a:pPr marL="800100" lvl="1" indent="-342900">
              <a:lnSpc>
                <a:spcPct val="150000"/>
              </a:lnSpc>
              <a:buFont typeface="Arial" panose="020B0604020202020204" pitchFamily="34" charset="0"/>
              <a:buChar char="•"/>
            </a:pPr>
            <a:r>
              <a:rPr lang="en-US" altLang="zh-CN" sz="2000" dirty="0"/>
              <a:t>Socioeconomic and genetic factors</a:t>
            </a:r>
          </a:p>
          <a:p>
            <a:pPr marL="800100" lvl="1" indent="-342900">
              <a:lnSpc>
                <a:spcPct val="150000"/>
              </a:lnSpc>
              <a:buFont typeface="Arial" panose="020B0604020202020204" pitchFamily="34" charset="0"/>
              <a:buChar char="•"/>
            </a:pPr>
            <a:r>
              <a:rPr lang="en-US" altLang="zh-CN" sz="2000" dirty="0"/>
              <a:t>Complex and rare cases</a:t>
            </a:r>
            <a:endParaRPr lang="zh-CN" altLang="en-US" sz="2000" dirty="0"/>
          </a:p>
        </p:txBody>
      </p:sp>
    </p:spTree>
    <p:extLst>
      <p:ext uri="{BB962C8B-B14F-4D97-AF65-F5344CB8AC3E}">
        <p14:creationId xmlns:p14="http://schemas.microsoft.com/office/powerpoint/2010/main" val="10166773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4EB5A-ACF4-444F-ACEF-500FA7ADD0BC}"/>
              </a:ext>
            </a:extLst>
          </p:cNvPr>
          <p:cNvSpPr txBox="1"/>
          <p:nvPr/>
        </p:nvSpPr>
        <p:spPr>
          <a:xfrm>
            <a:off x="566057" y="475733"/>
            <a:ext cx="9956800" cy="523220"/>
          </a:xfrm>
          <a:prstGeom prst="rect">
            <a:avLst/>
          </a:prstGeom>
          <a:noFill/>
        </p:spPr>
        <p:txBody>
          <a:bodyPr wrap="square">
            <a:spAutoFit/>
          </a:bodyPr>
          <a:lstStyle/>
          <a:p>
            <a:r>
              <a:rPr lang="en-US" altLang="zh-CN" sz="2800" b="1" i="0" u="none" strike="noStrike" baseline="0" dirty="0">
                <a:latin typeface="AdvOT3b30f6db.B"/>
              </a:rPr>
              <a:t>Dataset (Ref. 21-37)</a:t>
            </a:r>
            <a:endParaRPr lang="zh-CN" altLang="en-US" sz="2800" b="1" dirty="0"/>
          </a:p>
        </p:txBody>
      </p:sp>
      <p:sp>
        <p:nvSpPr>
          <p:cNvPr id="5" name="TextBox 4">
            <a:extLst>
              <a:ext uri="{FF2B5EF4-FFF2-40B4-BE49-F238E27FC236}">
                <a16:creationId xmlns:a16="http://schemas.microsoft.com/office/drawing/2014/main" id="{B32A2DD2-43E0-4E4A-A220-E19C30DAC1EC}"/>
              </a:ext>
            </a:extLst>
          </p:cNvPr>
          <p:cNvSpPr txBox="1"/>
          <p:nvPr/>
        </p:nvSpPr>
        <p:spPr>
          <a:xfrm>
            <a:off x="870855" y="1246758"/>
            <a:ext cx="5225145" cy="5113644"/>
          </a:xfrm>
          <a:prstGeom prst="rect">
            <a:avLst/>
          </a:prstGeom>
          <a:noFill/>
        </p:spPr>
        <p:txBody>
          <a:bodyPr wrap="square">
            <a:spAutoFit/>
          </a:bodyPr>
          <a:lstStyle/>
          <a:p>
            <a:pPr>
              <a:lnSpc>
                <a:spcPct val="150000"/>
              </a:lnSpc>
            </a:pPr>
            <a:r>
              <a:rPr lang="en-US" altLang="zh-CN" sz="2000" dirty="0"/>
              <a:t>Commercial</a:t>
            </a:r>
          </a:p>
          <a:p>
            <a:pPr marL="342900" indent="-342900">
              <a:lnSpc>
                <a:spcPct val="150000"/>
              </a:lnSpc>
              <a:buFont typeface="Arial" panose="020B0604020202020204" pitchFamily="34" charset="0"/>
              <a:buChar char="•"/>
            </a:pPr>
            <a:r>
              <a:rPr lang="en-US" altLang="zh-CN" sz="2000" dirty="0"/>
              <a:t>IBM’s Merge Healthcare acquisition21</a:t>
            </a:r>
          </a:p>
          <a:p>
            <a:pPr>
              <a:lnSpc>
                <a:spcPct val="150000"/>
              </a:lnSpc>
            </a:pPr>
            <a:r>
              <a:rPr lang="en-US" altLang="zh-CN" sz="2000" dirty="0"/>
              <a:t>Economic growth and scientific progress</a:t>
            </a:r>
          </a:p>
          <a:p>
            <a:pPr marL="342900" indent="-342900">
              <a:lnSpc>
                <a:spcPct val="150000"/>
              </a:lnSpc>
              <a:buFont typeface="Arial" panose="020B0604020202020204" pitchFamily="34" charset="0"/>
              <a:buChar char="•"/>
            </a:pPr>
            <a:r>
              <a:rPr lang="en-US" altLang="zh-CN" sz="2000" dirty="0"/>
              <a:t>NHS Scotland’s National Safe Haven22</a:t>
            </a:r>
          </a:p>
          <a:p>
            <a:pPr marL="342900" indent="-342900">
              <a:lnSpc>
                <a:spcPct val="150000"/>
              </a:lnSpc>
              <a:buFont typeface="Arial" panose="020B0604020202020204" pitchFamily="34" charset="0"/>
              <a:buChar char="•"/>
            </a:pPr>
            <a:r>
              <a:rPr lang="en-US" altLang="zh-CN" sz="2000" dirty="0"/>
              <a:t>French Health Data Hub23</a:t>
            </a:r>
          </a:p>
          <a:p>
            <a:pPr marL="342900" indent="-342900">
              <a:lnSpc>
                <a:spcPct val="150000"/>
              </a:lnSpc>
              <a:buFont typeface="Arial" panose="020B0604020202020204" pitchFamily="34" charset="0"/>
              <a:buChar char="•"/>
            </a:pPr>
            <a:r>
              <a:rPr lang="en-US" altLang="zh-CN" sz="2000" dirty="0"/>
              <a:t>Health Data Research UK24</a:t>
            </a:r>
          </a:p>
          <a:p>
            <a:pPr>
              <a:lnSpc>
                <a:spcPct val="150000"/>
              </a:lnSpc>
            </a:pPr>
            <a:r>
              <a:rPr lang="en-US" altLang="zh-CN" sz="2000" dirty="0"/>
              <a:t>Medical grand challenges32</a:t>
            </a:r>
          </a:p>
          <a:p>
            <a:pPr marL="342900" indent="-342900">
              <a:lnSpc>
                <a:spcPct val="150000"/>
              </a:lnSpc>
              <a:buFont typeface="Arial" panose="020B0604020202020204" pitchFamily="34" charset="0"/>
              <a:buChar char="•"/>
            </a:pPr>
            <a:r>
              <a:rPr lang="en-US" altLang="zh-CN" sz="2000" dirty="0"/>
              <a:t>CAMELYON challenge33</a:t>
            </a:r>
          </a:p>
          <a:p>
            <a:pPr marL="342900" indent="-342900">
              <a:lnSpc>
                <a:spcPct val="150000"/>
              </a:lnSpc>
              <a:buFont typeface="Arial" panose="020B0604020202020204" pitchFamily="34" charset="0"/>
              <a:buChar char="•"/>
            </a:pPr>
            <a:r>
              <a:rPr lang="en-US" altLang="zh-CN" sz="2000" dirty="0"/>
              <a:t>the International multimodal Brain Tumor Segmentation (</a:t>
            </a:r>
            <a:r>
              <a:rPr lang="en-US" altLang="zh-CN" sz="2000" dirty="0" err="1"/>
              <a:t>BraTS</a:t>
            </a:r>
            <a:r>
              <a:rPr lang="en-US" altLang="zh-CN" sz="2000" dirty="0"/>
              <a:t>) challenge 34-36 </a:t>
            </a:r>
          </a:p>
          <a:p>
            <a:pPr marL="342900" indent="-342900">
              <a:lnSpc>
                <a:spcPct val="150000"/>
              </a:lnSpc>
              <a:buFont typeface="Arial" panose="020B0604020202020204" pitchFamily="34" charset="0"/>
              <a:buChar char="•"/>
            </a:pPr>
            <a:r>
              <a:rPr lang="en-US" altLang="zh-CN" sz="2000" dirty="0"/>
              <a:t>the Medical Segmentation Decathlon37.</a:t>
            </a:r>
            <a:endParaRPr lang="zh-CN" altLang="en-US" sz="2000" dirty="0"/>
          </a:p>
        </p:txBody>
      </p:sp>
      <p:sp>
        <p:nvSpPr>
          <p:cNvPr id="4" name="TextBox 3">
            <a:extLst>
              <a:ext uri="{FF2B5EF4-FFF2-40B4-BE49-F238E27FC236}">
                <a16:creationId xmlns:a16="http://schemas.microsoft.com/office/drawing/2014/main" id="{2C78C782-DAA4-4FD7-865B-0D5D8B1882A1}"/>
              </a:ext>
            </a:extLst>
          </p:cNvPr>
          <p:cNvSpPr txBox="1"/>
          <p:nvPr/>
        </p:nvSpPr>
        <p:spPr>
          <a:xfrm>
            <a:off x="6480628" y="1246758"/>
            <a:ext cx="5711372" cy="4190314"/>
          </a:xfrm>
          <a:prstGeom prst="rect">
            <a:avLst/>
          </a:prstGeom>
          <a:noFill/>
        </p:spPr>
        <p:txBody>
          <a:bodyPr wrap="square">
            <a:spAutoFit/>
          </a:bodyPr>
          <a:lstStyle/>
          <a:p>
            <a:pPr>
              <a:lnSpc>
                <a:spcPct val="150000"/>
              </a:lnSpc>
            </a:pPr>
            <a:r>
              <a:rPr lang="en-US" altLang="zh-CN" sz="2000" dirty="0"/>
              <a:t>Substantial (smaller though)</a:t>
            </a:r>
          </a:p>
          <a:p>
            <a:pPr marL="342900" indent="-342900">
              <a:lnSpc>
                <a:spcPct val="150000"/>
              </a:lnSpc>
              <a:buFont typeface="Arial" panose="020B0604020202020204" pitchFamily="34" charset="0"/>
              <a:buChar char="•"/>
            </a:pPr>
            <a:r>
              <a:rPr lang="en-US" altLang="zh-CN" sz="2000" dirty="0"/>
              <a:t>the Human Connectome25,</a:t>
            </a:r>
          </a:p>
          <a:p>
            <a:pPr marL="342900" indent="-342900">
              <a:lnSpc>
                <a:spcPct val="150000"/>
              </a:lnSpc>
              <a:buFont typeface="Arial" panose="020B0604020202020204" pitchFamily="34" charset="0"/>
              <a:buChar char="•"/>
            </a:pPr>
            <a:r>
              <a:rPr lang="en-US" altLang="zh-CN" sz="2000" dirty="0"/>
              <a:t>the UK Biobank26, </a:t>
            </a:r>
          </a:p>
          <a:p>
            <a:pPr marL="342900" indent="-342900">
              <a:lnSpc>
                <a:spcPct val="150000"/>
              </a:lnSpc>
              <a:buFont typeface="Arial" panose="020B0604020202020204" pitchFamily="34" charset="0"/>
              <a:buChar char="•"/>
            </a:pPr>
            <a:r>
              <a:rPr lang="en-US" altLang="zh-CN" sz="2000" dirty="0"/>
              <a:t>the Cancer Imaging Archive (TCIA)27</a:t>
            </a:r>
          </a:p>
          <a:p>
            <a:pPr marL="342900" indent="-342900">
              <a:lnSpc>
                <a:spcPct val="150000"/>
              </a:lnSpc>
              <a:buFont typeface="Arial" panose="020B0604020202020204" pitchFamily="34" charset="0"/>
              <a:buChar char="•"/>
            </a:pPr>
            <a:r>
              <a:rPr lang="en-US" altLang="zh-CN" sz="2000" dirty="0"/>
              <a:t>NIH CXR8 28</a:t>
            </a:r>
          </a:p>
          <a:p>
            <a:pPr marL="342900" indent="-342900">
              <a:lnSpc>
                <a:spcPct val="150000"/>
              </a:lnSpc>
              <a:buFont typeface="Arial" panose="020B0604020202020204" pitchFamily="34" charset="0"/>
              <a:buChar char="•"/>
            </a:pPr>
            <a:r>
              <a:rPr lang="en-US" altLang="zh-CN" sz="2000" dirty="0"/>
              <a:t>NIH DeepLesion29</a:t>
            </a:r>
          </a:p>
          <a:p>
            <a:pPr marL="342900" indent="-342900">
              <a:lnSpc>
                <a:spcPct val="150000"/>
              </a:lnSpc>
              <a:buFont typeface="Arial" panose="020B0604020202020204" pitchFamily="34" charset="0"/>
              <a:buChar char="•"/>
            </a:pPr>
            <a:r>
              <a:rPr lang="en-US" altLang="zh-CN" sz="2000" dirty="0"/>
              <a:t>the Cancer Genome Atlas (TCGA)30</a:t>
            </a:r>
          </a:p>
          <a:p>
            <a:pPr marL="342900" indent="-342900">
              <a:lnSpc>
                <a:spcPct val="150000"/>
              </a:lnSpc>
              <a:buFont typeface="Arial" panose="020B0604020202020204" pitchFamily="34" charset="0"/>
              <a:buChar char="•"/>
            </a:pPr>
            <a:r>
              <a:rPr lang="en-US" altLang="zh-CN" sz="2000" dirty="0"/>
              <a:t>the Alzheimer’s Disease Neuroimaging Initiative (ADNI)31</a:t>
            </a:r>
          </a:p>
        </p:txBody>
      </p:sp>
      <p:sp>
        <p:nvSpPr>
          <p:cNvPr id="6" name="TextBox 5">
            <a:extLst>
              <a:ext uri="{FF2B5EF4-FFF2-40B4-BE49-F238E27FC236}">
                <a16:creationId xmlns:a16="http://schemas.microsoft.com/office/drawing/2014/main" id="{08041E43-F458-4889-A52C-CE9C2FA67EA8}"/>
              </a:ext>
            </a:extLst>
          </p:cNvPr>
          <p:cNvSpPr txBox="1"/>
          <p:nvPr/>
        </p:nvSpPr>
        <p:spPr>
          <a:xfrm>
            <a:off x="8193317" y="5920602"/>
            <a:ext cx="3127828" cy="461665"/>
          </a:xfrm>
          <a:prstGeom prst="rect">
            <a:avLst/>
          </a:prstGeom>
          <a:noFill/>
        </p:spPr>
        <p:txBody>
          <a:bodyPr wrap="square">
            <a:spAutoFit/>
          </a:bodyPr>
          <a:lstStyle/>
          <a:p>
            <a:r>
              <a:rPr lang="en-US" altLang="zh-CN" sz="2400" b="1" dirty="0">
                <a:solidFill>
                  <a:srgbClr val="FF5130"/>
                </a:solidFill>
              </a:rPr>
              <a:t>License?</a:t>
            </a:r>
            <a:endParaRPr lang="zh-CN" altLang="en-US" sz="2400" b="1" dirty="0">
              <a:solidFill>
                <a:srgbClr val="FF5130"/>
              </a:solidFill>
            </a:endParaRPr>
          </a:p>
        </p:txBody>
      </p:sp>
    </p:spTree>
    <p:extLst>
      <p:ext uri="{BB962C8B-B14F-4D97-AF65-F5344CB8AC3E}">
        <p14:creationId xmlns:p14="http://schemas.microsoft.com/office/powerpoint/2010/main" val="35102536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34F3-60D5-46C0-8F15-4DA2CFCAA0BA}"/>
              </a:ext>
            </a:extLst>
          </p:cNvPr>
          <p:cNvSpPr txBox="1"/>
          <p:nvPr/>
        </p:nvSpPr>
        <p:spPr>
          <a:xfrm>
            <a:off x="696683" y="431469"/>
            <a:ext cx="11472741" cy="5113644"/>
          </a:xfrm>
          <a:prstGeom prst="rect">
            <a:avLst/>
          </a:prstGeom>
          <a:noFill/>
        </p:spPr>
        <p:txBody>
          <a:bodyPr wrap="square">
            <a:spAutoFit/>
          </a:bodyPr>
          <a:lstStyle/>
          <a:p>
            <a:pPr>
              <a:lnSpc>
                <a:spcPct val="150000"/>
              </a:lnSpc>
            </a:pPr>
            <a:r>
              <a:rPr lang="en-US" altLang="zh-CN" sz="2000" dirty="0" err="1"/>
              <a:t>Centralising</a:t>
            </a:r>
            <a:r>
              <a:rPr lang="en-US" altLang="zh-CN" sz="2000" dirty="0"/>
              <a:t> or releasing data</a:t>
            </a:r>
          </a:p>
          <a:p>
            <a:pPr marL="285750" indent="-285750">
              <a:lnSpc>
                <a:spcPct val="150000"/>
              </a:lnSpc>
              <a:buFont typeface="Arial" panose="020B0604020202020204" pitchFamily="34" charset="0"/>
              <a:buChar char="•"/>
            </a:pPr>
            <a:r>
              <a:rPr lang="en-US" altLang="zh-CN" sz="2000" dirty="0"/>
              <a:t>regulatory, ethical and legal challenges, privacy and data protection,</a:t>
            </a:r>
          </a:p>
          <a:p>
            <a:pPr marL="285750" indent="-285750">
              <a:lnSpc>
                <a:spcPct val="150000"/>
              </a:lnSpc>
              <a:buFont typeface="Arial" panose="020B0604020202020204" pitchFamily="34" charset="0"/>
              <a:buChar char="•"/>
            </a:pPr>
            <a:r>
              <a:rPr lang="en-US" altLang="zh-CN" sz="2000" dirty="0"/>
              <a:t>technical challenge. </a:t>
            </a:r>
          </a:p>
          <a:p>
            <a:pPr>
              <a:lnSpc>
                <a:spcPct val="150000"/>
              </a:lnSpc>
            </a:pPr>
            <a:r>
              <a:rPr lang="en-US" altLang="zh-CN" sz="2000" dirty="0" err="1"/>
              <a:t>Anonymising</a:t>
            </a:r>
            <a:r>
              <a:rPr lang="en-US" altLang="zh-CN" sz="2000" dirty="0"/>
              <a:t>, controlling access and safely transferring healthcare data </a:t>
            </a:r>
          </a:p>
          <a:p>
            <a:pPr marL="285750" indent="-285750">
              <a:lnSpc>
                <a:spcPct val="150000"/>
              </a:lnSpc>
              <a:buFont typeface="Arial" panose="020B0604020202020204" pitchFamily="34" charset="0"/>
              <a:buChar char="•"/>
            </a:pPr>
            <a:r>
              <a:rPr lang="en-US" altLang="zh-CN" sz="2000" dirty="0"/>
              <a:t>non-trivial, and sometimes impossible</a:t>
            </a:r>
          </a:p>
          <a:p>
            <a:pPr>
              <a:lnSpc>
                <a:spcPct val="150000"/>
              </a:lnSpc>
            </a:pPr>
            <a:r>
              <a:rPr lang="en-US" altLang="zh-CN" sz="2000" dirty="0" err="1"/>
              <a:t>Anonymised</a:t>
            </a:r>
            <a:r>
              <a:rPr lang="en-US" altLang="zh-CN" sz="2000" dirty="0"/>
              <a:t> data from the electronic health record, genomic data and medical images </a:t>
            </a:r>
          </a:p>
          <a:p>
            <a:pPr marL="285750" indent="-285750">
              <a:lnSpc>
                <a:spcPct val="150000"/>
              </a:lnSpc>
              <a:buFont typeface="Arial" panose="020B0604020202020204" pitchFamily="34" charset="0"/>
              <a:buChar char="•"/>
            </a:pPr>
            <a:r>
              <a:rPr lang="en-US" altLang="zh-CN" sz="2000" dirty="0"/>
              <a:t>innocuous and GDPR/PHI compliant</a:t>
            </a:r>
          </a:p>
          <a:p>
            <a:pPr marL="285750" indent="-285750">
              <a:lnSpc>
                <a:spcPct val="150000"/>
              </a:lnSpc>
              <a:buFont typeface="Arial" panose="020B0604020202020204" pitchFamily="34" charset="0"/>
              <a:buChar char="•"/>
            </a:pPr>
            <a:r>
              <a:rPr lang="en-US" altLang="zh-CN" sz="2000" dirty="0"/>
              <a:t>just a few data elements may allow for patient reidentification</a:t>
            </a:r>
          </a:p>
          <a:p>
            <a:pPr marL="285750" indent="-285750">
              <a:lnSpc>
                <a:spcPct val="150000"/>
              </a:lnSpc>
              <a:buFont typeface="Arial" panose="020B0604020202020204" pitchFamily="34" charset="0"/>
              <a:buChar char="•"/>
            </a:pPr>
            <a:endParaRPr lang="en-US" altLang="zh-CN" sz="2000" dirty="0"/>
          </a:p>
          <a:p>
            <a:pPr>
              <a:lnSpc>
                <a:spcPct val="150000"/>
              </a:lnSpc>
            </a:pPr>
            <a:r>
              <a:rPr lang="en-US" altLang="zh-CN" sz="2000" dirty="0">
                <a:solidFill>
                  <a:srgbClr val="00B0F0"/>
                </a:solidFill>
              </a:rPr>
              <a:t>Q: How to destroy the fidelity of the data when anomalously?</a:t>
            </a:r>
          </a:p>
          <a:p>
            <a:pPr>
              <a:lnSpc>
                <a:spcPct val="150000"/>
              </a:lnSpc>
            </a:pPr>
            <a:r>
              <a:rPr lang="en-US" altLang="zh-CN" sz="2000" dirty="0"/>
              <a:t>Practical Sol. Gated access for approved users. But only if unconditional, which cannot recall.</a:t>
            </a:r>
            <a:endParaRPr lang="zh-CN" altLang="en-US" sz="2000" dirty="0"/>
          </a:p>
        </p:txBody>
      </p:sp>
      <p:sp>
        <p:nvSpPr>
          <p:cNvPr id="4" name="Speech Bubble: Rectangle 3">
            <a:extLst>
              <a:ext uri="{FF2B5EF4-FFF2-40B4-BE49-F238E27FC236}">
                <a16:creationId xmlns:a16="http://schemas.microsoft.com/office/drawing/2014/main" id="{0B0B9565-95C0-4AF6-A1F9-5DE1E75BF8EB}"/>
              </a:ext>
            </a:extLst>
          </p:cNvPr>
          <p:cNvSpPr/>
          <p:nvPr/>
        </p:nvSpPr>
        <p:spPr>
          <a:xfrm>
            <a:off x="7126513" y="420691"/>
            <a:ext cx="4702629" cy="2740198"/>
          </a:xfrm>
          <a:prstGeom prst="wedgeRectCallout">
            <a:avLst>
              <a:gd name="adj1" fmla="val -37293"/>
              <a:gd name="adj2" fmla="val 70541"/>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A generative copula-based method that can accurately estimate the likelihood of a specific person to be correctly re-identified, </a:t>
            </a:r>
          </a:p>
          <a:p>
            <a:endParaRPr lang="en-US" altLang="zh-CN" dirty="0"/>
          </a:p>
          <a:p>
            <a:r>
              <a:rPr lang="en-US" altLang="zh-CN" dirty="0"/>
              <a:t>On 210 populations, AUC =from 0.84 to 0.97, </a:t>
            </a:r>
          </a:p>
          <a:p>
            <a:endParaRPr lang="en-US" altLang="zh-CN" dirty="0"/>
          </a:p>
          <a:p>
            <a:r>
              <a:rPr lang="en-US" altLang="zh-CN" dirty="0"/>
              <a:t>99.98% of Americans would be correctly re-identified in any dataset using 15 demographic attributes. </a:t>
            </a:r>
          </a:p>
        </p:txBody>
      </p:sp>
      <p:sp>
        <p:nvSpPr>
          <p:cNvPr id="6" name="TextBox 5">
            <a:extLst>
              <a:ext uri="{FF2B5EF4-FFF2-40B4-BE49-F238E27FC236}">
                <a16:creationId xmlns:a16="http://schemas.microsoft.com/office/drawing/2014/main" id="{EEA95CF1-8D4F-4BD0-AC6F-C01974A7E886}"/>
              </a:ext>
            </a:extLst>
          </p:cNvPr>
          <p:cNvSpPr txBox="1"/>
          <p:nvPr/>
        </p:nvSpPr>
        <p:spPr>
          <a:xfrm>
            <a:off x="2023939" y="6450187"/>
            <a:ext cx="10145486" cy="461665"/>
          </a:xfrm>
          <a:prstGeom prst="rect">
            <a:avLst/>
          </a:prstGeom>
          <a:noFill/>
        </p:spPr>
        <p:txBody>
          <a:bodyPr wrap="square">
            <a:spAutoFit/>
          </a:bodyPr>
          <a:lstStyle/>
          <a:p>
            <a:pPr algn="r"/>
            <a:r>
              <a:rPr lang="en-US" altLang="zh-CN" sz="1200" dirty="0">
                <a:solidFill>
                  <a:schemeClr val="bg2">
                    <a:lumMod val="75000"/>
                  </a:schemeClr>
                </a:solidFill>
              </a:rPr>
              <a:t>7. Rocher, L., </a:t>
            </a:r>
            <a:r>
              <a:rPr lang="en-US" altLang="zh-CN" sz="1200" dirty="0" err="1">
                <a:solidFill>
                  <a:schemeClr val="bg2">
                    <a:lumMod val="75000"/>
                  </a:schemeClr>
                </a:solidFill>
              </a:rPr>
              <a:t>Hendrickx</a:t>
            </a:r>
            <a:r>
              <a:rPr lang="en-US" altLang="zh-CN" sz="1200" dirty="0">
                <a:solidFill>
                  <a:schemeClr val="bg2">
                    <a:lumMod val="75000"/>
                  </a:schemeClr>
                </a:solidFill>
              </a:rPr>
              <a:t>, J. M. &amp; De </a:t>
            </a:r>
            <a:r>
              <a:rPr lang="en-US" altLang="zh-CN" sz="1200" dirty="0" err="1">
                <a:solidFill>
                  <a:schemeClr val="bg2">
                    <a:lumMod val="75000"/>
                  </a:schemeClr>
                </a:solidFill>
              </a:rPr>
              <a:t>Montjoye</a:t>
            </a:r>
            <a:r>
              <a:rPr lang="en-US" altLang="zh-CN" sz="1200" dirty="0">
                <a:solidFill>
                  <a:schemeClr val="bg2">
                    <a:lumMod val="75000"/>
                  </a:schemeClr>
                </a:solidFill>
              </a:rPr>
              <a:t>, Y.-A. Estimating the success of reidentifications in incomplete datasets using generative models. Nat. </a:t>
            </a:r>
            <a:r>
              <a:rPr lang="en-US" altLang="zh-CN" sz="1200" dirty="0" err="1">
                <a:solidFill>
                  <a:schemeClr val="bg2">
                    <a:lumMod val="75000"/>
                  </a:schemeClr>
                </a:solidFill>
              </a:rPr>
              <a:t>Commun</a:t>
            </a:r>
            <a:r>
              <a:rPr lang="en-US" altLang="zh-CN" sz="1200" dirty="0">
                <a:solidFill>
                  <a:schemeClr val="bg2">
                    <a:lumMod val="75000"/>
                  </a:schemeClr>
                </a:solidFill>
              </a:rPr>
              <a:t>. 10, 1–9 (2019). </a:t>
            </a:r>
            <a:endParaRPr lang="zh-CN" altLang="en-US" sz="1200" dirty="0">
              <a:solidFill>
                <a:schemeClr val="bg2">
                  <a:lumMod val="75000"/>
                </a:schemeClr>
              </a:solidFill>
            </a:endParaRPr>
          </a:p>
        </p:txBody>
      </p:sp>
    </p:spTree>
    <p:extLst>
      <p:ext uri="{BB962C8B-B14F-4D97-AF65-F5344CB8AC3E}">
        <p14:creationId xmlns:p14="http://schemas.microsoft.com/office/powerpoint/2010/main" val="1809069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34F3-60D5-46C0-8F15-4DA2CFCAA0BA}"/>
              </a:ext>
            </a:extLst>
          </p:cNvPr>
          <p:cNvSpPr txBox="1"/>
          <p:nvPr/>
        </p:nvSpPr>
        <p:spPr>
          <a:xfrm>
            <a:off x="619857" y="4361535"/>
            <a:ext cx="9956802" cy="1881990"/>
          </a:xfrm>
          <a:prstGeom prst="rect">
            <a:avLst/>
          </a:prstGeom>
          <a:noFill/>
        </p:spPr>
        <p:txBody>
          <a:bodyPr wrap="square">
            <a:spAutoFit/>
          </a:bodyPr>
          <a:lstStyle/>
          <a:p>
            <a:pPr>
              <a:lnSpc>
                <a:spcPct val="150000"/>
              </a:lnSpc>
            </a:pPr>
            <a:r>
              <a:rPr lang="en-US" altLang="zh-CN" sz="2000" dirty="0"/>
              <a:t>The promise of FL:</a:t>
            </a:r>
          </a:p>
          <a:p>
            <a:pPr marL="342900" indent="-342900">
              <a:lnSpc>
                <a:spcPct val="150000"/>
              </a:lnSpc>
              <a:buFont typeface="Arial" panose="020B0604020202020204" pitchFamily="34" charset="0"/>
              <a:buChar char="•"/>
            </a:pPr>
            <a:r>
              <a:rPr lang="en-US" altLang="zh-CN" sz="2000" dirty="0"/>
              <a:t>to address privacy and data governance challenges by enabling ML from non-co-located data.</a:t>
            </a:r>
          </a:p>
          <a:p>
            <a:pPr>
              <a:lnSpc>
                <a:spcPct val="150000"/>
              </a:lnSpc>
            </a:pPr>
            <a:r>
              <a:rPr lang="en-US" altLang="zh-CN" sz="2000" dirty="0"/>
              <a:t>Privacy: memorized information – differential privacy</a:t>
            </a:r>
            <a:endParaRPr lang="zh-CN" altLang="en-US" sz="2000" dirty="0"/>
          </a:p>
        </p:txBody>
      </p:sp>
      <p:pic>
        <p:nvPicPr>
          <p:cNvPr id="8" name="Picture 7">
            <a:extLst>
              <a:ext uri="{FF2B5EF4-FFF2-40B4-BE49-F238E27FC236}">
                <a16:creationId xmlns:a16="http://schemas.microsoft.com/office/drawing/2014/main" id="{573AB150-536C-40F9-91D9-CA892846AEBD}"/>
              </a:ext>
            </a:extLst>
          </p:cNvPr>
          <p:cNvPicPr>
            <a:picLocks noChangeAspect="1"/>
          </p:cNvPicPr>
          <p:nvPr/>
        </p:nvPicPr>
        <p:blipFill>
          <a:blip r:embed="rId3"/>
          <a:stretch>
            <a:fillRect/>
          </a:stretch>
        </p:blipFill>
        <p:spPr>
          <a:xfrm>
            <a:off x="619857" y="3643"/>
            <a:ext cx="11329659" cy="4287185"/>
          </a:xfrm>
          <a:prstGeom prst="rect">
            <a:avLst/>
          </a:prstGeom>
        </p:spPr>
      </p:pic>
      <p:sp>
        <p:nvSpPr>
          <p:cNvPr id="9" name="Rectangle 8">
            <a:extLst>
              <a:ext uri="{FF2B5EF4-FFF2-40B4-BE49-F238E27FC236}">
                <a16:creationId xmlns:a16="http://schemas.microsoft.com/office/drawing/2014/main" id="{766EC02E-CD1B-4769-89FE-71A55398CC9C}"/>
              </a:ext>
            </a:extLst>
          </p:cNvPr>
          <p:cNvSpPr/>
          <p:nvPr/>
        </p:nvSpPr>
        <p:spPr>
          <a:xfrm>
            <a:off x="6052458" y="2217942"/>
            <a:ext cx="5617029" cy="2143593"/>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BE5F56EE-90F9-4B0E-A515-BA2293400BAE}"/>
              </a:ext>
            </a:extLst>
          </p:cNvPr>
          <p:cNvSpPr txBox="1"/>
          <p:nvPr/>
        </p:nvSpPr>
        <p:spPr>
          <a:xfrm>
            <a:off x="7300687" y="4317993"/>
            <a:ext cx="5225145" cy="369332"/>
          </a:xfrm>
          <a:prstGeom prst="rect">
            <a:avLst/>
          </a:prstGeom>
          <a:noFill/>
        </p:spPr>
        <p:txBody>
          <a:bodyPr wrap="square">
            <a:spAutoFit/>
          </a:bodyPr>
          <a:lstStyle/>
          <a:p>
            <a:r>
              <a:rPr lang="en-US" altLang="zh-CN" dirty="0"/>
              <a:t>Common way for health apps</a:t>
            </a:r>
            <a:endParaRPr lang="zh-CN" altLang="en-US" dirty="0"/>
          </a:p>
        </p:txBody>
      </p:sp>
      <p:pic>
        <p:nvPicPr>
          <p:cNvPr id="4" name="Picture 3">
            <a:extLst>
              <a:ext uri="{FF2B5EF4-FFF2-40B4-BE49-F238E27FC236}">
                <a16:creationId xmlns:a16="http://schemas.microsoft.com/office/drawing/2014/main" id="{FFCD4FA2-E752-40A3-9033-913EA46466B3}"/>
              </a:ext>
            </a:extLst>
          </p:cNvPr>
          <p:cNvPicPr>
            <a:picLocks noChangeAspect="1"/>
          </p:cNvPicPr>
          <p:nvPr/>
        </p:nvPicPr>
        <p:blipFill>
          <a:blip r:embed="rId4"/>
          <a:stretch>
            <a:fillRect/>
          </a:stretch>
        </p:blipFill>
        <p:spPr>
          <a:xfrm>
            <a:off x="6898956" y="5775775"/>
            <a:ext cx="3507787" cy="558269"/>
          </a:xfrm>
          <a:prstGeom prst="rect">
            <a:avLst/>
          </a:prstGeom>
        </p:spPr>
      </p:pic>
      <p:sp>
        <p:nvSpPr>
          <p:cNvPr id="11" name="TextBox 10">
            <a:extLst>
              <a:ext uri="{FF2B5EF4-FFF2-40B4-BE49-F238E27FC236}">
                <a16:creationId xmlns:a16="http://schemas.microsoft.com/office/drawing/2014/main" id="{0D0C4796-C08D-4AD6-A7C8-CA84AF26386E}"/>
              </a:ext>
            </a:extLst>
          </p:cNvPr>
          <p:cNvSpPr txBox="1"/>
          <p:nvPr/>
        </p:nvSpPr>
        <p:spPr>
          <a:xfrm>
            <a:off x="4506687" y="6379040"/>
            <a:ext cx="7685313" cy="461665"/>
          </a:xfrm>
          <a:prstGeom prst="rect">
            <a:avLst/>
          </a:prstGeom>
          <a:noFill/>
        </p:spPr>
        <p:txBody>
          <a:bodyPr wrap="square">
            <a:spAutoFit/>
          </a:bodyPr>
          <a:lstStyle/>
          <a:p>
            <a:pPr algn="r"/>
            <a:r>
              <a:rPr lang="en-US" altLang="zh-CN" sz="1200" dirty="0" err="1">
                <a:solidFill>
                  <a:schemeClr val="bg2">
                    <a:lumMod val="75000"/>
                  </a:schemeClr>
                </a:solidFill>
              </a:rPr>
              <a:t>Dwork</a:t>
            </a:r>
            <a:r>
              <a:rPr lang="en-US" altLang="zh-CN" sz="1200" dirty="0">
                <a:solidFill>
                  <a:schemeClr val="bg2">
                    <a:lumMod val="75000"/>
                  </a:schemeClr>
                </a:solidFill>
              </a:rPr>
              <a:t>, Cynthia, et al. "Our data, ourselves: Privacy via distributed noise generation." Annual International Conference on the Theory and Applications of Cryptographic Techniques. Springer, Berlin, Heidelberg, 2006.</a:t>
            </a:r>
            <a:endParaRPr lang="zh-CN" altLang="en-US" sz="1200" dirty="0">
              <a:solidFill>
                <a:schemeClr val="bg2">
                  <a:lumMod val="75000"/>
                </a:schemeClr>
              </a:solidFill>
            </a:endParaRPr>
          </a:p>
        </p:txBody>
      </p:sp>
    </p:spTree>
    <p:extLst>
      <p:ext uri="{BB962C8B-B14F-4D97-AF65-F5344CB8AC3E}">
        <p14:creationId xmlns:p14="http://schemas.microsoft.com/office/powerpoint/2010/main" val="51570820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B5354F-55C3-4845-8B74-562038FBB368}"/>
              </a:ext>
            </a:extLst>
          </p:cNvPr>
          <p:cNvPicPr>
            <a:picLocks noChangeAspect="1"/>
          </p:cNvPicPr>
          <p:nvPr/>
        </p:nvPicPr>
        <p:blipFill>
          <a:blip r:embed="rId3"/>
          <a:stretch>
            <a:fillRect/>
          </a:stretch>
        </p:blipFill>
        <p:spPr>
          <a:xfrm>
            <a:off x="5452895" y="803612"/>
            <a:ext cx="6148937" cy="5016616"/>
          </a:xfrm>
          <a:prstGeom prst="rect">
            <a:avLst/>
          </a:prstGeom>
        </p:spPr>
      </p:pic>
      <p:sp>
        <p:nvSpPr>
          <p:cNvPr id="7" name="TextBox 6">
            <a:extLst>
              <a:ext uri="{FF2B5EF4-FFF2-40B4-BE49-F238E27FC236}">
                <a16:creationId xmlns:a16="http://schemas.microsoft.com/office/drawing/2014/main" id="{515F77DE-3A7D-4866-951A-E02888B9A9C9}"/>
              </a:ext>
            </a:extLst>
          </p:cNvPr>
          <p:cNvSpPr txBox="1"/>
          <p:nvPr/>
        </p:nvSpPr>
        <p:spPr>
          <a:xfrm>
            <a:off x="2946400" y="6356045"/>
            <a:ext cx="9245600" cy="523220"/>
          </a:xfrm>
          <a:prstGeom prst="rect">
            <a:avLst/>
          </a:prstGeom>
          <a:noFill/>
        </p:spPr>
        <p:txBody>
          <a:bodyPr wrap="square">
            <a:spAutoFit/>
          </a:bodyPr>
          <a:lstStyle/>
          <a:p>
            <a:pPr algn="r"/>
            <a:r>
              <a:rPr lang="en-US" altLang="zh-CN" sz="1400" dirty="0">
                <a:solidFill>
                  <a:schemeClr val="bg2">
                    <a:lumMod val="75000"/>
                  </a:schemeClr>
                </a:solidFill>
              </a:rPr>
              <a:t>Martín Abadi, Andy Chu, Ian J. Goodfellow, H. Brendan McMahan, Ilya Mironov, Kunal Talwar, Li Zhang:</a:t>
            </a:r>
            <a:br>
              <a:rPr lang="en-US" altLang="zh-CN" sz="1400" dirty="0">
                <a:solidFill>
                  <a:schemeClr val="bg2">
                    <a:lumMod val="75000"/>
                  </a:schemeClr>
                </a:solidFill>
              </a:rPr>
            </a:br>
            <a:r>
              <a:rPr lang="en-US" altLang="zh-CN" sz="1400" dirty="0">
                <a:solidFill>
                  <a:schemeClr val="bg2">
                    <a:lumMod val="75000"/>
                  </a:schemeClr>
                </a:solidFill>
              </a:rPr>
              <a:t>Deep Learning with Differential Privacy. </a:t>
            </a:r>
            <a:r>
              <a:rPr lang="en-US" altLang="zh-CN" sz="1400" dirty="0" err="1">
                <a:solidFill>
                  <a:schemeClr val="bg2">
                    <a:lumMod val="75000"/>
                  </a:schemeClr>
                </a:solidFill>
              </a:rPr>
              <a:t>CoRR</a:t>
            </a:r>
            <a:r>
              <a:rPr lang="en-US" altLang="zh-CN" sz="1400" dirty="0">
                <a:solidFill>
                  <a:schemeClr val="bg2">
                    <a:lumMod val="75000"/>
                  </a:schemeClr>
                </a:solidFill>
              </a:rPr>
              <a:t> abs/1607.00133 (2016)</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6565B4F-B8EC-4FDD-9001-FC54D38C6079}"/>
                  </a:ext>
                </a:extLst>
              </p:cNvPr>
              <p:cNvSpPr txBox="1"/>
              <p:nvPr/>
            </p:nvSpPr>
            <p:spPr>
              <a:xfrm>
                <a:off x="557844" y="324518"/>
                <a:ext cx="4622800" cy="5898089"/>
              </a:xfrm>
              <a:prstGeom prst="rect">
                <a:avLst/>
              </a:prstGeom>
              <a:noFill/>
            </p:spPr>
            <p:txBody>
              <a:bodyPr wrap="square">
                <a:spAutoFit/>
              </a:bodyPr>
              <a:lstStyle/>
              <a:p>
                <a:pPr>
                  <a:lnSpc>
                    <a:spcPct val="150000"/>
                  </a:lnSpc>
                </a:pPr>
                <a:endParaRPr lang="en-US" altLang="zh-CN" dirty="0"/>
              </a:p>
              <a:p>
                <a:pPr algn="l">
                  <a:lnSpc>
                    <a:spcPct val="150000"/>
                  </a:lnSpc>
                </a:pPr>
                <a:r>
                  <a:rPr lang="zh-CN" altLang="en-US" b="0" i="0" dirty="0">
                    <a:solidFill>
                      <a:srgbClr val="121212"/>
                    </a:solidFill>
                    <a:effectLst/>
                    <a:latin typeface="+mj-ea"/>
                    <a:ea typeface="+mj-ea"/>
                  </a:rPr>
                  <a:t>      对于一个随机化算法 </a:t>
                </a:r>
                <a:r>
                  <a:rPr lang="en-US" altLang="zh-CN" b="0" i="0" dirty="0">
                    <a:solidFill>
                      <a:srgbClr val="121212"/>
                    </a:solidFill>
                    <a:effectLst/>
                    <a:latin typeface="+mj-ea"/>
                    <a:ea typeface="+mj-ea"/>
                  </a:rPr>
                  <a:t>A</a:t>
                </a:r>
                <a:r>
                  <a:rPr lang="zh-CN" altLang="en-US" b="0" i="0" dirty="0">
                    <a:solidFill>
                      <a:srgbClr val="121212"/>
                    </a:solidFill>
                    <a:effectLst/>
                    <a:latin typeface="+mj-ea"/>
                    <a:ea typeface="+mj-ea"/>
                  </a:rPr>
                  <a:t> （所谓随机化算法，是指对于特定输入，该算法的输出不是固定值，而是服从某一分布），其分别作用于两个相邻数据集得到的两个输出分布难以区分。差分隐私形式化的定义为：</a:t>
                </a:r>
                <a:endParaRPr lang="en-US" altLang="zh-CN" dirty="0">
                  <a:solidFill>
                    <a:srgbClr val="121212"/>
                  </a:solidFill>
                  <a:latin typeface="+mj-ea"/>
                  <a:ea typeface="+mj-ea"/>
                </a:endParaRPr>
              </a:p>
              <a:p>
                <a:pPr algn="l">
                  <a:lnSpc>
                    <a:spcPct val="150000"/>
                  </a:lnSpc>
                </a:pPr>
                <a:endParaRPr lang="en-US" altLang="zh-CN" b="0" i="0" dirty="0">
                  <a:solidFill>
                    <a:srgbClr val="121212"/>
                  </a:solidFill>
                  <a:effectLst/>
                  <a:latin typeface="-apple-system"/>
                </a:endParaRPr>
              </a:p>
              <a:p>
                <a:pPr algn="l">
                  <a:lnSpc>
                    <a:spcPct val="150000"/>
                  </a:lnSpc>
                </a:pPr>
                <a:endParaRPr lang="en-US" altLang="zh-CN" b="0" i="0" dirty="0">
                  <a:solidFill>
                    <a:srgbClr val="121212"/>
                  </a:solidFill>
                  <a:effectLst/>
                  <a:latin typeface="-apple-system"/>
                </a:endParaRPr>
              </a:p>
              <a:p>
                <a:pPr algn="l">
                  <a:lnSpc>
                    <a:spcPct val="150000"/>
                  </a:lnSpc>
                </a:pPr>
                <a:r>
                  <a:rPr lang="en-US" altLang="zh-CN" b="0" i="0" dirty="0">
                    <a:solidFill>
                      <a:srgbClr val="121212"/>
                    </a:solidFill>
                    <a:effectLst/>
                    <a:latin typeface="Times New Roman" panose="02020603050405020304" pitchFamily="18" charset="0"/>
                    <a:cs typeface="Times New Roman" panose="02020603050405020304" pitchFamily="18" charset="0"/>
                  </a:rPr>
                  <a:t>Noise Example:</a:t>
                </a:r>
              </a:p>
              <a:p>
                <a:pPr algn="l">
                  <a:lnSpc>
                    <a:spcPct val="150000"/>
                  </a:lnSpc>
                </a:pPr>
                <a:r>
                  <a:rPr lang="en-US" altLang="zh-CN" dirty="0">
                    <a:solidFill>
                      <a:srgbClr val="121212"/>
                    </a:solidFill>
                    <a:latin typeface="Times New Roman" panose="02020603050405020304" pitchFamily="18" charset="0"/>
                    <a:cs typeface="Times New Roman" panose="02020603050405020304" pitchFamily="18" charset="0"/>
                  </a:rPr>
                  <a:t>G</a:t>
                </a:r>
                <a:r>
                  <a:rPr lang="en-US" altLang="zh-CN" b="0" i="0" dirty="0">
                    <a:solidFill>
                      <a:srgbClr val="121212"/>
                    </a:solidFill>
                    <a:effectLst/>
                    <a:latin typeface="Times New Roman" panose="02020603050405020304" pitchFamily="18" charset="0"/>
                    <a:cs typeface="Times New Roman" panose="02020603050405020304" pitchFamily="18" charset="0"/>
                  </a:rPr>
                  <a:t>aussian mechanism</a:t>
                </a:r>
              </a:p>
              <a:p>
                <a:pPr algn="l">
                  <a:lnSpc>
                    <a:spcPct val="150000"/>
                  </a:lnSpc>
                </a:pPr>
                <a14:m>
                  <m:oMathPara xmlns:m="http://schemas.openxmlformats.org/officeDocument/2006/math">
                    <m:oMathParaPr>
                      <m:jc m:val="centerGroup"/>
                    </m:oMathParaPr>
                    <m:oMath xmlns:m="http://schemas.openxmlformats.org/officeDocument/2006/math">
                      <m:r>
                        <a:rPr lang="pt-BR" altLang="zh-CN" i="1" dirty="0" smtClean="0">
                          <a:latin typeface="Cambria Math" panose="02040503050406030204" pitchFamily="18" charset="0"/>
                        </a:rPr>
                        <m:t>𝑁</m:t>
                      </m:r>
                      <m:r>
                        <a:rPr lang="pt-BR" altLang="zh-CN" i="1" dirty="0" smtClean="0">
                          <a:latin typeface="Cambria Math" panose="02040503050406030204" pitchFamily="18" charset="0"/>
                        </a:rPr>
                        <m:t>(0, </m:t>
                      </m:r>
                      <m:sSubSup>
                        <m:sSubSupPr>
                          <m:ctrlPr>
                            <a:rPr lang="pt-BR" altLang="zh-CN" i="1" dirty="0" smtClean="0">
                              <a:latin typeface="Cambria Math" panose="02040503050406030204" pitchFamily="18" charset="0"/>
                            </a:rPr>
                          </m:ctrlPr>
                        </m:sSubSupPr>
                        <m:e>
                          <m:r>
                            <a:rPr lang="pt-BR" altLang="zh-CN" i="1" dirty="0" smtClean="0">
                              <a:latin typeface="Cambria Math" panose="02040503050406030204" pitchFamily="18" charset="0"/>
                            </a:rPr>
                            <m:t>𝑠</m:t>
                          </m:r>
                        </m:e>
                        <m:sub>
                          <m:r>
                            <a:rPr lang="pt-BR" altLang="zh-CN" i="1" dirty="0" smtClean="0">
                              <a:latin typeface="Cambria Math" panose="02040503050406030204" pitchFamily="18" charset="0"/>
                            </a:rPr>
                            <m:t>h</m:t>
                          </m:r>
                        </m:sub>
                        <m:sup>
                          <m:r>
                            <a:rPr lang="pt-BR" altLang="zh-CN" i="1" dirty="0" smtClean="0">
                              <a:latin typeface="Cambria Math" panose="02040503050406030204" pitchFamily="18" charset="0"/>
                            </a:rPr>
                            <m:t>2</m:t>
                          </m:r>
                        </m:sup>
                      </m:sSubSup>
                      <m:r>
                        <a:rPr lang="pt-BR" altLang="zh-CN" i="1" dirty="0" smtClean="0">
                          <a:latin typeface="Cambria Math" panose="02040503050406030204" pitchFamily="18" charset="0"/>
                        </a:rPr>
                        <m:t> ∗ </m:t>
                      </m:r>
                      <m:sSup>
                        <m:sSupPr>
                          <m:ctrlPr>
                            <a:rPr lang="pt-BR" altLang="zh-CN" i="1" dirty="0" smtClean="0">
                              <a:latin typeface="Cambria Math" panose="02040503050406030204" pitchFamily="18" charset="0"/>
                            </a:rPr>
                          </m:ctrlPr>
                        </m:sSupPr>
                        <m:e>
                          <m:r>
                            <a:rPr lang="pt-BR" altLang="zh-CN" i="1" dirty="0" smtClean="0">
                              <a:latin typeface="Cambria Math" panose="02040503050406030204" pitchFamily="18" charset="0"/>
                            </a:rPr>
                            <m:t>𝜎</m:t>
                          </m:r>
                        </m:e>
                        <m:sup>
                          <m:r>
                            <a:rPr lang="pt-BR" altLang="zh-CN" i="1" dirty="0" smtClean="0">
                              <a:latin typeface="Cambria Math" panose="02040503050406030204" pitchFamily="18" charset="0"/>
                            </a:rPr>
                            <m:t>2</m:t>
                          </m:r>
                        </m:sup>
                      </m:sSup>
                      <m:r>
                        <a:rPr lang="pt-BR" altLang="zh-CN" i="1" dirty="0" smtClean="0">
                          <a:latin typeface="Cambria Math" panose="02040503050406030204" pitchFamily="18" charset="0"/>
                        </a:rPr>
                        <m:t> )</m:t>
                      </m:r>
                    </m:oMath>
                  </m:oMathPara>
                </a14:m>
                <a:endParaRPr lang="pt-BR" altLang="zh-CN" dirty="0">
                  <a:latin typeface="Times New Roman" panose="02020603050405020304" pitchFamily="18" charset="0"/>
                  <a:cs typeface="Times New Roman" panose="02020603050405020304" pitchFamily="18" charset="0"/>
                </a:endParaRPr>
              </a:p>
              <a:p>
                <a:pPr algn="l">
                  <a:lnSpc>
                    <a:spcPct val="150000"/>
                  </a:lnSpc>
                </a:pPr>
                <a:r>
                  <a:rPr lang="en-US" altLang="zh-CN" b="0" i="0" dirty="0">
                    <a:solidFill>
                      <a:srgbClr val="121212"/>
                    </a:solidFill>
                    <a:effectLst/>
                    <a:latin typeface="Times New Roman" panose="02020603050405020304" pitchFamily="18" charset="0"/>
                    <a:cs typeface="Times New Roman" panose="02020603050405020304" pitchFamily="18" charset="0"/>
                  </a:rPr>
                  <a:t>Laplace mechanism</a:t>
                </a:r>
              </a:p>
              <a:p>
                <a:pPr algn="l">
                  <a:lnSpc>
                    <a:spcPct val="150000"/>
                  </a:lnSpc>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𝐿𝑎𝑝</m:t>
                      </m:r>
                      <m:d>
                        <m:dPr>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𝑏</m:t>
                          </m:r>
                        </m:e>
                      </m:d>
                      <m:r>
                        <a:rPr lang="en-US" altLang="zh-CN" i="1" dirty="0" smtClean="0">
                          <a:latin typeface="Cambria Math" panose="02040503050406030204" pitchFamily="18" charset="0"/>
                        </a:rPr>
                        <m:t>:= </m:t>
                      </m:r>
                      <m:r>
                        <a:rPr lang="en-US" altLang="zh-CN" i="1" dirty="0" smtClean="0">
                          <a:latin typeface="Cambria Math" panose="02040503050406030204" pitchFamily="18" charset="0"/>
                        </a:rPr>
                        <m:t>𝐿𝑎𝑝</m:t>
                      </m:r>
                      <m:d>
                        <m:dPr>
                          <m:ctrlPr>
                            <a:rPr lang="en-US" altLang="zh-CN" i="1" dirty="0" smtClean="0">
                              <a:latin typeface="Cambria Math" panose="02040503050406030204" pitchFamily="18" charset="0"/>
                            </a:rPr>
                          </m:ctrlPr>
                        </m:dPr>
                        <m:e>
                          <m:r>
                            <a:rPr lang="en-US" altLang="zh-CN" i="1" dirty="0" err="1">
                              <a:latin typeface="Cambria Math" panose="02040503050406030204" pitchFamily="18" charset="0"/>
                            </a:rPr>
                            <m:t>𝑥</m:t>
                          </m:r>
                        </m:e>
                        <m:e>
                          <m:r>
                            <a:rPr lang="en-US" altLang="zh-CN" i="1" dirty="0" err="1">
                              <a:latin typeface="Cambria Math" panose="02040503050406030204" pitchFamily="18" charset="0"/>
                            </a:rPr>
                            <m:t>𝑏</m:t>
                          </m:r>
                        </m:e>
                      </m:d>
                      <m:r>
                        <a:rPr lang="en-US" altLang="zh-CN" i="1" dirty="0">
                          <a:latin typeface="Cambria Math" panose="02040503050406030204" pitchFamily="18" charset="0"/>
                        </a:rPr>
                        <m:t>= </m:t>
                      </m:r>
                      <m:f>
                        <m:fPr>
                          <m:ctrlPr>
                            <a:rPr lang="en-US" altLang="zh-CN" i="1" dirty="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r>
                        <a:rPr lang="en-US" altLang="zh-CN" i="1" dirty="0">
                          <a:latin typeface="Cambria Math" panose="02040503050406030204" pitchFamily="18" charset="0"/>
                        </a:rPr>
                        <m:t> </m:t>
                      </m:r>
                      <m:r>
                        <a:rPr lang="en-US" altLang="zh-CN" b="0" i="1" dirty="0" smtClean="0">
                          <a:latin typeface="Cambria Math" panose="02040503050406030204" pitchFamily="18" charset="0"/>
                        </a:rPr>
                        <m:t> </m:t>
                      </m:r>
                      <m:r>
                        <a:rPr lang="en-US" altLang="zh-CN" i="1" dirty="0">
                          <a:latin typeface="Cambria Math" panose="02040503050406030204" pitchFamily="18" charset="0"/>
                        </a:rPr>
                        <m:t>∗ </m:t>
                      </m:r>
                      <m:r>
                        <m:rPr>
                          <m:sty m:val="p"/>
                        </m:rPr>
                        <a:rPr lang="en-US" altLang="zh-CN" i="1" dirty="0">
                          <a:latin typeface="Cambria Math" panose="02040503050406030204" pitchFamily="18" charset="0"/>
                        </a:rPr>
                        <m:t>exp</m:t>
                      </m:r>
                      <m:r>
                        <a:rPr lang="en-US" altLang="zh-CN" i="1" dirty="0">
                          <a:latin typeface="Cambria Math" panose="02040503050406030204" pitchFamily="18" charset="0"/>
                        </a:rPr>
                        <m:t>⁡(−</m:t>
                      </m:r>
                      <m:f>
                        <m:fPr>
                          <m:ctrlPr>
                            <a:rPr lang="en-US" altLang="zh-CN" i="1" dirty="0">
                              <a:latin typeface="Cambria Math" panose="02040503050406030204" pitchFamily="18" charset="0"/>
                            </a:rPr>
                          </m:ctrlPr>
                        </m:fPr>
                        <m:num>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num>
                        <m:den>
                          <m:r>
                            <m:rPr>
                              <m:sty m:val="p"/>
                            </m:rPr>
                            <a:rPr lang="en-US" altLang="zh-CN" i="1" dirty="0">
                              <a:latin typeface="Cambria Math" panose="02040503050406030204" pitchFamily="18" charset="0"/>
                            </a:rPr>
                            <m:t>b</m:t>
                          </m:r>
                        </m:den>
                      </m:f>
                      <m:r>
                        <a:rPr lang="en-US" altLang="zh-CN" i="1" dirty="0">
                          <a:latin typeface="Cambria Math" panose="02040503050406030204" pitchFamily="18" charset="0"/>
                        </a:rPr>
                        <m:t> )</m:t>
                      </m:r>
                    </m:oMath>
                  </m:oMathPara>
                </a14:m>
                <a:endParaRPr lang="en-US" altLang="zh-CN" b="0" i="0" dirty="0">
                  <a:solidFill>
                    <a:srgbClr val="121212"/>
                  </a:solidFill>
                  <a:effectLst/>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16565B4F-B8EC-4FDD-9001-FC54D38C6079}"/>
                  </a:ext>
                </a:extLst>
              </p:cNvPr>
              <p:cNvSpPr txBox="1">
                <a:spLocks noRot="1" noChangeAspect="1" noMove="1" noResize="1" noEditPoints="1" noAdjustHandles="1" noChangeArrowheads="1" noChangeShapeType="1" noTextEdit="1"/>
              </p:cNvSpPr>
              <p:nvPr/>
            </p:nvSpPr>
            <p:spPr>
              <a:xfrm>
                <a:off x="557844" y="324518"/>
                <a:ext cx="4622800" cy="5898089"/>
              </a:xfrm>
              <a:prstGeom prst="rect">
                <a:avLst/>
              </a:prstGeom>
              <a:blipFill>
                <a:blip r:embed="rId4"/>
                <a:stretch>
                  <a:fillRect l="-1187"/>
                </a:stretch>
              </a:blipFill>
            </p:spPr>
            <p:txBody>
              <a:bodyPr/>
              <a:lstStyle/>
              <a:p>
                <a:r>
                  <a:rPr lang="zh-CN" altLang="en-US">
                    <a:noFill/>
                  </a:rPr>
                  <a:t> </a:t>
                </a:r>
              </a:p>
            </p:txBody>
          </p:sp>
        </mc:Fallback>
      </mc:AlternateContent>
      <p:pic>
        <p:nvPicPr>
          <p:cNvPr id="10" name="Picture 9">
            <a:extLst>
              <a:ext uri="{FF2B5EF4-FFF2-40B4-BE49-F238E27FC236}">
                <a16:creationId xmlns:a16="http://schemas.microsoft.com/office/drawing/2014/main" id="{B1E811E7-4015-4474-9A2A-F6AC28F646D0}"/>
              </a:ext>
            </a:extLst>
          </p:cNvPr>
          <p:cNvPicPr>
            <a:picLocks noChangeAspect="1"/>
          </p:cNvPicPr>
          <p:nvPr/>
        </p:nvPicPr>
        <p:blipFill>
          <a:blip r:embed="rId5"/>
          <a:stretch>
            <a:fillRect/>
          </a:stretch>
        </p:blipFill>
        <p:spPr>
          <a:xfrm>
            <a:off x="1115351" y="2994429"/>
            <a:ext cx="3507787" cy="558269"/>
          </a:xfrm>
          <a:prstGeom prst="rect">
            <a:avLst/>
          </a:prstGeom>
        </p:spPr>
      </p:pic>
    </p:spTree>
    <p:extLst>
      <p:ext uri="{BB962C8B-B14F-4D97-AF65-F5344CB8AC3E}">
        <p14:creationId xmlns:p14="http://schemas.microsoft.com/office/powerpoint/2010/main" val="125448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686721" y="4958518"/>
            <a:ext cx="1680268"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Introduction</a:t>
            </a:r>
            <a:endPar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22" name="文本框 21"/>
          <p:cNvSpPr txBox="1"/>
          <p:nvPr/>
        </p:nvSpPr>
        <p:spPr>
          <a:xfrm>
            <a:off x="4073361" y="4958518"/>
            <a:ext cx="1665841" cy="163121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Data-driven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lumMod val="65000"/>
                    <a:lumOff val="35000"/>
                  </a:schemeClr>
                </a:solidFill>
                <a:latin typeface="Arial"/>
                <a:ea typeface="微软雅黑"/>
              </a:rPr>
              <a:t>Medicine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Requires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lumMod val="65000"/>
                    <a:lumOff val="35000"/>
                  </a:schemeClr>
                </a:solidFill>
                <a:latin typeface="Arial"/>
                <a:ea typeface="微软雅黑"/>
              </a:rPr>
              <a:t>Federated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Efforts</a:t>
            </a:r>
          </a:p>
        </p:txBody>
      </p:sp>
      <p:sp>
        <p:nvSpPr>
          <p:cNvPr id="25" name="文本框 24"/>
          <p:cNvSpPr txBox="1"/>
          <p:nvPr/>
        </p:nvSpPr>
        <p:spPr>
          <a:xfrm>
            <a:off x="6544965" y="4958518"/>
            <a:ext cx="1481496" cy="132343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Federated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lumMod val="65000"/>
                    <a:lumOff val="35000"/>
                  </a:schemeClr>
                </a:solidFill>
                <a:latin typeface="Arial"/>
                <a:ea typeface="微软雅黑"/>
              </a:rPr>
              <a:t>i</a:t>
            </a: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n Digital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lumMod val="65000"/>
                    <a:lumOff val="35000"/>
                  </a:schemeClr>
                </a:solidFill>
                <a:latin typeface="Arial"/>
                <a:ea typeface="微软雅黑"/>
              </a:rPr>
              <a:t>H</a:t>
            </a:r>
            <a:r>
              <a:rPr kumimoji="0" lang="en-US" altLang="zh-CN" sz="2000" b="1" i="0" u="none" strike="noStrike" kern="1200" cap="none" spc="0" normalizeH="0" baseline="0" noProof="0" dirty="0" err="1">
                <a:ln>
                  <a:noFill/>
                </a:ln>
                <a:solidFill>
                  <a:schemeClr val="tx1">
                    <a:lumMod val="65000"/>
                    <a:lumOff val="35000"/>
                  </a:schemeClr>
                </a:solidFill>
                <a:effectLst/>
                <a:uLnTx/>
                <a:uFillTx/>
                <a:latin typeface="Arial"/>
                <a:ea typeface="微软雅黑"/>
                <a:cs typeface="+mn-cs"/>
              </a:rPr>
              <a:t>ealth</a:t>
            </a:r>
            <a:endParaRPr kumimoji="0" lang="zh-CN" altLang="en-US"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endParaRPr>
          </a:p>
        </p:txBody>
      </p:sp>
      <p:sp>
        <p:nvSpPr>
          <p:cNvPr id="28" name="文本框 27"/>
          <p:cNvSpPr txBox="1"/>
          <p:nvPr/>
        </p:nvSpPr>
        <p:spPr>
          <a:xfrm>
            <a:off x="8710393" y="4958518"/>
            <a:ext cx="1909497"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Technical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Consideration</a:t>
            </a:r>
          </a:p>
        </p:txBody>
      </p:sp>
      <p:sp>
        <p:nvSpPr>
          <p:cNvPr id="30" name="文本框 29"/>
          <p:cNvSpPr txBox="1"/>
          <p:nvPr/>
        </p:nvSpPr>
        <p:spPr>
          <a:xfrm>
            <a:off x="4897503" y="2283605"/>
            <a:ext cx="2416047"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gradFill flip="none" rotWithShape="1">
                  <a:gsLst>
                    <a:gs pos="100000">
                      <a:srgbClr val="FF5130"/>
                    </a:gs>
                    <a:gs pos="0">
                      <a:srgbClr val="DE2575"/>
                    </a:gs>
                  </a:gsLst>
                  <a:lin ang="2700000" scaled="1"/>
                  <a:tileRect/>
                </a:gradFill>
                <a:effectLst/>
                <a:uLnTx/>
                <a:uFillTx/>
                <a:latin typeface="Arial"/>
                <a:ea typeface="微软雅黑"/>
                <a:cs typeface="+mn-cs"/>
              </a:rPr>
              <a:t>CONTENT</a:t>
            </a:r>
            <a:endParaRPr kumimoji="0" lang="zh-CN" altLang="en-US" sz="3600" b="1" i="0" u="none" strike="noStrike" kern="1200" cap="none" spc="0" normalizeH="0" baseline="0" noProof="0" dirty="0">
              <a:ln>
                <a:noFill/>
              </a:ln>
              <a:gradFill flip="none" rotWithShape="1">
                <a:gsLst>
                  <a:gs pos="100000">
                    <a:srgbClr val="FF5130"/>
                  </a:gs>
                  <a:gs pos="0">
                    <a:srgbClr val="DE2575"/>
                  </a:gs>
                </a:gsLst>
                <a:lin ang="2700000" scaled="1"/>
                <a:tileRect/>
              </a:gradFill>
              <a:effectLst/>
              <a:uLnTx/>
              <a:uFillTx/>
              <a:latin typeface="Arial"/>
              <a:ea typeface="微软雅黑"/>
              <a:cs typeface="+mn-cs"/>
            </a:endParaRPr>
          </a:p>
        </p:txBody>
      </p:sp>
      <p:cxnSp>
        <p:nvCxnSpPr>
          <p:cNvPr id="32" name="直接连接符 31"/>
          <p:cNvCxnSpPr/>
          <p:nvPr/>
        </p:nvCxnSpPr>
        <p:spPr>
          <a:xfrm>
            <a:off x="5629272" y="3052717"/>
            <a:ext cx="933456" cy="0"/>
          </a:xfrm>
          <a:prstGeom prst="line">
            <a:avLst/>
          </a:prstGeom>
          <a:ln w="28575" cap="rnd">
            <a:gradFill flip="none" rotWithShape="1">
              <a:gsLst>
                <a:gs pos="0">
                  <a:schemeClr val="bg1">
                    <a:lumMod val="75000"/>
                  </a:schemeClr>
                </a:gs>
                <a:gs pos="100000">
                  <a:schemeClr val="bg1">
                    <a:lumMod val="85000"/>
                  </a:schemeClr>
                </a:gs>
              </a:gsLst>
              <a:lin ang="2700000" scaled="1"/>
              <a:tileRect/>
            </a:gradFill>
            <a:round/>
          </a:ln>
        </p:spPr>
        <p:style>
          <a:lnRef idx="1">
            <a:schemeClr val="accent1"/>
          </a:lnRef>
          <a:fillRef idx="0">
            <a:schemeClr val="accent1"/>
          </a:fillRef>
          <a:effectRef idx="0">
            <a:schemeClr val="accent1"/>
          </a:effectRef>
          <a:fontRef idx="minor">
            <a:schemeClr val="tx1"/>
          </a:fontRef>
        </p:style>
      </p:cxnSp>
      <p:pic>
        <p:nvPicPr>
          <p:cNvPr id="39" name="图片占位符 38"/>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 y="8656"/>
            <a:ext cx="12191999" cy="2498891"/>
          </a:xfrm>
        </p:spPr>
      </p:pic>
      <p:grpSp>
        <p:nvGrpSpPr>
          <p:cNvPr id="51" name="组合 50"/>
          <p:cNvGrpSpPr/>
          <p:nvPr/>
        </p:nvGrpSpPr>
        <p:grpSpPr>
          <a:xfrm>
            <a:off x="2012506" y="3677132"/>
            <a:ext cx="1028700" cy="1028700"/>
            <a:chOff x="2012506" y="3677132"/>
            <a:chExt cx="1028700" cy="1028700"/>
          </a:xfrm>
        </p:grpSpPr>
        <p:sp>
          <p:nvSpPr>
            <p:cNvPr id="3" name="椭圆 2"/>
            <p:cNvSpPr/>
            <p:nvPr/>
          </p:nvSpPr>
          <p:spPr>
            <a:xfrm>
              <a:off x="2012506" y="3677132"/>
              <a:ext cx="1028700" cy="102870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0"/>
            <p:cNvSpPr/>
            <p:nvPr/>
          </p:nvSpPr>
          <p:spPr>
            <a:xfrm>
              <a:off x="2294425" y="4001175"/>
              <a:ext cx="464862" cy="380614"/>
            </a:xfrm>
            <a:custGeom>
              <a:avLst/>
              <a:gdLst>
                <a:gd name="connsiteX0" fmla="*/ 91730 w 337366"/>
                <a:gd name="connsiteY0" fmla="*/ 20637 h 276225"/>
                <a:gd name="connsiteX1" fmla="*/ 20798 w 337366"/>
                <a:gd name="connsiteY1" fmla="*/ 90594 h 276225"/>
                <a:gd name="connsiteX2" fmla="*/ 36560 w 337366"/>
                <a:gd name="connsiteY2" fmla="*/ 144712 h 276225"/>
                <a:gd name="connsiteX3" fmla="*/ 103552 w 337366"/>
                <a:gd name="connsiteY3" fmla="*/ 212029 h 276225"/>
                <a:gd name="connsiteX4" fmla="*/ 167916 w 337366"/>
                <a:gd name="connsiteY4" fmla="*/ 255587 h 276225"/>
                <a:gd name="connsiteX5" fmla="*/ 232280 w 337366"/>
                <a:gd name="connsiteY5" fmla="*/ 212029 h 276225"/>
                <a:gd name="connsiteX6" fmla="*/ 299271 w 337366"/>
                <a:gd name="connsiteY6" fmla="*/ 144712 h 276225"/>
                <a:gd name="connsiteX7" fmla="*/ 315034 w 337366"/>
                <a:gd name="connsiteY7" fmla="*/ 90594 h 276225"/>
                <a:gd name="connsiteX8" fmla="*/ 244102 w 337366"/>
                <a:gd name="connsiteY8" fmla="*/ 20637 h 276225"/>
                <a:gd name="connsiteX9" fmla="*/ 184992 w 337366"/>
                <a:gd name="connsiteY9" fmla="*/ 56276 h 276225"/>
                <a:gd name="connsiteX10" fmla="*/ 167916 w 337366"/>
                <a:gd name="connsiteY10" fmla="*/ 68155 h 276225"/>
                <a:gd name="connsiteX11" fmla="*/ 152153 w 337366"/>
                <a:gd name="connsiteY11" fmla="*/ 56276 h 276225"/>
                <a:gd name="connsiteX12" fmla="*/ 91730 w 337366"/>
                <a:gd name="connsiteY12" fmla="*/ 20637 h 276225"/>
                <a:gd name="connsiteX13" fmla="*/ 92337 w 337366"/>
                <a:gd name="connsiteY13" fmla="*/ 0 h 276225"/>
                <a:gd name="connsiteX14" fmla="*/ 167393 w 337366"/>
                <a:gd name="connsiteY14" fmla="*/ 43407 h 276225"/>
                <a:gd name="connsiteX15" fmla="*/ 168710 w 337366"/>
                <a:gd name="connsiteY15" fmla="*/ 44722 h 276225"/>
                <a:gd name="connsiteX16" fmla="*/ 171343 w 337366"/>
                <a:gd name="connsiteY16" fmla="*/ 42092 h 276225"/>
                <a:gd name="connsiteX17" fmla="*/ 245082 w 337366"/>
                <a:gd name="connsiteY17" fmla="*/ 0 h 276225"/>
                <a:gd name="connsiteX18" fmla="*/ 308287 w 337366"/>
                <a:gd name="connsiteY18" fmla="*/ 26307 h 276225"/>
                <a:gd name="connsiteX19" fmla="*/ 337255 w 337366"/>
                <a:gd name="connsiteY19" fmla="*/ 89445 h 276225"/>
                <a:gd name="connsiteX20" fmla="*/ 317504 w 337366"/>
                <a:gd name="connsiteY20" fmla="*/ 155212 h 276225"/>
                <a:gd name="connsiteX21" fmla="*/ 245082 w 337366"/>
                <a:gd name="connsiteY21" fmla="*/ 228872 h 276225"/>
                <a:gd name="connsiteX22" fmla="*/ 168710 w 337366"/>
                <a:gd name="connsiteY22" fmla="*/ 276225 h 276225"/>
                <a:gd name="connsiteX23" fmla="*/ 92337 w 337366"/>
                <a:gd name="connsiteY23" fmla="*/ 228872 h 276225"/>
                <a:gd name="connsiteX24" fmla="*/ 19915 w 337366"/>
                <a:gd name="connsiteY24" fmla="*/ 155212 h 276225"/>
                <a:gd name="connsiteX25" fmla="*/ 164 w 337366"/>
                <a:gd name="connsiteY25" fmla="*/ 89445 h 276225"/>
                <a:gd name="connsiteX26" fmla="*/ 29133 w 337366"/>
                <a:gd name="connsiteY26" fmla="*/ 26307 h 276225"/>
                <a:gd name="connsiteX27" fmla="*/ 92337 w 337366"/>
                <a:gd name="connsiteY27"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7366" h="276225">
                  <a:moveTo>
                    <a:pt x="91730" y="20637"/>
                  </a:moveTo>
                  <a:cubicBezTo>
                    <a:pt x="53637" y="20637"/>
                    <a:pt x="22111" y="52316"/>
                    <a:pt x="20798" y="90594"/>
                  </a:cubicBezTo>
                  <a:cubicBezTo>
                    <a:pt x="19484" y="109073"/>
                    <a:pt x="24738" y="126233"/>
                    <a:pt x="36560" y="144712"/>
                  </a:cubicBezTo>
                  <a:cubicBezTo>
                    <a:pt x="45755" y="159231"/>
                    <a:pt x="73340" y="186950"/>
                    <a:pt x="103552" y="212029"/>
                  </a:cubicBezTo>
                  <a:cubicBezTo>
                    <a:pt x="141645" y="243708"/>
                    <a:pt x="162662" y="255587"/>
                    <a:pt x="167916" y="255587"/>
                  </a:cubicBezTo>
                  <a:cubicBezTo>
                    <a:pt x="173170" y="255587"/>
                    <a:pt x="195500" y="243708"/>
                    <a:pt x="232280" y="212029"/>
                  </a:cubicBezTo>
                  <a:cubicBezTo>
                    <a:pt x="262492" y="186950"/>
                    <a:pt x="290076" y="159231"/>
                    <a:pt x="299271" y="144712"/>
                  </a:cubicBezTo>
                  <a:cubicBezTo>
                    <a:pt x="312407" y="126233"/>
                    <a:pt x="316347" y="109073"/>
                    <a:pt x="315034" y="90594"/>
                  </a:cubicBezTo>
                  <a:cubicBezTo>
                    <a:pt x="313720" y="52316"/>
                    <a:pt x="282195" y="20637"/>
                    <a:pt x="244102" y="20637"/>
                  </a:cubicBezTo>
                  <a:cubicBezTo>
                    <a:pt x="217831" y="20637"/>
                    <a:pt x="198127" y="43076"/>
                    <a:pt x="184992" y="56276"/>
                  </a:cubicBezTo>
                  <a:cubicBezTo>
                    <a:pt x="178424" y="64195"/>
                    <a:pt x="174484" y="68155"/>
                    <a:pt x="167916" y="68155"/>
                  </a:cubicBezTo>
                  <a:cubicBezTo>
                    <a:pt x="161348" y="68155"/>
                    <a:pt x="158721" y="64195"/>
                    <a:pt x="152153" y="56276"/>
                  </a:cubicBezTo>
                  <a:cubicBezTo>
                    <a:pt x="140331" y="44396"/>
                    <a:pt x="119314" y="20637"/>
                    <a:pt x="91730" y="20637"/>
                  </a:cubicBezTo>
                  <a:close/>
                  <a:moveTo>
                    <a:pt x="92337" y="0"/>
                  </a:moveTo>
                  <a:cubicBezTo>
                    <a:pt x="129207" y="0"/>
                    <a:pt x="155542" y="28938"/>
                    <a:pt x="167393" y="43407"/>
                  </a:cubicBezTo>
                  <a:cubicBezTo>
                    <a:pt x="168710" y="43407"/>
                    <a:pt x="168710" y="44722"/>
                    <a:pt x="168710" y="44722"/>
                  </a:cubicBezTo>
                  <a:cubicBezTo>
                    <a:pt x="170027" y="44722"/>
                    <a:pt x="170027" y="43407"/>
                    <a:pt x="171343" y="42092"/>
                  </a:cubicBezTo>
                  <a:cubicBezTo>
                    <a:pt x="184511" y="27623"/>
                    <a:pt x="209529" y="0"/>
                    <a:pt x="245082" y="0"/>
                  </a:cubicBezTo>
                  <a:cubicBezTo>
                    <a:pt x="268784" y="0"/>
                    <a:pt x="291169" y="9207"/>
                    <a:pt x="308287" y="26307"/>
                  </a:cubicBezTo>
                  <a:cubicBezTo>
                    <a:pt x="325405" y="43407"/>
                    <a:pt x="335939" y="65768"/>
                    <a:pt x="337255" y="89445"/>
                  </a:cubicBezTo>
                  <a:cubicBezTo>
                    <a:pt x="338572" y="119698"/>
                    <a:pt x="328038" y="140743"/>
                    <a:pt x="317504" y="155212"/>
                  </a:cubicBezTo>
                  <a:cubicBezTo>
                    <a:pt x="304336" y="176258"/>
                    <a:pt x="270101" y="207827"/>
                    <a:pt x="245082" y="228872"/>
                  </a:cubicBezTo>
                  <a:cubicBezTo>
                    <a:pt x="218747" y="249918"/>
                    <a:pt x="184511" y="276225"/>
                    <a:pt x="168710" y="276225"/>
                  </a:cubicBezTo>
                  <a:cubicBezTo>
                    <a:pt x="152909" y="276225"/>
                    <a:pt x="118673" y="249918"/>
                    <a:pt x="92337" y="228872"/>
                  </a:cubicBezTo>
                  <a:cubicBezTo>
                    <a:pt x="67319" y="207827"/>
                    <a:pt x="33083" y="176258"/>
                    <a:pt x="19915" y="155212"/>
                  </a:cubicBezTo>
                  <a:cubicBezTo>
                    <a:pt x="5431" y="134167"/>
                    <a:pt x="-1153" y="113121"/>
                    <a:pt x="164" y="89445"/>
                  </a:cubicBezTo>
                  <a:cubicBezTo>
                    <a:pt x="1480" y="65768"/>
                    <a:pt x="12014" y="43407"/>
                    <a:pt x="29133" y="26307"/>
                  </a:cubicBezTo>
                  <a:cubicBezTo>
                    <a:pt x="46251" y="9207"/>
                    <a:pt x="68636" y="0"/>
                    <a:pt x="92337"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2" name="组合 51"/>
          <p:cNvGrpSpPr/>
          <p:nvPr/>
        </p:nvGrpSpPr>
        <p:grpSpPr>
          <a:xfrm>
            <a:off x="4391935" y="3677132"/>
            <a:ext cx="1028700" cy="1028700"/>
            <a:chOff x="4391935" y="3677132"/>
            <a:chExt cx="1028700" cy="1028700"/>
          </a:xfrm>
        </p:grpSpPr>
        <p:sp>
          <p:nvSpPr>
            <p:cNvPr id="4" name="椭圆 3"/>
            <p:cNvSpPr/>
            <p:nvPr/>
          </p:nvSpPr>
          <p:spPr>
            <a:xfrm>
              <a:off x="4391935" y="3677132"/>
              <a:ext cx="1028700" cy="1028700"/>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1"/>
            <p:cNvSpPr/>
            <p:nvPr/>
          </p:nvSpPr>
          <p:spPr>
            <a:xfrm>
              <a:off x="4736054" y="3959051"/>
              <a:ext cx="340461" cy="464862"/>
            </a:xfrm>
            <a:custGeom>
              <a:avLst/>
              <a:gdLst>
                <a:gd name="T0" fmla="*/ 186 w 188"/>
                <a:gd name="T1" fmla="*/ 107 h 257"/>
                <a:gd name="T2" fmla="*/ 179 w 188"/>
                <a:gd name="T3" fmla="*/ 102 h 257"/>
                <a:gd name="T4" fmla="*/ 112 w 188"/>
                <a:gd name="T5" fmla="*/ 102 h 257"/>
                <a:gd name="T6" fmla="*/ 144 w 188"/>
                <a:gd name="T7" fmla="*/ 12 h 257"/>
                <a:gd name="T8" fmla="*/ 141 w 188"/>
                <a:gd name="T9" fmla="*/ 2 h 257"/>
                <a:gd name="T10" fmla="*/ 131 w 188"/>
                <a:gd name="T11" fmla="*/ 4 h 257"/>
                <a:gd name="T12" fmla="*/ 3 w 188"/>
                <a:gd name="T13" fmla="*/ 142 h 257"/>
                <a:gd name="T14" fmla="*/ 2 w 188"/>
                <a:gd name="T15" fmla="*/ 151 h 257"/>
                <a:gd name="T16" fmla="*/ 9 w 188"/>
                <a:gd name="T17" fmla="*/ 156 h 257"/>
                <a:gd name="T18" fmla="*/ 52 w 188"/>
                <a:gd name="T19" fmla="*/ 156 h 257"/>
                <a:gd name="T20" fmla="*/ 61 w 188"/>
                <a:gd name="T21" fmla="*/ 148 h 257"/>
                <a:gd name="T22" fmla="*/ 52 w 188"/>
                <a:gd name="T23" fmla="*/ 140 h 257"/>
                <a:gd name="T24" fmla="*/ 27 w 188"/>
                <a:gd name="T25" fmla="*/ 140 h 257"/>
                <a:gd name="T26" fmla="*/ 116 w 188"/>
                <a:gd name="T27" fmla="*/ 44 h 257"/>
                <a:gd name="T28" fmla="*/ 93 w 188"/>
                <a:gd name="T29" fmla="*/ 108 h 257"/>
                <a:gd name="T30" fmla="*/ 94 w 188"/>
                <a:gd name="T31" fmla="*/ 115 h 257"/>
                <a:gd name="T32" fmla="*/ 101 w 188"/>
                <a:gd name="T33" fmla="*/ 118 h 257"/>
                <a:gd name="T34" fmla="*/ 161 w 188"/>
                <a:gd name="T35" fmla="*/ 118 h 257"/>
                <a:gd name="T36" fmla="*/ 72 w 188"/>
                <a:gd name="T37" fmla="*/ 214 h 257"/>
                <a:gd name="T38" fmla="*/ 95 w 188"/>
                <a:gd name="T39" fmla="*/ 150 h 257"/>
                <a:gd name="T40" fmla="*/ 94 w 188"/>
                <a:gd name="T41" fmla="*/ 143 h 257"/>
                <a:gd name="T42" fmla="*/ 87 w 188"/>
                <a:gd name="T43" fmla="*/ 140 h 257"/>
                <a:gd name="T44" fmla="*/ 87 w 188"/>
                <a:gd name="T45" fmla="*/ 140 h 257"/>
                <a:gd name="T46" fmla="*/ 80 w 188"/>
                <a:gd name="T47" fmla="*/ 146 h 257"/>
                <a:gd name="T48" fmla="*/ 44 w 188"/>
                <a:gd name="T49" fmla="*/ 246 h 257"/>
                <a:gd name="T50" fmla="*/ 47 w 188"/>
                <a:gd name="T51" fmla="*/ 256 h 257"/>
                <a:gd name="T52" fmla="*/ 51 w 188"/>
                <a:gd name="T53" fmla="*/ 257 h 257"/>
                <a:gd name="T54" fmla="*/ 57 w 188"/>
                <a:gd name="T55" fmla="*/ 254 h 257"/>
                <a:gd name="T56" fmla="*/ 185 w 188"/>
                <a:gd name="T57" fmla="*/ 116 h 257"/>
                <a:gd name="T58" fmla="*/ 186 w 188"/>
                <a:gd name="T59" fmla="*/ 10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8" h="257">
                  <a:moveTo>
                    <a:pt x="186" y="107"/>
                  </a:moveTo>
                  <a:cubicBezTo>
                    <a:pt x="185" y="104"/>
                    <a:pt x="182" y="102"/>
                    <a:pt x="179" y="102"/>
                  </a:cubicBezTo>
                  <a:cubicBezTo>
                    <a:pt x="112" y="102"/>
                    <a:pt x="112" y="102"/>
                    <a:pt x="112" y="102"/>
                  </a:cubicBezTo>
                  <a:cubicBezTo>
                    <a:pt x="144" y="12"/>
                    <a:pt x="144" y="12"/>
                    <a:pt x="144" y="12"/>
                  </a:cubicBezTo>
                  <a:cubicBezTo>
                    <a:pt x="146" y="8"/>
                    <a:pt x="144" y="4"/>
                    <a:pt x="141" y="2"/>
                  </a:cubicBezTo>
                  <a:cubicBezTo>
                    <a:pt x="138" y="0"/>
                    <a:pt x="133" y="1"/>
                    <a:pt x="131" y="4"/>
                  </a:cubicBezTo>
                  <a:cubicBezTo>
                    <a:pt x="3" y="142"/>
                    <a:pt x="3" y="142"/>
                    <a:pt x="3" y="142"/>
                  </a:cubicBezTo>
                  <a:cubicBezTo>
                    <a:pt x="1" y="145"/>
                    <a:pt x="0" y="148"/>
                    <a:pt x="2" y="151"/>
                  </a:cubicBezTo>
                  <a:cubicBezTo>
                    <a:pt x="3" y="154"/>
                    <a:pt x="6" y="156"/>
                    <a:pt x="9" y="156"/>
                  </a:cubicBezTo>
                  <a:cubicBezTo>
                    <a:pt x="52" y="156"/>
                    <a:pt x="52" y="156"/>
                    <a:pt x="52" y="156"/>
                  </a:cubicBezTo>
                  <a:cubicBezTo>
                    <a:pt x="57" y="156"/>
                    <a:pt x="61" y="152"/>
                    <a:pt x="61" y="148"/>
                  </a:cubicBezTo>
                  <a:cubicBezTo>
                    <a:pt x="61" y="143"/>
                    <a:pt x="57" y="140"/>
                    <a:pt x="52" y="140"/>
                  </a:cubicBezTo>
                  <a:cubicBezTo>
                    <a:pt x="27" y="140"/>
                    <a:pt x="27" y="140"/>
                    <a:pt x="27" y="140"/>
                  </a:cubicBezTo>
                  <a:cubicBezTo>
                    <a:pt x="116" y="44"/>
                    <a:pt x="116" y="44"/>
                    <a:pt x="116" y="44"/>
                  </a:cubicBezTo>
                  <a:cubicBezTo>
                    <a:pt x="93" y="108"/>
                    <a:pt x="93" y="108"/>
                    <a:pt x="93" y="108"/>
                  </a:cubicBezTo>
                  <a:cubicBezTo>
                    <a:pt x="92" y="110"/>
                    <a:pt x="93" y="113"/>
                    <a:pt x="94" y="115"/>
                  </a:cubicBezTo>
                  <a:cubicBezTo>
                    <a:pt x="96" y="117"/>
                    <a:pt x="98" y="118"/>
                    <a:pt x="101" y="118"/>
                  </a:cubicBezTo>
                  <a:cubicBezTo>
                    <a:pt x="161" y="118"/>
                    <a:pt x="161" y="118"/>
                    <a:pt x="161" y="118"/>
                  </a:cubicBezTo>
                  <a:cubicBezTo>
                    <a:pt x="72" y="214"/>
                    <a:pt x="72" y="214"/>
                    <a:pt x="72" y="214"/>
                  </a:cubicBezTo>
                  <a:cubicBezTo>
                    <a:pt x="95" y="150"/>
                    <a:pt x="95" y="150"/>
                    <a:pt x="95" y="150"/>
                  </a:cubicBezTo>
                  <a:cubicBezTo>
                    <a:pt x="96" y="148"/>
                    <a:pt x="95" y="145"/>
                    <a:pt x="94" y="143"/>
                  </a:cubicBezTo>
                  <a:cubicBezTo>
                    <a:pt x="92" y="141"/>
                    <a:pt x="90" y="140"/>
                    <a:pt x="87" y="140"/>
                  </a:cubicBezTo>
                  <a:cubicBezTo>
                    <a:pt x="87" y="140"/>
                    <a:pt x="87" y="140"/>
                    <a:pt x="87" y="140"/>
                  </a:cubicBezTo>
                  <a:cubicBezTo>
                    <a:pt x="84" y="140"/>
                    <a:pt x="80" y="142"/>
                    <a:pt x="80" y="146"/>
                  </a:cubicBezTo>
                  <a:cubicBezTo>
                    <a:pt x="44" y="246"/>
                    <a:pt x="44" y="246"/>
                    <a:pt x="44" y="246"/>
                  </a:cubicBezTo>
                  <a:cubicBezTo>
                    <a:pt x="42" y="250"/>
                    <a:pt x="44" y="254"/>
                    <a:pt x="47" y="256"/>
                  </a:cubicBezTo>
                  <a:cubicBezTo>
                    <a:pt x="48" y="257"/>
                    <a:pt x="50" y="257"/>
                    <a:pt x="51" y="257"/>
                  </a:cubicBezTo>
                  <a:cubicBezTo>
                    <a:pt x="53" y="257"/>
                    <a:pt x="56" y="256"/>
                    <a:pt x="57" y="254"/>
                  </a:cubicBezTo>
                  <a:cubicBezTo>
                    <a:pt x="185" y="116"/>
                    <a:pt x="185" y="116"/>
                    <a:pt x="185" y="116"/>
                  </a:cubicBezTo>
                  <a:cubicBezTo>
                    <a:pt x="187" y="113"/>
                    <a:pt x="188" y="110"/>
                    <a:pt x="186" y="107"/>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3" name="组合 52"/>
          <p:cNvGrpSpPr/>
          <p:nvPr/>
        </p:nvGrpSpPr>
        <p:grpSpPr>
          <a:xfrm>
            <a:off x="6771364" y="3677132"/>
            <a:ext cx="1028700" cy="1028700"/>
            <a:chOff x="6771364" y="3677132"/>
            <a:chExt cx="1028700" cy="1028700"/>
          </a:xfrm>
        </p:grpSpPr>
        <p:sp>
          <p:nvSpPr>
            <p:cNvPr id="5" name="椭圆 4"/>
            <p:cNvSpPr/>
            <p:nvPr/>
          </p:nvSpPr>
          <p:spPr>
            <a:xfrm>
              <a:off x="6771364" y="3677132"/>
              <a:ext cx="1028700" cy="102870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2"/>
            <p:cNvSpPr/>
            <p:nvPr/>
          </p:nvSpPr>
          <p:spPr>
            <a:xfrm>
              <a:off x="7053283" y="3960143"/>
              <a:ext cx="464862" cy="462679"/>
            </a:xfrm>
            <a:custGeom>
              <a:avLst/>
              <a:gdLst>
                <a:gd name="connsiteX0" fmla="*/ 250088 w 338138"/>
                <a:gd name="connsiteY0" fmla="*/ 252413 h 336550"/>
                <a:gd name="connsiteX1" fmla="*/ 217488 w 338138"/>
                <a:gd name="connsiteY1" fmla="*/ 307976 h 336550"/>
                <a:gd name="connsiteX2" fmla="*/ 290513 w 338138"/>
                <a:gd name="connsiteY2" fmla="*/ 252413 h 336550"/>
                <a:gd name="connsiteX3" fmla="*/ 250088 w 338138"/>
                <a:gd name="connsiteY3" fmla="*/ 252413 h 336550"/>
                <a:gd name="connsiteX4" fmla="*/ 179388 w 338138"/>
                <a:gd name="connsiteY4" fmla="*/ 252413 h 336550"/>
                <a:gd name="connsiteX5" fmla="*/ 179388 w 338138"/>
                <a:gd name="connsiteY5" fmla="*/ 312738 h 336550"/>
                <a:gd name="connsiteX6" fmla="*/ 184679 w 338138"/>
                <a:gd name="connsiteY6" fmla="*/ 308804 h 336550"/>
                <a:gd name="connsiteX7" fmla="*/ 208492 w 338138"/>
                <a:gd name="connsiteY7" fmla="*/ 283887 h 336550"/>
                <a:gd name="connsiteX8" fmla="*/ 227013 w 338138"/>
                <a:gd name="connsiteY8" fmla="*/ 252413 h 336550"/>
                <a:gd name="connsiteX9" fmla="*/ 179388 w 338138"/>
                <a:gd name="connsiteY9" fmla="*/ 252413 h 336550"/>
                <a:gd name="connsiteX10" fmla="*/ 112713 w 338138"/>
                <a:gd name="connsiteY10" fmla="*/ 252413 h 336550"/>
                <a:gd name="connsiteX11" fmla="*/ 158751 w 338138"/>
                <a:gd name="connsiteY11" fmla="*/ 312738 h 336550"/>
                <a:gd name="connsiteX12" fmla="*/ 158751 w 338138"/>
                <a:gd name="connsiteY12" fmla="*/ 252413 h 336550"/>
                <a:gd name="connsiteX13" fmla="*/ 112713 w 338138"/>
                <a:gd name="connsiteY13" fmla="*/ 252413 h 336550"/>
                <a:gd name="connsiteX14" fmla="*/ 47625 w 338138"/>
                <a:gd name="connsiteY14" fmla="*/ 252413 h 336550"/>
                <a:gd name="connsiteX15" fmla="*/ 122238 w 338138"/>
                <a:gd name="connsiteY15" fmla="*/ 307976 h 336550"/>
                <a:gd name="connsiteX16" fmla="*/ 88928 w 338138"/>
                <a:gd name="connsiteY16" fmla="*/ 252413 h 336550"/>
                <a:gd name="connsiteX17" fmla="*/ 47625 w 338138"/>
                <a:gd name="connsiteY17" fmla="*/ 252413 h 336550"/>
                <a:gd name="connsiteX18" fmla="*/ 263664 w 338138"/>
                <a:gd name="connsiteY18" fmla="*/ 179388 h 336550"/>
                <a:gd name="connsiteX19" fmla="*/ 255588 w 338138"/>
                <a:gd name="connsiteY19" fmla="*/ 231776 h 336550"/>
                <a:gd name="connsiteX20" fmla="*/ 302696 w 338138"/>
                <a:gd name="connsiteY20" fmla="*/ 231776 h 336550"/>
                <a:gd name="connsiteX21" fmla="*/ 317501 w 338138"/>
                <a:gd name="connsiteY21" fmla="*/ 179388 h 336550"/>
                <a:gd name="connsiteX22" fmla="*/ 263664 w 338138"/>
                <a:gd name="connsiteY22" fmla="*/ 179388 h 336550"/>
                <a:gd name="connsiteX23" fmla="*/ 179388 w 338138"/>
                <a:gd name="connsiteY23" fmla="*/ 179388 h 336550"/>
                <a:gd name="connsiteX24" fmla="*/ 179388 w 338138"/>
                <a:gd name="connsiteY24" fmla="*/ 231776 h 336550"/>
                <a:gd name="connsiteX25" fmla="*/ 233627 w 338138"/>
                <a:gd name="connsiteY25" fmla="*/ 231776 h 336550"/>
                <a:gd name="connsiteX26" fmla="*/ 242888 w 338138"/>
                <a:gd name="connsiteY26" fmla="*/ 179388 h 336550"/>
                <a:gd name="connsiteX27" fmla="*/ 179388 w 338138"/>
                <a:gd name="connsiteY27" fmla="*/ 179388 h 336550"/>
                <a:gd name="connsiteX28" fmla="*/ 95250 w 338138"/>
                <a:gd name="connsiteY28" fmla="*/ 179388 h 336550"/>
                <a:gd name="connsiteX29" fmla="*/ 104510 w 338138"/>
                <a:gd name="connsiteY29" fmla="*/ 231776 h 336550"/>
                <a:gd name="connsiteX30" fmla="*/ 158750 w 338138"/>
                <a:gd name="connsiteY30" fmla="*/ 231776 h 336550"/>
                <a:gd name="connsiteX31" fmla="*/ 158750 w 338138"/>
                <a:gd name="connsiteY31" fmla="*/ 179388 h 336550"/>
                <a:gd name="connsiteX32" fmla="*/ 95250 w 338138"/>
                <a:gd name="connsiteY32" fmla="*/ 179388 h 336550"/>
                <a:gd name="connsiteX33" fmla="*/ 22225 w 338138"/>
                <a:gd name="connsiteY33" fmla="*/ 179388 h 336550"/>
                <a:gd name="connsiteX34" fmla="*/ 36650 w 338138"/>
                <a:gd name="connsiteY34" fmla="*/ 231776 h 336550"/>
                <a:gd name="connsiteX35" fmla="*/ 82550 w 338138"/>
                <a:gd name="connsiteY35" fmla="*/ 231776 h 336550"/>
                <a:gd name="connsiteX36" fmla="*/ 74681 w 338138"/>
                <a:gd name="connsiteY36" fmla="*/ 179388 h 336550"/>
                <a:gd name="connsiteX37" fmla="*/ 22225 w 338138"/>
                <a:gd name="connsiteY37" fmla="*/ 179388 h 336550"/>
                <a:gd name="connsiteX38" fmla="*/ 255588 w 338138"/>
                <a:gd name="connsiteY38" fmla="*/ 104775 h 336550"/>
                <a:gd name="connsiteX39" fmla="*/ 263664 w 338138"/>
                <a:gd name="connsiteY39" fmla="*/ 158750 h 336550"/>
                <a:gd name="connsiteX40" fmla="*/ 317501 w 338138"/>
                <a:gd name="connsiteY40" fmla="*/ 158750 h 336550"/>
                <a:gd name="connsiteX41" fmla="*/ 302696 w 338138"/>
                <a:gd name="connsiteY41" fmla="*/ 104775 h 336550"/>
                <a:gd name="connsiteX42" fmla="*/ 255588 w 338138"/>
                <a:gd name="connsiteY42" fmla="*/ 104775 h 336550"/>
                <a:gd name="connsiteX43" fmla="*/ 179388 w 338138"/>
                <a:gd name="connsiteY43" fmla="*/ 104775 h 336550"/>
                <a:gd name="connsiteX44" fmla="*/ 179388 w 338138"/>
                <a:gd name="connsiteY44" fmla="*/ 158750 h 336550"/>
                <a:gd name="connsiteX45" fmla="*/ 242888 w 338138"/>
                <a:gd name="connsiteY45" fmla="*/ 158750 h 336550"/>
                <a:gd name="connsiteX46" fmla="*/ 233627 w 338138"/>
                <a:gd name="connsiteY46" fmla="*/ 104775 h 336550"/>
                <a:gd name="connsiteX47" fmla="*/ 179388 w 338138"/>
                <a:gd name="connsiteY47" fmla="*/ 104775 h 336550"/>
                <a:gd name="connsiteX48" fmla="*/ 104510 w 338138"/>
                <a:gd name="connsiteY48" fmla="*/ 104775 h 336550"/>
                <a:gd name="connsiteX49" fmla="*/ 95250 w 338138"/>
                <a:gd name="connsiteY49" fmla="*/ 158750 h 336550"/>
                <a:gd name="connsiteX50" fmla="*/ 158750 w 338138"/>
                <a:gd name="connsiteY50" fmla="*/ 158750 h 336550"/>
                <a:gd name="connsiteX51" fmla="*/ 158750 w 338138"/>
                <a:gd name="connsiteY51" fmla="*/ 104775 h 336550"/>
                <a:gd name="connsiteX52" fmla="*/ 104510 w 338138"/>
                <a:gd name="connsiteY52" fmla="*/ 104775 h 336550"/>
                <a:gd name="connsiteX53" fmla="*/ 36650 w 338138"/>
                <a:gd name="connsiteY53" fmla="*/ 104775 h 336550"/>
                <a:gd name="connsiteX54" fmla="*/ 22225 w 338138"/>
                <a:gd name="connsiteY54" fmla="*/ 158750 h 336550"/>
                <a:gd name="connsiteX55" fmla="*/ 74681 w 338138"/>
                <a:gd name="connsiteY55" fmla="*/ 158750 h 336550"/>
                <a:gd name="connsiteX56" fmla="*/ 82550 w 338138"/>
                <a:gd name="connsiteY56" fmla="*/ 104775 h 336550"/>
                <a:gd name="connsiteX57" fmla="*/ 36650 w 338138"/>
                <a:gd name="connsiteY57" fmla="*/ 104775 h 336550"/>
                <a:gd name="connsiteX58" fmla="*/ 217488 w 338138"/>
                <a:gd name="connsiteY58" fmla="*/ 28575 h 336550"/>
                <a:gd name="connsiteX59" fmla="*/ 250088 w 338138"/>
                <a:gd name="connsiteY59" fmla="*/ 84138 h 336550"/>
                <a:gd name="connsiteX60" fmla="*/ 290513 w 338138"/>
                <a:gd name="connsiteY60" fmla="*/ 84138 h 336550"/>
                <a:gd name="connsiteX61" fmla="*/ 217488 w 338138"/>
                <a:gd name="connsiteY61" fmla="*/ 28575 h 336550"/>
                <a:gd name="connsiteX62" fmla="*/ 122238 w 338138"/>
                <a:gd name="connsiteY62" fmla="*/ 28575 h 336550"/>
                <a:gd name="connsiteX63" fmla="*/ 47625 w 338138"/>
                <a:gd name="connsiteY63" fmla="*/ 84138 h 336550"/>
                <a:gd name="connsiteX64" fmla="*/ 88928 w 338138"/>
                <a:gd name="connsiteY64" fmla="*/ 84138 h 336550"/>
                <a:gd name="connsiteX65" fmla="*/ 122238 w 338138"/>
                <a:gd name="connsiteY65" fmla="*/ 28575 h 336550"/>
                <a:gd name="connsiteX66" fmla="*/ 179388 w 338138"/>
                <a:gd name="connsiteY66" fmla="*/ 23813 h 336550"/>
                <a:gd name="connsiteX67" fmla="*/ 179388 w 338138"/>
                <a:gd name="connsiteY67" fmla="*/ 84138 h 336550"/>
                <a:gd name="connsiteX68" fmla="*/ 225426 w 338138"/>
                <a:gd name="connsiteY68" fmla="*/ 84138 h 336550"/>
                <a:gd name="connsiteX69" fmla="*/ 179388 w 338138"/>
                <a:gd name="connsiteY69" fmla="*/ 23813 h 336550"/>
                <a:gd name="connsiteX70" fmla="*/ 158750 w 338138"/>
                <a:gd name="connsiteY70" fmla="*/ 23813 h 336550"/>
                <a:gd name="connsiteX71" fmla="*/ 153458 w 338138"/>
                <a:gd name="connsiteY71" fmla="*/ 27747 h 336550"/>
                <a:gd name="connsiteX72" fmla="*/ 129646 w 338138"/>
                <a:gd name="connsiteY72" fmla="*/ 52664 h 336550"/>
                <a:gd name="connsiteX73" fmla="*/ 111125 w 338138"/>
                <a:gd name="connsiteY73" fmla="*/ 84138 h 336550"/>
                <a:gd name="connsiteX74" fmla="*/ 158750 w 338138"/>
                <a:gd name="connsiteY74" fmla="*/ 84138 h 336550"/>
                <a:gd name="connsiteX75" fmla="*/ 169069 w 338138"/>
                <a:gd name="connsiteY75" fmla="*/ 0 h 336550"/>
                <a:gd name="connsiteX76" fmla="*/ 338138 w 338138"/>
                <a:gd name="connsiteY76" fmla="*/ 168275 h 336550"/>
                <a:gd name="connsiteX77" fmla="*/ 169069 w 338138"/>
                <a:gd name="connsiteY77" fmla="*/ 336550 h 336550"/>
                <a:gd name="connsiteX78" fmla="*/ 0 w 338138"/>
                <a:gd name="connsiteY78" fmla="*/ 168275 h 336550"/>
                <a:gd name="connsiteX79" fmla="*/ 169069 w 338138"/>
                <a:gd name="connsiteY7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38138" h="336550">
                  <a:moveTo>
                    <a:pt x="250088" y="252413"/>
                  </a:moveTo>
                  <a:cubicBezTo>
                    <a:pt x="240960" y="276226"/>
                    <a:pt x="227920" y="294747"/>
                    <a:pt x="217488" y="307976"/>
                  </a:cubicBezTo>
                  <a:cubicBezTo>
                    <a:pt x="247480" y="297393"/>
                    <a:pt x="272257" y="277549"/>
                    <a:pt x="290513" y="252413"/>
                  </a:cubicBezTo>
                  <a:cubicBezTo>
                    <a:pt x="290513" y="252413"/>
                    <a:pt x="290513" y="252413"/>
                    <a:pt x="250088" y="252413"/>
                  </a:cubicBezTo>
                  <a:close/>
                  <a:moveTo>
                    <a:pt x="179388" y="252413"/>
                  </a:moveTo>
                  <a:cubicBezTo>
                    <a:pt x="179388" y="252413"/>
                    <a:pt x="179388" y="252413"/>
                    <a:pt x="179388" y="312738"/>
                  </a:cubicBezTo>
                  <a:cubicBezTo>
                    <a:pt x="180711" y="312738"/>
                    <a:pt x="182034" y="311427"/>
                    <a:pt x="184679" y="308804"/>
                  </a:cubicBezTo>
                  <a:cubicBezTo>
                    <a:pt x="189971" y="303558"/>
                    <a:pt x="199232" y="295690"/>
                    <a:pt x="208492" y="283887"/>
                  </a:cubicBezTo>
                  <a:cubicBezTo>
                    <a:pt x="213784" y="276019"/>
                    <a:pt x="220398" y="265527"/>
                    <a:pt x="227013" y="252413"/>
                  </a:cubicBezTo>
                  <a:cubicBezTo>
                    <a:pt x="227013" y="252413"/>
                    <a:pt x="227013" y="252413"/>
                    <a:pt x="179388" y="252413"/>
                  </a:cubicBezTo>
                  <a:close/>
                  <a:moveTo>
                    <a:pt x="112713" y="252413"/>
                  </a:moveTo>
                  <a:cubicBezTo>
                    <a:pt x="127182" y="286510"/>
                    <a:pt x="148228" y="306181"/>
                    <a:pt x="158751" y="312738"/>
                  </a:cubicBezTo>
                  <a:lnTo>
                    <a:pt x="158751" y="252413"/>
                  </a:lnTo>
                  <a:cubicBezTo>
                    <a:pt x="158751" y="252413"/>
                    <a:pt x="158751" y="252413"/>
                    <a:pt x="112713" y="252413"/>
                  </a:cubicBezTo>
                  <a:close/>
                  <a:moveTo>
                    <a:pt x="47625" y="252413"/>
                  </a:moveTo>
                  <a:cubicBezTo>
                    <a:pt x="66278" y="277549"/>
                    <a:pt x="91593" y="297393"/>
                    <a:pt x="122238" y="307976"/>
                  </a:cubicBezTo>
                  <a:cubicBezTo>
                    <a:pt x="111579" y="294747"/>
                    <a:pt x="98255" y="276226"/>
                    <a:pt x="88928" y="252413"/>
                  </a:cubicBezTo>
                  <a:cubicBezTo>
                    <a:pt x="88928" y="252413"/>
                    <a:pt x="88928" y="252413"/>
                    <a:pt x="47625" y="252413"/>
                  </a:cubicBezTo>
                  <a:close/>
                  <a:moveTo>
                    <a:pt x="263664" y="179388"/>
                  </a:moveTo>
                  <a:cubicBezTo>
                    <a:pt x="262318" y="199034"/>
                    <a:pt x="259626" y="216060"/>
                    <a:pt x="255588" y="231776"/>
                  </a:cubicBezTo>
                  <a:cubicBezTo>
                    <a:pt x="255588" y="231776"/>
                    <a:pt x="255588" y="231776"/>
                    <a:pt x="302696" y="231776"/>
                  </a:cubicBezTo>
                  <a:cubicBezTo>
                    <a:pt x="310772" y="216060"/>
                    <a:pt x="316155" y="197724"/>
                    <a:pt x="317501" y="179388"/>
                  </a:cubicBezTo>
                  <a:cubicBezTo>
                    <a:pt x="317501" y="179388"/>
                    <a:pt x="317501" y="179388"/>
                    <a:pt x="263664" y="179388"/>
                  </a:cubicBezTo>
                  <a:close/>
                  <a:moveTo>
                    <a:pt x="179388" y="179388"/>
                  </a:moveTo>
                  <a:lnTo>
                    <a:pt x="179388" y="231776"/>
                  </a:lnTo>
                  <a:cubicBezTo>
                    <a:pt x="179388" y="231776"/>
                    <a:pt x="179388" y="231776"/>
                    <a:pt x="233627" y="231776"/>
                  </a:cubicBezTo>
                  <a:cubicBezTo>
                    <a:pt x="238919" y="216060"/>
                    <a:pt x="241565" y="199034"/>
                    <a:pt x="242888" y="179388"/>
                  </a:cubicBezTo>
                  <a:cubicBezTo>
                    <a:pt x="242888" y="179388"/>
                    <a:pt x="242888" y="179388"/>
                    <a:pt x="179388" y="179388"/>
                  </a:cubicBezTo>
                  <a:close/>
                  <a:moveTo>
                    <a:pt x="95250" y="179388"/>
                  </a:moveTo>
                  <a:cubicBezTo>
                    <a:pt x="96573" y="199034"/>
                    <a:pt x="99219" y="216060"/>
                    <a:pt x="104510" y="231776"/>
                  </a:cubicBezTo>
                  <a:cubicBezTo>
                    <a:pt x="104510" y="231776"/>
                    <a:pt x="104510" y="231776"/>
                    <a:pt x="158750" y="231776"/>
                  </a:cubicBezTo>
                  <a:lnTo>
                    <a:pt x="158750" y="179388"/>
                  </a:lnTo>
                  <a:cubicBezTo>
                    <a:pt x="158750" y="179388"/>
                    <a:pt x="158750" y="179388"/>
                    <a:pt x="95250" y="179388"/>
                  </a:cubicBezTo>
                  <a:close/>
                  <a:moveTo>
                    <a:pt x="22225" y="179388"/>
                  </a:moveTo>
                  <a:cubicBezTo>
                    <a:pt x="23536" y="197724"/>
                    <a:pt x="28782" y="216060"/>
                    <a:pt x="36650" y="231776"/>
                  </a:cubicBezTo>
                  <a:cubicBezTo>
                    <a:pt x="36650" y="231776"/>
                    <a:pt x="36650" y="231776"/>
                    <a:pt x="82550" y="231776"/>
                  </a:cubicBezTo>
                  <a:cubicBezTo>
                    <a:pt x="78616" y="216060"/>
                    <a:pt x="75993" y="199034"/>
                    <a:pt x="74681" y="179388"/>
                  </a:cubicBezTo>
                  <a:cubicBezTo>
                    <a:pt x="74681" y="179388"/>
                    <a:pt x="74681" y="179388"/>
                    <a:pt x="22225" y="179388"/>
                  </a:cubicBezTo>
                  <a:close/>
                  <a:moveTo>
                    <a:pt x="255588" y="104775"/>
                  </a:moveTo>
                  <a:cubicBezTo>
                    <a:pt x="259626" y="120967"/>
                    <a:pt x="262318" y="138509"/>
                    <a:pt x="263664" y="158750"/>
                  </a:cubicBezTo>
                  <a:cubicBezTo>
                    <a:pt x="263664" y="158750"/>
                    <a:pt x="263664" y="158750"/>
                    <a:pt x="317501" y="158750"/>
                  </a:cubicBezTo>
                  <a:cubicBezTo>
                    <a:pt x="316155" y="139859"/>
                    <a:pt x="310772" y="120967"/>
                    <a:pt x="302696" y="104775"/>
                  </a:cubicBezTo>
                  <a:cubicBezTo>
                    <a:pt x="302696" y="104775"/>
                    <a:pt x="302696" y="104775"/>
                    <a:pt x="255588" y="104775"/>
                  </a:cubicBezTo>
                  <a:close/>
                  <a:moveTo>
                    <a:pt x="179388" y="104775"/>
                  </a:moveTo>
                  <a:lnTo>
                    <a:pt x="179388" y="158750"/>
                  </a:lnTo>
                  <a:cubicBezTo>
                    <a:pt x="179388" y="158750"/>
                    <a:pt x="179388" y="158750"/>
                    <a:pt x="242888" y="158750"/>
                  </a:cubicBezTo>
                  <a:cubicBezTo>
                    <a:pt x="241565" y="138509"/>
                    <a:pt x="238919" y="119618"/>
                    <a:pt x="233627" y="104775"/>
                  </a:cubicBezTo>
                  <a:cubicBezTo>
                    <a:pt x="233627" y="104775"/>
                    <a:pt x="233627" y="104775"/>
                    <a:pt x="179388" y="104775"/>
                  </a:cubicBezTo>
                  <a:close/>
                  <a:moveTo>
                    <a:pt x="104510" y="104775"/>
                  </a:moveTo>
                  <a:cubicBezTo>
                    <a:pt x="99219" y="119618"/>
                    <a:pt x="96573" y="138509"/>
                    <a:pt x="95250" y="158750"/>
                  </a:cubicBezTo>
                  <a:cubicBezTo>
                    <a:pt x="95250" y="158750"/>
                    <a:pt x="95250" y="158750"/>
                    <a:pt x="158750" y="158750"/>
                  </a:cubicBezTo>
                  <a:lnTo>
                    <a:pt x="158750" y="104775"/>
                  </a:lnTo>
                  <a:cubicBezTo>
                    <a:pt x="158750" y="104775"/>
                    <a:pt x="158750" y="104775"/>
                    <a:pt x="104510" y="104775"/>
                  </a:cubicBezTo>
                  <a:close/>
                  <a:moveTo>
                    <a:pt x="36650" y="104775"/>
                  </a:moveTo>
                  <a:cubicBezTo>
                    <a:pt x="28782" y="120967"/>
                    <a:pt x="23536" y="139859"/>
                    <a:pt x="22225" y="158750"/>
                  </a:cubicBezTo>
                  <a:cubicBezTo>
                    <a:pt x="22225" y="158750"/>
                    <a:pt x="22225" y="158750"/>
                    <a:pt x="74681" y="158750"/>
                  </a:cubicBezTo>
                  <a:cubicBezTo>
                    <a:pt x="75993" y="138509"/>
                    <a:pt x="78616" y="120967"/>
                    <a:pt x="82550" y="104775"/>
                  </a:cubicBezTo>
                  <a:cubicBezTo>
                    <a:pt x="82550" y="104775"/>
                    <a:pt x="82550" y="104775"/>
                    <a:pt x="36650" y="104775"/>
                  </a:cubicBezTo>
                  <a:close/>
                  <a:moveTo>
                    <a:pt x="217488" y="28575"/>
                  </a:moveTo>
                  <a:cubicBezTo>
                    <a:pt x="227920" y="41804"/>
                    <a:pt x="240960" y="60325"/>
                    <a:pt x="250088" y="84138"/>
                  </a:cubicBezTo>
                  <a:cubicBezTo>
                    <a:pt x="250088" y="84138"/>
                    <a:pt x="250088" y="84138"/>
                    <a:pt x="290513" y="84138"/>
                  </a:cubicBezTo>
                  <a:cubicBezTo>
                    <a:pt x="272257" y="59002"/>
                    <a:pt x="247480" y="39158"/>
                    <a:pt x="217488" y="28575"/>
                  </a:cubicBezTo>
                  <a:close/>
                  <a:moveTo>
                    <a:pt x="122238" y="28575"/>
                  </a:moveTo>
                  <a:cubicBezTo>
                    <a:pt x="91593" y="39158"/>
                    <a:pt x="66278" y="59002"/>
                    <a:pt x="47625" y="84138"/>
                  </a:cubicBezTo>
                  <a:cubicBezTo>
                    <a:pt x="47625" y="84138"/>
                    <a:pt x="47625" y="84138"/>
                    <a:pt x="88928" y="84138"/>
                  </a:cubicBezTo>
                  <a:cubicBezTo>
                    <a:pt x="98255" y="60325"/>
                    <a:pt x="111579" y="41804"/>
                    <a:pt x="122238" y="28575"/>
                  </a:cubicBezTo>
                  <a:close/>
                  <a:moveTo>
                    <a:pt x="179388" y="23813"/>
                  </a:moveTo>
                  <a:cubicBezTo>
                    <a:pt x="179388" y="23813"/>
                    <a:pt x="179388" y="23813"/>
                    <a:pt x="179388" y="84138"/>
                  </a:cubicBezTo>
                  <a:lnTo>
                    <a:pt x="225426" y="84138"/>
                  </a:lnTo>
                  <a:cubicBezTo>
                    <a:pt x="210957" y="50041"/>
                    <a:pt x="189911" y="30370"/>
                    <a:pt x="179388" y="23813"/>
                  </a:cubicBezTo>
                  <a:close/>
                  <a:moveTo>
                    <a:pt x="158750" y="23813"/>
                  </a:moveTo>
                  <a:cubicBezTo>
                    <a:pt x="157427" y="23813"/>
                    <a:pt x="156104" y="25124"/>
                    <a:pt x="153458" y="27747"/>
                  </a:cubicBezTo>
                  <a:cubicBezTo>
                    <a:pt x="148166" y="32993"/>
                    <a:pt x="138906" y="40861"/>
                    <a:pt x="129646" y="52664"/>
                  </a:cubicBezTo>
                  <a:cubicBezTo>
                    <a:pt x="124354" y="60532"/>
                    <a:pt x="117739" y="71024"/>
                    <a:pt x="111125" y="84138"/>
                  </a:cubicBezTo>
                  <a:cubicBezTo>
                    <a:pt x="111125" y="84138"/>
                    <a:pt x="111125" y="84138"/>
                    <a:pt x="158750" y="84138"/>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54" name="组合 53"/>
          <p:cNvGrpSpPr/>
          <p:nvPr/>
        </p:nvGrpSpPr>
        <p:grpSpPr>
          <a:xfrm>
            <a:off x="9150794" y="3677132"/>
            <a:ext cx="1028700" cy="1028700"/>
            <a:chOff x="9150794" y="3677132"/>
            <a:chExt cx="1028700" cy="1028700"/>
          </a:xfrm>
        </p:grpSpPr>
        <p:sp>
          <p:nvSpPr>
            <p:cNvPr id="6" name="椭圆 5"/>
            <p:cNvSpPr/>
            <p:nvPr/>
          </p:nvSpPr>
          <p:spPr>
            <a:xfrm>
              <a:off x="9150794" y="3677132"/>
              <a:ext cx="1028700" cy="1028700"/>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3"/>
            <p:cNvSpPr/>
            <p:nvPr/>
          </p:nvSpPr>
          <p:spPr>
            <a:xfrm>
              <a:off x="9432713" y="3971502"/>
              <a:ext cx="464862" cy="439961"/>
            </a:xfrm>
            <a:custGeom>
              <a:avLst/>
              <a:gdLst>
                <a:gd name="connsiteX0" fmla="*/ 169830 w 339659"/>
                <a:gd name="connsiteY0" fmla="*/ 41275 h 321465"/>
                <a:gd name="connsiteX1" fmla="*/ 136894 w 339659"/>
                <a:gd name="connsiteY1" fmla="*/ 120050 h 321465"/>
                <a:gd name="connsiteX2" fmla="*/ 126354 w 339659"/>
                <a:gd name="connsiteY2" fmla="*/ 126614 h 321465"/>
                <a:gd name="connsiteX3" fmla="*/ 42036 w 339659"/>
                <a:gd name="connsiteY3" fmla="*/ 133179 h 321465"/>
                <a:gd name="connsiteX4" fmla="*/ 106592 w 339659"/>
                <a:gd name="connsiteY4" fmla="*/ 189634 h 321465"/>
                <a:gd name="connsiteX5" fmla="*/ 110544 w 339659"/>
                <a:gd name="connsiteY5" fmla="*/ 201450 h 321465"/>
                <a:gd name="connsiteX6" fmla="*/ 90782 w 339659"/>
                <a:gd name="connsiteY6" fmla="*/ 284163 h 321465"/>
                <a:gd name="connsiteX7" fmla="*/ 163243 w 339659"/>
                <a:gd name="connsiteY7" fmla="*/ 239524 h 321465"/>
                <a:gd name="connsiteX8" fmla="*/ 169830 w 339659"/>
                <a:gd name="connsiteY8" fmla="*/ 238211 h 321465"/>
                <a:gd name="connsiteX9" fmla="*/ 176417 w 339659"/>
                <a:gd name="connsiteY9" fmla="*/ 239524 h 321465"/>
                <a:gd name="connsiteX10" fmla="*/ 248878 w 339659"/>
                <a:gd name="connsiteY10" fmla="*/ 284163 h 321465"/>
                <a:gd name="connsiteX11" fmla="*/ 229116 w 339659"/>
                <a:gd name="connsiteY11" fmla="*/ 201450 h 321465"/>
                <a:gd name="connsiteX12" fmla="*/ 233068 w 339659"/>
                <a:gd name="connsiteY12" fmla="*/ 189634 h 321465"/>
                <a:gd name="connsiteX13" fmla="*/ 297624 w 339659"/>
                <a:gd name="connsiteY13" fmla="*/ 133179 h 321465"/>
                <a:gd name="connsiteX14" fmla="*/ 213306 w 339659"/>
                <a:gd name="connsiteY14" fmla="*/ 126614 h 321465"/>
                <a:gd name="connsiteX15" fmla="*/ 202767 w 339659"/>
                <a:gd name="connsiteY15" fmla="*/ 120050 h 321465"/>
                <a:gd name="connsiteX16" fmla="*/ 169830 w 339659"/>
                <a:gd name="connsiteY16" fmla="*/ 41275 h 321465"/>
                <a:gd name="connsiteX17" fmla="*/ 169830 w 339659"/>
                <a:gd name="connsiteY17" fmla="*/ 0 h 321465"/>
                <a:gd name="connsiteX18" fmla="*/ 180413 w 339659"/>
                <a:gd name="connsiteY18" fmla="*/ 6577 h 321465"/>
                <a:gd name="connsiteX19" fmla="*/ 221423 w 339659"/>
                <a:gd name="connsiteY19" fmla="*/ 105229 h 321465"/>
                <a:gd name="connsiteX20" fmla="*/ 328580 w 339659"/>
                <a:gd name="connsiteY20" fmla="*/ 113121 h 321465"/>
                <a:gd name="connsiteX21" fmla="*/ 339163 w 339659"/>
                <a:gd name="connsiteY21" fmla="*/ 122329 h 321465"/>
                <a:gd name="connsiteX22" fmla="*/ 335194 w 339659"/>
                <a:gd name="connsiteY22" fmla="*/ 134167 h 321465"/>
                <a:gd name="connsiteX23" fmla="*/ 254496 w 339659"/>
                <a:gd name="connsiteY23" fmla="*/ 203881 h 321465"/>
                <a:gd name="connsiteX24" fmla="*/ 278309 w 339659"/>
                <a:gd name="connsiteY24" fmla="*/ 306479 h 321465"/>
                <a:gd name="connsiteX25" fmla="*/ 274340 w 339659"/>
                <a:gd name="connsiteY25" fmla="*/ 319633 h 321465"/>
                <a:gd name="connsiteX26" fmla="*/ 267726 w 339659"/>
                <a:gd name="connsiteY26" fmla="*/ 320948 h 321465"/>
                <a:gd name="connsiteX27" fmla="*/ 261111 w 339659"/>
                <a:gd name="connsiteY27" fmla="*/ 319633 h 321465"/>
                <a:gd name="connsiteX28" fmla="*/ 169830 w 339659"/>
                <a:gd name="connsiteY28" fmla="*/ 264387 h 321465"/>
                <a:gd name="connsiteX29" fmla="*/ 78548 w 339659"/>
                <a:gd name="connsiteY29" fmla="*/ 319633 h 321465"/>
                <a:gd name="connsiteX30" fmla="*/ 65319 w 339659"/>
                <a:gd name="connsiteY30" fmla="*/ 318317 h 321465"/>
                <a:gd name="connsiteX31" fmla="*/ 61350 w 339659"/>
                <a:gd name="connsiteY31" fmla="*/ 306479 h 321465"/>
                <a:gd name="connsiteX32" fmla="*/ 85163 w 339659"/>
                <a:gd name="connsiteY32" fmla="*/ 203881 h 321465"/>
                <a:gd name="connsiteX33" fmla="*/ 4465 w 339659"/>
                <a:gd name="connsiteY33" fmla="*/ 134167 h 321465"/>
                <a:gd name="connsiteX34" fmla="*/ 496 w 339659"/>
                <a:gd name="connsiteY34" fmla="*/ 122329 h 321465"/>
                <a:gd name="connsiteX35" fmla="*/ 11079 w 339659"/>
                <a:gd name="connsiteY35" fmla="*/ 113121 h 321465"/>
                <a:gd name="connsiteX36" fmla="*/ 118236 w 339659"/>
                <a:gd name="connsiteY36" fmla="*/ 105229 h 321465"/>
                <a:gd name="connsiteX37" fmla="*/ 159246 w 339659"/>
                <a:gd name="connsiteY37" fmla="*/ 6577 h 321465"/>
                <a:gd name="connsiteX38" fmla="*/ 169830 w 339659"/>
                <a:gd name="connsiteY38" fmla="*/ 0 h 32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39659" h="321465">
                  <a:moveTo>
                    <a:pt x="169830" y="41275"/>
                  </a:moveTo>
                  <a:cubicBezTo>
                    <a:pt x="169830" y="41275"/>
                    <a:pt x="169830" y="41275"/>
                    <a:pt x="136894" y="120050"/>
                  </a:cubicBezTo>
                  <a:cubicBezTo>
                    <a:pt x="135576" y="123988"/>
                    <a:pt x="131624" y="126614"/>
                    <a:pt x="126354" y="126614"/>
                  </a:cubicBezTo>
                  <a:cubicBezTo>
                    <a:pt x="126354" y="126614"/>
                    <a:pt x="126354" y="126614"/>
                    <a:pt x="42036" y="133179"/>
                  </a:cubicBezTo>
                  <a:cubicBezTo>
                    <a:pt x="42036" y="133179"/>
                    <a:pt x="42036" y="133179"/>
                    <a:pt x="106592" y="189634"/>
                  </a:cubicBezTo>
                  <a:cubicBezTo>
                    <a:pt x="109227" y="192260"/>
                    <a:pt x="110544" y="196198"/>
                    <a:pt x="110544" y="201450"/>
                  </a:cubicBezTo>
                  <a:cubicBezTo>
                    <a:pt x="110544" y="201450"/>
                    <a:pt x="110544" y="201450"/>
                    <a:pt x="90782" y="284163"/>
                  </a:cubicBezTo>
                  <a:cubicBezTo>
                    <a:pt x="90782" y="284163"/>
                    <a:pt x="90782" y="284163"/>
                    <a:pt x="163243" y="239524"/>
                  </a:cubicBezTo>
                  <a:cubicBezTo>
                    <a:pt x="165878" y="238211"/>
                    <a:pt x="167195" y="238211"/>
                    <a:pt x="169830" y="238211"/>
                  </a:cubicBezTo>
                  <a:cubicBezTo>
                    <a:pt x="172465" y="238211"/>
                    <a:pt x="173783" y="238211"/>
                    <a:pt x="176417" y="239524"/>
                  </a:cubicBezTo>
                  <a:cubicBezTo>
                    <a:pt x="176417" y="239524"/>
                    <a:pt x="176417" y="239524"/>
                    <a:pt x="248878" y="284163"/>
                  </a:cubicBezTo>
                  <a:cubicBezTo>
                    <a:pt x="248878" y="284163"/>
                    <a:pt x="248878" y="284163"/>
                    <a:pt x="229116" y="201450"/>
                  </a:cubicBezTo>
                  <a:cubicBezTo>
                    <a:pt x="229116" y="196198"/>
                    <a:pt x="230433" y="192260"/>
                    <a:pt x="233068" y="189634"/>
                  </a:cubicBezTo>
                  <a:lnTo>
                    <a:pt x="297624" y="133179"/>
                  </a:lnTo>
                  <a:cubicBezTo>
                    <a:pt x="297624" y="133179"/>
                    <a:pt x="297624" y="133179"/>
                    <a:pt x="213306" y="126614"/>
                  </a:cubicBezTo>
                  <a:cubicBezTo>
                    <a:pt x="208037" y="126614"/>
                    <a:pt x="205402" y="123988"/>
                    <a:pt x="202767" y="120050"/>
                  </a:cubicBezTo>
                  <a:cubicBezTo>
                    <a:pt x="202767" y="120050"/>
                    <a:pt x="202767" y="120050"/>
                    <a:pt x="169830" y="41275"/>
                  </a:cubicBezTo>
                  <a:close/>
                  <a:moveTo>
                    <a:pt x="169830" y="0"/>
                  </a:moveTo>
                  <a:cubicBezTo>
                    <a:pt x="175121" y="0"/>
                    <a:pt x="179090" y="2630"/>
                    <a:pt x="180413" y="6577"/>
                  </a:cubicBezTo>
                  <a:cubicBezTo>
                    <a:pt x="180413" y="6577"/>
                    <a:pt x="180413" y="6577"/>
                    <a:pt x="221423" y="105229"/>
                  </a:cubicBezTo>
                  <a:cubicBezTo>
                    <a:pt x="221423" y="105229"/>
                    <a:pt x="221423" y="105229"/>
                    <a:pt x="328580" y="113121"/>
                  </a:cubicBezTo>
                  <a:cubicBezTo>
                    <a:pt x="332549" y="114436"/>
                    <a:pt x="337840" y="117067"/>
                    <a:pt x="339163" y="122329"/>
                  </a:cubicBezTo>
                  <a:cubicBezTo>
                    <a:pt x="340486" y="126275"/>
                    <a:pt x="339163" y="131536"/>
                    <a:pt x="335194" y="134167"/>
                  </a:cubicBezTo>
                  <a:cubicBezTo>
                    <a:pt x="335194" y="134167"/>
                    <a:pt x="335194" y="134167"/>
                    <a:pt x="254496" y="203881"/>
                  </a:cubicBezTo>
                  <a:cubicBezTo>
                    <a:pt x="254496" y="203881"/>
                    <a:pt x="254496" y="203881"/>
                    <a:pt x="278309" y="306479"/>
                  </a:cubicBezTo>
                  <a:cubicBezTo>
                    <a:pt x="279632" y="311740"/>
                    <a:pt x="278309" y="317002"/>
                    <a:pt x="274340" y="319633"/>
                  </a:cubicBezTo>
                  <a:cubicBezTo>
                    <a:pt x="271694" y="320948"/>
                    <a:pt x="269049" y="320948"/>
                    <a:pt x="267726" y="320948"/>
                  </a:cubicBezTo>
                  <a:cubicBezTo>
                    <a:pt x="265080" y="320948"/>
                    <a:pt x="263757" y="320948"/>
                    <a:pt x="261111" y="319633"/>
                  </a:cubicBezTo>
                  <a:cubicBezTo>
                    <a:pt x="261111" y="319633"/>
                    <a:pt x="261111" y="319633"/>
                    <a:pt x="169830" y="264387"/>
                  </a:cubicBezTo>
                  <a:cubicBezTo>
                    <a:pt x="169830" y="264387"/>
                    <a:pt x="169830" y="264387"/>
                    <a:pt x="78548" y="319633"/>
                  </a:cubicBezTo>
                  <a:cubicBezTo>
                    <a:pt x="74579" y="322263"/>
                    <a:pt x="69288" y="322263"/>
                    <a:pt x="65319" y="318317"/>
                  </a:cubicBezTo>
                  <a:cubicBezTo>
                    <a:pt x="61350" y="315686"/>
                    <a:pt x="60027" y="311740"/>
                    <a:pt x="61350" y="306479"/>
                  </a:cubicBezTo>
                  <a:cubicBezTo>
                    <a:pt x="61350" y="306479"/>
                    <a:pt x="61350" y="306479"/>
                    <a:pt x="85163" y="203881"/>
                  </a:cubicBezTo>
                  <a:cubicBezTo>
                    <a:pt x="85163" y="203881"/>
                    <a:pt x="85163" y="203881"/>
                    <a:pt x="4465" y="134167"/>
                  </a:cubicBezTo>
                  <a:cubicBezTo>
                    <a:pt x="496" y="131536"/>
                    <a:pt x="-827" y="126275"/>
                    <a:pt x="496" y="122329"/>
                  </a:cubicBezTo>
                  <a:cubicBezTo>
                    <a:pt x="1819" y="117067"/>
                    <a:pt x="7110" y="114436"/>
                    <a:pt x="11079" y="113121"/>
                  </a:cubicBezTo>
                  <a:cubicBezTo>
                    <a:pt x="11079" y="113121"/>
                    <a:pt x="11079" y="113121"/>
                    <a:pt x="118236" y="105229"/>
                  </a:cubicBezTo>
                  <a:cubicBezTo>
                    <a:pt x="118236" y="105229"/>
                    <a:pt x="118236" y="105229"/>
                    <a:pt x="159246" y="6577"/>
                  </a:cubicBezTo>
                  <a:cubicBezTo>
                    <a:pt x="160569" y="2630"/>
                    <a:pt x="164538" y="0"/>
                    <a:pt x="16983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extLst>
      <p:ext uri="{BB962C8B-B14F-4D97-AF65-F5344CB8AC3E}">
        <p14:creationId xmlns:p14="http://schemas.microsoft.com/office/powerpoint/2010/main" val="1267255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500"/>
                            </p:stCondLst>
                            <p:childTnLst>
                              <p:par>
                                <p:cTn id="17" presetID="16" presetClass="entr" presetSubtype="37"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arn(outVertical)">
                                      <p:cBhvr>
                                        <p:cTn id="19" dur="500"/>
                                        <p:tgtEl>
                                          <p:spTgt spid="32"/>
                                        </p:tgtEl>
                                      </p:cBhvr>
                                    </p:animEffect>
                                  </p:childTnLst>
                                </p:cTn>
                              </p:par>
                            </p:childTnLst>
                          </p:cTn>
                        </p:par>
                        <p:par>
                          <p:cTn id="20" fill="hold">
                            <p:stCondLst>
                              <p:cond delay="2000"/>
                            </p:stCondLst>
                            <p:childTnLst>
                              <p:par>
                                <p:cTn id="21" presetID="2" presetClass="entr" presetSubtype="2" decel="100000"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1000" fill="hold"/>
                                        <p:tgtEl>
                                          <p:spTgt spid="51"/>
                                        </p:tgtEl>
                                        <p:attrNameLst>
                                          <p:attrName>ppt_x</p:attrName>
                                        </p:attrNameLst>
                                      </p:cBhvr>
                                      <p:tavLst>
                                        <p:tav tm="0">
                                          <p:val>
                                            <p:strVal val="1+#ppt_w/2"/>
                                          </p:val>
                                        </p:tav>
                                        <p:tav tm="100000">
                                          <p:val>
                                            <p:strVal val="#ppt_x"/>
                                          </p:val>
                                        </p:tav>
                                      </p:tavLst>
                                    </p:anim>
                                    <p:anim calcmode="lin" valueType="num">
                                      <p:cBhvr additive="base">
                                        <p:cTn id="24" dur="1000" fill="hold"/>
                                        <p:tgtEl>
                                          <p:spTgt spid="51"/>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1000" fill="hold"/>
                                        <p:tgtEl>
                                          <p:spTgt spid="52"/>
                                        </p:tgtEl>
                                        <p:attrNameLst>
                                          <p:attrName>ppt_x</p:attrName>
                                        </p:attrNameLst>
                                      </p:cBhvr>
                                      <p:tavLst>
                                        <p:tav tm="0">
                                          <p:val>
                                            <p:strVal val="1+#ppt_w/2"/>
                                          </p:val>
                                        </p:tav>
                                        <p:tav tm="100000">
                                          <p:val>
                                            <p:strVal val="#ppt_x"/>
                                          </p:val>
                                        </p:tav>
                                      </p:tavLst>
                                    </p:anim>
                                    <p:anim calcmode="lin" valueType="num">
                                      <p:cBhvr additive="base">
                                        <p:cTn id="28" dur="10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2" decel="10000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1000" fill="hold"/>
                                        <p:tgtEl>
                                          <p:spTgt spid="53"/>
                                        </p:tgtEl>
                                        <p:attrNameLst>
                                          <p:attrName>ppt_x</p:attrName>
                                        </p:attrNameLst>
                                      </p:cBhvr>
                                      <p:tavLst>
                                        <p:tav tm="0">
                                          <p:val>
                                            <p:strVal val="1+#ppt_w/2"/>
                                          </p:val>
                                        </p:tav>
                                        <p:tav tm="100000">
                                          <p:val>
                                            <p:strVal val="#ppt_x"/>
                                          </p:val>
                                        </p:tav>
                                      </p:tavLst>
                                    </p:anim>
                                    <p:anim calcmode="lin" valueType="num">
                                      <p:cBhvr additive="base">
                                        <p:cTn id="32" dur="1000" fill="hold"/>
                                        <p:tgtEl>
                                          <p:spTgt spid="53"/>
                                        </p:tgtEl>
                                        <p:attrNameLst>
                                          <p:attrName>ppt_y</p:attrName>
                                        </p:attrNameLst>
                                      </p:cBhvr>
                                      <p:tavLst>
                                        <p:tav tm="0">
                                          <p:val>
                                            <p:strVal val="#ppt_y"/>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1000" fill="hold"/>
                                        <p:tgtEl>
                                          <p:spTgt spid="54"/>
                                        </p:tgtEl>
                                        <p:attrNameLst>
                                          <p:attrName>ppt_x</p:attrName>
                                        </p:attrNameLst>
                                      </p:cBhvr>
                                      <p:tavLst>
                                        <p:tav tm="0">
                                          <p:val>
                                            <p:strVal val="1+#ppt_w/2"/>
                                          </p:val>
                                        </p:tav>
                                        <p:tav tm="100000">
                                          <p:val>
                                            <p:strVal val="#ppt_x"/>
                                          </p:val>
                                        </p:tav>
                                      </p:tavLst>
                                    </p:anim>
                                    <p:anim calcmode="lin" valueType="num">
                                      <p:cBhvr additive="base">
                                        <p:cTn id="36" dur="10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703420" y="1778606"/>
            <a:ext cx="1166123" cy="1166123"/>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562289" y="905156"/>
            <a:ext cx="3114000" cy="3114000"/>
            <a:chOff x="4613089" y="790856"/>
            <a:chExt cx="3114000" cy="3114000"/>
          </a:xfrm>
        </p:grpSpPr>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13089" y="790856"/>
              <a:ext cx="3112826" cy="3112826"/>
            </a:xfrm>
            <a:prstGeom prst="ellipse">
              <a:avLst/>
            </a:prstGeom>
          </p:spPr>
        </p:pic>
        <p:sp>
          <p:nvSpPr>
            <p:cNvPr id="21" name="椭圆 20"/>
            <p:cNvSpPr/>
            <p:nvPr/>
          </p:nvSpPr>
          <p:spPr>
            <a:xfrm>
              <a:off x="4613089" y="790856"/>
              <a:ext cx="3114000" cy="3114000"/>
            </a:xfrm>
            <a:prstGeom prst="ellipse">
              <a:avLst/>
            </a:prstGeom>
            <a:gradFill flip="none" rotWithShape="1">
              <a:gsLst>
                <a:gs pos="0">
                  <a:srgbClr val="37D1DC">
                    <a:alpha val="40000"/>
                  </a:srgbClr>
                </a:gs>
                <a:gs pos="100000">
                  <a:srgbClr val="5B87E5">
                    <a:alpha val="4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4286481" y="2944728"/>
            <a:ext cx="802693" cy="802693"/>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72415" y="2944728"/>
            <a:ext cx="551034" cy="551034"/>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733838" y="2086150"/>
            <a:ext cx="858578" cy="85857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63127" y="3258328"/>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33984" y="2228182"/>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33514" y="2711341"/>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28000" y="3720503"/>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CE2F27-1948-4AAF-B7D2-B7B4F23C2784}"/>
              </a:ext>
            </a:extLst>
          </p:cNvPr>
          <p:cNvSpPr/>
          <p:nvPr/>
        </p:nvSpPr>
        <p:spPr>
          <a:xfrm>
            <a:off x="1969852" y="4587277"/>
            <a:ext cx="8297699" cy="136556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rPr>
              <a:t>Federated Learning in digital health (Apps and Benefits)</a:t>
            </a:r>
            <a:endParaRPr lang="zh-CN" altLang="en-US"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endParaRPr>
          </a:p>
        </p:txBody>
      </p:sp>
      <p:sp>
        <p:nvSpPr>
          <p:cNvPr id="16" name="文本框 15"/>
          <p:cNvSpPr txBox="1"/>
          <p:nvPr/>
        </p:nvSpPr>
        <p:spPr>
          <a:xfrm>
            <a:off x="5555672" y="1908158"/>
            <a:ext cx="1127233"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chemeClr val="bg1"/>
                </a:solidFill>
                <a:effectLst/>
                <a:uLnTx/>
                <a:uFillTx/>
                <a:latin typeface="Arial"/>
                <a:ea typeface="微软雅黑"/>
                <a:cs typeface="+mn-cs"/>
              </a:rPr>
              <a:t>03</a:t>
            </a:r>
            <a:endParaRPr kumimoji="0" lang="zh-CN" altLang="en-US" sz="6600" b="1" i="0" u="none" strike="noStrike" kern="1200" cap="none" spc="0" normalizeH="0" baseline="0" noProof="0" dirty="0">
              <a:ln>
                <a:noFill/>
              </a:ln>
              <a:solidFill>
                <a:schemeClr val="bg1"/>
              </a:solidFill>
              <a:effectLst/>
              <a:uLnTx/>
              <a:uFillTx/>
              <a:latin typeface="Arial"/>
              <a:ea typeface="微软雅黑"/>
              <a:cs typeface="+mn-cs"/>
            </a:endParaRPr>
          </a:p>
        </p:txBody>
      </p:sp>
    </p:spTree>
    <p:extLst>
      <p:ext uri="{BB962C8B-B14F-4D97-AF65-F5344CB8AC3E}">
        <p14:creationId xmlns:p14="http://schemas.microsoft.com/office/powerpoint/2010/main" val="3915493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fltVal val="0.5"/>
                                          </p:val>
                                        </p:tav>
                                        <p:tav tm="100000">
                                          <p:val>
                                            <p:strVal val="#ppt_x"/>
                                          </p:val>
                                        </p:tav>
                                      </p:tavLst>
                                    </p:anim>
                                    <p:anim calcmode="lin" valueType="num">
                                      <p:cBhvr>
                                        <p:cTn id="18" dur="500" fill="hold"/>
                                        <p:tgtEl>
                                          <p:spTgt spid="22"/>
                                        </p:tgtEl>
                                        <p:attrNameLst>
                                          <p:attrName>ppt_y</p:attrName>
                                        </p:attrNameLst>
                                      </p:cBhvr>
                                      <p:tavLst>
                                        <p:tav tm="0">
                                          <p:val>
                                            <p:fltVal val="0.5"/>
                                          </p:val>
                                        </p:tav>
                                        <p:tav tm="100000">
                                          <p:val>
                                            <p:strVal val="#ppt_y"/>
                                          </p:val>
                                        </p:tav>
                                      </p:tavLst>
                                    </p:anim>
                                  </p:childTnLst>
                                </p:cTn>
                              </p:par>
                              <p:par>
                                <p:cTn id="19" presetID="10" presetClass="entr" presetSubtype="0" fill="hold" grpId="0" nodeType="withEffect">
                                  <p:stCondLst>
                                    <p:cond delay="2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53" presetClass="entr" presetSubtype="528" fill="hold" grpId="0" nodeType="withEffect">
                                  <p:stCondLst>
                                    <p:cond delay="25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anim calcmode="lin" valueType="num">
                                      <p:cBhvr>
                                        <p:cTn id="27" dur="500" fill="hold"/>
                                        <p:tgtEl>
                                          <p:spTgt spid="6"/>
                                        </p:tgtEl>
                                        <p:attrNameLst>
                                          <p:attrName>ppt_x</p:attrName>
                                        </p:attrNameLst>
                                      </p:cBhvr>
                                      <p:tavLst>
                                        <p:tav tm="0">
                                          <p:val>
                                            <p:fltVal val="0.5"/>
                                          </p:val>
                                        </p:tav>
                                        <p:tav tm="100000">
                                          <p:val>
                                            <p:strVal val="#ppt_x"/>
                                          </p:val>
                                        </p:tav>
                                      </p:tavLst>
                                    </p:anim>
                                    <p:anim calcmode="lin" valueType="num">
                                      <p:cBhvr>
                                        <p:cTn id="28" dur="500" fill="hold"/>
                                        <p:tgtEl>
                                          <p:spTgt spid="6"/>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100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anim calcmode="lin" valueType="num">
                                      <p:cBhvr>
                                        <p:cTn id="48" dur="500" fill="hold"/>
                                        <p:tgtEl>
                                          <p:spTgt spid="9"/>
                                        </p:tgtEl>
                                        <p:attrNameLst>
                                          <p:attrName>ppt_x</p:attrName>
                                        </p:attrNameLst>
                                      </p:cBhvr>
                                      <p:tavLst>
                                        <p:tav tm="0">
                                          <p:val>
                                            <p:fltVal val="0.5"/>
                                          </p:val>
                                        </p:tav>
                                        <p:tav tm="100000">
                                          <p:val>
                                            <p:strVal val="#ppt_x"/>
                                          </p:val>
                                        </p:tav>
                                      </p:tavLst>
                                    </p:anim>
                                    <p:anim calcmode="lin" valueType="num">
                                      <p:cBhvr>
                                        <p:cTn id="49" dur="500" fill="hold"/>
                                        <p:tgtEl>
                                          <p:spTgt spid="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17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fltVal val="0.5"/>
                                          </p:val>
                                        </p:tav>
                                        <p:tav tm="100000">
                                          <p:val>
                                            <p:strVal val="#ppt_x"/>
                                          </p:val>
                                        </p:tav>
                                      </p:tavLst>
                                    </p:anim>
                                    <p:anim calcmode="lin" valueType="num">
                                      <p:cBhvr>
                                        <p:cTn id="56" dur="500" fill="hold"/>
                                        <p:tgtEl>
                                          <p:spTgt spid="1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1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fltVal val="0.5"/>
                                          </p:val>
                                        </p:tav>
                                        <p:tav tm="100000">
                                          <p:val>
                                            <p:strVal val="#ppt_x"/>
                                          </p:val>
                                        </p:tav>
                                      </p:tavLst>
                                    </p:anim>
                                    <p:anim calcmode="lin" valueType="num">
                                      <p:cBhvr>
                                        <p:cTn id="63" dur="500" fill="hold"/>
                                        <p:tgtEl>
                                          <p:spTgt spid="11"/>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50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anim calcmode="lin" valueType="num">
                                      <p:cBhvr>
                                        <p:cTn id="69" dur="500" fill="hold"/>
                                        <p:tgtEl>
                                          <p:spTgt spid="12"/>
                                        </p:tgtEl>
                                        <p:attrNameLst>
                                          <p:attrName>ppt_x</p:attrName>
                                        </p:attrNameLst>
                                      </p:cBhvr>
                                      <p:tavLst>
                                        <p:tav tm="0">
                                          <p:val>
                                            <p:fltVal val="0.5"/>
                                          </p:val>
                                        </p:tav>
                                        <p:tav tm="100000">
                                          <p:val>
                                            <p:strVal val="#ppt_x"/>
                                          </p:val>
                                        </p:tav>
                                      </p:tavLst>
                                    </p:anim>
                                    <p:anim calcmode="lin" valueType="num">
                                      <p:cBhvr>
                                        <p:cTn id="70"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34F3-60D5-46C0-8F15-4DA2CFCAA0BA}"/>
              </a:ext>
            </a:extLst>
          </p:cNvPr>
          <p:cNvSpPr txBox="1"/>
          <p:nvPr/>
        </p:nvSpPr>
        <p:spPr>
          <a:xfrm>
            <a:off x="763326" y="1224552"/>
            <a:ext cx="10910513" cy="142032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t>represent and find clinically similar patients</a:t>
            </a:r>
          </a:p>
          <a:p>
            <a:pPr marL="342900" indent="-342900">
              <a:lnSpc>
                <a:spcPct val="150000"/>
              </a:lnSpc>
              <a:buFont typeface="Arial" panose="020B0604020202020204" pitchFamily="34" charset="0"/>
              <a:buChar char="•"/>
            </a:pPr>
            <a:r>
              <a:rPr lang="en-US" altLang="zh-CN" sz="2000" dirty="0"/>
              <a:t>predicting hospitalizations due to cardiac events, mortality and ICU stay time.</a:t>
            </a:r>
          </a:p>
          <a:p>
            <a:pPr marL="342900" indent="-342900">
              <a:lnSpc>
                <a:spcPct val="150000"/>
              </a:lnSpc>
              <a:buFont typeface="Arial" panose="020B0604020202020204" pitchFamily="34" charset="0"/>
              <a:buChar char="•"/>
            </a:pPr>
            <a:r>
              <a:rPr lang="en-US" altLang="zh-CN" sz="2000" dirty="0"/>
              <a:t>medical imaging: for whole-brain segmentation in MRI, and brain </a:t>
            </a:r>
            <a:r>
              <a:rPr lang="en-US" altLang="zh-CN" sz="2000" dirty="0" err="1"/>
              <a:t>tumour</a:t>
            </a:r>
            <a:r>
              <a:rPr lang="en-US" altLang="zh-CN" sz="2000" dirty="0"/>
              <a:t> segmentation</a:t>
            </a:r>
          </a:p>
        </p:txBody>
      </p:sp>
      <p:grpSp>
        <p:nvGrpSpPr>
          <p:cNvPr id="11" name="组合 27">
            <a:extLst>
              <a:ext uri="{FF2B5EF4-FFF2-40B4-BE49-F238E27FC236}">
                <a16:creationId xmlns:a16="http://schemas.microsoft.com/office/drawing/2014/main" id="{924F23FC-B052-4EDF-8076-59506440E339}"/>
              </a:ext>
            </a:extLst>
          </p:cNvPr>
          <p:cNvGrpSpPr/>
          <p:nvPr/>
        </p:nvGrpSpPr>
        <p:grpSpPr>
          <a:xfrm>
            <a:off x="876622" y="365759"/>
            <a:ext cx="934836" cy="547035"/>
            <a:chOff x="681733" y="299449"/>
            <a:chExt cx="1084923" cy="634861"/>
          </a:xfrm>
        </p:grpSpPr>
        <p:sp>
          <p:nvSpPr>
            <p:cNvPr id="12" name="圆角矩形 25">
              <a:extLst>
                <a:ext uri="{FF2B5EF4-FFF2-40B4-BE49-F238E27FC236}">
                  <a16:creationId xmlns:a16="http://schemas.microsoft.com/office/drawing/2014/main" id="{2B37EB9A-3047-4864-8272-2A9B9F2F8612}"/>
                </a:ext>
              </a:extLst>
            </p:cNvPr>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26">
              <a:extLst>
                <a:ext uri="{FF2B5EF4-FFF2-40B4-BE49-F238E27FC236}">
                  <a16:creationId xmlns:a16="http://schemas.microsoft.com/office/drawing/2014/main" id="{6EF6FB6B-66AB-436F-BB49-F9114F1ECADE}"/>
                </a:ext>
              </a:extLst>
            </p:cNvPr>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29">
            <a:extLst>
              <a:ext uri="{FF2B5EF4-FFF2-40B4-BE49-F238E27FC236}">
                <a16:creationId xmlns:a16="http://schemas.microsoft.com/office/drawing/2014/main" id="{609BB7F3-266E-4B04-8511-FA656B3E2CC7}"/>
              </a:ext>
            </a:extLst>
          </p:cNvPr>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30">
            <a:extLst>
              <a:ext uri="{FF2B5EF4-FFF2-40B4-BE49-F238E27FC236}">
                <a16:creationId xmlns:a16="http://schemas.microsoft.com/office/drawing/2014/main" id="{BFF6AE18-BCB9-4A30-9B37-CB992A27E425}"/>
              </a:ext>
            </a:extLst>
          </p:cNvPr>
          <p:cNvCxnSpPr>
            <a:cxnSpLocks/>
          </p:cNvCxnSpPr>
          <p:nvPr/>
        </p:nvCxnSpPr>
        <p:spPr>
          <a:xfrm>
            <a:off x="6829778" y="639276"/>
            <a:ext cx="5362222"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矩形 32">
            <a:extLst>
              <a:ext uri="{FF2B5EF4-FFF2-40B4-BE49-F238E27FC236}">
                <a16:creationId xmlns:a16="http://schemas.microsoft.com/office/drawing/2014/main" id="{03475F74-04D6-4EE4-8276-C36898DFD6EF}"/>
              </a:ext>
            </a:extLst>
          </p:cNvPr>
          <p:cNvSpPr/>
          <p:nvPr/>
        </p:nvSpPr>
        <p:spPr>
          <a:xfrm>
            <a:off x="1980342" y="369102"/>
            <a:ext cx="5549347"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Electronic health records (EHR)</a:t>
            </a:r>
          </a:p>
        </p:txBody>
      </p:sp>
      <p:pic>
        <p:nvPicPr>
          <p:cNvPr id="17" name="Picture 16">
            <a:extLst>
              <a:ext uri="{FF2B5EF4-FFF2-40B4-BE49-F238E27FC236}">
                <a16:creationId xmlns:a16="http://schemas.microsoft.com/office/drawing/2014/main" id="{8CD15668-7644-46FC-B1DA-54036FEF39A3}"/>
              </a:ext>
            </a:extLst>
          </p:cNvPr>
          <p:cNvPicPr>
            <a:picLocks noChangeAspect="1"/>
          </p:cNvPicPr>
          <p:nvPr/>
        </p:nvPicPr>
        <p:blipFill>
          <a:blip r:embed="rId3"/>
          <a:stretch>
            <a:fillRect/>
          </a:stretch>
        </p:blipFill>
        <p:spPr>
          <a:xfrm>
            <a:off x="1150139" y="2870129"/>
            <a:ext cx="5478939" cy="3312846"/>
          </a:xfrm>
          <a:prstGeom prst="rect">
            <a:avLst/>
          </a:prstGeom>
        </p:spPr>
      </p:pic>
      <p:sp>
        <p:nvSpPr>
          <p:cNvPr id="19" name="TextBox 18">
            <a:extLst>
              <a:ext uri="{FF2B5EF4-FFF2-40B4-BE49-F238E27FC236}">
                <a16:creationId xmlns:a16="http://schemas.microsoft.com/office/drawing/2014/main" id="{547497B5-54E0-4617-A5C8-8C41848FD3F5}"/>
              </a:ext>
            </a:extLst>
          </p:cNvPr>
          <p:cNvSpPr txBox="1"/>
          <p:nvPr/>
        </p:nvSpPr>
        <p:spPr>
          <a:xfrm>
            <a:off x="3448050" y="6428233"/>
            <a:ext cx="8743950" cy="461665"/>
          </a:xfrm>
          <a:prstGeom prst="rect">
            <a:avLst/>
          </a:prstGeom>
          <a:noFill/>
        </p:spPr>
        <p:txBody>
          <a:bodyPr wrap="square">
            <a:spAutoFit/>
          </a:bodyPr>
          <a:lstStyle/>
          <a:p>
            <a:pPr algn="r"/>
            <a:r>
              <a:rPr lang="en-US" altLang="zh-CN" sz="1200" dirty="0">
                <a:solidFill>
                  <a:schemeClr val="bg2">
                    <a:lumMod val="75000"/>
                  </a:schemeClr>
                </a:solidFill>
              </a:rPr>
              <a:t>Abhijit Guha Roy, </a:t>
            </a:r>
            <a:r>
              <a:rPr lang="en-US" altLang="zh-CN" sz="1200" dirty="0" err="1">
                <a:solidFill>
                  <a:schemeClr val="bg2">
                    <a:lumMod val="75000"/>
                  </a:schemeClr>
                </a:solidFill>
              </a:rPr>
              <a:t>Shayan</a:t>
            </a:r>
            <a:r>
              <a:rPr lang="en-US" altLang="zh-CN" sz="1200" dirty="0">
                <a:solidFill>
                  <a:schemeClr val="bg2">
                    <a:lumMod val="75000"/>
                  </a:schemeClr>
                </a:solidFill>
              </a:rPr>
              <a:t> Siddiqui, Sebastian </a:t>
            </a:r>
            <a:r>
              <a:rPr lang="en-US" altLang="zh-CN" sz="1200" dirty="0" err="1">
                <a:solidFill>
                  <a:schemeClr val="bg2">
                    <a:lumMod val="75000"/>
                  </a:schemeClr>
                </a:solidFill>
              </a:rPr>
              <a:t>Pölsterl</a:t>
            </a:r>
            <a:r>
              <a:rPr lang="en-US" altLang="zh-CN" sz="1200" dirty="0">
                <a:solidFill>
                  <a:schemeClr val="bg2">
                    <a:lumMod val="75000"/>
                  </a:schemeClr>
                </a:solidFill>
              </a:rPr>
              <a:t>, Nassir </a:t>
            </a:r>
            <a:r>
              <a:rPr lang="en-US" altLang="zh-CN" sz="1200" dirty="0" err="1">
                <a:solidFill>
                  <a:schemeClr val="bg2">
                    <a:lumMod val="75000"/>
                  </a:schemeClr>
                </a:solidFill>
              </a:rPr>
              <a:t>Navab</a:t>
            </a:r>
            <a:r>
              <a:rPr lang="en-US" altLang="zh-CN" sz="1200" dirty="0">
                <a:solidFill>
                  <a:schemeClr val="bg2">
                    <a:lumMod val="75000"/>
                  </a:schemeClr>
                </a:solidFill>
              </a:rPr>
              <a:t>, Christian </a:t>
            </a:r>
            <a:r>
              <a:rPr lang="en-US" altLang="zh-CN" sz="1200" dirty="0" err="1">
                <a:solidFill>
                  <a:schemeClr val="bg2">
                    <a:lumMod val="75000"/>
                  </a:schemeClr>
                </a:solidFill>
              </a:rPr>
              <a:t>Wachinger</a:t>
            </a:r>
            <a:r>
              <a:rPr lang="en-US" altLang="zh-CN" sz="1200" dirty="0">
                <a:solidFill>
                  <a:schemeClr val="bg2">
                    <a:lumMod val="75000"/>
                  </a:schemeClr>
                </a:solidFill>
              </a:rPr>
              <a:t>: </a:t>
            </a:r>
            <a:r>
              <a:rPr lang="en-US" altLang="zh-CN" sz="1200" dirty="0" err="1">
                <a:solidFill>
                  <a:schemeClr val="bg2">
                    <a:lumMod val="75000"/>
                  </a:schemeClr>
                </a:solidFill>
              </a:rPr>
              <a:t>BrainTorrent</a:t>
            </a:r>
            <a:r>
              <a:rPr lang="en-US" altLang="zh-CN" sz="1200" dirty="0">
                <a:solidFill>
                  <a:schemeClr val="bg2">
                    <a:lumMod val="75000"/>
                  </a:schemeClr>
                </a:solidFill>
              </a:rPr>
              <a:t>: A Peer-to-Peer Environment for Decentralized Federated Learning. </a:t>
            </a:r>
            <a:r>
              <a:rPr lang="en-US" altLang="zh-CN" sz="1200" dirty="0" err="1">
                <a:solidFill>
                  <a:schemeClr val="bg2">
                    <a:lumMod val="75000"/>
                  </a:schemeClr>
                </a:solidFill>
              </a:rPr>
              <a:t>CoRR</a:t>
            </a:r>
            <a:r>
              <a:rPr lang="en-US" altLang="zh-CN" sz="1200" dirty="0">
                <a:solidFill>
                  <a:schemeClr val="bg2">
                    <a:lumMod val="75000"/>
                  </a:schemeClr>
                </a:solidFill>
              </a:rPr>
              <a:t> abs/1905.06731 (2019)</a:t>
            </a:r>
          </a:p>
        </p:txBody>
      </p:sp>
    </p:spTree>
    <p:extLst>
      <p:ext uri="{BB962C8B-B14F-4D97-AF65-F5344CB8AC3E}">
        <p14:creationId xmlns:p14="http://schemas.microsoft.com/office/powerpoint/2010/main" val="39505227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D1F35B-7D4B-45E0-8DD0-E3D95F392583}"/>
              </a:ext>
            </a:extLst>
          </p:cNvPr>
          <p:cNvPicPr>
            <a:picLocks noChangeAspect="1"/>
          </p:cNvPicPr>
          <p:nvPr/>
        </p:nvPicPr>
        <p:blipFill>
          <a:blip r:embed="rId3"/>
          <a:stretch>
            <a:fillRect/>
          </a:stretch>
        </p:blipFill>
        <p:spPr>
          <a:xfrm>
            <a:off x="1731314" y="710580"/>
            <a:ext cx="7650721" cy="4518970"/>
          </a:xfrm>
          <a:prstGeom prst="rect">
            <a:avLst/>
          </a:prstGeom>
        </p:spPr>
      </p:pic>
      <p:sp>
        <p:nvSpPr>
          <p:cNvPr id="6" name="TextBox 5">
            <a:extLst>
              <a:ext uri="{FF2B5EF4-FFF2-40B4-BE49-F238E27FC236}">
                <a16:creationId xmlns:a16="http://schemas.microsoft.com/office/drawing/2014/main" id="{1B274ED4-D4FB-4EF8-9E87-1172FB814703}"/>
              </a:ext>
            </a:extLst>
          </p:cNvPr>
          <p:cNvSpPr txBox="1"/>
          <p:nvPr/>
        </p:nvSpPr>
        <p:spPr>
          <a:xfrm>
            <a:off x="506307" y="213584"/>
            <a:ext cx="9131179" cy="49699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CN" sz="2000" dirty="0"/>
              <a:t>fMRI classification to find reliable disease-related biomarkers</a:t>
            </a:r>
            <a:endParaRPr lang="zh-CN" altLang="en-US" sz="2000" dirty="0"/>
          </a:p>
        </p:txBody>
      </p:sp>
      <p:sp>
        <p:nvSpPr>
          <p:cNvPr id="7" name="TextBox 6">
            <a:extLst>
              <a:ext uri="{FF2B5EF4-FFF2-40B4-BE49-F238E27FC236}">
                <a16:creationId xmlns:a16="http://schemas.microsoft.com/office/drawing/2014/main" id="{18B63BFE-7A0D-4C65-BF33-6B0AF9D89864}"/>
              </a:ext>
            </a:extLst>
          </p:cNvPr>
          <p:cNvSpPr txBox="1"/>
          <p:nvPr/>
        </p:nvSpPr>
        <p:spPr>
          <a:xfrm>
            <a:off x="506307" y="5403380"/>
            <a:ext cx="11306629" cy="646331"/>
          </a:xfrm>
          <a:prstGeom prst="rect">
            <a:avLst/>
          </a:prstGeom>
          <a:noFill/>
        </p:spPr>
        <p:txBody>
          <a:bodyPr wrap="square">
            <a:spAutoFit/>
          </a:bodyPr>
          <a:lstStyle/>
          <a:p>
            <a:r>
              <a:rPr lang="zh-CN" altLang="en-US" dirty="0">
                <a:solidFill>
                  <a:srgbClr val="00B0F0"/>
                </a:solidFill>
              </a:rPr>
              <a:t>In this context, today</a:t>
            </a:r>
            <a:r>
              <a:rPr lang="en-US" altLang="zh-CN" dirty="0">
                <a:solidFill>
                  <a:srgbClr val="00B0F0"/>
                </a:solidFill>
              </a:rPr>
              <a:t>’</a:t>
            </a:r>
            <a:r>
              <a:rPr lang="zh-CN" altLang="en-US" dirty="0">
                <a:solidFill>
                  <a:srgbClr val="00B0F0"/>
                </a:solidFill>
              </a:rPr>
              <a:t>s large-scale initiatives really are the pioneers of tomorrow</a:t>
            </a:r>
            <a:r>
              <a:rPr lang="en-US" altLang="zh-CN" dirty="0">
                <a:solidFill>
                  <a:srgbClr val="00B0F0"/>
                </a:solidFill>
              </a:rPr>
              <a:t>’</a:t>
            </a:r>
            <a:r>
              <a:rPr lang="zh-CN" altLang="en-US" dirty="0">
                <a:solidFill>
                  <a:srgbClr val="00B0F0"/>
                </a:solidFill>
              </a:rPr>
              <a:t>s standards for safe, fair and innovative collaboration in healthcare applications.</a:t>
            </a:r>
          </a:p>
        </p:txBody>
      </p:sp>
      <p:sp>
        <p:nvSpPr>
          <p:cNvPr id="9" name="TextBox 8">
            <a:extLst>
              <a:ext uri="{FF2B5EF4-FFF2-40B4-BE49-F238E27FC236}">
                <a16:creationId xmlns:a16="http://schemas.microsoft.com/office/drawing/2014/main" id="{67AE7C60-A30C-4E46-AFFF-766C548AE6FF}"/>
              </a:ext>
            </a:extLst>
          </p:cNvPr>
          <p:cNvSpPr txBox="1"/>
          <p:nvPr/>
        </p:nvSpPr>
        <p:spPr>
          <a:xfrm>
            <a:off x="4831080" y="6356045"/>
            <a:ext cx="7360920" cy="523220"/>
          </a:xfrm>
          <a:prstGeom prst="rect">
            <a:avLst/>
          </a:prstGeom>
          <a:noFill/>
        </p:spPr>
        <p:txBody>
          <a:bodyPr wrap="square">
            <a:spAutoFit/>
          </a:bodyPr>
          <a:lstStyle/>
          <a:p>
            <a:pPr algn="r"/>
            <a:r>
              <a:rPr lang="en-US" altLang="zh-CN" sz="1400" dirty="0">
                <a:solidFill>
                  <a:schemeClr val="bg2">
                    <a:lumMod val="75000"/>
                  </a:schemeClr>
                </a:solidFill>
              </a:rPr>
              <a:t>Ref. Li, X. et al. Multi-site </a:t>
            </a:r>
            <a:r>
              <a:rPr lang="en-US" altLang="zh-CN" sz="1400" dirty="0" err="1">
                <a:solidFill>
                  <a:schemeClr val="bg2">
                    <a:lumMod val="75000"/>
                  </a:schemeClr>
                </a:solidFill>
              </a:rPr>
              <a:t>fmri</a:t>
            </a:r>
            <a:r>
              <a:rPr lang="en-US" altLang="zh-CN" sz="1400" dirty="0">
                <a:solidFill>
                  <a:schemeClr val="bg2">
                    <a:lumMod val="75000"/>
                  </a:schemeClr>
                </a:solidFill>
              </a:rPr>
              <a:t> analysis using privacy-preserving federated learning and domain adaptation: abide results. </a:t>
            </a:r>
            <a:r>
              <a:rPr lang="en-US" altLang="zh-CN" sz="1400" dirty="0" err="1">
                <a:solidFill>
                  <a:schemeClr val="bg2">
                    <a:lumMod val="75000"/>
                  </a:schemeClr>
                </a:solidFill>
              </a:rPr>
              <a:t>arXiv</a:t>
            </a:r>
            <a:r>
              <a:rPr lang="en-US" altLang="zh-CN" sz="1400" dirty="0">
                <a:solidFill>
                  <a:schemeClr val="bg2">
                    <a:lumMod val="75000"/>
                  </a:schemeClr>
                </a:solidFill>
              </a:rPr>
              <a:t> preprint arXiv:2001.05647 (2020).</a:t>
            </a:r>
          </a:p>
        </p:txBody>
      </p:sp>
    </p:spTree>
    <p:extLst>
      <p:ext uri="{BB962C8B-B14F-4D97-AF65-F5344CB8AC3E}">
        <p14:creationId xmlns:p14="http://schemas.microsoft.com/office/powerpoint/2010/main" val="391570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34F3-60D5-46C0-8F15-4DA2CFCAA0BA}"/>
              </a:ext>
            </a:extLst>
          </p:cNvPr>
          <p:cNvSpPr txBox="1"/>
          <p:nvPr/>
        </p:nvSpPr>
        <p:spPr>
          <a:xfrm>
            <a:off x="740227" y="359789"/>
            <a:ext cx="10688446" cy="4651979"/>
          </a:xfrm>
          <a:prstGeom prst="rect">
            <a:avLst/>
          </a:prstGeom>
          <a:noFill/>
        </p:spPr>
        <p:txBody>
          <a:bodyPr wrap="square">
            <a:spAutoFit/>
          </a:bodyPr>
          <a:lstStyle/>
          <a:p>
            <a:pPr>
              <a:lnSpc>
                <a:spcPct val="150000"/>
              </a:lnSpc>
            </a:pPr>
            <a:endParaRPr lang="en-US" altLang="zh-CN" sz="2000" dirty="0"/>
          </a:p>
          <a:p>
            <a:pPr>
              <a:lnSpc>
                <a:spcPct val="150000"/>
              </a:lnSpc>
            </a:pPr>
            <a:endParaRPr lang="en-US" altLang="zh-CN" sz="2000" dirty="0"/>
          </a:p>
          <a:p>
            <a:pPr>
              <a:lnSpc>
                <a:spcPct val="150000"/>
              </a:lnSpc>
            </a:pPr>
            <a:r>
              <a:rPr lang="en-US" altLang="zh-CN" sz="2000" dirty="0"/>
              <a:t>Consortia</a:t>
            </a:r>
          </a:p>
          <a:p>
            <a:pPr marL="342900" indent="-342900">
              <a:lnSpc>
                <a:spcPct val="150000"/>
              </a:lnSpc>
              <a:buFont typeface="Arial" panose="020B0604020202020204" pitchFamily="34" charset="0"/>
              <a:buChar char="•"/>
            </a:pPr>
            <a:r>
              <a:rPr lang="en-US" altLang="zh-CN" sz="2000" dirty="0"/>
              <a:t>To advance academic research</a:t>
            </a:r>
          </a:p>
          <a:p>
            <a:pPr marL="800100" lvl="1" indent="-342900">
              <a:lnSpc>
                <a:spcPct val="150000"/>
              </a:lnSpc>
              <a:buFont typeface="Arial" panose="020B0604020202020204" pitchFamily="34" charset="0"/>
              <a:buChar char="•"/>
            </a:pPr>
            <a:r>
              <a:rPr lang="en-US" altLang="zh-CN" sz="2000" dirty="0"/>
              <a:t>the Trustworthy Federated Data Analytics (TFDA) project</a:t>
            </a:r>
          </a:p>
          <a:p>
            <a:pPr marL="800100" lvl="1" indent="-342900">
              <a:lnSpc>
                <a:spcPct val="150000"/>
              </a:lnSpc>
              <a:buFont typeface="Arial" panose="020B0604020202020204" pitchFamily="34" charset="0"/>
              <a:buChar char="•"/>
            </a:pPr>
            <a:r>
              <a:rPr lang="en-US" altLang="zh-CN" sz="2000" dirty="0"/>
              <a:t>the German Cancer Consortium’s Joint Imaging Platform,</a:t>
            </a:r>
          </a:p>
          <a:p>
            <a:pPr marL="342900" indent="-342900">
              <a:lnSpc>
                <a:spcPct val="150000"/>
              </a:lnSpc>
              <a:buFont typeface="Arial" panose="020B0604020202020204" pitchFamily="34" charset="0"/>
              <a:buChar char="•"/>
            </a:pPr>
            <a:r>
              <a:rPr lang="en-US" altLang="zh-CN" sz="2000" dirty="0"/>
              <a:t>Example:</a:t>
            </a:r>
          </a:p>
          <a:p>
            <a:pPr marL="800100" lvl="1" indent="-342900">
              <a:lnSpc>
                <a:spcPct val="150000"/>
              </a:lnSpc>
              <a:buFont typeface="Arial" panose="020B0604020202020204" pitchFamily="34" charset="0"/>
              <a:buChar char="•"/>
            </a:pPr>
            <a:r>
              <a:rPr lang="en-US" altLang="zh-CN" sz="2000" dirty="0"/>
              <a:t>an international research collaboration</a:t>
            </a:r>
          </a:p>
          <a:p>
            <a:pPr marL="800100" lvl="1" indent="-342900">
              <a:lnSpc>
                <a:spcPct val="150000"/>
              </a:lnSpc>
              <a:buFont typeface="Arial" panose="020B0604020202020204" pitchFamily="34" charset="0"/>
              <a:buChar char="•"/>
            </a:pPr>
            <a:r>
              <a:rPr lang="en-US" altLang="zh-CN" sz="2000" dirty="0"/>
              <a:t>uses FL for the development of AI models for the assessment of mammograms.</a:t>
            </a:r>
          </a:p>
          <a:p>
            <a:pPr marL="800100" lvl="1" indent="-342900">
              <a:lnSpc>
                <a:spcPct val="150000"/>
              </a:lnSpc>
              <a:buFont typeface="Arial" panose="020B0604020202020204" pitchFamily="34" charset="0"/>
              <a:buChar char="•"/>
            </a:pPr>
            <a:r>
              <a:rPr lang="en-US" altLang="zh-CN" sz="2000" dirty="0"/>
              <a:t>more </a:t>
            </a:r>
            <a:r>
              <a:rPr lang="en-US" altLang="zh-CN" sz="2000" dirty="0" err="1"/>
              <a:t>generalisable</a:t>
            </a:r>
            <a:r>
              <a:rPr lang="en-US" altLang="zh-CN" sz="2000" dirty="0"/>
              <a:t>, and still performed well on other institutes’ data.</a:t>
            </a:r>
            <a:endParaRPr lang="zh-CN" altLang="en-US" sz="2000" dirty="0"/>
          </a:p>
        </p:txBody>
      </p:sp>
      <p:grpSp>
        <p:nvGrpSpPr>
          <p:cNvPr id="11" name="组合 27">
            <a:extLst>
              <a:ext uri="{FF2B5EF4-FFF2-40B4-BE49-F238E27FC236}">
                <a16:creationId xmlns:a16="http://schemas.microsoft.com/office/drawing/2014/main" id="{FD07D981-A919-4D6D-B334-4F1D82A9013D}"/>
              </a:ext>
            </a:extLst>
          </p:cNvPr>
          <p:cNvGrpSpPr/>
          <p:nvPr/>
        </p:nvGrpSpPr>
        <p:grpSpPr>
          <a:xfrm>
            <a:off x="876622" y="365759"/>
            <a:ext cx="934836" cy="547035"/>
            <a:chOff x="681733" y="299449"/>
            <a:chExt cx="1084923" cy="634861"/>
          </a:xfrm>
        </p:grpSpPr>
        <p:sp>
          <p:nvSpPr>
            <p:cNvPr id="12" name="圆角矩形 25">
              <a:extLst>
                <a:ext uri="{FF2B5EF4-FFF2-40B4-BE49-F238E27FC236}">
                  <a16:creationId xmlns:a16="http://schemas.microsoft.com/office/drawing/2014/main" id="{C3EF1831-9851-40EA-BE02-9E0F23FC1FCA}"/>
                </a:ext>
              </a:extLst>
            </p:cNvPr>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26">
              <a:extLst>
                <a:ext uri="{FF2B5EF4-FFF2-40B4-BE49-F238E27FC236}">
                  <a16:creationId xmlns:a16="http://schemas.microsoft.com/office/drawing/2014/main" id="{F55B57B0-FCA8-4231-9DBA-196348F7AE4B}"/>
                </a:ext>
              </a:extLst>
            </p:cNvPr>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29">
            <a:extLst>
              <a:ext uri="{FF2B5EF4-FFF2-40B4-BE49-F238E27FC236}">
                <a16:creationId xmlns:a16="http://schemas.microsoft.com/office/drawing/2014/main" id="{4A7D839B-056B-49B5-BEBB-78F3A0E707DD}"/>
              </a:ext>
            </a:extLst>
          </p:cNvPr>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30">
            <a:extLst>
              <a:ext uri="{FF2B5EF4-FFF2-40B4-BE49-F238E27FC236}">
                <a16:creationId xmlns:a16="http://schemas.microsoft.com/office/drawing/2014/main" id="{0796FF5E-AA5F-4195-AFA8-94810B03D6E6}"/>
              </a:ext>
            </a:extLst>
          </p:cNvPr>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矩形 32">
            <a:extLst>
              <a:ext uri="{FF2B5EF4-FFF2-40B4-BE49-F238E27FC236}">
                <a16:creationId xmlns:a16="http://schemas.microsoft.com/office/drawing/2014/main" id="{40A4C76F-29C7-43FA-9012-38A1A3CA74DC}"/>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Impact</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125357796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ederated server diagram">
            <a:extLst>
              <a:ext uri="{FF2B5EF4-FFF2-40B4-BE49-F238E27FC236}">
                <a16:creationId xmlns:a16="http://schemas.microsoft.com/office/drawing/2014/main" id="{DC2DBEDC-60D0-4EC2-AA94-B2F612A7D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 y="422054"/>
            <a:ext cx="9921240" cy="55496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17A811-07E1-4BE4-9477-55A0E8F1F9CF}"/>
              </a:ext>
            </a:extLst>
          </p:cNvPr>
          <p:cNvSpPr txBox="1"/>
          <p:nvPr/>
        </p:nvSpPr>
        <p:spPr>
          <a:xfrm>
            <a:off x="1082040" y="6488668"/>
            <a:ext cx="11109960" cy="307777"/>
          </a:xfrm>
          <a:prstGeom prst="rect">
            <a:avLst/>
          </a:prstGeom>
          <a:noFill/>
        </p:spPr>
        <p:txBody>
          <a:bodyPr wrap="square">
            <a:spAutoFit/>
          </a:bodyPr>
          <a:lstStyle/>
          <a:p>
            <a:pPr algn="r"/>
            <a:r>
              <a:rPr lang="en-US" altLang="zh-CN" sz="1400" dirty="0">
                <a:solidFill>
                  <a:schemeClr val="bg2">
                    <a:lumMod val="75000"/>
                  </a:schemeClr>
                </a:solidFill>
              </a:rPr>
              <a:t>https://blogs.nvidia.com/blog/2020/04/15/federated-learning-mammogram-assessment/</a:t>
            </a:r>
            <a:endParaRPr lang="zh-CN" altLang="en-US" sz="1400" dirty="0">
              <a:solidFill>
                <a:schemeClr val="bg2">
                  <a:lumMod val="75000"/>
                </a:schemeClr>
              </a:solidFill>
            </a:endParaRPr>
          </a:p>
        </p:txBody>
      </p:sp>
      <p:sp>
        <p:nvSpPr>
          <p:cNvPr id="6" name="TextBox 5">
            <a:extLst>
              <a:ext uri="{FF2B5EF4-FFF2-40B4-BE49-F238E27FC236}">
                <a16:creationId xmlns:a16="http://schemas.microsoft.com/office/drawing/2014/main" id="{4ACED62B-C881-4522-9BC6-2F51690082C3}"/>
              </a:ext>
            </a:extLst>
          </p:cNvPr>
          <p:cNvSpPr txBox="1"/>
          <p:nvPr/>
        </p:nvSpPr>
        <p:spPr>
          <a:xfrm>
            <a:off x="838200" y="6066614"/>
            <a:ext cx="10881360" cy="369332"/>
          </a:xfrm>
          <a:prstGeom prst="rect">
            <a:avLst/>
          </a:prstGeom>
          <a:noFill/>
        </p:spPr>
        <p:txBody>
          <a:bodyPr wrap="square">
            <a:spAutoFit/>
          </a:bodyPr>
          <a:lstStyle/>
          <a:p>
            <a:r>
              <a:rPr lang="zh-CN" altLang="en-US" dirty="0"/>
              <a:t>The university</a:t>
            </a:r>
            <a:r>
              <a:rPr lang="en-US" altLang="zh-CN" dirty="0"/>
              <a:t>’</a:t>
            </a:r>
            <a:r>
              <a:rPr lang="zh-CN" altLang="en-US" dirty="0"/>
              <a:t>s researchers used the NVIDIA DGX-1 server for training and inference of its AI models.</a:t>
            </a:r>
          </a:p>
        </p:txBody>
      </p:sp>
      <p:sp>
        <p:nvSpPr>
          <p:cNvPr id="8" name="TextBox 7">
            <a:extLst>
              <a:ext uri="{FF2B5EF4-FFF2-40B4-BE49-F238E27FC236}">
                <a16:creationId xmlns:a16="http://schemas.microsoft.com/office/drawing/2014/main" id="{9B158BDE-3904-4A3E-A031-6BBB0C779A75}"/>
              </a:ext>
            </a:extLst>
          </p:cNvPr>
          <p:cNvSpPr txBox="1"/>
          <p:nvPr/>
        </p:nvSpPr>
        <p:spPr>
          <a:xfrm>
            <a:off x="346710" y="115468"/>
            <a:ext cx="8812530" cy="461665"/>
          </a:xfrm>
          <a:prstGeom prst="rect">
            <a:avLst/>
          </a:prstGeom>
          <a:noFill/>
        </p:spPr>
        <p:txBody>
          <a:bodyPr wrap="square">
            <a:spAutoFit/>
          </a:bodyPr>
          <a:lstStyle/>
          <a:p>
            <a:r>
              <a:rPr lang="en-US" altLang="zh-CN" sz="2400" b="1" dirty="0"/>
              <a:t>Improvement on 2D mammography classification model</a:t>
            </a:r>
            <a:endParaRPr lang="zh-CN" altLang="en-US" sz="2400" b="1" dirty="0"/>
          </a:p>
        </p:txBody>
      </p:sp>
    </p:spTree>
    <p:extLst>
      <p:ext uri="{BB962C8B-B14F-4D97-AF65-F5344CB8AC3E}">
        <p14:creationId xmlns:p14="http://schemas.microsoft.com/office/powerpoint/2010/main" val="350709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734F3-60D5-46C0-8F15-4DA2CFCAA0BA}"/>
              </a:ext>
            </a:extLst>
          </p:cNvPr>
          <p:cNvSpPr txBox="1"/>
          <p:nvPr/>
        </p:nvSpPr>
        <p:spPr>
          <a:xfrm>
            <a:off x="740227" y="359789"/>
            <a:ext cx="10377716" cy="5113644"/>
          </a:xfrm>
          <a:prstGeom prst="rect">
            <a:avLst/>
          </a:prstGeom>
          <a:noFill/>
        </p:spPr>
        <p:txBody>
          <a:bodyPr wrap="square">
            <a:spAutoFit/>
          </a:bodyPr>
          <a:lstStyle/>
          <a:p>
            <a:pPr>
              <a:lnSpc>
                <a:spcPct val="150000"/>
              </a:lnSpc>
            </a:pPr>
            <a:endParaRPr lang="en-US" altLang="zh-CN" sz="2000" dirty="0"/>
          </a:p>
          <a:p>
            <a:pPr>
              <a:lnSpc>
                <a:spcPct val="150000"/>
              </a:lnSpc>
            </a:pPr>
            <a:endParaRPr lang="en-US" altLang="zh-CN" sz="2000" dirty="0"/>
          </a:p>
          <a:p>
            <a:pPr>
              <a:lnSpc>
                <a:spcPct val="150000"/>
              </a:lnSpc>
            </a:pPr>
            <a:r>
              <a:rPr lang="en-US" altLang="zh-CN" sz="2000" dirty="0"/>
              <a:t>Healthcare institutions</a:t>
            </a:r>
          </a:p>
          <a:p>
            <a:pPr marL="342900" indent="-342900">
              <a:lnSpc>
                <a:spcPct val="150000"/>
              </a:lnSpc>
              <a:buFont typeface="Arial" panose="020B0604020202020204" pitchFamily="34" charset="0"/>
              <a:buChar char="•"/>
            </a:pPr>
            <a:r>
              <a:rPr lang="en-US" altLang="zh-CN" sz="2000" dirty="0"/>
              <a:t>Direct clinical impact</a:t>
            </a:r>
          </a:p>
          <a:p>
            <a:pPr marL="800100" lvl="1" indent="-342900">
              <a:lnSpc>
                <a:spcPct val="150000"/>
              </a:lnSpc>
              <a:buFont typeface="Arial" panose="020B0604020202020204" pitchFamily="34" charset="0"/>
              <a:buChar char="•"/>
            </a:pPr>
            <a:r>
              <a:rPr lang="en-US" altLang="zh-CN" sz="2000" dirty="0"/>
              <a:t>on-going </a:t>
            </a:r>
            <a:r>
              <a:rPr lang="en-US" altLang="zh-CN" sz="2000" dirty="0" err="1"/>
              <a:t>HealthChain</a:t>
            </a:r>
            <a:r>
              <a:rPr lang="en-US" altLang="zh-CN" sz="2000" dirty="0"/>
              <a:t> project</a:t>
            </a:r>
          </a:p>
          <a:p>
            <a:pPr marL="1257300" lvl="2" indent="-342900">
              <a:lnSpc>
                <a:spcPct val="150000"/>
              </a:lnSpc>
              <a:buFont typeface="Arial" panose="020B0604020202020204" pitchFamily="34" charset="0"/>
              <a:buChar char="•"/>
            </a:pPr>
            <a:r>
              <a:rPr lang="en-US" altLang="zh-CN" sz="2000" dirty="0"/>
              <a:t>predict treatment response for breast cancer and melanoma patients</a:t>
            </a:r>
          </a:p>
          <a:p>
            <a:pPr marL="1257300" lvl="2" indent="-342900">
              <a:lnSpc>
                <a:spcPct val="150000"/>
              </a:lnSpc>
              <a:buFont typeface="Arial" panose="020B0604020202020204" pitchFamily="34" charset="0"/>
              <a:buChar char="•"/>
            </a:pPr>
            <a:r>
              <a:rPr lang="en-US" altLang="zh-CN" sz="2000" dirty="0"/>
              <a:t>helps oncologists to determine the most effective treatment for each patient from their histology slides or </a:t>
            </a:r>
            <a:r>
              <a:rPr lang="en-US" altLang="zh-CN" sz="2000" dirty="0" err="1"/>
              <a:t>dermoscopy</a:t>
            </a:r>
            <a:r>
              <a:rPr lang="en-US" altLang="zh-CN" sz="2000" dirty="0"/>
              <a:t> images</a:t>
            </a:r>
          </a:p>
          <a:p>
            <a:pPr marL="800100" lvl="1" indent="-342900">
              <a:lnSpc>
                <a:spcPct val="150000"/>
              </a:lnSpc>
              <a:buFont typeface="Arial" panose="020B0604020202020204" pitchFamily="34" charset="0"/>
              <a:buChar char="•"/>
            </a:pPr>
            <a:r>
              <a:rPr lang="en-US" altLang="zh-CN" sz="2000" dirty="0"/>
              <a:t>the Federated </a:t>
            </a:r>
            <a:r>
              <a:rPr lang="en-US" altLang="zh-CN" sz="2000" dirty="0" err="1"/>
              <a:t>Tumour</a:t>
            </a:r>
            <a:r>
              <a:rPr lang="en-US" altLang="zh-CN" sz="2000" dirty="0"/>
              <a:t> Segmentation (</a:t>
            </a:r>
            <a:r>
              <a:rPr lang="en-US" altLang="zh-CN" sz="2000" dirty="0" err="1"/>
              <a:t>FeTS</a:t>
            </a:r>
            <a:r>
              <a:rPr lang="en-US" altLang="zh-CN" sz="2000" dirty="0"/>
              <a:t>) initiative</a:t>
            </a:r>
          </a:p>
          <a:p>
            <a:pPr marL="1257300" lvl="2" indent="-342900">
              <a:lnSpc>
                <a:spcPct val="150000"/>
              </a:lnSpc>
              <a:buFont typeface="Arial" panose="020B0604020202020204" pitchFamily="34" charset="0"/>
              <a:buChar char="•"/>
            </a:pPr>
            <a:r>
              <a:rPr lang="en-US" altLang="zh-CN" sz="2000" dirty="0"/>
              <a:t>an international federation of 30 committed healthcare institutions using an open-source FL framework</a:t>
            </a:r>
          </a:p>
        </p:txBody>
      </p:sp>
      <p:grpSp>
        <p:nvGrpSpPr>
          <p:cNvPr id="4" name="组合 27">
            <a:extLst>
              <a:ext uri="{FF2B5EF4-FFF2-40B4-BE49-F238E27FC236}">
                <a16:creationId xmlns:a16="http://schemas.microsoft.com/office/drawing/2014/main" id="{88C4A6CA-F639-48A5-B71F-C23CFD5FD8C6}"/>
              </a:ext>
            </a:extLst>
          </p:cNvPr>
          <p:cNvGrpSpPr/>
          <p:nvPr/>
        </p:nvGrpSpPr>
        <p:grpSpPr>
          <a:xfrm>
            <a:off x="876622" y="365759"/>
            <a:ext cx="934836" cy="547035"/>
            <a:chOff x="681733" y="299449"/>
            <a:chExt cx="1084923" cy="634861"/>
          </a:xfrm>
        </p:grpSpPr>
        <p:sp>
          <p:nvSpPr>
            <p:cNvPr id="5" name="圆角矩形 25">
              <a:extLst>
                <a:ext uri="{FF2B5EF4-FFF2-40B4-BE49-F238E27FC236}">
                  <a16:creationId xmlns:a16="http://schemas.microsoft.com/office/drawing/2014/main" id="{E0F75DF7-A0F1-4FA3-9C18-BE6DB538B8AF}"/>
                </a:ext>
              </a:extLst>
            </p:cNvPr>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6">
              <a:extLst>
                <a:ext uri="{FF2B5EF4-FFF2-40B4-BE49-F238E27FC236}">
                  <a16:creationId xmlns:a16="http://schemas.microsoft.com/office/drawing/2014/main" id="{0CB0F3D4-1DDD-4F0D-8D87-DD576EE87076}"/>
                </a:ext>
              </a:extLst>
            </p:cNvPr>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29">
            <a:extLst>
              <a:ext uri="{FF2B5EF4-FFF2-40B4-BE49-F238E27FC236}">
                <a16:creationId xmlns:a16="http://schemas.microsoft.com/office/drawing/2014/main" id="{5584668F-4286-4573-8965-8576EA64EF6F}"/>
              </a:ext>
            </a:extLst>
          </p:cNvPr>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30">
            <a:extLst>
              <a:ext uri="{FF2B5EF4-FFF2-40B4-BE49-F238E27FC236}">
                <a16:creationId xmlns:a16="http://schemas.microsoft.com/office/drawing/2014/main" id="{227368CD-5879-4D87-A29B-2A7B7F3EEBA7}"/>
              </a:ext>
            </a:extLst>
          </p:cNvPr>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矩形 32">
            <a:extLst>
              <a:ext uri="{FF2B5EF4-FFF2-40B4-BE49-F238E27FC236}">
                <a16:creationId xmlns:a16="http://schemas.microsoft.com/office/drawing/2014/main" id="{7A037F17-2F92-49E7-8874-4D74C512C1F2}"/>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Impact</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68560625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7">
            <a:extLst>
              <a:ext uri="{FF2B5EF4-FFF2-40B4-BE49-F238E27FC236}">
                <a16:creationId xmlns:a16="http://schemas.microsoft.com/office/drawing/2014/main" id="{9E304B62-4E31-4AFC-83CC-C79D800E50E2}"/>
              </a:ext>
            </a:extLst>
          </p:cNvPr>
          <p:cNvGrpSpPr/>
          <p:nvPr/>
        </p:nvGrpSpPr>
        <p:grpSpPr>
          <a:xfrm>
            <a:off x="876622" y="365759"/>
            <a:ext cx="934836" cy="547035"/>
            <a:chOff x="681733" y="299449"/>
            <a:chExt cx="1084923" cy="634861"/>
          </a:xfrm>
        </p:grpSpPr>
        <p:sp>
          <p:nvSpPr>
            <p:cNvPr id="5" name="圆角矩形 25">
              <a:extLst>
                <a:ext uri="{FF2B5EF4-FFF2-40B4-BE49-F238E27FC236}">
                  <a16:creationId xmlns:a16="http://schemas.microsoft.com/office/drawing/2014/main" id="{CD28B24D-BFEE-42D2-9675-F2EE3428A9CF}"/>
                </a:ext>
              </a:extLst>
            </p:cNvPr>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26">
              <a:extLst>
                <a:ext uri="{FF2B5EF4-FFF2-40B4-BE49-F238E27FC236}">
                  <a16:creationId xmlns:a16="http://schemas.microsoft.com/office/drawing/2014/main" id="{B82A2191-EF6D-42C5-8DCF-71F53AE87380}"/>
                </a:ext>
              </a:extLst>
            </p:cNvPr>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a:extLst>
              <a:ext uri="{FF2B5EF4-FFF2-40B4-BE49-F238E27FC236}">
                <a16:creationId xmlns:a16="http://schemas.microsoft.com/office/drawing/2014/main" id="{45C734F3-60D5-46C0-8F15-4DA2CFCAA0BA}"/>
              </a:ext>
            </a:extLst>
          </p:cNvPr>
          <p:cNvSpPr txBox="1"/>
          <p:nvPr/>
        </p:nvSpPr>
        <p:spPr>
          <a:xfrm>
            <a:off x="740227" y="912947"/>
            <a:ext cx="10377716" cy="4651979"/>
          </a:xfrm>
          <a:prstGeom prst="rect">
            <a:avLst/>
          </a:prstGeom>
          <a:noFill/>
        </p:spPr>
        <p:txBody>
          <a:bodyPr wrap="square">
            <a:spAutoFit/>
          </a:bodyPr>
          <a:lstStyle/>
          <a:p>
            <a:pPr>
              <a:lnSpc>
                <a:spcPct val="150000"/>
              </a:lnSpc>
            </a:pPr>
            <a:endParaRPr lang="en-US" altLang="zh-CN" sz="2000" dirty="0"/>
          </a:p>
          <a:p>
            <a:pPr>
              <a:lnSpc>
                <a:spcPct val="150000"/>
              </a:lnSpc>
            </a:pPr>
            <a:r>
              <a:rPr lang="en-US" altLang="zh-CN" sz="2000" dirty="0"/>
              <a:t>Industrial research and translation</a:t>
            </a:r>
          </a:p>
          <a:p>
            <a:pPr marL="342900" indent="-342900">
              <a:lnSpc>
                <a:spcPct val="150000"/>
              </a:lnSpc>
              <a:buFont typeface="Arial" panose="020B0604020202020204" pitchFamily="34" charset="0"/>
              <a:buChar char="•"/>
            </a:pPr>
            <a:r>
              <a:rPr lang="en-US" altLang="zh-CN" sz="2000" dirty="0"/>
              <a:t>collaborative research for, even competing, companies.</a:t>
            </a:r>
          </a:p>
          <a:p>
            <a:pPr marL="342900" indent="-342900">
              <a:lnSpc>
                <a:spcPct val="150000"/>
              </a:lnSpc>
              <a:buFont typeface="Arial" panose="020B0604020202020204" pitchFamily="34" charset="0"/>
              <a:buChar char="•"/>
            </a:pPr>
            <a:endParaRPr lang="en-US" altLang="zh-CN" sz="2000" dirty="0"/>
          </a:p>
          <a:p>
            <a:pPr marL="342900" indent="-342900">
              <a:lnSpc>
                <a:spcPct val="150000"/>
              </a:lnSpc>
              <a:buFont typeface="Arial" panose="020B0604020202020204" pitchFamily="34" charset="0"/>
              <a:buChar char="•"/>
            </a:pPr>
            <a:r>
              <a:rPr lang="en-US" altLang="zh-CN" sz="2000" dirty="0"/>
              <a:t>The Melody project</a:t>
            </a:r>
          </a:p>
          <a:p>
            <a:pPr marL="800100" lvl="1" indent="-342900">
              <a:lnSpc>
                <a:spcPct val="150000"/>
              </a:lnSpc>
              <a:buFont typeface="Arial" panose="020B0604020202020204" pitchFamily="34" charset="0"/>
              <a:buChar char="•"/>
            </a:pPr>
            <a:r>
              <a:rPr lang="en-US" altLang="zh-CN" sz="2000" dirty="0"/>
              <a:t>deploy multi-task FL across the data sets of 10 pharmaceutical companies</a:t>
            </a:r>
          </a:p>
          <a:p>
            <a:pPr marL="800100" lvl="1" indent="-342900">
              <a:lnSpc>
                <a:spcPct val="150000"/>
              </a:lnSpc>
              <a:buFont typeface="Arial" panose="020B0604020202020204" pitchFamily="34" charset="0"/>
              <a:buChar char="•"/>
            </a:pPr>
            <a:r>
              <a:rPr lang="en-US" altLang="zh-CN" sz="2000" dirty="0"/>
              <a:t>training a common predictive model, which infers how chemical compounds bind to proteins</a:t>
            </a:r>
          </a:p>
          <a:p>
            <a:pPr marL="800100" lvl="1" indent="-342900">
              <a:lnSpc>
                <a:spcPct val="150000"/>
              </a:lnSpc>
              <a:buFont typeface="Arial" panose="020B0604020202020204" pitchFamily="34" charset="0"/>
              <a:buChar char="•"/>
            </a:pPr>
            <a:r>
              <a:rPr lang="en-US" altLang="zh-CN" sz="2000" dirty="0"/>
              <a:t>intend to </a:t>
            </a:r>
            <a:r>
              <a:rPr lang="en-US" altLang="zh-CN" sz="2000" dirty="0" err="1"/>
              <a:t>optimise</a:t>
            </a:r>
            <a:r>
              <a:rPr lang="en-US" altLang="zh-CN" sz="2000" dirty="0"/>
              <a:t> the drug discovery process without revealing their highly valuable in-house data.</a:t>
            </a:r>
          </a:p>
        </p:txBody>
      </p:sp>
      <p:cxnSp>
        <p:nvCxnSpPr>
          <p:cNvPr id="7" name="直接连接符 29">
            <a:extLst>
              <a:ext uri="{FF2B5EF4-FFF2-40B4-BE49-F238E27FC236}">
                <a16:creationId xmlns:a16="http://schemas.microsoft.com/office/drawing/2014/main" id="{83F59DF2-85C9-4182-A78E-2C736F1C7637}"/>
              </a:ext>
            </a:extLst>
          </p:cNvPr>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30">
            <a:extLst>
              <a:ext uri="{FF2B5EF4-FFF2-40B4-BE49-F238E27FC236}">
                <a16:creationId xmlns:a16="http://schemas.microsoft.com/office/drawing/2014/main" id="{8BFE5CFF-5F32-422D-A2EA-6419117A4EBD}"/>
              </a:ext>
            </a:extLst>
          </p:cNvPr>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矩形 32">
            <a:extLst>
              <a:ext uri="{FF2B5EF4-FFF2-40B4-BE49-F238E27FC236}">
                <a16:creationId xmlns:a16="http://schemas.microsoft.com/office/drawing/2014/main" id="{095FB37B-D997-4A0C-8545-E0A24C0AA863}"/>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Impact</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81904858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419031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Clinicians.</a:t>
            </a:r>
          </a:p>
          <a:p>
            <a:pPr marL="342900" indent="-342900">
              <a:lnSpc>
                <a:spcPct val="150000"/>
              </a:lnSpc>
              <a:buFont typeface="Arial" panose="020B0604020202020204" pitchFamily="34" charset="0"/>
              <a:buChar char="•"/>
            </a:pPr>
            <a:r>
              <a:rPr lang="en-US" altLang="zh-CN" sz="2000" dirty="0"/>
              <a:t>A second reader, augment their own expertise with expert knowledge from other institutions, ensuring a consistency of diagnosis not attainable today.</a:t>
            </a:r>
          </a:p>
          <a:p>
            <a:pPr marL="342900" indent="-342900">
              <a:lnSpc>
                <a:spcPct val="150000"/>
              </a:lnSpc>
              <a:buFont typeface="Arial" panose="020B0604020202020204" pitchFamily="34" charset="0"/>
              <a:buChar char="•"/>
            </a:pPr>
            <a:r>
              <a:rPr lang="en-US" altLang="zh-CN" sz="2000" dirty="0"/>
              <a:t>less biased decisions</a:t>
            </a:r>
          </a:p>
          <a:p>
            <a:pPr marL="342900" indent="-342900">
              <a:lnSpc>
                <a:spcPct val="150000"/>
              </a:lnSpc>
              <a:buFont typeface="Arial" panose="020B0604020202020204" pitchFamily="34" charset="0"/>
              <a:buChar char="•"/>
            </a:pPr>
            <a:r>
              <a:rPr lang="en-US" altLang="zh-CN" sz="2000" dirty="0"/>
              <a:t>higher sensitivity to rare cases (as they were likely exposed to a more complete data distribution.)</a:t>
            </a:r>
          </a:p>
          <a:p>
            <a:pPr marL="342900" indent="-342900">
              <a:lnSpc>
                <a:spcPct val="150000"/>
              </a:lnSpc>
              <a:buFont typeface="Arial" panose="020B0604020202020204" pitchFamily="34" charset="0"/>
              <a:buChar char="•"/>
            </a:pPr>
            <a:endParaRPr lang="en-US" altLang="zh-CN" sz="2000" dirty="0"/>
          </a:p>
          <a:p>
            <a:pPr marL="342900" indent="-342900">
              <a:lnSpc>
                <a:spcPct val="150000"/>
              </a:lnSpc>
              <a:buFont typeface="Arial" panose="020B0604020202020204" pitchFamily="34" charset="0"/>
              <a:buChar char="•"/>
            </a:pPr>
            <a:r>
              <a:rPr lang="en-US" altLang="zh-CN" sz="2000" dirty="0"/>
              <a:t>Compliance with agreements</a:t>
            </a:r>
          </a:p>
          <a:p>
            <a:pPr marL="800100" lvl="1" indent="-342900">
              <a:lnSpc>
                <a:spcPct val="150000"/>
              </a:lnSpc>
              <a:buFont typeface="Arial" panose="020B0604020202020204" pitchFamily="34" charset="0"/>
              <a:buChar char="•"/>
            </a:pPr>
            <a:r>
              <a:rPr lang="en-US" altLang="zh-CN" sz="2000" dirty="0"/>
              <a:t>the data structure, annotation and report protocol</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22880112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372864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Patients.</a:t>
            </a:r>
          </a:p>
          <a:p>
            <a:pPr marL="342900" indent="-342900">
              <a:lnSpc>
                <a:spcPct val="150000"/>
              </a:lnSpc>
              <a:buFont typeface="Arial" panose="020B0604020202020204" pitchFamily="34" charset="0"/>
              <a:buChar char="•"/>
            </a:pPr>
            <a:r>
              <a:rPr lang="en-US" altLang="zh-CN" sz="2000" dirty="0"/>
              <a:t>Have high quality of clinical decisions regardless of the treatment location. </a:t>
            </a:r>
          </a:p>
          <a:p>
            <a:pPr marL="342900" indent="-342900">
              <a:lnSpc>
                <a:spcPct val="150000"/>
              </a:lnSpc>
              <a:buFont typeface="Arial" panose="020B0604020202020204" pitchFamily="34" charset="0"/>
              <a:buChar char="•"/>
            </a:pPr>
            <a:r>
              <a:rPr lang="en-US" altLang="zh-CN" sz="2000" dirty="0"/>
              <a:t>patients requiring medical attention in remote areas? ML-aided diagnoses with a large number of cases.</a:t>
            </a:r>
          </a:p>
          <a:p>
            <a:pPr marL="342900" indent="-342900">
              <a:lnSpc>
                <a:spcPct val="150000"/>
              </a:lnSpc>
              <a:buFont typeface="Arial" panose="020B0604020202020204" pitchFamily="34" charset="0"/>
              <a:buChar char="•"/>
            </a:pPr>
            <a:r>
              <a:rPr lang="en-US" altLang="zh-CN" sz="2000" dirty="0"/>
              <a:t>rare, or geographically uncommon, diseases, </a:t>
            </a:r>
          </a:p>
          <a:p>
            <a:pPr marL="800100" lvl="1" indent="-342900">
              <a:lnSpc>
                <a:spcPct val="150000"/>
              </a:lnSpc>
              <a:buFont typeface="Arial" panose="020B0604020202020204" pitchFamily="34" charset="0"/>
              <a:buChar char="•"/>
            </a:pPr>
            <a:r>
              <a:rPr lang="en-US" altLang="zh-CN" sz="2000" dirty="0"/>
              <a:t>milder consequences if faster </a:t>
            </a:r>
          </a:p>
          <a:p>
            <a:pPr marL="800100" lvl="1" indent="-342900">
              <a:lnSpc>
                <a:spcPct val="150000"/>
              </a:lnSpc>
              <a:buFont typeface="Arial" panose="020B0604020202020204" pitchFamily="34" charset="0"/>
              <a:buChar char="•"/>
            </a:pPr>
            <a:r>
              <a:rPr lang="en-US" altLang="zh-CN" sz="2000" dirty="0"/>
              <a:t>more accurate diagnoses can be made. </a:t>
            </a:r>
          </a:p>
          <a:p>
            <a:pPr marL="342900" indent="-342900">
              <a:lnSpc>
                <a:spcPct val="150000"/>
              </a:lnSpc>
              <a:buFont typeface="Arial" panose="020B0604020202020204" pitchFamily="34" charset="0"/>
              <a:buChar char="•"/>
            </a:pPr>
            <a:r>
              <a:rPr lang="en-US" altLang="zh-CN" sz="2000" dirty="0"/>
              <a:t>becoming a data donor?</a:t>
            </a:r>
            <a:r>
              <a:rPr lang="zh-CN" altLang="en-US" sz="2000" dirty="0"/>
              <a:t> </a:t>
            </a:r>
            <a:r>
              <a:rPr lang="en-US" altLang="zh-CN" sz="2000" dirty="0"/>
              <a:t>can be revoked.</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5548985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465197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Hospitals and practices.</a:t>
            </a:r>
          </a:p>
          <a:p>
            <a:pPr marL="342900" indent="-342900">
              <a:lnSpc>
                <a:spcPct val="150000"/>
              </a:lnSpc>
              <a:buFont typeface="Arial" panose="020B0604020202020204" pitchFamily="34" charset="0"/>
              <a:buChar char="•"/>
            </a:pPr>
            <a:r>
              <a:rPr lang="en-US" altLang="zh-CN" sz="2000" dirty="0"/>
              <a:t>In full control and possession of their patient data with complete traceability of data access</a:t>
            </a:r>
          </a:p>
          <a:p>
            <a:pPr marL="342900" indent="-342900">
              <a:lnSpc>
                <a:spcPct val="150000"/>
              </a:lnSpc>
              <a:buFont typeface="Arial" panose="020B0604020202020204" pitchFamily="34" charset="0"/>
              <a:buChar char="•"/>
            </a:pPr>
            <a:r>
              <a:rPr lang="en-US" altLang="zh-CN" sz="2000" dirty="0"/>
              <a:t>limiting the risk of misuse by third parties. </a:t>
            </a:r>
          </a:p>
          <a:p>
            <a:pPr marL="342900" indent="-342900">
              <a:lnSpc>
                <a:spcPct val="150000"/>
              </a:lnSpc>
              <a:buFont typeface="Arial" panose="020B0604020202020204" pitchFamily="34" charset="0"/>
              <a:buChar char="•"/>
            </a:pPr>
            <a:endParaRPr lang="en-US" altLang="zh-CN" sz="2000" dirty="0"/>
          </a:p>
          <a:p>
            <a:pPr marL="342900" indent="-342900">
              <a:lnSpc>
                <a:spcPct val="150000"/>
              </a:lnSpc>
              <a:buFont typeface="Arial" panose="020B0604020202020204" pitchFamily="34" charset="0"/>
              <a:buChar char="•"/>
            </a:pPr>
            <a:r>
              <a:rPr lang="en-US" altLang="zh-CN" sz="2000" dirty="0"/>
              <a:t>require investment in on-premise computing infrastructure or private-cloud service provision and adherence to </a:t>
            </a:r>
            <a:r>
              <a:rPr lang="en-US" altLang="zh-CN" sz="2000" dirty="0" err="1"/>
              <a:t>standardised</a:t>
            </a:r>
            <a:r>
              <a:rPr lang="en-US" altLang="zh-CN" sz="2000" dirty="0"/>
              <a:t> and synoptic data formats </a:t>
            </a:r>
          </a:p>
          <a:p>
            <a:pPr marL="800100" lvl="1" indent="-342900">
              <a:lnSpc>
                <a:spcPct val="150000"/>
              </a:lnSpc>
              <a:buFont typeface="Arial" panose="020B0604020202020204" pitchFamily="34" charset="0"/>
              <a:buChar char="•"/>
            </a:pPr>
            <a:r>
              <a:rPr lang="en-US" altLang="zh-CN" sz="2000" dirty="0"/>
              <a:t>ML models can be trained and evaluated seamlessly. </a:t>
            </a:r>
          </a:p>
          <a:p>
            <a:pPr marL="800100" lvl="1" indent="-342900">
              <a:lnSpc>
                <a:spcPct val="150000"/>
              </a:lnSpc>
              <a:buFont typeface="Arial" panose="020B0604020202020204" pitchFamily="34" charset="0"/>
              <a:buChar char="•"/>
            </a:pPr>
            <a:r>
              <a:rPr lang="en-US" altLang="zh-CN" sz="2000" dirty="0"/>
              <a:t>Even relatively small institutions can participate and they will still benefit from collective models generated.</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19455534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703420" y="1778606"/>
            <a:ext cx="1166123" cy="1166123"/>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562289" y="905156"/>
            <a:ext cx="3114000" cy="3114000"/>
            <a:chOff x="4613089" y="790856"/>
            <a:chExt cx="3114000" cy="3114000"/>
          </a:xfrm>
        </p:grpSpPr>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13089" y="790856"/>
              <a:ext cx="3112826" cy="3112826"/>
            </a:xfrm>
            <a:prstGeom prst="ellipse">
              <a:avLst/>
            </a:prstGeom>
          </p:spPr>
        </p:pic>
        <p:sp>
          <p:nvSpPr>
            <p:cNvPr id="21" name="椭圆 20"/>
            <p:cNvSpPr/>
            <p:nvPr/>
          </p:nvSpPr>
          <p:spPr>
            <a:xfrm>
              <a:off x="4613089" y="790856"/>
              <a:ext cx="3114000" cy="3114000"/>
            </a:xfrm>
            <a:prstGeom prst="ellipse">
              <a:avLst/>
            </a:prstGeom>
            <a:gradFill flip="none" rotWithShape="1">
              <a:gsLst>
                <a:gs pos="0">
                  <a:srgbClr val="37D1DC">
                    <a:alpha val="40000"/>
                  </a:srgbClr>
                </a:gs>
                <a:gs pos="100000">
                  <a:srgbClr val="5B87E5">
                    <a:alpha val="4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4286481" y="2944728"/>
            <a:ext cx="802693" cy="802693"/>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72415" y="2944728"/>
            <a:ext cx="551034" cy="551034"/>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733838" y="2086150"/>
            <a:ext cx="858578" cy="85857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63127" y="3258328"/>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33984" y="2228182"/>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33514" y="2711341"/>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28000" y="3720503"/>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CE2F27-1948-4AAF-B7D2-B7B4F23C2784}"/>
              </a:ext>
            </a:extLst>
          </p:cNvPr>
          <p:cNvSpPr/>
          <p:nvPr/>
        </p:nvSpPr>
        <p:spPr>
          <a:xfrm>
            <a:off x="4112015" y="4397319"/>
            <a:ext cx="4013374" cy="69980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rPr>
              <a:t>Introduction</a:t>
            </a:r>
            <a:endParaRPr lang="zh-CN" altLang="en-US"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endParaRPr>
          </a:p>
        </p:txBody>
      </p:sp>
      <p:sp>
        <p:nvSpPr>
          <p:cNvPr id="16" name="文本框 15"/>
          <p:cNvSpPr txBox="1"/>
          <p:nvPr/>
        </p:nvSpPr>
        <p:spPr>
          <a:xfrm>
            <a:off x="5555673" y="1908158"/>
            <a:ext cx="1127232"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chemeClr val="bg1"/>
                </a:solidFill>
                <a:effectLst/>
                <a:uLnTx/>
                <a:uFillTx/>
                <a:latin typeface="Arial"/>
                <a:ea typeface="微软雅黑"/>
                <a:cs typeface="+mn-cs"/>
              </a:rPr>
              <a:t>01</a:t>
            </a:r>
            <a:endParaRPr kumimoji="0" lang="zh-CN" altLang="en-US" sz="6600" b="1" i="0" u="none" strike="noStrike" kern="1200" cap="none" spc="0" normalizeH="0" baseline="0" noProof="0" dirty="0">
              <a:ln>
                <a:noFill/>
              </a:ln>
              <a:solidFill>
                <a:schemeClr val="bg1"/>
              </a:solidFill>
              <a:effectLst/>
              <a:uLnTx/>
              <a:uFillTx/>
              <a:latin typeface="Arial"/>
              <a:ea typeface="微软雅黑"/>
              <a:cs typeface="+mn-cs"/>
            </a:endParaRPr>
          </a:p>
        </p:txBody>
      </p:sp>
    </p:spTree>
    <p:extLst>
      <p:ext uri="{BB962C8B-B14F-4D97-AF65-F5344CB8AC3E}">
        <p14:creationId xmlns:p14="http://schemas.microsoft.com/office/powerpoint/2010/main" val="7032465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fltVal val="0.5"/>
                                          </p:val>
                                        </p:tav>
                                        <p:tav tm="100000">
                                          <p:val>
                                            <p:strVal val="#ppt_x"/>
                                          </p:val>
                                        </p:tav>
                                      </p:tavLst>
                                    </p:anim>
                                    <p:anim calcmode="lin" valueType="num">
                                      <p:cBhvr>
                                        <p:cTn id="18" dur="500" fill="hold"/>
                                        <p:tgtEl>
                                          <p:spTgt spid="22"/>
                                        </p:tgtEl>
                                        <p:attrNameLst>
                                          <p:attrName>ppt_y</p:attrName>
                                        </p:attrNameLst>
                                      </p:cBhvr>
                                      <p:tavLst>
                                        <p:tav tm="0">
                                          <p:val>
                                            <p:fltVal val="0.5"/>
                                          </p:val>
                                        </p:tav>
                                        <p:tav tm="100000">
                                          <p:val>
                                            <p:strVal val="#ppt_y"/>
                                          </p:val>
                                        </p:tav>
                                      </p:tavLst>
                                    </p:anim>
                                  </p:childTnLst>
                                </p:cTn>
                              </p:par>
                              <p:par>
                                <p:cTn id="19" presetID="10" presetClass="entr" presetSubtype="0" fill="hold" grpId="0" nodeType="withEffect">
                                  <p:stCondLst>
                                    <p:cond delay="2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53" presetClass="entr" presetSubtype="528" fill="hold" grpId="0" nodeType="withEffect">
                                  <p:stCondLst>
                                    <p:cond delay="25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anim calcmode="lin" valueType="num">
                                      <p:cBhvr>
                                        <p:cTn id="27" dur="500" fill="hold"/>
                                        <p:tgtEl>
                                          <p:spTgt spid="6"/>
                                        </p:tgtEl>
                                        <p:attrNameLst>
                                          <p:attrName>ppt_x</p:attrName>
                                        </p:attrNameLst>
                                      </p:cBhvr>
                                      <p:tavLst>
                                        <p:tav tm="0">
                                          <p:val>
                                            <p:fltVal val="0.5"/>
                                          </p:val>
                                        </p:tav>
                                        <p:tav tm="100000">
                                          <p:val>
                                            <p:strVal val="#ppt_x"/>
                                          </p:val>
                                        </p:tav>
                                      </p:tavLst>
                                    </p:anim>
                                    <p:anim calcmode="lin" valueType="num">
                                      <p:cBhvr>
                                        <p:cTn id="28" dur="500" fill="hold"/>
                                        <p:tgtEl>
                                          <p:spTgt spid="6"/>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100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anim calcmode="lin" valueType="num">
                                      <p:cBhvr>
                                        <p:cTn id="48" dur="500" fill="hold"/>
                                        <p:tgtEl>
                                          <p:spTgt spid="9"/>
                                        </p:tgtEl>
                                        <p:attrNameLst>
                                          <p:attrName>ppt_x</p:attrName>
                                        </p:attrNameLst>
                                      </p:cBhvr>
                                      <p:tavLst>
                                        <p:tav tm="0">
                                          <p:val>
                                            <p:fltVal val="0.5"/>
                                          </p:val>
                                        </p:tav>
                                        <p:tav tm="100000">
                                          <p:val>
                                            <p:strVal val="#ppt_x"/>
                                          </p:val>
                                        </p:tav>
                                      </p:tavLst>
                                    </p:anim>
                                    <p:anim calcmode="lin" valueType="num">
                                      <p:cBhvr>
                                        <p:cTn id="49" dur="500" fill="hold"/>
                                        <p:tgtEl>
                                          <p:spTgt spid="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17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fltVal val="0.5"/>
                                          </p:val>
                                        </p:tav>
                                        <p:tav tm="100000">
                                          <p:val>
                                            <p:strVal val="#ppt_x"/>
                                          </p:val>
                                        </p:tav>
                                      </p:tavLst>
                                    </p:anim>
                                    <p:anim calcmode="lin" valueType="num">
                                      <p:cBhvr>
                                        <p:cTn id="56" dur="500" fill="hold"/>
                                        <p:tgtEl>
                                          <p:spTgt spid="1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1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fltVal val="0.5"/>
                                          </p:val>
                                        </p:tav>
                                        <p:tav tm="100000">
                                          <p:val>
                                            <p:strVal val="#ppt_x"/>
                                          </p:val>
                                        </p:tav>
                                      </p:tavLst>
                                    </p:anim>
                                    <p:anim calcmode="lin" valueType="num">
                                      <p:cBhvr>
                                        <p:cTn id="63" dur="500" fill="hold"/>
                                        <p:tgtEl>
                                          <p:spTgt spid="11"/>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50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anim calcmode="lin" valueType="num">
                                      <p:cBhvr>
                                        <p:cTn id="69" dur="500" fill="hold"/>
                                        <p:tgtEl>
                                          <p:spTgt spid="12"/>
                                        </p:tgtEl>
                                        <p:attrNameLst>
                                          <p:attrName>ppt_x</p:attrName>
                                        </p:attrNameLst>
                                      </p:cBhvr>
                                      <p:tavLst>
                                        <p:tav tm="0">
                                          <p:val>
                                            <p:fltVal val="0.5"/>
                                          </p:val>
                                        </p:tav>
                                        <p:tav tm="100000">
                                          <p:val>
                                            <p:strVal val="#ppt_x"/>
                                          </p:val>
                                        </p:tav>
                                      </p:tavLst>
                                    </p:anim>
                                    <p:anim calcmode="lin" valueType="num">
                                      <p:cBhvr>
                                        <p:cTn id="70"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557530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Researchers and AI developers.</a:t>
            </a:r>
          </a:p>
          <a:p>
            <a:pPr marL="342900" indent="-342900">
              <a:lnSpc>
                <a:spcPct val="150000"/>
              </a:lnSpc>
              <a:buFont typeface="Arial" panose="020B0604020202020204" pitchFamily="34" charset="0"/>
              <a:buChar char="•"/>
            </a:pPr>
            <a:r>
              <a:rPr lang="en-US" altLang="zh-CN" sz="2000" dirty="0"/>
              <a:t>Access to a potentially vast collection of real world data</a:t>
            </a:r>
          </a:p>
          <a:p>
            <a:pPr marL="342900" indent="-342900">
              <a:lnSpc>
                <a:spcPct val="150000"/>
              </a:lnSpc>
              <a:buFont typeface="Arial" panose="020B0604020202020204" pitchFamily="34" charset="0"/>
              <a:buChar char="•"/>
            </a:pPr>
            <a:r>
              <a:rPr lang="en-US" altLang="zh-CN" sz="2000" dirty="0"/>
              <a:t>particularly impact smaller research labs and start-ups.</a:t>
            </a:r>
          </a:p>
          <a:p>
            <a:pPr marL="342900" indent="-342900">
              <a:lnSpc>
                <a:spcPct val="150000"/>
              </a:lnSpc>
              <a:buFont typeface="Arial" panose="020B0604020202020204" pitchFamily="34" charset="0"/>
              <a:buChar char="•"/>
            </a:pPr>
            <a:r>
              <a:rPr lang="en-US" altLang="zh-CN" sz="2000" dirty="0"/>
              <a:t>Resources can be directed towards solving clinical needs and associated technical problems rather than relying on the limited supply of open data sets.</a:t>
            </a:r>
          </a:p>
          <a:p>
            <a:pPr marL="342900" indent="-342900">
              <a:lnSpc>
                <a:spcPct val="150000"/>
              </a:lnSpc>
              <a:buFont typeface="Arial" panose="020B0604020202020204" pitchFamily="34" charset="0"/>
              <a:buChar char="•"/>
            </a:pPr>
            <a:r>
              <a:rPr lang="en-US" altLang="zh-CN" sz="2000" dirty="0"/>
              <a:t>algorithmic strategies for federated training, </a:t>
            </a:r>
          </a:p>
          <a:p>
            <a:pPr marL="800100" lvl="1" indent="-342900">
              <a:lnSpc>
                <a:spcPct val="150000"/>
              </a:lnSpc>
              <a:buFont typeface="Arial" panose="020B0604020202020204" pitchFamily="34" charset="0"/>
              <a:buChar char="•"/>
            </a:pPr>
            <a:r>
              <a:rPr lang="en-US" altLang="zh-CN" sz="2000" dirty="0"/>
              <a:t>e.g., how to combine models or updates efficiently, </a:t>
            </a:r>
          </a:p>
          <a:p>
            <a:pPr marL="800100" lvl="1" indent="-342900">
              <a:lnSpc>
                <a:spcPct val="150000"/>
              </a:lnSpc>
              <a:buFont typeface="Arial" panose="020B0604020202020204" pitchFamily="34" charset="0"/>
              <a:buChar char="•"/>
            </a:pPr>
            <a:r>
              <a:rPr lang="en-US" altLang="zh-CN" sz="2000" dirty="0"/>
              <a:t>how to be robust to distribution shifts11,12,20.</a:t>
            </a:r>
          </a:p>
          <a:p>
            <a:pPr>
              <a:lnSpc>
                <a:spcPct val="150000"/>
              </a:lnSpc>
            </a:pPr>
            <a:r>
              <a:rPr lang="en-US" altLang="zh-CN" sz="2000" dirty="0"/>
              <a:t>Regulation:</a:t>
            </a:r>
          </a:p>
          <a:p>
            <a:pPr marL="342900" indent="-342900">
              <a:lnSpc>
                <a:spcPct val="150000"/>
              </a:lnSpc>
              <a:buFont typeface="Arial" panose="020B0604020202020204" pitchFamily="34" charset="0"/>
              <a:buChar char="•"/>
            </a:pPr>
            <a:r>
              <a:rPr lang="en-US" altLang="zh-CN" sz="2000" dirty="0"/>
              <a:t>cannot investigate or </a:t>
            </a:r>
            <a:r>
              <a:rPr lang="en-US" altLang="zh-CN" sz="2000" dirty="0" err="1"/>
              <a:t>visualise</a:t>
            </a:r>
            <a:r>
              <a:rPr lang="en-US" altLang="zh-CN" sz="2000" dirty="0"/>
              <a:t> all of the data on which the model is trained,</a:t>
            </a:r>
          </a:p>
          <a:p>
            <a:pPr marL="800100" lvl="1" indent="-342900">
              <a:lnSpc>
                <a:spcPct val="150000"/>
              </a:lnSpc>
              <a:buFont typeface="Arial" panose="020B0604020202020204" pitchFamily="34" charset="0"/>
              <a:buChar char="•"/>
            </a:pPr>
            <a:r>
              <a:rPr lang="en-US" altLang="zh-CN" sz="2000" dirty="0"/>
              <a:t>e.g., it is not possible to look at an individual failure case to understand why the current model performs poorly on it.</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766051096"/>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2343655"/>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Healthcare providers.</a:t>
            </a:r>
          </a:p>
          <a:p>
            <a:pPr marL="342900" indent="-342900">
              <a:lnSpc>
                <a:spcPct val="150000"/>
              </a:lnSpc>
              <a:buFont typeface="Arial" panose="020B0604020202020204" pitchFamily="34" charset="0"/>
              <a:buChar char="•"/>
            </a:pPr>
            <a:r>
              <a:rPr lang="en-US" altLang="zh-CN" sz="2000" dirty="0"/>
              <a:t>fee-for-service-based vs value-based healthcare</a:t>
            </a:r>
          </a:p>
          <a:p>
            <a:pPr marL="342900" indent="-342900">
              <a:lnSpc>
                <a:spcPct val="150000"/>
              </a:lnSpc>
              <a:buFont typeface="Arial" panose="020B0604020202020204" pitchFamily="34" charset="0"/>
              <a:buChar char="•"/>
            </a:pPr>
            <a:r>
              <a:rPr lang="en-US" altLang="zh-CN" sz="2000" dirty="0"/>
              <a:t>increase the accuracy and robustness of healthcare AI</a:t>
            </a:r>
          </a:p>
          <a:p>
            <a:pPr marL="342900" indent="-342900">
              <a:lnSpc>
                <a:spcPct val="150000"/>
              </a:lnSpc>
              <a:buFont typeface="Arial" panose="020B0604020202020204" pitchFamily="34" charset="0"/>
              <a:buChar char="•"/>
            </a:pPr>
            <a:r>
              <a:rPr lang="en-US" altLang="zh-CN" sz="2000" dirty="0"/>
              <a:t>reduce costs and improving patient outcomes</a:t>
            </a:r>
          </a:p>
          <a:p>
            <a:pPr marL="342900" indent="-342900">
              <a:lnSpc>
                <a:spcPct val="150000"/>
              </a:lnSpc>
              <a:buFont typeface="Arial" panose="020B0604020202020204" pitchFamily="34" charset="0"/>
              <a:buChar char="•"/>
            </a:pPr>
            <a:r>
              <a:rPr lang="en-US" altLang="zh-CN" sz="2000" dirty="0"/>
              <a:t>be vital to precision medicine</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135642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2343655"/>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Manufacturers.</a:t>
            </a:r>
          </a:p>
          <a:p>
            <a:pPr marL="342900" indent="-342900">
              <a:lnSpc>
                <a:spcPct val="150000"/>
              </a:lnSpc>
              <a:buFont typeface="Arial" panose="020B0604020202020204" pitchFamily="34" charset="0"/>
              <a:buChar char="•"/>
            </a:pPr>
            <a:r>
              <a:rPr lang="en-US" altLang="zh-CN" sz="2000" dirty="0"/>
              <a:t>combine the learning from many devices and applications, without revealing patient-specific information, </a:t>
            </a:r>
          </a:p>
          <a:p>
            <a:pPr marL="342900" indent="-342900">
              <a:lnSpc>
                <a:spcPct val="150000"/>
              </a:lnSpc>
              <a:buFont typeface="Arial" panose="020B0604020202020204" pitchFamily="34" charset="0"/>
              <a:buChar char="•"/>
            </a:pPr>
            <a:r>
              <a:rPr lang="en-US" altLang="zh-CN" sz="2000" dirty="0"/>
              <a:t>significant upgrades to local compute, data storage, networking capabilities and associated software.</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Stakeholders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87120604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703420" y="1778606"/>
            <a:ext cx="1166123" cy="1166123"/>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562289" y="905156"/>
            <a:ext cx="3114000" cy="3114000"/>
            <a:chOff x="4613089" y="790856"/>
            <a:chExt cx="3114000" cy="3114000"/>
          </a:xfrm>
        </p:grpSpPr>
        <p:pic>
          <p:nvPicPr>
            <p:cNvPr id="17" name="图片 1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613089" y="790856"/>
              <a:ext cx="3112826" cy="3112826"/>
            </a:xfrm>
            <a:prstGeom prst="ellipse">
              <a:avLst/>
            </a:prstGeom>
          </p:spPr>
        </p:pic>
        <p:sp>
          <p:nvSpPr>
            <p:cNvPr id="21" name="椭圆 20"/>
            <p:cNvSpPr/>
            <p:nvPr/>
          </p:nvSpPr>
          <p:spPr>
            <a:xfrm>
              <a:off x="4613089" y="790856"/>
              <a:ext cx="3114000" cy="3114000"/>
            </a:xfrm>
            <a:prstGeom prst="ellipse">
              <a:avLst/>
            </a:prstGeom>
            <a:gradFill flip="none" rotWithShape="1">
              <a:gsLst>
                <a:gs pos="0">
                  <a:srgbClr val="37D1DC">
                    <a:alpha val="40000"/>
                  </a:srgbClr>
                </a:gs>
                <a:gs pos="100000">
                  <a:srgbClr val="5B87E5">
                    <a:alpha val="4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p:cNvSpPr/>
          <p:nvPr/>
        </p:nvSpPr>
        <p:spPr>
          <a:xfrm>
            <a:off x="4286481" y="2944728"/>
            <a:ext cx="802693" cy="802693"/>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172415" y="2944728"/>
            <a:ext cx="551034" cy="551034"/>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733838" y="2086150"/>
            <a:ext cx="858578" cy="85857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63127" y="3258328"/>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033984" y="2228182"/>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33514" y="2711341"/>
            <a:ext cx="233387" cy="233387"/>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328000" y="3720503"/>
            <a:ext cx="375420" cy="375420"/>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CE2F27-1948-4AAF-B7D2-B7B4F23C2784}"/>
              </a:ext>
            </a:extLst>
          </p:cNvPr>
          <p:cNvSpPr/>
          <p:nvPr/>
        </p:nvSpPr>
        <p:spPr>
          <a:xfrm>
            <a:off x="1969852" y="4587277"/>
            <a:ext cx="8297699" cy="700769"/>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rPr>
              <a:t>Technical Consideration</a:t>
            </a:r>
            <a:endParaRPr lang="zh-CN" altLang="en-US" sz="3600" dirty="0">
              <a:gradFill>
                <a:gsLst>
                  <a:gs pos="0">
                    <a:srgbClr val="DE2575"/>
                  </a:gs>
                  <a:gs pos="100000">
                    <a:srgbClr val="FF5130"/>
                  </a:gs>
                </a:gsLst>
                <a:lin ang="2700000" scaled="1"/>
              </a:gradFill>
              <a:latin typeface="时尚中黑简体" panose="01010104010101010101" pitchFamily="2" charset="-122"/>
              <a:ea typeface="时尚中黑简体" panose="01010104010101010101" pitchFamily="2" charset="-122"/>
            </a:endParaRPr>
          </a:p>
        </p:txBody>
      </p:sp>
      <p:sp>
        <p:nvSpPr>
          <p:cNvPr id="16" name="文本框 15"/>
          <p:cNvSpPr txBox="1"/>
          <p:nvPr/>
        </p:nvSpPr>
        <p:spPr>
          <a:xfrm>
            <a:off x="5555672" y="1908158"/>
            <a:ext cx="1127232" cy="110799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chemeClr val="bg1"/>
                </a:solidFill>
                <a:effectLst/>
                <a:uLnTx/>
                <a:uFillTx/>
                <a:latin typeface="Arial"/>
                <a:ea typeface="微软雅黑"/>
                <a:cs typeface="+mn-cs"/>
              </a:rPr>
              <a:t>04</a:t>
            </a:r>
            <a:endParaRPr kumimoji="0" lang="zh-CN" altLang="en-US" sz="6600" b="1" i="0" u="none" strike="noStrike" kern="1200" cap="none" spc="0" normalizeH="0" baseline="0" noProof="0" dirty="0">
              <a:ln>
                <a:noFill/>
              </a:ln>
              <a:solidFill>
                <a:schemeClr val="bg1"/>
              </a:solidFill>
              <a:effectLst/>
              <a:uLnTx/>
              <a:uFillTx/>
              <a:latin typeface="Arial"/>
              <a:ea typeface="微软雅黑"/>
              <a:cs typeface="+mn-cs"/>
            </a:endParaRPr>
          </a:p>
        </p:txBody>
      </p:sp>
    </p:spTree>
    <p:extLst>
      <p:ext uri="{BB962C8B-B14F-4D97-AF65-F5344CB8AC3E}">
        <p14:creationId xmlns:p14="http://schemas.microsoft.com/office/powerpoint/2010/main" val="2494493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75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0"/>
                                  </p:stCondLst>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ppt_w</p:attrName>
                                        </p:attrNameLst>
                                      </p:cBhvr>
                                      <p:tavLst>
                                        <p:tav tm="0">
                                          <p:val>
                                            <p:fltVal val="0"/>
                                          </p:val>
                                        </p:tav>
                                        <p:tav tm="100000">
                                          <p:val>
                                            <p:strVal val="#ppt_w"/>
                                          </p:val>
                                        </p:tav>
                                      </p:tavLst>
                                    </p:anim>
                                    <p:anim calcmode="lin" valueType="num">
                                      <p:cBhvr>
                                        <p:cTn id="15" dur="500" fill="hold"/>
                                        <p:tgtEl>
                                          <p:spTgt spid="22"/>
                                        </p:tgtEl>
                                        <p:attrNameLst>
                                          <p:attrName>ppt_h</p:attrName>
                                        </p:attrNameLst>
                                      </p:cBhvr>
                                      <p:tavLst>
                                        <p:tav tm="0">
                                          <p:val>
                                            <p:fltVal val="0"/>
                                          </p:val>
                                        </p:tav>
                                        <p:tav tm="100000">
                                          <p:val>
                                            <p:strVal val="#ppt_h"/>
                                          </p:val>
                                        </p:tav>
                                      </p:tavLst>
                                    </p:anim>
                                    <p:animEffect transition="in" filter="fade">
                                      <p:cBhvr>
                                        <p:cTn id="16" dur="500"/>
                                        <p:tgtEl>
                                          <p:spTgt spid="22"/>
                                        </p:tgtEl>
                                      </p:cBhvr>
                                    </p:animEffect>
                                    <p:anim calcmode="lin" valueType="num">
                                      <p:cBhvr>
                                        <p:cTn id="17" dur="500" fill="hold"/>
                                        <p:tgtEl>
                                          <p:spTgt spid="22"/>
                                        </p:tgtEl>
                                        <p:attrNameLst>
                                          <p:attrName>ppt_x</p:attrName>
                                        </p:attrNameLst>
                                      </p:cBhvr>
                                      <p:tavLst>
                                        <p:tav tm="0">
                                          <p:val>
                                            <p:fltVal val="0.5"/>
                                          </p:val>
                                        </p:tav>
                                        <p:tav tm="100000">
                                          <p:val>
                                            <p:strVal val="#ppt_x"/>
                                          </p:val>
                                        </p:tav>
                                      </p:tavLst>
                                    </p:anim>
                                    <p:anim calcmode="lin" valueType="num">
                                      <p:cBhvr>
                                        <p:cTn id="18" dur="500" fill="hold"/>
                                        <p:tgtEl>
                                          <p:spTgt spid="22"/>
                                        </p:tgtEl>
                                        <p:attrNameLst>
                                          <p:attrName>ppt_y</p:attrName>
                                        </p:attrNameLst>
                                      </p:cBhvr>
                                      <p:tavLst>
                                        <p:tav tm="0">
                                          <p:val>
                                            <p:fltVal val="0.5"/>
                                          </p:val>
                                        </p:tav>
                                        <p:tav tm="100000">
                                          <p:val>
                                            <p:strVal val="#ppt_y"/>
                                          </p:val>
                                        </p:tav>
                                      </p:tavLst>
                                    </p:anim>
                                  </p:childTnLst>
                                </p:cTn>
                              </p:par>
                              <p:par>
                                <p:cTn id="19" presetID="10" presetClass="entr" presetSubtype="0" fill="hold" grpId="0" nodeType="withEffect">
                                  <p:stCondLst>
                                    <p:cond delay="250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53" presetClass="entr" presetSubtype="528" fill="hold" grpId="0" nodeType="withEffect">
                                  <p:stCondLst>
                                    <p:cond delay="25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anim calcmode="lin" valueType="num">
                                      <p:cBhvr>
                                        <p:cTn id="27" dur="500" fill="hold"/>
                                        <p:tgtEl>
                                          <p:spTgt spid="6"/>
                                        </p:tgtEl>
                                        <p:attrNameLst>
                                          <p:attrName>ppt_x</p:attrName>
                                        </p:attrNameLst>
                                      </p:cBhvr>
                                      <p:tavLst>
                                        <p:tav tm="0">
                                          <p:val>
                                            <p:fltVal val="0.5"/>
                                          </p:val>
                                        </p:tav>
                                        <p:tav tm="100000">
                                          <p:val>
                                            <p:strVal val="#ppt_x"/>
                                          </p:val>
                                        </p:tav>
                                      </p:tavLst>
                                    </p:anim>
                                    <p:anim calcmode="lin" valueType="num">
                                      <p:cBhvr>
                                        <p:cTn id="28" dur="500" fill="hold"/>
                                        <p:tgtEl>
                                          <p:spTgt spid="6"/>
                                        </p:tgtEl>
                                        <p:attrNameLst>
                                          <p:attrName>ppt_y</p:attrName>
                                        </p:attrNameLst>
                                      </p:cBhvr>
                                      <p:tavLst>
                                        <p:tav tm="0">
                                          <p:val>
                                            <p:fltVal val="0.5"/>
                                          </p:val>
                                        </p:tav>
                                        <p:tav tm="100000">
                                          <p:val>
                                            <p:strVal val="#ppt_y"/>
                                          </p:val>
                                        </p:tav>
                                      </p:tavLst>
                                    </p:anim>
                                  </p:childTnLst>
                                </p:cTn>
                              </p:par>
                              <p:par>
                                <p:cTn id="29" presetID="53" presetClass="entr" presetSubtype="528" fill="hold" grpId="0" nodeType="withEffect">
                                  <p:stCondLst>
                                    <p:cond delay="225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anim calcmode="lin" valueType="num">
                                      <p:cBhvr>
                                        <p:cTn id="34" dur="500" fill="hold"/>
                                        <p:tgtEl>
                                          <p:spTgt spid="7"/>
                                        </p:tgtEl>
                                        <p:attrNameLst>
                                          <p:attrName>ppt_x</p:attrName>
                                        </p:attrNameLst>
                                      </p:cBhvr>
                                      <p:tavLst>
                                        <p:tav tm="0">
                                          <p:val>
                                            <p:fltVal val="0.5"/>
                                          </p:val>
                                        </p:tav>
                                        <p:tav tm="100000">
                                          <p:val>
                                            <p:strVal val="#ppt_x"/>
                                          </p:val>
                                        </p:tav>
                                      </p:tavLst>
                                    </p:anim>
                                    <p:anim calcmode="lin" valueType="num">
                                      <p:cBhvr>
                                        <p:cTn id="35" dur="500" fill="hold"/>
                                        <p:tgtEl>
                                          <p:spTgt spid="7"/>
                                        </p:tgtEl>
                                        <p:attrNameLst>
                                          <p:attrName>ppt_y</p:attrName>
                                        </p:attrNameLst>
                                      </p:cBhvr>
                                      <p:tavLst>
                                        <p:tav tm="0">
                                          <p:val>
                                            <p:fltVal val="0.5"/>
                                          </p:val>
                                        </p:tav>
                                        <p:tav tm="100000">
                                          <p:val>
                                            <p:strVal val="#ppt_y"/>
                                          </p:val>
                                        </p:tav>
                                      </p:tavLst>
                                    </p:anim>
                                  </p:childTnLst>
                                </p:cTn>
                              </p:par>
                              <p:par>
                                <p:cTn id="36" presetID="53" presetClass="entr" presetSubtype="528" fill="hold" grpId="0" nodeType="withEffect">
                                  <p:stCondLst>
                                    <p:cond delay="100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anim calcmode="lin" valueType="num">
                                      <p:cBhvr>
                                        <p:cTn id="41" dur="500" fill="hold"/>
                                        <p:tgtEl>
                                          <p:spTgt spid="8"/>
                                        </p:tgtEl>
                                        <p:attrNameLst>
                                          <p:attrName>ppt_x</p:attrName>
                                        </p:attrNameLst>
                                      </p:cBhvr>
                                      <p:tavLst>
                                        <p:tav tm="0">
                                          <p:val>
                                            <p:fltVal val="0.5"/>
                                          </p:val>
                                        </p:tav>
                                        <p:tav tm="100000">
                                          <p:val>
                                            <p:strVal val="#ppt_x"/>
                                          </p:val>
                                        </p:tav>
                                      </p:tavLst>
                                    </p:anim>
                                    <p:anim calcmode="lin" valueType="num">
                                      <p:cBhvr>
                                        <p:cTn id="42" dur="500" fill="hold"/>
                                        <p:tgtEl>
                                          <p:spTgt spid="8"/>
                                        </p:tgtEl>
                                        <p:attrNameLst>
                                          <p:attrName>ppt_y</p:attrName>
                                        </p:attrNameLst>
                                      </p:cBhvr>
                                      <p:tavLst>
                                        <p:tav tm="0">
                                          <p:val>
                                            <p:fltVal val="0.5"/>
                                          </p:val>
                                        </p:tav>
                                        <p:tav tm="100000">
                                          <p:val>
                                            <p:strVal val="#ppt_y"/>
                                          </p:val>
                                        </p:tav>
                                      </p:tavLst>
                                    </p:anim>
                                  </p:childTnLst>
                                </p:cTn>
                              </p:par>
                              <p:par>
                                <p:cTn id="43" presetID="53" presetClass="entr" presetSubtype="528"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anim calcmode="lin" valueType="num">
                                      <p:cBhvr>
                                        <p:cTn id="48" dur="500" fill="hold"/>
                                        <p:tgtEl>
                                          <p:spTgt spid="9"/>
                                        </p:tgtEl>
                                        <p:attrNameLst>
                                          <p:attrName>ppt_x</p:attrName>
                                        </p:attrNameLst>
                                      </p:cBhvr>
                                      <p:tavLst>
                                        <p:tav tm="0">
                                          <p:val>
                                            <p:fltVal val="0.5"/>
                                          </p:val>
                                        </p:tav>
                                        <p:tav tm="100000">
                                          <p:val>
                                            <p:strVal val="#ppt_x"/>
                                          </p:val>
                                        </p:tav>
                                      </p:tavLst>
                                    </p:anim>
                                    <p:anim calcmode="lin" valueType="num">
                                      <p:cBhvr>
                                        <p:cTn id="49" dur="500" fill="hold"/>
                                        <p:tgtEl>
                                          <p:spTgt spid="9"/>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175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fltVal val="0.5"/>
                                          </p:val>
                                        </p:tav>
                                        <p:tav tm="100000">
                                          <p:val>
                                            <p:strVal val="#ppt_x"/>
                                          </p:val>
                                        </p:tav>
                                      </p:tavLst>
                                    </p:anim>
                                    <p:anim calcmode="lin" valueType="num">
                                      <p:cBhvr>
                                        <p:cTn id="56" dur="500" fill="hold"/>
                                        <p:tgtEl>
                                          <p:spTgt spid="10"/>
                                        </p:tgtEl>
                                        <p:attrNameLst>
                                          <p:attrName>ppt_y</p:attrName>
                                        </p:attrNameLst>
                                      </p:cBhvr>
                                      <p:tavLst>
                                        <p:tav tm="0">
                                          <p:val>
                                            <p:fltVal val="0.5"/>
                                          </p:val>
                                        </p:tav>
                                        <p:tav tm="100000">
                                          <p:val>
                                            <p:strVal val="#ppt_y"/>
                                          </p:val>
                                        </p:tav>
                                      </p:tavLst>
                                    </p:anim>
                                  </p:childTnLst>
                                </p:cTn>
                              </p:par>
                              <p:par>
                                <p:cTn id="57" presetID="53" presetClass="entr" presetSubtype="528" fill="hold" grpId="0" nodeType="withEffect">
                                  <p:stCondLst>
                                    <p:cond delay="125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anim calcmode="lin" valueType="num">
                                      <p:cBhvr>
                                        <p:cTn id="62" dur="500" fill="hold"/>
                                        <p:tgtEl>
                                          <p:spTgt spid="11"/>
                                        </p:tgtEl>
                                        <p:attrNameLst>
                                          <p:attrName>ppt_x</p:attrName>
                                        </p:attrNameLst>
                                      </p:cBhvr>
                                      <p:tavLst>
                                        <p:tav tm="0">
                                          <p:val>
                                            <p:fltVal val="0.5"/>
                                          </p:val>
                                        </p:tav>
                                        <p:tav tm="100000">
                                          <p:val>
                                            <p:strVal val="#ppt_x"/>
                                          </p:val>
                                        </p:tav>
                                      </p:tavLst>
                                    </p:anim>
                                    <p:anim calcmode="lin" valueType="num">
                                      <p:cBhvr>
                                        <p:cTn id="63" dur="500" fill="hold"/>
                                        <p:tgtEl>
                                          <p:spTgt spid="11"/>
                                        </p:tgtEl>
                                        <p:attrNameLst>
                                          <p:attrName>ppt_y</p:attrName>
                                        </p:attrNameLst>
                                      </p:cBhvr>
                                      <p:tavLst>
                                        <p:tav tm="0">
                                          <p:val>
                                            <p:fltVal val="0.5"/>
                                          </p:val>
                                        </p:tav>
                                        <p:tav tm="100000">
                                          <p:val>
                                            <p:strVal val="#ppt_y"/>
                                          </p:val>
                                        </p:tav>
                                      </p:tavLst>
                                    </p:anim>
                                  </p:childTnLst>
                                </p:cTn>
                              </p:par>
                              <p:par>
                                <p:cTn id="64" presetID="53" presetClass="entr" presetSubtype="528" fill="hold" grpId="0" nodeType="withEffect">
                                  <p:stCondLst>
                                    <p:cond delay="150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anim calcmode="lin" valueType="num">
                                      <p:cBhvr>
                                        <p:cTn id="69" dur="500" fill="hold"/>
                                        <p:tgtEl>
                                          <p:spTgt spid="12"/>
                                        </p:tgtEl>
                                        <p:attrNameLst>
                                          <p:attrName>ppt_x</p:attrName>
                                        </p:attrNameLst>
                                      </p:cBhvr>
                                      <p:tavLst>
                                        <p:tav tm="0">
                                          <p:val>
                                            <p:fltVal val="0.5"/>
                                          </p:val>
                                        </p:tav>
                                        <p:tav tm="100000">
                                          <p:val>
                                            <p:strVal val="#ppt_x"/>
                                          </p:val>
                                        </p:tav>
                                      </p:tavLst>
                                    </p:anim>
                                    <p:anim calcmode="lin" valueType="num">
                                      <p:cBhvr>
                                        <p:cTn id="70" dur="500" fill="hold"/>
                                        <p:tgtEl>
                                          <p:spTgt spid="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1438920"/>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Let L denote a global loss function obtained via a weighted combination of K local</a:t>
                </a:r>
              </a:p>
              <a:p>
                <a:pPr>
                  <a:lnSpc>
                    <a:spcPct val="150000"/>
                  </a:lnSpc>
                </a:pPr>
                <a:r>
                  <a:rPr lang="en-US" altLang="zh-CN" sz="2000" dirty="0"/>
                  <a:t>losses </a:t>
                </a:r>
                <a14:m>
                  <m:oMath xmlns:m="http://schemas.openxmlformats.org/officeDocument/2006/math">
                    <m:sSubSup>
                      <m:sSubSupPr>
                        <m:ctrlPr>
                          <a:rPr lang="en-US" altLang="zh-CN" sz="2000" i="1" dirty="0" smtClean="0">
                            <a:latin typeface="Cambria Math" panose="02040503050406030204" pitchFamily="18" charset="0"/>
                          </a:rPr>
                        </m:ctrlPr>
                      </m:sSubSupPr>
                      <m:e>
                        <m:d>
                          <m:dPr>
                            <m:begChr m:val="{"/>
                            <m:endChr m:val="}"/>
                            <m:ctrlPr>
                              <a:rPr lang="en-US" altLang="zh-CN" sz="2000" i="1" dirty="0" smtClean="0">
                                <a:latin typeface="Cambria Math" panose="02040503050406030204" pitchFamily="18" charset="0"/>
                              </a:rPr>
                            </m:ctrlPr>
                          </m:dPr>
                          <m:e>
                            <m:sSub>
                              <m:sSubPr>
                                <m:ctrlPr>
                                  <a:rPr lang="en-US" altLang="zh-CN" sz="2000" i="1" dirty="0" err="1" smtClean="0">
                                    <a:latin typeface="Cambria Math" panose="02040503050406030204" pitchFamily="18" charset="0"/>
                                  </a:rPr>
                                </m:ctrlPr>
                              </m:sSubPr>
                              <m:e>
                                <m:r>
                                  <a:rPr lang="en-US" altLang="zh-CN" sz="2000" i="1" dirty="0" err="1" smtClean="0">
                                    <a:latin typeface="Cambria Math" panose="02040503050406030204" pitchFamily="18" charset="0"/>
                                  </a:rPr>
                                  <m:t>𝐿</m:t>
                                </m:r>
                              </m:e>
                              <m:sub>
                                <m:r>
                                  <a:rPr lang="en-US" altLang="zh-CN" sz="2000" i="1" dirty="0" err="1" smtClean="0">
                                    <a:latin typeface="Cambria Math" panose="02040503050406030204" pitchFamily="18" charset="0"/>
                                  </a:rPr>
                                  <m:t>𝑘</m:t>
                                </m:r>
                              </m:sub>
                            </m:sSub>
                          </m:e>
                        </m:d>
                      </m:e>
                      <m:sub>
                        <m:r>
                          <a:rPr lang="en-US" altLang="zh-CN" sz="2000" i="1" dirty="0" smtClean="0">
                            <a:latin typeface="Cambria Math" panose="02040503050406030204" pitchFamily="18" charset="0"/>
                          </a:rPr>
                          <m:t>𝑘</m:t>
                        </m:r>
                        <m:r>
                          <a:rPr lang="en-US" altLang="zh-CN" sz="2000" b="0" i="1" dirty="0" smtClean="0">
                            <a:latin typeface="Cambria Math" panose="02040503050406030204" pitchFamily="18" charset="0"/>
                          </a:rPr>
                          <m:t>=1</m:t>
                        </m:r>
                      </m:sub>
                      <m:sup>
                        <m:r>
                          <a:rPr lang="en-US" altLang="zh-CN" sz="2000" i="1" dirty="0" smtClean="0">
                            <a:latin typeface="Cambria Math" panose="02040503050406030204" pitchFamily="18" charset="0"/>
                          </a:rPr>
                          <m:t>𝐾</m:t>
                        </m:r>
                      </m:sup>
                    </m:sSubSup>
                  </m:oMath>
                </a14:m>
                <a:r>
                  <a:rPr lang="en-US" altLang="zh-CN" sz="2000" dirty="0"/>
                  <a:t>, computed from private data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smtClean="0">
                            <a:latin typeface="Cambria Math" panose="02040503050406030204" pitchFamily="18" charset="0"/>
                          </a:rPr>
                          <m:t>𝑋</m:t>
                        </m:r>
                      </m:e>
                      <m:sub>
                        <m:r>
                          <a:rPr lang="en-US" altLang="zh-CN" sz="2000" i="1" dirty="0" smtClean="0">
                            <a:latin typeface="Cambria Math" panose="02040503050406030204" pitchFamily="18" charset="0"/>
                          </a:rPr>
                          <m:t>𝑘</m:t>
                        </m:r>
                      </m:sub>
                    </m:sSub>
                  </m:oMath>
                </a14:m>
                <a:r>
                  <a:rPr lang="en-US" altLang="zh-CN" sz="2000" dirty="0"/>
                  <a:t>, which is residing at</a:t>
                </a:r>
              </a:p>
              <a:p>
                <a:pPr>
                  <a:lnSpc>
                    <a:spcPct val="150000"/>
                  </a:lnSpc>
                </a:pPr>
                <a:r>
                  <a:rPr lang="en-US" altLang="zh-CN" sz="2000" dirty="0"/>
                  <a:t>the individual involved parties and never shared among them:</a:t>
                </a:r>
              </a:p>
            </p:txBody>
          </p:sp>
        </mc:Choice>
        <mc:Fallback xmlns="">
          <p:sp>
            <p:nvSpPr>
              <p:cNvPr id="20" name="矩形 19">
                <a:extLst>
                  <a:ext uri="{FF2B5EF4-FFF2-40B4-BE49-F238E27FC236}">
                    <a16:creationId xmlns:a16="http://schemas.microsoft.com/office/drawing/2014/main" id="{E3EB1709-6D20-4440-8800-976CC5E9712E}"/>
                  </a:ext>
                </a:extLst>
              </p:cNvPr>
              <p:cNvSpPr>
                <a:spLocks noRot="1" noChangeAspect="1" noMove="1" noResize="1" noEditPoints="1" noAdjustHandles="1" noChangeArrowheads="1" noChangeShapeType="1" noTextEdit="1"/>
              </p:cNvSpPr>
              <p:nvPr/>
            </p:nvSpPr>
            <p:spPr>
              <a:xfrm>
                <a:off x="984335" y="1296263"/>
                <a:ext cx="10148121" cy="1438920"/>
              </a:xfrm>
              <a:prstGeom prst="rect">
                <a:avLst/>
              </a:prstGeom>
              <a:blipFill>
                <a:blip r:embed="rId3"/>
                <a:stretch>
                  <a:fillRect l="-601" b="-6780"/>
                </a:stretch>
              </a:blipFill>
            </p:spPr>
            <p:txBody>
              <a:bodyPr/>
              <a:lstStyle/>
              <a:p>
                <a:r>
                  <a:rPr lang="zh-CN" altLang="en-US">
                    <a:noFill/>
                  </a:rPr>
                  <a:t> </a:t>
                </a:r>
              </a:p>
            </p:txBody>
          </p:sp>
        </mc:Fallback>
      </mc:AlternateContent>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Definition</a:t>
            </a:r>
            <a:endParaRPr lang="zh-CN" alt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id="{3E604E08-5D9B-42E9-8909-29B0BBEC2E3B}"/>
              </a:ext>
            </a:extLst>
          </p:cNvPr>
          <p:cNvPicPr>
            <a:picLocks noChangeAspect="1"/>
          </p:cNvPicPr>
          <p:nvPr/>
        </p:nvPicPr>
        <p:blipFill>
          <a:blip r:embed="rId4"/>
          <a:stretch>
            <a:fillRect/>
          </a:stretch>
        </p:blipFill>
        <p:spPr>
          <a:xfrm>
            <a:off x="2177241" y="3735227"/>
            <a:ext cx="7369132" cy="1214137"/>
          </a:xfrm>
          <a:prstGeom prst="rect">
            <a:avLst/>
          </a:prstGeom>
        </p:spPr>
      </p:pic>
    </p:spTree>
    <p:extLst>
      <p:ext uri="{BB962C8B-B14F-4D97-AF65-F5344CB8AC3E}">
        <p14:creationId xmlns:p14="http://schemas.microsoft.com/office/powerpoint/2010/main" val="351026451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7721601" y="1118570"/>
            <a:ext cx="3576660" cy="511364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NB: clients might choose to share only a subset of the model parameters for the sake of reducing communication overhead, ensure better privacy preservation or to produce multi-task learning algorithms having only part of their parameters learned in a federated manner.</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Aggregation Function</a:t>
            </a:r>
            <a:endParaRPr lang="zh-CN" altLang="en-US" sz="2400" b="1" dirty="0">
              <a:solidFill>
                <a:schemeClr val="tx1">
                  <a:lumMod val="75000"/>
                  <a:lumOff val="25000"/>
                </a:schemeClr>
              </a:solidFill>
            </a:endParaRPr>
          </a:p>
        </p:txBody>
      </p:sp>
      <p:pic>
        <p:nvPicPr>
          <p:cNvPr id="4" name="Picture 3">
            <a:extLst>
              <a:ext uri="{FF2B5EF4-FFF2-40B4-BE49-F238E27FC236}">
                <a16:creationId xmlns:a16="http://schemas.microsoft.com/office/drawing/2014/main" id="{46A99792-1F97-4F47-B0D5-7C8B416F1F78}"/>
              </a:ext>
            </a:extLst>
          </p:cNvPr>
          <p:cNvPicPr>
            <a:picLocks noChangeAspect="1"/>
          </p:cNvPicPr>
          <p:nvPr/>
        </p:nvPicPr>
        <p:blipFill>
          <a:blip r:embed="rId3"/>
          <a:stretch>
            <a:fillRect/>
          </a:stretch>
        </p:blipFill>
        <p:spPr>
          <a:xfrm>
            <a:off x="893739" y="1459701"/>
            <a:ext cx="6566603" cy="4772513"/>
          </a:xfrm>
          <a:prstGeom prst="rect">
            <a:avLst/>
          </a:prstGeom>
        </p:spPr>
      </p:pic>
    </p:spTree>
    <p:extLst>
      <p:ext uri="{BB962C8B-B14F-4D97-AF65-F5344CB8AC3E}">
        <p14:creationId xmlns:p14="http://schemas.microsoft.com/office/powerpoint/2010/main" val="2242261120"/>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022433" y="1547010"/>
            <a:ext cx="10638989" cy="511364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Data heterogeneity.</a:t>
            </a:r>
          </a:p>
          <a:p>
            <a:pPr>
              <a:lnSpc>
                <a:spcPct val="150000"/>
              </a:lnSpc>
            </a:pPr>
            <a:r>
              <a:rPr lang="en-US" altLang="zh-CN" sz="2000" dirty="0"/>
              <a:t>Medical data is particularly diverse</a:t>
            </a:r>
          </a:p>
          <a:p>
            <a:pPr marL="342900" indent="-342900">
              <a:lnSpc>
                <a:spcPct val="150000"/>
              </a:lnSpc>
              <a:buFont typeface="Arial" panose="020B0604020202020204" pitchFamily="34" charset="0"/>
              <a:buChar char="•"/>
            </a:pPr>
            <a:r>
              <a:rPr lang="en-US" altLang="zh-CN" sz="2000" dirty="0"/>
              <a:t>the variety of modalities, dimensionality and characteristics in general</a:t>
            </a:r>
          </a:p>
          <a:p>
            <a:pPr marL="342900" indent="-342900">
              <a:lnSpc>
                <a:spcPct val="150000"/>
              </a:lnSpc>
              <a:buFont typeface="Arial" panose="020B0604020202020204" pitchFamily="34" charset="0"/>
              <a:buChar char="•"/>
            </a:pPr>
            <a:r>
              <a:rPr lang="en-US" altLang="zh-CN" sz="2000" dirty="0"/>
              <a:t>under a specific protocol due to factors such as acquisition differences, brand of the medical device or local demographics.</a:t>
            </a:r>
          </a:p>
          <a:p>
            <a:pPr>
              <a:lnSpc>
                <a:spcPct val="150000"/>
              </a:lnSpc>
            </a:pPr>
            <a:r>
              <a:rPr lang="en-US" altLang="zh-CN" sz="2000" dirty="0"/>
              <a:t>FL-increased diversity of data sources,</a:t>
            </a:r>
          </a:p>
          <a:p>
            <a:pPr marL="342900" indent="-342900">
              <a:lnSpc>
                <a:spcPct val="150000"/>
              </a:lnSpc>
              <a:buFont typeface="Arial" panose="020B0604020202020204" pitchFamily="34" charset="0"/>
              <a:buChar char="•"/>
            </a:pPr>
            <a:r>
              <a:rPr lang="en-US" altLang="zh-CN" sz="2000" dirty="0"/>
              <a:t>but inhomogeneous data distribution (vs IID) </a:t>
            </a:r>
          </a:p>
          <a:p>
            <a:pPr marL="342900" indent="-342900">
              <a:lnSpc>
                <a:spcPct val="150000"/>
              </a:lnSpc>
              <a:buFont typeface="Arial" panose="020B0604020202020204" pitchFamily="34" charset="0"/>
              <a:buChar char="•"/>
            </a:pPr>
            <a:r>
              <a:rPr lang="en-US" altLang="zh-CN" sz="2000" dirty="0" err="1"/>
              <a:t>FedAvg</a:t>
            </a:r>
            <a:r>
              <a:rPr lang="en-US" altLang="zh-CN" sz="2000" dirty="0"/>
              <a:t> may fail.</a:t>
            </a:r>
          </a:p>
          <a:p>
            <a:pPr>
              <a:lnSpc>
                <a:spcPct val="150000"/>
              </a:lnSpc>
            </a:pPr>
            <a:r>
              <a:rPr lang="en-US" altLang="zh-CN" sz="2000" dirty="0"/>
              <a:t>Improvement: FedProx57, part-data-sharing strategy58 and FL with domain adaptation18.</a:t>
            </a:r>
          </a:p>
          <a:p>
            <a:pPr>
              <a:lnSpc>
                <a:spcPct val="150000"/>
              </a:lnSpc>
            </a:pPr>
            <a:endParaRPr lang="en-US" altLang="zh-CN" sz="2000" dirty="0"/>
          </a:p>
          <a:p>
            <a:pPr>
              <a:lnSpc>
                <a:spcPct val="150000"/>
              </a:lnSpc>
            </a:pPr>
            <a:r>
              <a:rPr lang="en-US" altLang="zh-CN" sz="2000" dirty="0"/>
              <a:t>Global optimal solution vs. optimal for an individual local participant. - Sol. Agreement</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Challenges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804962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Algorithms</a:t>
            </a:r>
            <a:endParaRPr lang="zh-CN" altLang="en-US" sz="2400" b="1" dirty="0">
              <a:solidFill>
                <a:schemeClr val="tx1">
                  <a:lumMod val="75000"/>
                  <a:lumOff val="25000"/>
                </a:schemeClr>
              </a:solidFill>
            </a:endParaRPr>
          </a:p>
        </p:txBody>
      </p:sp>
      <p:pic>
        <p:nvPicPr>
          <p:cNvPr id="11" name="Picture 10">
            <a:extLst>
              <a:ext uri="{FF2B5EF4-FFF2-40B4-BE49-F238E27FC236}">
                <a16:creationId xmlns:a16="http://schemas.microsoft.com/office/drawing/2014/main" id="{D2ED3E02-6777-4841-B482-FA7B93AA0E95}"/>
              </a:ext>
            </a:extLst>
          </p:cNvPr>
          <p:cNvPicPr>
            <a:picLocks noChangeAspect="1"/>
          </p:cNvPicPr>
          <p:nvPr/>
        </p:nvPicPr>
        <p:blipFill>
          <a:blip r:embed="rId3"/>
          <a:stretch>
            <a:fillRect/>
          </a:stretch>
        </p:blipFill>
        <p:spPr>
          <a:xfrm>
            <a:off x="349389" y="3826938"/>
            <a:ext cx="9686013" cy="2582937"/>
          </a:xfrm>
          <a:prstGeom prst="rect">
            <a:avLst/>
          </a:prstGeom>
        </p:spPr>
      </p:pic>
      <p:pic>
        <p:nvPicPr>
          <p:cNvPr id="3" name="Picture 2">
            <a:extLst>
              <a:ext uri="{FF2B5EF4-FFF2-40B4-BE49-F238E27FC236}">
                <a16:creationId xmlns:a16="http://schemas.microsoft.com/office/drawing/2014/main" id="{16FA296A-75D0-4ED8-9596-206C4BACBC15}"/>
              </a:ext>
            </a:extLst>
          </p:cNvPr>
          <p:cNvPicPr>
            <a:picLocks noChangeAspect="1"/>
          </p:cNvPicPr>
          <p:nvPr/>
        </p:nvPicPr>
        <p:blipFill>
          <a:blip r:embed="rId4"/>
          <a:stretch>
            <a:fillRect/>
          </a:stretch>
        </p:blipFill>
        <p:spPr>
          <a:xfrm>
            <a:off x="6698309" y="207309"/>
            <a:ext cx="4594629" cy="4492778"/>
          </a:xfrm>
          <a:prstGeom prst="rect">
            <a:avLst/>
          </a:prstGeom>
        </p:spPr>
      </p:pic>
      <p:sp>
        <p:nvSpPr>
          <p:cNvPr id="15" name="TextBox 14">
            <a:extLst>
              <a:ext uri="{FF2B5EF4-FFF2-40B4-BE49-F238E27FC236}">
                <a16:creationId xmlns:a16="http://schemas.microsoft.com/office/drawing/2014/main" id="{71B8B3D0-5669-40B1-9DC2-4E809364D979}"/>
              </a:ext>
            </a:extLst>
          </p:cNvPr>
          <p:cNvSpPr txBox="1"/>
          <p:nvPr/>
        </p:nvSpPr>
        <p:spPr>
          <a:xfrm>
            <a:off x="6107289" y="6042502"/>
            <a:ext cx="6107288" cy="430887"/>
          </a:xfrm>
          <a:prstGeom prst="rect">
            <a:avLst/>
          </a:prstGeom>
          <a:noFill/>
        </p:spPr>
        <p:txBody>
          <a:bodyPr wrap="square">
            <a:spAutoFit/>
          </a:bodyPr>
          <a:lstStyle/>
          <a:p>
            <a:pPr algn="r"/>
            <a:r>
              <a:rPr lang="en-US" altLang="zh-CN" sz="1100" dirty="0">
                <a:solidFill>
                  <a:schemeClr val="bg2">
                    <a:lumMod val="75000"/>
                  </a:schemeClr>
                </a:solidFill>
              </a:rPr>
              <a:t>Ref. Tian Li, </a:t>
            </a:r>
            <a:r>
              <a:rPr lang="en-US" altLang="zh-CN" sz="1100" dirty="0" err="1">
                <a:solidFill>
                  <a:schemeClr val="bg2">
                    <a:lumMod val="75000"/>
                  </a:schemeClr>
                </a:solidFill>
              </a:rPr>
              <a:t>Anit</a:t>
            </a:r>
            <a:r>
              <a:rPr lang="en-US" altLang="zh-CN" sz="1100" dirty="0">
                <a:solidFill>
                  <a:schemeClr val="bg2">
                    <a:lumMod val="75000"/>
                  </a:schemeClr>
                </a:solidFill>
              </a:rPr>
              <a:t> Kumar </a:t>
            </a:r>
            <a:r>
              <a:rPr lang="en-US" altLang="zh-CN" sz="1100" dirty="0" err="1">
                <a:solidFill>
                  <a:schemeClr val="bg2">
                    <a:lumMod val="75000"/>
                  </a:schemeClr>
                </a:solidFill>
              </a:rPr>
              <a:t>Sahu</a:t>
            </a:r>
            <a:r>
              <a:rPr lang="en-US" altLang="zh-CN" sz="1100" dirty="0">
                <a:solidFill>
                  <a:schemeClr val="bg2">
                    <a:lumMod val="75000"/>
                  </a:schemeClr>
                </a:solidFill>
              </a:rPr>
              <a:t>, Manzil Zaheer, </a:t>
            </a:r>
            <a:r>
              <a:rPr lang="en-US" altLang="zh-CN" sz="1100" dirty="0" err="1">
                <a:solidFill>
                  <a:schemeClr val="bg2">
                    <a:lumMod val="75000"/>
                  </a:schemeClr>
                </a:solidFill>
              </a:rPr>
              <a:t>Maziar</a:t>
            </a:r>
            <a:r>
              <a:rPr lang="en-US" altLang="zh-CN" sz="1100" dirty="0">
                <a:solidFill>
                  <a:schemeClr val="bg2">
                    <a:lumMod val="75000"/>
                  </a:schemeClr>
                </a:solidFill>
              </a:rPr>
              <a:t> </a:t>
            </a:r>
            <a:r>
              <a:rPr lang="en-US" altLang="zh-CN" sz="1100" dirty="0" err="1">
                <a:solidFill>
                  <a:schemeClr val="bg2">
                    <a:lumMod val="75000"/>
                  </a:schemeClr>
                </a:solidFill>
              </a:rPr>
              <a:t>Sanjabi</a:t>
            </a:r>
            <a:r>
              <a:rPr lang="en-US" altLang="zh-CN" sz="1100" dirty="0">
                <a:solidFill>
                  <a:schemeClr val="bg2">
                    <a:lumMod val="75000"/>
                  </a:schemeClr>
                </a:solidFill>
              </a:rPr>
              <a:t>, </a:t>
            </a:r>
            <a:r>
              <a:rPr lang="en-US" altLang="zh-CN" sz="1100" dirty="0" err="1">
                <a:solidFill>
                  <a:schemeClr val="bg2">
                    <a:lumMod val="75000"/>
                  </a:schemeClr>
                </a:solidFill>
              </a:rPr>
              <a:t>Ameet</a:t>
            </a:r>
            <a:r>
              <a:rPr lang="en-US" altLang="zh-CN" sz="1100" dirty="0">
                <a:solidFill>
                  <a:schemeClr val="bg2">
                    <a:lumMod val="75000"/>
                  </a:schemeClr>
                </a:solidFill>
              </a:rPr>
              <a:t> Talwalkar, Virginia Smith:</a:t>
            </a:r>
          </a:p>
          <a:p>
            <a:pPr algn="r"/>
            <a:r>
              <a:rPr lang="en-US" altLang="zh-CN" sz="1100" dirty="0">
                <a:solidFill>
                  <a:schemeClr val="bg2">
                    <a:lumMod val="75000"/>
                  </a:schemeClr>
                </a:solidFill>
              </a:rPr>
              <a:t>Federated Optimization in Heterogeneous Networks. </a:t>
            </a:r>
            <a:r>
              <a:rPr lang="en-US" altLang="zh-CN" sz="1100" dirty="0" err="1">
                <a:solidFill>
                  <a:schemeClr val="bg2">
                    <a:lumMod val="75000"/>
                  </a:schemeClr>
                </a:solidFill>
              </a:rPr>
              <a:t>MLSys</a:t>
            </a:r>
            <a:r>
              <a:rPr lang="en-US" altLang="zh-CN" sz="1100" dirty="0">
                <a:solidFill>
                  <a:schemeClr val="bg2">
                    <a:lumMod val="75000"/>
                  </a:schemeClr>
                </a:solidFill>
              </a:rPr>
              <a:t> 2020</a:t>
            </a:r>
            <a:endParaRPr lang="zh-CN" altLang="en-US" sz="1100" dirty="0">
              <a:solidFill>
                <a:schemeClr val="bg2">
                  <a:lumMod val="75000"/>
                </a:schemeClr>
              </a:solidFill>
            </a:endParaRPr>
          </a:p>
        </p:txBody>
      </p:sp>
      <p:sp>
        <p:nvSpPr>
          <p:cNvPr id="19" name="TextBox 18">
            <a:extLst>
              <a:ext uri="{FF2B5EF4-FFF2-40B4-BE49-F238E27FC236}">
                <a16:creationId xmlns:a16="http://schemas.microsoft.com/office/drawing/2014/main" id="{733DC0F3-BB10-40AF-8A8C-164B80CE3B21}"/>
              </a:ext>
            </a:extLst>
          </p:cNvPr>
          <p:cNvSpPr txBox="1"/>
          <p:nvPr/>
        </p:nvSpPr>
        <p:spPr>
          <a:xfrm>
            <a:off x="5486400" y="6435353"/>
            <a:ext cx="6728177" cy="430887"/>
          </a:xfrm>
          <a:prstGeom prst="rect">
            <a:avLst/>
          </a:prstGeom>
          <a:noFill/>
        </p:spPr>
        <p:txBody>
          <a:bodyPr wrap="square">
            <a:spAutoFit/>
          </a:bodyPr>
          <a:lstStyle/>
          <a:p>
            <a:pPr algn="r"/>
            <a:r>
              <a:rPr lang="en-US" altLang="zh-CN" sz="1100" dirty="0">
                <a:solidFill>
                  <a:schemeClr val="bg2">
                    <a:lumMod val="75000"/>
                  </a:schemeClr>
                </a:solidFill>
              </a:rPr>
              <a:t>Ref. Brendan McMahan, Eider Moore, Daniel Ramage, Seth Hampson, Blaise </a:t>
            </a:r>
            <a:r>
              <a:rPr lang="en-US" altLang="zh-CN" sz="1100" dirty="0" err="1">
                <a:solidFill>
                  <a:schemeClr val="bg2">
                    <a:lumMod val="75000"/>
                  </a:schemeClr>
                </a:solidFill>
              </a:rPr>
              <a:t>Agüera</a:t>
            </a:r>
            <a:r>
              <a:rPr lang="en-US" altLang="zh-CN" sz="1100" dirty="0">
                <a:solidFill>
                  <a:schemeClr val="bg2">
                    <a:lumMod val="75000"/>
                  </a:schemeClr>
                </a:solidFill>
              </a:rPr>
              <a:t> y </a:t>
            </a:r>
            <a:r>
              <a:rPr lang="en-US" altLang="zh-CN" sz="1100" dirty="0" err="1">
                <a:solidFill>
                  <a:schemeClr val="bg2">
                    <a:lumMod val="75000"/>
                  </a:schemeClr>
                </a:solidFill>
              </a:rPr>
              <a:t>Arcas</a:t>
            </a:r>
            <a:r>
              <a:rPr lang="en-US" altLang="zh-CN" sz="1100" dirty="0">
                <a:solidFill>
                  <a:schemeClr val="bg2">
                    <a:lumMod val="75000"/>
                  </a:schemeClr>
                </a:solidFill>
              </a:rPr>
              <a:t>:</a:t>
            </a:r>
          </a:p>
          <a:p>
            <a:pPr algn="r"/>
            <a:r>
              <a:rPr lang="en-US" altLang="zh-CN" sz="1100" dirty="0">
                <a:solidFill>
                  <a:schemeClr val="bg2">
                    <a:lumMod val="75000"/>
                  </a:schemeClr>
                </a:solidFill>
              </a:rPr>
              <a:t>Communication-Efficient Learning of Deep Networks from Decentralized Data. AISTATS 2017: 1273-1282</a:t>
            </a:r>
            <a:endParaRPr lang="zh-CN" altLang="en-US" sz="1100" dirty="0">
              <a:solidFill>
                <a:schemeClr val="bg2">
                  <a:lumMod val="75000"/>
                </a:schemeClr>
              </a:solidFill>
            </a:endParaRPr>
          </a:p>
        </p:txBody>
      </p:sp>
    </p:spTree>
    <p:extLst>
      <p:ext uri="{BB962C8B-B14F-4D97-AF65-F5344CB8AC3E}">
        <p14:creationId xmlns:p14="http://schemas.microsoft.com/office/powerpoint/2010/main" val="407032119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022433" y="1547010"/>
            <a:ext cx="10147133" cy="419031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Privacy and security.</a:t>
            </a:r>
          </a:p>
          <a:p>
            <a:pPr>
              <a:lnSpc>
                <a:spcPct val="150000"/>
              </a:lnSpc>
            </a:pPr>
            <a:r>
              <a:rPr lang="en-US" altLang="zh-CN" sz="2000" dirty="0"/>
              <a:t>Privacy vs. performance</a:t>
            </a:r>
          </a:p>
          <a:p>
            <a:pPr>
              <a:lnSpc>
                <a:spcPct val="150000"/>
              </a:lnSpc>
            </a:pPr>
            <a:r>
              <a:rPr lang="en-US" altLang="zh-CN" sz="2000" dirty="0"/>
              <a:t>Trusted (Agreement)</a:t>
            </a:r>
          </a:p>
          <a:p>
            <a:pPr marL="342900" indent="-342900">
              <a:lnSpc>
                <a:spcPct val="150000"/>
              </a:lnSpc>
              <a:buFont typeface="Arial" panose="020B0604020202020204" pitchFamily="34" charset="0"/>
              <a:buChar char="•"/>
            </a:pPr>
            <a:r>
              <a:rPr lang="en-US" altLang="zh-CN" sz="2000" dirty="0"/>
              <a:t>eliminate many of the more nefarious motivations,</a:t>
            </a:r>
          </a:p>
          <a:p>
            <a:pPr marL="342900" indent="-342900">
              <a:lnSpc>
                <a:spcPct val="150000"/>
              </a:lnSpc>
              <a:buFont typeface="Arial" panose="020B0604020202020204" pitchFamily="34" charset="0"/>
              <a:buChar char="•"/>
            </a:pPr>
            <a:r>
              <a:rPr lang="en-US" altLang="zh-CN" sz="2000" dirty="0"/>
              <a:t>reduces the need for sophisticated counter-measures</a:t>
            </a:r>
          </a:p>
          <a:p>
            <a:pPr>
              <a:lnSpc>
                <a:spcPct val="150000"/>
              </a:lnSpc>
            </a:pPr>
            <a:r>
              <a:rPr lang="en-US" altLang="zh-CN" sz="2000" dirty="0"/>
              <a:t>Non-trusted (mitigate risks) </a:t>
            </a:r>
          </a:p>
          <a:p>
            <a:pPr marL="342900" indent="-342900">
              <a:lnSpc>
                <a:spcPct val="150000"/>
              </a:lnSpc>
              <a:buFont typeface="Arial" panose="020B0604020202020204" pitchFamily="34" charset="0"/>
              <a:buChar char="•"/>
            </a:pPr>
            <a:r>
              <a:rPr lang="en-US" altLang="zh-CN" sz="2000" dirty="0"/>
              <a:t>advanced encryption of model submissions, secure authentication of all parties, traceability of actions, differential privacy, verification systems, execution integrity, model confidentiality and protections against adversarial attacks.</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Challenges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89834551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022433" y="1547010"/>
            <a:ext cx="10147133" cy="419031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Privacy and security.</a:t>
            </a:r>
          </a:p>
          <a:p>
            <a:pPr>
              <a:lnSpc>
                <a:spcPct val="150000"/>
              </a:lnSpc>
            </a:pPr>
            <a:r>
              <a:rPr lang="en-US" altLang="zh-CN" sz="2000" dirty="0"/>
              <a:t>Information leakage</a:t>
            </a:r>
          </a:p>
          <a:p>
            <a:pPr marL="342900" indent="-342900">
              <a:lnSpc>
                <a:spcPct val="150000"/>
              </a:lnSpc>
              <a:buFont typeface="Arial" panose="020B0604020202020204" pitchFamily="34" charset="0"/>
              <a:buChar char="•"/>
            </a:pPr>
            <a:r>
              <a:rPr lang="en-US" altLang="zh-CN" sz="2000" dirty="0"/>
              <a:t>By model inversion60 of the model updates, the gradients themselves61 or adversarial attacks62,63.</a:t>
            </a:r>
          </a:p>
          <a:p>
            <a:pPr>
              <a:lnSpc>
                <a:spcPct val="150000"/>
              </a:lnSpc>
            </a:pPr>
            <a:r>
              <a:rPr lang="en-US" altLang="zh-CN" sz="2000" dirty="0"/>
              <a:t>Sol. </a:t>
            </a:r>
          </a:p>
          <a:p>
            <a:pPr marL="342900" indent="-342900">
              <a:lnSpc>
                <a:spcPct val="150000"/>
              </a:lnSpc>
              <a:buFont typeface="Arial" panose="020B0604020202020204" pitchFamily="34" charset="0"/>
              <a:buChar char="•"/>
            </a:pPr>
            <a:r>
              <a:rPr lang="en-US" altLang="zh-CN" sz="2000" dirty="0"/>
              <a:t>limiting the granularity of the updates</a:t>
            </a:r>
          </a:p>
          <a:p>
            <a:pPr marL="342900" indent="-342900">
              <a:lnSpc>
                <a:spcPct val="150000"/>
              </a:lnSpc>
              <a:buFont typeface="Arial" panose="020B0604020202020204" pitchFamily="34" charset="0"/>
              <a:buChar char="•"/>
            </a:pPr>
            <a:r>
              <a:rPr lang="en-US" altLang="zh-CN" sz="2000" dirty="0"/>
              <a:t>adding noise </a:t>
            </a:r>
          </a:p>
          <a:p>
            <a:pPr marL="342900" indent="-342900">
              <a:lnSpc>
                <a:spcPct val="150000"/>
              </a:lnSpc>
              <a:buFont typeface="Arial" panose="020B0604020202020204" pitchFamily="34" charset="0"/>
              <a:buChar char="•"/>
            </a:pPr>
            <a:r>
              <a:rPr lang="en-US" altLang="zh-CN" sz="2000" dirty="0"/>
              <a:t>ensuring adequate differential privacy</a:t>
            </a:r>
          </a:p>
          <a:p>
            <a:pPr marL="342900" indent="-342900">
              <a:lnSpc>
                <a:spcPct val="150000"/>
              </a:lnSpc>
              <a:buFont typeface="Arial" panose="020B0604020202020204" pitchFamily="34" charset="0"/>
              <a:buChar char="•"/>
            </a:pPr>
            <a:r>
              <a:rPr lang="en-US" altLang="zh-CN" sz="2000" dirty="0"/>
              <a:t>Still, an active area of research</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Challenges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30621666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358845" y="2579201"/>
            <a:ext cx="8643111" cy="2805320"/>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solidFill>
                  <a:schemeClr val="tx1">
                    <a:lumMod val="50000"/>
                    <a:lumOff val="50000"/>
                  </a:schemeClr>
                </a:solidFill>
              </a:rPr>
              <a:t>AI</a:t>
            </a:r>
            <a:r>
              <a:rPr lang="zh-CN" altLang="en-US" sz="2000" dirty="0">
                <a:solidFill>
                  <a:schemeClr val="tx1">
                    <a:lumMod val="50000"/>
                    <a:lumOff val="50000"/>
                  </a:schemeClr>
                </a:solidFill>
              </a:rPr>
              <a:t> </a:t>
            </a:r>
            <a:r>
              <a:rPr lang="en-US" altLang="zh-CN" sz="2000" dirty="0">
                <a:solidFill>
                  <a:schemeClr val="tx1">
                    <a:lumMod val="50000"/>
                    <a:lumOff val="50000"/>
                  </a:schemeClr>
                </a:solidFill>
              </a:rPr>
              <a:t>uses on radiology, pathology, genomics:</a:t>
            </a:r>
          </a:p>
          <a:p>
            <a:pPr marL="285750" indent="-285750">
              <a:lnSpc>
                <a:spcPct val="150000"/>
              </a:lnSpc>
              <a:buFont typeface="Arial" panose="020B0604020202020204" pitchFamily="34" charset="0"/>
              <a:buChar char="•"/>
            </a:pPr>
            <a:r>
              <a:rPr lang="en-US" altLang="zh-CN" sz="2000" dirty="0">
                <a:solidFill>
                  <a:schemeClr val="tx1">
                    <a:lumMod val="50000"/>
                    <a:lumOff val="50000"/>
                  </a:schemeClr>
                </a:solidFill>
              </a:rPr>
              <a:t>From: </a:t>
            </a:r>
            <a:r>
              <a:rPr lang="en-US" altLang="zh-CN" sz="2000" dirty="0"/>
              <a:t>Sufficiently large curated</a:t>
            </a:r>
            <a:r>
              <a:rPr lang="en-US" altLang="zh-CN" sz="2000" dirty="0">
                <a:solidFill>
                  <a:schemeClr val="tx1">
                    <a:lumMod val="50000"/>
                    <a:lumOff val="50000"/>
                  </a:schemeClr>
                </a:solidFill>
              </a:rPr>
              <a:t> datasets</a:t>
            </a:r>
          </a:p>
          <a:p>
            <a:pPr marL="285750" indent="-285750">
              <a:lnSpc>
                <a:spcPct val="150000"/>
              </a:lnSpc>
              <a:buFont typeface="Arial" panose="020B0604020202020204" pitchFamily="34" charset="0"/>
              <a:buChar char="•"/>
            </a:pPr>
            <a:r>
              <a:rPr lang="en-US" altLang="zh-CN" sz="2000" dirty="0">
                <a:solidFill>
                  <a:schemeClr val="tx1">
                    <a:lumMod val="50000"/>
                    <a:lumOff val="50000"/>
                  </a:schemeClr>
                </a:solidFill>
              </a:rPr>
              <a:t>Do: To learn millions of parameters from the models feature</a:t>
            </a:r>
          </a:p>
          <a:p>
            <a:pPr marL="285750" indent="-285750">
              <a:lnSpc>
                <a:spcPct val="150000"/>
              </a:lnSpc>
              <a:buFont typeface="Arial" panose="020B0604020202020204" pitchFamily="34" charset="0"/>
              <a:buChar char="•"/>
            </a:pPr>
            <a:r>
              <a:rPr lang="en-US" altLang="zh-CN" sz="2000" dirty="0">
                <a:solidFill>
                  <a:schemeClr val="tx1">
                    <a:lumMod val="50000"/>
                    <a:lumOff val="50000"/>
                  </a:schemeClr>
                </a:solidFill>
              </a:rPr>
              <a:t>Goal:</a:t>
            </a:r>
          </a:p>
          <a:p>
            <a:pPr marL="742950" lvl="1" indent="-285750">
              <a:lnSpc>
                <a:spcPct val="150000"/>
              </a:lnSpc>
              <a:buFont typeface="Arial" panose="020B0604020202020204" pitchFamily="34" charset="0"/>
              <a:buChar char="•"/>
            </a:pPr>
            <a:r>
              <a:rPr lang="en-US" altLang="zh-CN" sz="2000" dirty="0">
                <a:solidFill>
                  <a:schemeClr val="tx1">
                    <a:lumMod val="50000"/>
                    <a:lumOff val="50000"/>
                  </a:schemeClr>
                </a:solidFill>
              </a:rPr>
              <a:t>Achieve </a:t>
            </a:r>
            <a:r>
              <a:rPr lang="en-US" altLang="zh-CN" sz="2000" dirty="0"/>
              <a:t>clinical-grade accuracy</a:t>
            </a:r>
          </a:p>
          <a:p>
            <a:pPr marL="742950" lvl="1" indent="-285750">
              <a:lnSpc>
                <a:spcPct val="150000"/>
              </a:lnSpc>
              <a:buFont typeface="Arial" panose="020B0604020202020204" pitchFamily="34" charset="0"/>
              <a:buChar char="•"/>
            </a:pPr>
            <a:r>
              <a:rPr lang="en-US" altLang="zh-CN" sz="2000" dirty="0">
                <a:solidFill>
                  <a:schemeClr val="tx1">
                    <a:lumMod val="50000"/>
                    <a:lumOff val="50000"/>
                  </a:schemeClr>
                </a:solidFill>
              </a:rPr>
              <a:t>Safe, fair, equitable and generalizing well to </a:t>
            </a:r>
            <a:r>
              <a:rPr lang="en-US" altLang="zh-CN" sz="2000" dirty="0"/>
              <a:t>unseen data</a:t>
            </a:r>
            <a:endParaRPr lang="zh-CN" altLang="en-US" sz="2000" dirty="0"/>
          </a:p>
        </p:txBody>
      </p:sp>
      <p:sp>
        <p:nvSpPr>
          <p:cNvPr id="21" name="矩形 20">
            <a:extLst>
              <a:ext uri="{FF2B5EF4-FFF2-40B4-BE49-F238E27FC236}">
                <a16:creationId xmlns:a16="http://schemas.microsoft.com/office/drawing/2014/main" id="{CBCE2F27-1948-4AAF-B7D2-B7B4F23C2784}"/>
              </a:ext>
            </a:extLst>
          </p:cNvPr>
          <p:cNvSpPr/>
          <p:nvPr/>
        </p:nvSpPr>
        <p:spPr>
          <a:xfrm>
            <a:off x="1150139" y="1909571"/>
            <a:ext cx="5584183"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Disruptive Innovation</a:t>
            </a:r>
            <a:endParaRPr lang="zh-CN" altLang="en-US" sz="2400" b="1" dirty="0">
              <a:solidFill>
                <a:schemeClr val="tx1">
                  <a:lumMod val="75000"/>
                  <a:lumOff val="25000"/>
                </a:schemeClr>
              </a:solidFill>
            </a:endParaRP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2546175" cy="494751"/>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rPr>
              <a:t>DL / FL / Med</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endParaRPr>
          </a:p>
        </p:txBody>
      </p:sp>
    </p:spTree>
    <p:extLst>
      <p:ext uri="{BB962C8B-B14F-4D97-AF65-F5344CB8AC3E}">
        <p14:creationId xmlns:p14="http://schemas.microsoft.com/office/powerpoint/2010/main" val="10389925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1" end="1"/>
                                            </p:txEl>
                                          </p:spTgt>
                                        </p:tgtEl>
                                        <p:attrNameLst>
                                          <p:attrName>style.visibility</p:attrName>
                                        </p:attrNameLst>
                                      </p:cBhvr>
                                      <p:to>
                                        <p:strVal val="visible"/>
                                      </p:to>
                                    </p:set>
                                    <p:animEffect transition="in" filter="fade">
                                      <p:cBhvr>
                                        <p:cTn id="17" dur="500"/>
                                        <p:tgtEl>
                                          <p:spTgt spid="2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2" end="2"/>
                                            </p:txEl>
                                          </p:spTgt>
                                        </p:tgtEl>
                                        <p:attrNameLst>
                                          <p:attrName>style.visibility</p:attrName>
                                        </p:attrNameLst>
                                      </p:cBhvr>
                                      <p:to>
                                        <p:strVal val="visible"/>
                                      </p:to>
                                    </p:set>
                                    <p:animEffect transition="in" filter="fade">
                                      <p:cBhvr>
                                        <p:cTn id="22" dur="500"/>
                                        <p:tgtEl>
                                          <p:spTgt spid="2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fade">
                                      <p:cBhvr>
                                        <p:cTn id="27" dur="500"/>
                                        <p:tgtEl>
                                          <p:spTgt spid="20">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xEl>
                                              <p:pRg st="4" end="4"/>
                                            </p:txEl>
                                          </p:spTgt>
                                        </p:tgtEl>
                                        <p:attrNameLst>
                                          <p:attrName>style.visibility</p:attrName>
                                        </p:attrNameLst>
                                      </p:cBhvr>
                                      <p:to>
                                        <p:strVal val="visible"/>
                                      </p:to>
                                    </p:set>
                                    <p:animEffect transition="in" filter="fade">
                                      <p:cBhvr>
                                        <p:cTn id="30" dur="500"/>
                                        <p:tgtEl>
                                          <p:spTgt spid="20">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xEl>
                                              <p:pRg st="5" end="5"/>
                                            </p:txEl>
                                          </p:spTgt>
                                        </p:tgtEl>
                                        <p:attrNameLst>
                                          <p:attrName>style.visibility</p:attrName>
                                        </p:attrNameLst>
                                      </p:cBhvr>
                                      <p:to>
                                        <p:strVal val="visible"/>
                                      </p:to>
                                    </p:set>
                                    <p:animEffect transition="in" filter="fade">
                                      <p:cBhvr>
                                        <p:cTn id="33" dur="5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022433" y="1547010"/>
            <a:ext cx="10147133" cy="372864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Traceability and accountability.</a:t>
            </a:r>
          </a:p>
          <a:p>
            <a:pPr marL="342900" indent="-342900">
              <a:lnSpc>
                <a:spcPct val="150000"/>
              </a:lnSpc>
              <a:buFont typeface="Arial" panose="020B0604020202020204" pitchFamily="34" charset="0"/>
              <a:buChar char="•"/>
            </a:pPr>
            <a:r>
              <a:rPr lang="en-US" altLang="zh-CN" sz="2000" dirty="0"/>
              <a:t>measure the amount of contribution from each participant, such as computational resources consumed, quality of the data used for local training, etc.</a:t>
            </a:r>
          </a:p>
          <a:p>
            <a:pPr marL="342900" indent="-342900">
              <a:lnSpc>
                <a:spcPct val="150000"/>
              </a:lnSpc>
              <a:buFont typeface="Arial" panose="020B0604020202020204" pitchFamily="34" charset="0"/>
              <a:buChar char="•"/>
            </a:pPr>
            <a:r>
              <a:rPr lang="en-US" altLang="zh-CN" sz="2000" dirty="0"/>
              <a:t>determine relevant compensation, and establish a revenue model among the participants</a:t>
            </a:r>
          </a:p>
          <a:p>
            <a:pPr marL="342900" indent="-342900">
              <a:lnSpc>
                <a:spcPct val="150000"/>
              </a:lnSpc>
              <a:buFont typeface="Arial" panose="020B0604020202020204" pitchFamily="34" charset="0"/>
              <a:buChar char="•"/>
            </a:pPr>
            <a:r>
              <a:rPr lang="en-US" altLang="zh-CN" sz="2000" dirty="0"/>
              <a:t>provide some sort of secure intra-node viewing facility to cater for this need or may provide some other way to increase </a:t>
            </a:r>
            <a:r>
              <a:rPr lang="en-US" altLang="zh-CN" sz="2000" dirty="0" err="1"/>
              <a:t>explainability</a:t>
            </a:r>
            <a:r>
              <a:rPr lang="en-US" altLang="zh-CN" sz="2000" dirty="0"/>
              <a:t> and interpretability of the global model.</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Challenges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624572327"/>
      </p:ext>
    </p:extLst>
  </p:cSld>
  <p:clrMapOvr>
    <a:masterClrMapping/>
  </p:clrMapOvr>
  <p:transition spd="slow" advTm="0">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1022433" y="1547010"/>
            <a:ext cx="10147133" cy="465197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System architecture.</a:t>
            </a:r>
          </a:p>
          <a:p>
            <a:pPr marL="342900" indent="-342900">
              <a:lnSpc>
                <a:spcPct val="150000"/>
              </a:lnSpc>
              <a:buFont typeface="Arial" panose="020B0604020202020204" pitchFamily="34" charset="0"/>
              <a:buChar char="•"/>
            </a:pPr>
            <a:r>
              <a:rPr lang="en-US" altLang="zh-CN" sz="2000" dirty="0"/>
              <a:t>ensuring data integrity when communicating by use of redundant nodes, </a:t>
            </a:r>
          </a:p>
          <a:p>
            <a:pPr marL="342900" indent="-342900">
              <a:lnSpc>
                <a:spcPct val="150000"/>
              </a:lnSpc>
              <a:buFont typeface="Arial" panose="020B0604020202020204" pitchFamily="34" charset="0"/>
              <a:buChar char="•"/>
            </a:pPr>
            <a:r>
              <a:rPr lang="en-US" altLang="zh-CN" sz="2000" dirty="0"/>
              <a:t>designing secure encryption methods to prevent data leakage</a:t>
            </a:r>
          </a:p>
          <a:p>
            <a:pPr marL="342900" indent="-342900">
              <a:lnSpc>
                <a:spcPct val="150000"/>
              </a:lnSpc>
              <a:buFont typeface="Arial" panose="020B0604020202020204" pitchFamily="34" charset="0"/>
              <a:buChar char="•"/>
            </a:pPr>
            <a:r>
              <a:rPr lang="en-US" altLang="zh-CN" sz="2000" dirty="0"/>
              <a:t>designing appropriate node schedulers to make best-use of the distributed computational devices</a:t>
            </a:r>
          </a:p>
          <a:p>
            <a:pPr marL="342900" indent="-342900">
              <a:lnSpc>
                <a:spcPct val="150000"/>
              </a:lnSpc>
              <a:buFont typeface="Arial" panose="020B0604020202020204" pitchFamily="34" charset="0"/>
              <a:buChar char="•"/>
            </a:pPr>
            <a:r>
              <a:rPr lang="en-US" altLang="zh-CN" sz="2000" dirty="0"/>
              <a:t>reduce idle time.</a:t>
            </a:r>
          </a:p>
          <a:p>
            <a:pPr>
              <a:lnSpc>
                <a:spcPct val="150000"/>
              </a:lnSpc>
            </a:pPr>
            <a:r>
              <a:rPr lang="en-US" altLang="zh-CN" sz="2000" dirty="0"/>
              <a:t>Administration: honest broker</a:t>
            </a:r>
          </a:p>
          <a:p>
            <a:pPr marL="342900" indent="-342900">
              <a:lnSpc>
                <a:spcPct val="150000"/>
              </a:lnSpc>
              <a:buFont typeface="Arial" panose="020B0604020202020204" pitchFamily="34" charset="0"/>
              <a:buChar char="•"/>
            </a:pPr>
            <a:r>
              <a:rPr lang="en-US" altLang="zh-CN" sz="2000" dirty="0"/>
              <a:t>Cons: Additional cost </a:t>
            </a:r>
          </a:p>
          <a:p>
            <a:pPr marL="342900" indent="-342900">
              <a:lnSpc>
                <a:spcPct val="150000"/>
              </a:lnSpc>
              <a:buFont typeface="Arial" panose="020B0604020202020204" pitchFamily="34" charset="0"/>
              <a:buChar char="•"/>
            </a:pPr>
            <a:r>
              <a:rPr lang="en-US" altLang="zh-CN" sz="2000" dirty="0"/>
              <a:t>Pros: Abstract the precise internal mechanisms - more agile and simpler to update</a:t>
            </a:r>
          </a:p>
          <a:p>
            <a:pPr>
              <a:lnSpc>
                <a:spcPct val="150000"/>
              </a:lnSpc>
            </a:pPr>
            <a:r>
              <a:rPr lang="en-US" altLang="zh-CN" sz="2000" dirty="0"/>
              <a:t>Agreement vs lock cryptographically (significant computational overheads).</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Challenges</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1249768112"/>
      </p:ext>
    </p:extLst>
  </p:cSld>
  <p:clrMapOvr>
    <a:masterClrMapping/>
  </p:clrMapOvr>
  <p:transition spd="slow" advTm="0">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695906" y="1778001"/>
            <a:ext cx="1357600" cy="1357598"/>
            <a:chOff x="3695906" y="1778001"/>
            <a:chExt cx="1357600" cy="1357598"/>
          </a:xfrm>
        </p:grpSpPr>
        <p:sp>
          <p:nvSpPr>
            <p:cNvPr id="2" name="椭圆 1"/>
            <p:cNvSpPr/>
            <p:nvPr/>
          </p:nvSpPr>
          <p:spPr>
            <a:xfrm>
              <a:off x="3695906" y="1778001"/>
              <a:ext cx="1357600" cy="1357598"/>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p:cNvSpPr txBox="1"/>
            <p:nvPr/>
          </p:nvSpPr>
          <p:spPr>
            <a:xfrm>
              <a:off x="4125279"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Arial"/>
                  <a:ea typeface="微软雅黑"/>
                  <a:cs typeface="+mn-cs"/>
                </a:rPr>
                <a:t>2</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p:cNvGrpSpPr/>
          <p:nvPr/>
        </p:nvGrpSpPr>
        <p:grpSpPr>
          <a:xfrm>
            <a:off x="4843435" y="1778001"/>
            <a:ext cx="1357600" cy="1357598"/>
            <a:chOff x="4843435" y="1778001"/>
            <a:chExt cx="1357600" cy="1357598"/>
          </a:xfrm>
        </p:grpSpPr>
        <p:sp>
          <p:nvSpPr>
            <p:cNvPr id="3" name="椭圆 2"/>
            <p:cNvSpPr/>
            <p:nvPr/>
          </p:nvSpPr>
          <p:spPr>
            <a:xfrm>
              <a:off x="4843435" y="1778001"/>
              <a:ext cx="1357600" cy="135759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p:cNvSpPr txBox="1"/>
            <p:nvPr/>
          </p:nvSpPr>
          <p:spPr>
            <a:xfrm>
              <a:off x="5272808"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white"/>
                  </a:solidFill>
                  <a:effectLst/>
                  <a:uLnTx/>
                  <a:uFillTx/>
                  <a:latin typeface="Arial"/>
                  <a:ea typeface="微软雅黑"/>
                  <a:cs typeface="+mn-cs"/>
                </a:rPr>
                <a:t>0</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3" name="组合 22"/>
          <p:cNvGrpSpPr/>
          <p:nvPr/>
        </p:nvGrpSpPr>
        <p:grpSpPr>
          <a:xfrm>
            <a:off x="5990964" y="1778001"/>
            <a:ext cx="1357600" cy="1357598"/>
            <a:chOff x="5990964" y="1778001"/>
            <a:chExt cx="1357600" cy="1357598"/>
          </a:xfrm>
        </p:grpSpPr>
        <p:sp>
          <p:nvSpPr>
            <p:cNvPr id="4" name="椭圆 3"/>
            <p:cNvSpPr/>
            <p:nvPr/>
          </p:nvSpPr>
          <p:spPr>
            <a:xfrm>
              <a:off x="5990964" y="1778001"/>
              <a:ext cx="1357600" cy="1357598"/>
            </a:xfrm>
            <a:prstGeom prst="ellipse">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9" name="文本框 8"/>
            <p:cNvSpPr txBox="1"/>
            <p:nvPr/>
          </p:nvSpPr>
          <p:spPr>
            <a:xfrm>
              <a:off x="6420336"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2</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4" name="组合 23"/>
          <p:cNvGrpSpPr/>
          <p:nvPr/>
        </p:nvGrpSpPr>
        <p:grpSpPr>
          <a:xfrm>
            <a:off x="7138493" y="1778001"/>
            <a:ext cx="1357600" cy="1357598"/>
            <a:chOff x="7138493" y="1778001"/>
            <a:chExt cx="1357600" cy="1357598"/>
          </a:xfrm>
        </p:grpSpPr>
        <p:sp>
          <p:nvSpPr>
            <p:cNvPr id="5" name="椭圆 4"/>
            <p:cNvSpPr/>
            <p:nvPr/>
          </p:nvSpPr>
          <p:spPr>
            <a:xfrm>
              <a:off x="7138493" y="1778001"/>
              <a:ext cx="1357600" cy="1357598"/>
            </a:xfrm>
            <a:prstGeom prst="ellipse">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p:cNvSpPr txBox="1"/>
            <p:nvPr/>
          </p:nvSpPr>
          <p:spPr>
            <a:xfrm>
              <a:off x="7570128" y="2059379"/>
              <a:ext cx="498855" cy="76944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400" b="1" dirty="0">
                  <a:solidFill>
                    <a:prstClr val="white"/>
                  </a:solidFill>
                  <a:latin typeface="Arial"/>
                  <a:ea typeface="微软雅黑"/>
                </a:rPr>
                <a:t>0</a:t>
              </a:r>
              <a:endParaRPr kumimoji="0" lang="zh-CN" altLang="en-US" sz="4400" b="1"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11" name="矩形 10">
            <a:extLst>
              <a:ext uri="{FF2B5EF4-FFF2-40B4-BE49-F238E27FC236}">
                <a16:creationId xmlns:a16="http://schemas.microsoft.com/office/drawing/2014/main" id="{CBCE2F27-1948-4AAF-B7D2-B7B4F23C2784}"/>
              </a:ext>
            </a:extLst>
          </p:cNvPr>
          <p:cNvSpPr/>
          <p:nvPr/>
        </p:nvSpPr>
        <p:spPr>
          <a:xfrm>
            <a:off x="2852104" y="3438068"/>
            <a:ext cx="6533196" cy="1102610"/>
          </a:xfrm>
          <a:prstGeom prst="rect">
            <a:avLst/>
          </a:prstGeom>
        </p:spPr>
        <p:txBody>
          <a:bodyPr wrap="square">
            <a:spAutoFit/>
            <a:scene3d>
              <a:camera prst="orthographicFront"/>
              <a:lightRig rig="threePt" dir="t"/>
            </a:scene3d>
            <a:sp3d/>
          </a:bodyPr>
          <a:lstStyle/>
          <a:p>
            <a:pPr lvl="0" algn="ctr">
              <a:lnSpc>
                <a:spcPct val="120000"/>
              </a:lnSpc>
            </a:pPr>
            <a:r>
              <a:rPr lang="en-US" altLang="zh-CN" sz="6000" dirty="0">
                <a:gradFill>
                  <a:gsLst>
                    <a:gs pos="0">
                      <a:srgbClr val="FF5130"/>
                    </a:gs>
                    <a:gs pos="100000">
                      <a:srgbClr val="DE2575"/>
                    </a:gs>
                  </a:gsLst>
                  <a:lin ang="2700000" scaled="1"/>
                </a:gradFill>
                <a:latin typeface="时尚中黑简体" panose="01010104010101010101" pitchFamily="2" charset="-122"/>
                <a:ea typeface="时尚中黑简体" panose="01010104010101010101" pitchFamily="2" charset="-122"/>
              </a:rPr>
              <a:t>Thanks</a:t>
            </a:r>
            <a:endParaRPr lang="zh-CN" altLang="en-US" sz="6000" dirty="0">
              <a:gradFill>
                <a:gsLst>
                  <a:gs pos="0">
                    <a:srgbClr val="FF5130"/>
                  </a:gs>
                  <a:gs pos="100000">
                    <a:srgbClr val="DE2575"/>
                  </a:gs>
                </a:gsLst>
                <a:lin ang="2700000" scaled="1"/>
              </a:gradFill>
              <a:latin typeface="时尚中黑简体" panose="01010104010101010101" pitchFamily="2" charset="-122"/>
              <a:ea typeface="时尚中黑简体" panose="01010104010101010101" pitchFamily="2" charset="-122"/>
            </a:endParaRPr>
          </a:p>
        </p:txBody>
      </p:sp>
      <p:grpSp>
        <p:nvGrpSpPr>
          <p:cNvPr id="19" name="组合 18"/>
          <p:cNvGrpSpPr/>
          <p:nvPr/>
        </p:nvGrpSpPr>
        <p:grpSpPr>
          <a:xfrm>
            <a:off x="0" y="5918910"/>
            <a:ext cx="12191999" cy="234438"/>
            <a:chOff x="0" y="5906210"/>
            <a:chExt cx="12191999" cy="234438"/>
          </a:xfrm>
        </p:grpSpPr>
        <p:cxnSp>
          <p:nvCxnSpPr>
            <p:cNvPr id="14" name="直接连接符 13"/>
            <p:cNvCxnSpPr/>
            <p:nvPr/>
          </p:nvCxnSpPr>
          <p:spPr>
            <a:xfrm>
              <a:off x="0"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895682" y="5906210"/>
              <a:ext cx="400635" cy="234438"/>
              <a:chOff x="681733" y="299449"/>
              <a:chExt cx="1084923" cy="634861"/>
            </a:xfrm>
          </p:grpSpPr>
          <p:sp>
            <p:nvSpPr>
              <p:cNvPr id="16" name="圆角矩形 1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圆角矩形 1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cxnSp>
          <p:nvCxnSpPr>
            <p:cNvPr id="18" name="直接连接符 17"/>
            <p:cNvCxnSpPr/>
            <p:nvPr/>
          </p:nvCxnSpPr>
          <p:spPr>
            <a:xfrm>
              <a:off x="6420336" y="6023429"/>
              <a:ext cx="577166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9082366"/>
      </p:ext>
    </p:extLst>
  </p:cSld>
  <p:clrMapOvr>
    <a:masterClrMapping/>
  </p:clrMapOvr>
  <p:transition spd="slow" advTm="0">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Scale>
                                      <p:cBhvr>
                                        <p:cTn id="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
                                        </p:tgtEl>
                                        <p:attrNameLst>
                                          <p:attrName>ppt_x</p:attrName>
                                          <p:attrName>ppt_y</p:attrName>
                                        </p:attrNameLst>
                                      </p:cBhvr>
                                    </p:animMotion>
                                    <p:animEffect transition="in" filter="fade">
                                      <p:cBhvr>
                                        <p:cTn id="9" dur="1000"/>
                                        <p:tgtEl>
                                          <p:spTgt spid="21"/>
                                        </p:tgtEl>
                                      </p:cBhvr>
                                    </p:animEffect>
                                  </p:childTnLst>
                                </p:cTn>
                              </p:par>
                              <p:par>
                                <p:cTn id="10" presetID="52" presetClass="entr" presetSubtype="0" fill="hold" nodeType="withEffect">
                                  <p:stCondLst>
                                    <p:cond delay="250"/>
                                  </p:stCondLst>
                                  <p:childTnLst>
                                    <p:set>
                                      <p:cBhvr>
                                        <p:cTn id="11" dur="1" fill="hold">
                                          <p:stCondLst>
                                            <p:cond delay="0"/>
                                          </p:stCondLst>
                                        </p:cTn>
                                        <p:tgtEl>
                                          <p:spTgt spid="22"/>
                                        </p:tgtEl>
                                        <p:attrNameLst>
                                          <p:attrName>style.visibility</p:attrName>
                                        </p:attrNameLst>
                                      </p:cBhvr>
                                      <p:to>
                                        <p:strVal val="visible"/>
                                      </p:to>
                                    </p:set>
                                    <p:animScale>
                                      <p:cBhvr>
                                        <p:cTn id="1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2"/>
                                        </p:tgtEl>
                                        <p:attrNameLst>
                                          <p:attrName>ppt_x</p:attrName>
                                          <p:attrName>ppt_y</p:attrName>
                                        </p:attrNameLst>
                                      </p:cBhvr>
                                    </p:animMotion>
                                    <p:animEffect transition="in" filter="fade">
                                      <p:cBhvr>
                                        <p:cTn id="14" dur="1000"/>
                                        <p:tgtEl>
                                          <p:spTgt spid="22"/>
                                        </p:tgtEl>
                                      </p:cBhvr>
                                    </p:animEffect>
                                  </p:childTnLst>
                                </p:cTn>
                              </p:par>
                              <p:par>
                                <p:cTn id="15" presetID="52" presetClass="entr" presetSubtype="0" fill="hold" nodeType="withEffect">
                                  <p:stCondLst>
                                    <p:cond delay="500"/>
                                  </p:stCondLst>
                                  <p:childTnLst>
                                    <p:set>
                                      <p:cBhvr>
                                        <p:cTn id="16" dur="1" fill="hold">
                                          <p:stCondLst>
                                            <p:cond delay="0"/>
                                          </p:stCondLst>
                                        </p:cTn>
                                        <p:tgtEl>
                                          <p:spTgt spid="23"/>
                                        </p:tgtEl>
                                        <p:attrNameLst>
                                          <p:attrName>style.visibility</p:attrName>
                                        </p:attrNameLst>
                                      </p:cBhvr>
                                      <p:to>
                                        <p:strVal val="visible"/>
                                      </p:to>
                                    </p:set>
                                    <p:animScale>
                                      <p:cBhvr>
                                        <p:cTn id="1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3"/>
                                        </p:tgtEl>
                                        <p:attrNameLst>
                                          <p:attrName>ppt_x</p:attrName>
                                          <p:attrName>ppt_y</p:attrName>
                                        </p:attrNameLst>
                                      </p:cBhvr>
                                    </p:animMotion>
                                    <p:animEffect transition="in" filter="fade">
                                      <p:cBhvr>
                                        <p:cTn id="19" dur="1000"/>
                                        <p:tgtEl>
                                          <p:spTgt spid="23"/>
                                        </p:tgtEl>
                                      </p:cBhvr>
                                    </p:animEffect>
                                  </p:childTnLst>
                                </p:cTn>
                              </p:par>
                              <p:par>
                                <p:cTn id="20" presetID="52" presetClass="entr" presetSubtype="0" fill="hold" nodeType="withEffect">
                                  <p:stCondLst>
                                    <p:cond delay="750"/>
                                  </p:stCondLst>
                                  <p:childTnLst>
                                    <p:set>
                                      <p:cBhvr>
                                        <p:cTn id="21" dur="1" fill="hold">
                                          <p:stCondLst>
                                            <p:cond delay="0"/>
                                          </p:stCondLst>
                                        </p:cTn>
                                        <p:tgtEl>
                                          <p:spTgt spid="24"/>
                                        </p:tgtEl>
                                        <p:attrNameLst>
                                          <p:attrName>style.visibility</p:attrName>
                                        </p:attrNameLst>
                                      </p:cBhvr>
                                      <p:to>
                                        <p:strVal val="visible"/>
                                      </p:to>
                                    </p:set>
                                    <p:animScale>
                                      <p:cBhvr>
                                        <p:cTn id="22" dur="1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4"/>
                                        </p:tgtEl>
                                        <p:attrNameLst>
                                          <p:attrName>ppt_x</p:attrName>
                                          <p:attrName>ppt_y</p:attrName>
                                        </p:attrNameLst>
                                      </p:cBhvr>
                                    </p:animMotion>
                                    <p:animEffect transition="in" filter="fade">
                                      <p:cBhvr>
                                        <p:cTn id="24" dur="1000"/>
                                        <p:tgtEl>
                                          <p:spTgt spid="24"/>
                                        </p:tgtEl>
                                      </p:cBhvr>
                                    </p:animEffect>
                                  </p:childTnLst>
                                </p:cTn>
                              </p:par>
                            </p:childTnLst>
                          </p:cTn>
                        </p:par>
                        <p:par>
                          <p:cTn id="25" fill="hold">
                            <p:stCondLst>
                              <p:cond delay="1750"/>
                            </p:stCondLst>
                            <p:childTnLst>
                              <p:par>
                                <p:cTn id="26" presetID="17" presetClass="entr" presetSubtype="8" fill="hold" grpId="0" nodeType="afterEffect">
                                  <p:stCondLst>
                                    <p:cond delay="0"/>
                                  </p:stCondLst>
                                  <p:iterate type="lt">
                                    <p:tmPct val="10000"/>
                                  </p:iterate>
                                  <p:childTnLst>
                                    <p:set>
                                      <p:cBhvr>
                                        <p:cTn id="27" dur="1" fill="hold">
                                          <p:stCondLst>
                                            <p:cond delay="0"/>
                                          </p:stCondLst>
                                        </p:cTn>
                                        <p:tgtEl>
                                          <p:spTgt spid="11"/>
                                        </p:tgtEl>
                                        <p:attrNameLst>
                                          <p:attrName>style.visibility</p:attrName>
                                        </p:attrNameLst>
                                      </p:cBhvr>
                                      <p:to>
                                        <p:strVal val="visible"/>
                                      </p:to>
                                    </p:set>
                                    <p:anim calcmode="lin" valueType="num">
                                      <p:cBhvr>
                                        <p:cTn id="28" dur="750" fill="hold"/>
                                        <p:tgtEl>
                                          <p:spTgt spid="11"/>
                                        </p:tgtEl>
                                        <p:attrNameLst>
                                          <p:attrName>ppt_x</p:attrName>
                                        </p:attrNameLst>
                                      </p:cBhvr>
                                      <p:tavLst>
                                        <p:tav tm="0">
                                          <p:val>
                                            <p:strVal val="#ppt_x-#ppt_w/2"/>
                                          </p:val>
                                        </p:tav>
                                        <p:tav tm="100000">
                                          <p:val>
                                            <p:strVal val="#ppt_x"/>
                                          </p:val>
                                        </p:tav>
                                      </p:tavLst>
                                    </p:anim>
                                    <p:anim calcmode="lin" valueType="num">
                                      <p:cBhvr>
                                        <p:cTn id="29" dur="750" fill="hold"/>
                                        <p:tgtEl>
                                          <p:spTgt spid="11"/>
                                        </p:tgtEl>
                                        <p:attrNameLst>
                                          <p:attrName>ppt_y</p:attrName>
                                        </p:attrNameLst>
                                      </p:cBhvr>
                                      <p:tavLst>
                                        <p:tav tm="0">
                                          <p:val>
                                            <p:strVal val="#ppt_y"/>
                                          </p:val>
                                        </p:tav>
                                        <p:tav tm="100000">
                                          <p:val>
                                            <p:strVal val="#ppt_y"/>
                                          </p:val>
                                        </p:tav>
                                      </p:tavLst>
                                    </p:anim>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strVal val="#ppt_h"/>
                                          </p:val>
                                        </p:tav>
                                        <p:tav tm="100000">
                                          <p:val>
                                            <p:strVal val="#ppt_h"/>
                                          </p:val>
                                        </p:tav>
                                      </p:tavLst>
                                    </p:anim>
                                  </p:childTnLst>
                                </p:cTn>
                              </p:par>
                            </p:childTnLst>
                          </p:cTn>
                        </p:par>
                        <p:par>
                          <p:cTn id="32" fill="hold">
                            <p:stCondLst>
                              <p:cond delay="2875"/>
                            </p:stCondLst>
                            <p:childTnLst>
                              <p:par>
                                <p:cTn id="33" presetID="16" presetClass="entr" presetSubtype="21"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arn(inVertical)">
                                      <p:cBhvr>
                                        <p:cTn id="3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EBA36-1DFE-4735-864E-5987847AAB00}"/>
              </a:ext>
            </a:extLst>
          </p:cNvPr>
          <p:cNvSpPr txBox="1"/>
          <p:nvPr/>
        </p:nvSpPr>
        <p:spPr>
          <a:xfrm>
            <a:off x="953911" y="1480224"/>
            <a:ext cx="10284178" cy="4401205"/>
          </a:xfrm>
          <a:prstGeom prst="rect">
            <a:avLst/>
          </a:prstGeom>
          <a:noFill/>
        </p:spPr>
        <p:txBody>
          <a:bodyPr wrap="square">
            <a:spAutoFit/>
          </a:bodyPr>
          <a:lstStyle/>
          <a:p>
            <a:r>
              <a:rPr lang="en-US" altLang="zh-CN" sz="2000" dirty="0"/>
              <a:t>Clinical Grade </a:t>
            </a:r>
            <a:r>
              <a:rPr lang="en-US" altLang="zh-CN" sz="2000" dirty="0">
                <a:solidFill>
                  <a:schemeClr val="tx1">
                    <a:lumMod val="50000"/>
                    <a:lumOff val="50000"/>
                  </a:schemeClr>
                </a:solidFill>
              </a:rPr>
              <a:t>is used to describe products or materials that are </a:t>
            </a:r>
            <a:r>
              <a:rPr lang="en-US" altLang="zh-CN" sz="2000" dirty="0"/>
              <a:t>suitable</a:t>
            </a:r>
            <a:r>
              <a:rPr lang="en-US" altLang="zh-CN" sz="2000" dirty="0">
                <a:solidFill>
                  <a:schemeClr val="tx1">
                    <a:lumMod val="50000"/>
                    <a:lumOff val="50000"/>
                  </a:schemeClr>
                </a:solidFill>
              </a:rPr>
              <a:t> for direct therapeutic use, such as, injectable grade. </a:t>
            </a:r>
          </a:p>
          <a:p>
            <a:r>
              <a:rPr lang="en-US" altLang="zh-CN" sz="2000" dirty="0">
                <a:solidFill>
                  <a:schemeClr val="tx1">
                    <a:lumMod val="50000"/>
                    <a:lumOff val="50000"/>
                  </a:schemeClr>
                </a:solidFill>
              </a:rPr>
              <a:t>Such materials are required to show to safety and efficacy for human use through appropriate clinical trials and regulatory approvals. Usually, clinical-grade products are approved as drugs by regulators, and labeling or product documentation should state sterility and safety profile. </a:t>
            </a:r>
            <a:br>
              <a:rPr lang="en-US" altLang="zh-CN" sz="2000" dirty="0">
                <a:solidFill>
                  <a:schemeClr val="tx1">
                    <a:lumMod val="50000"/>
                    <a:lumOff val="50000"/>
                  </a:schemeClr>
                </a:solidFill>
              </a:rPr>
            </a:br>
            <a:br>
              <a:rPr lang="en-US" altLang="zh-CN" sz="2000" dirty="0">
                <a:solidFill>
                  <a:schemeClr val="tx1">
                    <a:lumMod val="50000"/>
                    <a:lumOff val="50000"/>
                  </a:schemeClr>
                </a:solidFill>
              </a:rPr>
            </a:br>
            <a:r>
              <a:rPr lang="en-US" altLang="zh-CN" sz="2000" dirty="0"/>
              <a:t>GMP grade </a:t>
            </a:r>
            <a:r>
              <a:rPr lang="en-US" altLang="zh-CN" sz="2000" dirty="0">
                <a:solidFill>
                  <a:schemeClr val="tx1">
                    <a:lumMod val="50000"/>
                    <a:lumOff val="50000"/>
                  </a:schemeClr>
                </a:solidFill>
              </a:rPr>
              <a:t>refers to products </a:t>
            </a:r>
            <a:r>
              <a:rPr lang="en-US" altLang="zh-CN" sz="2000" dirty="0"/>
              <a:t>manufactured</a:t>
            </a:r>
            <a:r>
              <a:rPr lang="en-US" altLang="zh-CN" sz="2000" dirty="0">
                <a:solidFill>
                  <a:schemeClr val="tx1">
                    <a:lumMod val="50000"/>
                    <a:lumOff val="50000"/>
                  </a:schemeClr>
                </a:solidFill>
              </a:rPr>
              <a:t> under Current Good Manufacturing Practices which require manufacturers ensure that their products are traceable, safe, pure and effective. This term therefore denotes that a product has been prepared under GMP guidelines to ensure proper design, monitoring and control of the manufacturing processes, facilities and the final product. Regional differences exist where some national regulatory agencies provide GMP certificates to manufacturers of GMP AMs and others do not. </a:t>
            </a:r>
            <a:endParaRPr lang="zh-CN" altLang="en-US" sz="2000" dirty="0">
              <a:solidFill>
                <a:schemeClr val="tx1">
                  <a:lumMod val="50000"/>
                  <a:lumOff val="50000"/>
                </a:schemeClr>
              </a:solidFill>
            </a:endParaRPr>
          </a:p>
        </p:txBody>
      </p:sp>
      <p:sp>
        <p:nvSpPr>
          <p:cNvPr id="5" name="TextBox 4">
            <a:extLst>
              <a:ext uri="{FF2B5EF4-FFF2-40B4-BE49-F238E27FC236}">
                <a16:creationId xmlns:a16="http://schemas.microsoft.com/office/drawing/2014/main" id="{5D33959F-1879-4C06-A161-A7FABCCF1E61}"/>
              </a:ext>
            </a:extLst>
          </p:cNvPr>
          <p:cNvSpPr txBox="1"/>
          <p:nvPr/>
        </p:nvSpPr>
        <p:spPr>
          <a:xfrm>
            <a:off x="5394477" y="6374826"/>
            <a:ext cx="6763656" cy="461665"/>
          </a:xfrm>
          <a:prstGeom prst="rect">
            <a:avLst/>
          </a:prstGeom>
          <a:noFill/>
        </p:spPr>
        <p:txBody>
          <a:bodyPr wrap="square">
            <a:spAutoFit/>
          </a:bodyPr>
          <a:lstStyle/>
          <a:p>
            <a:pPr algn="r"/>
            <a:r>
              <a:rPr lang="en-US" altLang="zh-CN" sz="1200" dirty="0">
                <a:solidFill>
                  <a:schemeClr val="tx1">
                    <a:lumMod val="50000"/>
                    <a:lumOff val="50000"/>
                  </a:schemeClr>
                </a:solidFill>
              </a:rPr>
              <a:t>Ref: Current perspectives on the use of ancillary materials for the manufacture of cellular therapies. </a:t>
            </a:r>
            <a:r>
              <a:rPr lang="en-US" altLang="zh-CN" sz="1200" dirty="0" err="1">
                <a:solidFill>
                  <a:schemeClr val="tx1">
                    <a:lumMod val="50000"/>
                    <a:lumOff val="50000"/>
                  </a:schemeClr>
                </a:solidFill>
              </a:rPr>
              <a:t>Cytotherapy</a:t>
            </a:r>
            <a:r>
              <a:rPr lang="en-US" altLang="zh-CN" sz="1200" dirty="0">
                <a:solidFill>
                  <a:schemeClr val="tx1">
                    <a:lumMod val="50000"/>
                    <a:lumOff val="50000"/>
                  </a:schemeClr>
                </a:solidFill>
              </a:rPr>
              <a:t>, 2016; 18: 1-12</a:t>
            </a:r>
          </a:p>
        </p:txBody>
      </p:sp>
      <p:grpSp>
        <p:nvGrpSpPr>
          <p:cNvPr id="6" name="组合 27">
            <a:extLst>
              <a:ext uri="{FF2B5EF4-FFF2-40B4-BE49-F238E27FC236}">
                <a16:creationId xmlns:a16="http://schemas.microsoft.com/office/drawing/2014/main" id="{A2AAD4DD-533B-4B6F-8DC4-A33887BC38E3}"/>
              </a:ext>
            </a:extLst>
          </p:cNvPr>
          <p:cNvGrpSpPr/>
          <p:nvPr/>
        </p:nvGrpSpPr>
        <p:grpSpPr>
          <a:xfrm>
            <a:off x="876622" y="365759"/>
            <a:ext cx="934836" cy="547035"/>
            <a:chOff x="681733" y="299449"/>
            <a:chExt cx="1084923" cy="634861"/>
          </a:xfrm>
        </p:grpSpPr>
        <p:sp>
          <p:nvSpPr>
            <p:cNvPr id="7" name="圆角矩形 25">
              <a:extLst>
                <a:ext uri="{FF2B5EF4-FFF2-40B4-BE49-F238E27FC236}">
                  <a16:creationId xmlns:a16="http://schemas.microsoft.com/office/drawing/2014/main" id="{01776538-B7CD-49DE-9413-DC127C172CE6}"/>
                </a:ext>
              </a:extLst>
            </p:cNvPr>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26">
              <a:extLst>
                <a:ext uri="{FF2B5EF4-FFF2-40B4-BE49-F238E27FC236}">
                  <a16:creationId xmlns:a16="http://schemas.microsoft.com/office/drawing/2014/main" id="{F63610CC-9B47-4C81-9F80-451CDC33E440}"/>
                </a:ext>
              </a:extLst>
            </p:cNvPr>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29">
            <a:extLst>
              <a:ext uri="{FF2B5EF4-FFF2-40B4-BE49-F238E27FC236}">
                <a16:creationId xmlns:a16="http://schemas.microsoft.com/office/drawing/2014/main" id="{6C8E4FFE-2B2B-43D5-B6B8-E683687133B2}"/>
              </a:ext>
            </a:extLst>
          </p:cNvPr>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30">
            <a:extLst>
              <a:ext uri="{FF2B5EF4-FFF2-40B4-BE49-F238E27FC236}">
                <a16:creationId xmlns:a16="http://schemas.microsoft.com/office/drawing/2014/main" id="{EC3D19A4-185C-4CF3-9D44-278D03182879}"/>
              </a:ext>
            </a:extLst>
          </p:cNvPr>
          <p:cNvCxnSpPr>
            <a:cxnSpLocks/>
          </p:cNvCxnSpPr>
          <p:nvPr/>
        </p:nvCxnSpPr>
        <p:spPr>
          <a:xfrm>
            <a:off x="5428344" y="639276"/>
            <a:ext cx="6763656"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矩形 32">
            <a:extLst>
              <a:ext uri="{FF2B5EF4-FFF2-40B4-BE49-F238E27FC236}">
                <a16:creationId xmlns:a16="http://schemas.microsoft.com/office/drawing/2014/main" id="{A4EA31D8-236C-4723-9075-20C15A5A520D}"/>
              </a:ext>
            </a:extLst>
          </p:cNvPr>
          <p:cNvSpPr/>
          <p:nvPr/>
        </p:nvSpPr>
        <p:spPr>
          <a:xfrm>
            <a:off x="1936800" y="369102"/>
            <a:ext cx="3448002" cy="49475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rPr>
              <a:t>Clinical / GMP Grade</a:t>
            </a:r>
            <a:endParaRPr kumimoji="0" lang="zh-CN" altLang="en-US" sz="2400" b="1" i="0" u="none" strike="noStrike" kern="1200" cap="none" spc="0" normalizeH="0" baseline="0" noProof="0" dirty="0">
              <a:ln>
                <a:noFill/>
              </a:ln>
              <a:solidFill>
                <a:schemeClr val="tx1">
                  <a:lumMod val="75000"/>
                  <a:lumOff val="25000"/>
                </a:schemeClr>
              </a:solidFill>
              <a:effectLst/>
              <a:uLnTx/>
              <a:uFillTx/>
              <a:latin typeface="Arial"/>
              <a:ea typeface="微软雅黑"/>
              <a:cs typeface="+mn-cs"/>
            </a:endParaRPr>
          </a:p>
        </p:txBody>
      </p:sp>
    </p:spTree>
    <p:extLst>
      <p:ext uri="{BB962C8B-B14F-4D97-AF65-F5344CB8AC3E}">
        <p14:creationId xmlns:p14="http://schemas.microsoft.com/office/powerpoint/2010/main" val="14115569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A99285-1E79-4E9F-AD74-B13738D70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66" y="4887763"/>
            <a:ext cx="4086225" cy="1076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4C3F454-AF8E-4714-A509-5A1797652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530" y="236173"/>
            <a:ext cx="7266539" cy="43114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DDD987-5372-41C9-8FD7-D5D02AEB1CA0}"/>
              </a:ext>
            </a:extLst>
          </p:cNvPr>
          <p:cNvSpPr txBox="1"/>
          <p:nvPr/>
        </p:nvSpPr>
        <p:spPr>
          <a:xfrm>
            <a:off x="4773641" y="4589727"/>
            <a:ext cx="6802315" cy="369332"/>
          </a:xfrm>
          <a:prstGeom prst="rect">
            <a:avLst/>
          </a:prstGeom>
          <a:noFill/>
        </p:spPr>
        <p:txBody>
          <a:bodyPr wrap="square">
            <a:spAutoFit/>
          </a:bodyPr>
          <a:lstStyle/>
          <a:p>
            <a:pPr algn="ctr"/>
            <a:r>
              <a:rPr lang="en-US" altLang="zh-CN" b="0" i="0" dirty="0">
                <a:solidFill>
                  <a:srgbClr val="666666"/>
                </a:solidFill>
                <a:effectLst/>
                <a:latin typeface="微软雅黑" panose="020B0503020204020204" pitchFamily="34" charset="-122"/>
                <a:ea typeface="微软雅黑" panose="020B0503020204020204" pitchFamily="34" charset="-122"/>
              </a:rPr>
              <a:t>SARS-CoV-2 S trimer</a:t>
            </a:r>
            <a:r>
              <a:rPr lang="zh-CN" altLang="en-US" b="0" i="0" dirty="0">
                <a:solidFill>
                  <a:srgbClr val="666666"/>
                </a:solidFill>
                <a:effectLst/>
                <a:latin typeface="微软雅黑" panose="020B0503020204020204" pitchFamily="34" charset="-122"/>
                <a:ea typeface="微软雅黑" panose="020B0503020204020204" pitchFamily="34" charset="-122"/>
              </a:rPr>
              <a:t>蛋白纯度、分子量和具体形式验证结果</a:t>
            </a:r>
            <a:endParaRPr lang="zh-CN" altLang="en-US" dirty="0"/>
          </a:p>
        </p:txBody>
      </p:sp>
      <p:sp>
        <p:nvSpPr>
          <p:cNvPr id="7" name="TextBox 6">
            <a:extLst>
              <a:ext uri="{FF2B5EF4-FFF2-40B4-BE49-F238E27FC236}">
                <a16:creationId xmlns:a16="http://schemas.microsoft.com/office/drawing/2014/main" id="{4B23DA9C-CACD-4BCA-9AB1-9F0BDEBEA17E}"/>
              </a:ext>
            </a:extLst>
          </p:cNvPr>
          <p:cNvSpPr txBox="1"/>
          <p:nvPr/>
        </p:nvSpPr>
        <p:spPr>
          <a:xfrm>
            <a:off x="582858" y="6191062"/>
            <a:ext cx="6096000" cy="369332"/>
          </a:xfrm>
          <a:prstGeom prst="rect">
            <a:avLst/>
          </a:prstGeom>
          <a:noFill/>
        </p:spPr>
        <p:txBody>
          <a:bodyPr wrap="square">
            <a:spAutoFit/>
          </a:bodyPr>
          <a:lstStyle/>
          <a:p>
            <a:r>
              <a:rPr lang="zh-CN" altLang="en-US" b="0" i="0" dirty="0">
                <a:solidFill>
                  <a:srgbClr val="3E3E3E"/>
                </a:solidFill>
                <a:effectLst/>
                <a:latin typeface="微软雅黑" panose="020B0503020204020204" pitchFamily="34" charset="-122"/>
                <a:ea typeface="微软雅黑" panose="020B0503020204020204" pitchFamily="34" charset="-122"/>
              </a:rPr>
              <a:t>将</a:t>
            </a:r>
            <a:r>
              <a:rPr lang="en-US" altLang="zh-CN" b="0" i="0" dirty="0">
                <a:solidFill>
                  <a:srgbClr val="3E3E3E"/>
                </a:solidFill>
                <a:effectLst/>
                <a:latin typeface="微软雅黑" panose="020B0503020204020204" pitchFamily="34" charset="-122"/>
                <a:ea typeface="微软雅黑" panose="020B0503020204020204" pitchFamily="34" charset="-122"/>
              </a:rPr>
              <a:t>S trimer</a:t>
            </a:r>
            <a:r>
              <a:rPr lang="zh-CN" altLang="en-US" b="0" i="0" dirty="0">
                <a:solidFill>
                  <a:srgbClr val="3E3E3E"/>
                </a:solidFill>
                <a:effectLst/>
                <a:latin typeface="微软雅黑" panose="020B0503020204020204" pitchFamily="34" charset="-122"/>
                <a:ea typeface="微软雅黑" panose="020B0503020204020204" pitchFamily="34" charset="-122"/>
              </a:rPr>
              <a:t>蛋白用于康复病人血清抗体滴度检测的结果</a:t>
            </a:r>
            <a:endParaRPr lang="zh-CN" altLang="en-US" dirty="0"/>
          </a:p>
        </p:txBody>
      </p:sp>
      <p:sp>
        <p:nvSpPr>
          <p:cNvPr id="9" name="TextBox 8">
            <a:extLst>
              <a:ext uri="{FF2B5EF4-FFF2-40B4-BE49-F238E27FC236}">
                <a16:creationId xmlns:a16="http://schemas.microsoft.com/office/drawing/2014/main" id="{7BFEFFBC-58F8-4573-8410-49009A53A24F}"/>
              </a:ext>
            </a:extLst>
          </p:cNvPr>
          <p:cNvSpPr txBox="1"/>
          <p:nvPr/>
        </p:nvSpPr>
        <p:spPr>
          <a:xfrm>
            <a:off x="655545" y="796389"/>
            <a:ext cx="6096000" cy="369332"/>
          </a:xfrm>
          <a:prstGeom prst="rect">
            <a:avLst/>
          </a:prstGeom>
          <a:noFill/>
        </p:spPr>
        <p:txBody>
          <a:bodyPr wrap="square">
            <a:spAutoFit/>
          </a:bodyPr>
          <a:lstStyle/>
          <a:p>
            <a:r>
              <a:rPr lang="zh-CN" altLang="en-US" b="1" i="0" dirty="0">
                <a:solidFill>
                  <a:srgbClr val="3E3E3E"/>
                </a:solidFill>
                <a:effectLst/>
                <a:latin typeface="微软雅黑" panose="020B0503020204020204" pitchFamily="34" charset="-122"/>
                <a:ea typeface="微软雅黑" panose="020B0503020204020204" pitchFamily="34" charset="-122"/>
              </a:rPr>
              <a:t>疫苗临床评价</a:t>
            </a:r>
            <a:r>
              <a:rPr lang="en-US" altLang="zh-CN" b="1" i="0" dirty="0">
                <a:solidFill>
                  <a:srgbClr val="3E3E3E"/>
                </a:solidFill>
                <a:effectLst/>
                <a:latin typeface="微软雅黑" panose="020B0503020204020204" pitchFamily="34" charset="-122"/>
                <a:ea typeface="微软雅黑" panose="020B0503020204020204" pitchFamily="34" charset="-122"/>
              </a:rPr>
              <a:t>——IgG</a:t>
            </a:r>
            <a:r>
              <a:rPr lang="zh-CN" altLang="en-US" b="1" i="0" dirty="0">
                <a:solidFill>
                  <a:srgbClr val="3E3E3E"/>
                </a:solidFill>
                <a:effectLst/>
                <a:latin typeface="微软雅黑" panose="020B0503020204020204" pitchFamily="34" charset="-122"/>
                <a:ea typeface="微软雅黑" panose="020B0503020204020204" pitchFamily="34" charset="-122"/>
              </a:rPr>
              <a:t>抗体滴度检测</a:t>
            </a:r>
            <a:endParaRPr lang="zh-CN" altLang="en-US" dirty="0"/>
          </a:p>
        </p:txBody>
      </p:sp>
      <p:sp>
        <p:nvSpPr>
          <p:cNvPr id="11" name="TextBox 10">
            <a:extLst>
              <a:ext uri="{FF2B5EF4-FFF2-40B4-BE49-F238E27FC236}">
                <a16:creationId xmlns:a16="http://schemas.microsoft.com/office/drawing/2014/main" id="{097E45D0-9F91-47DD-9DDB-536E5278EED0}"/>
              </a:ext>
            </a:extLst>
          </p:cNvPr>
          <p:cNvSpPr txBox="1"/>
          <p:nvPr/>
        </p:nvSpPr>
        <p:spPr>
          <a:xfrm>
            <a:off x="655545" y="1405596"/>
            <a:ext cx="3670270" cy="923330"/>
          </a:xfrm>
          <a:prstGeom prst="rect">
            <a:avLst/>
          </a:prstGeom>
          <a:noFill/>
        </p:spPr>
        <p:txBody>
          <a:bodyPr wrap="square">
            <a:spAutoFit/>
          </a:bodyPr>
          <a:lstStyle/>
          <a:p>
            <a:r>
              <a:rPr lang="zh-CN" altLang="en-US" dirty="0"/>
              <a:t>https://www.who.int/publications/m/item/draft-landscape-of-covid-19-candidate-vaccines</a:t>
            </a:r>
          </a:p>
        </p:txBody>
      </p:sp>
    </p:spTree>
    <p:extLst>
      <p:ext uri="{BB962C8B-B14F-4D97-AF65-F5344CB8AC3E}">
        <p14:creationId xmlns:p14="http://schemas.microsoft.com/office/powerpoint/2010/main" val="272283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ACD361-5FEC-4D08-9C7E-DABF581FD38A}"/>
              </a:ext>
            </a:extLst>
          </p:cNvPr>
          <p:cNvPicPr>
            <a:picLocks noChangeAspect="1"/>
          </p:cNvPicPr>
          <p:nvPr/>
        </p:nvPicPr>
        <p:blipFill>
          <a:blip r:embed="rId3">
            <a:grayscl/>
          </a:blip>
          <a:stretch>
            <a:fillRect/>
          </a:stretch>
        </p:blipFill>
        <p:spPr>
          <a:xfrm>
            <a:off x="2172263" y="1652231"/>
            <a:ext cx="7308213" cy="3154953"/>
          </a:xfrm>
          <a:prstGeom prst="rect">
            <a:avLst/>
          </a:prstGeom>
        </p:spPr>
      </p:pic>
    </p:spTree>
    <p:extLst>
      <p:ext uri="{BB962C8B-B14F-4D97-AF65-F5344CB8AC3E}">
        <p14:creationId xmlns:p14="http://schemas.microsoft.com/office/powerpoint/2010/main" val="50575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4651979"/>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Data: A large database encompassing the full spectrum of possible anatomies, pathologies, and input data types.</a:t>
            </a:r>
          </a:p>
          <a:p>
            <a:pPr>
              <a:lnSpc>
                <a:spcPct val="150000"/>
              </a:lnSpc>
            </a:pPr>
            <a:r>
              <a:rPr lang="en-US" altLang="zh-CN" sz="2000" dirty="0"/>
              <a:t>Hard to obtain data. Reason:</a:t>
            </a:r>
          </a:p>
          <a:p>
            <a:pPr marL="342900" indent="-342900">
              <a:lnSpc>
                <a:spcPct val="150000"/>
              </a:lnSpc>
              <a:buFont typeface="Arial" panose="020B0604020202020204" pitchFamily="34" charset="0"/>
              <a:buChar char="•"/>
            </a:pPr>
            <a:r>
              <a:rPr lang="en-US" altLang="zh-CN" sz="2000" dirty="0"/>
              <a:t>Highly Sensitive</a:t>
            </a:r>
          </a:p>
          <a:p>
            <a:pPr marL="342900" indent="-342900">
              <a:lnSpc>
                <a:spcPct val="150000"/>
              </a:lnSpc>
              <a:buFont typeface="Arial" panose="020B0604020202020204" pitchFamily="34" charset="0"/>
              <a:buChar char="•"/>
            </a:pPr>
            <a:r>
              <a:rPr lang="en-US" altLang="zh-CN" sz="2000" dirty="0"/>
              <a:t>Regulated usage I: technical, motivational, economic, (deeply rooted in well-known challenges of health information systems for which structural solutions have yet to be found)</a:t>
            </a:r>
          </a:p>
          <a:p>
            <a:pPr marL="342900" indent="-342900">
              <a:lnSpc>
                <a:spcPct val="150000"/>
              </a:lnSpc>
              <a:buFont typeface="Arial" panose="020B0604020202020204" pitchFamily="34" charset="0"/>
              <a:buChar char="•"/>
            </a:pPr>
            <a:r>
              <a:rPr lang="en-US" altLang="zh-CN" sz="2000" dirty="0"/>
              <a:t>Regulated usage II: Political, legal and ethical (an international dialogue aimed at generating consensus on policies and instruments for data sharing.)</a:t>
            </a:r>
          </a:p>
          <a:p>
            <a:pPr marL="342900" indent="-342900">
              <a:lnSpc>
                <a:spcPct val="150000"/>
              </a:lnSpc>
              <a:buFont typeface="Arial" panose="020B0604020202020204" pitchFamily="34" charset="0"/>
              <a:buChar char="•"/>
            </a:pPr>
            <a:endParaRPr lang="zh-CN" altLang="en-US" sz="2000" dirty="0"/>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p:cNvCxnSpPr>
          <p:nvPr/>
        </p:nvCxnSpPr>
        <p:spPr>
          <a:xfrm>
            <a:off x="5873262" y="639276"/>
            <a:ext cx="6318738"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AI-based </a:t>
            </a:r>
            <a:r>
              <a:rPr lang="en-US" altLang="zh-CN" sz="2400" b="1" dirty="0" err="1">
                <a:solidFill>
                  <a:schemeClr val="tx1">
                    <a:lumMod val="75000"/>
                    <a:lumOff val="25000"/>
                  </a:schemeClr>
                </a:solidFill>
              </a:rPr>
              <a:t>tumour</a:t>
            </a:r>
            <a:r>
              <a:rPr lang="en-US" altLang="zh-CN" sz="2400" b="1" dirty="0">
                <a:solidFill>
                  <a:schemeClr val="tx1">
                    <a:lumMod val="75000"/>
                    <a:lumOff val="25000"/>
                  </a:schemeClr>
                </a:solidFill>
              </a:rPr>
              <a:t> detector</a:t>
            </a:r>
            <a:endParaRPr lang="zh-CN" altLang="en-US" sz="2400" b="1" dirty="0">
              <a:solidFill>
                <a:schemeClr val="tx1">
                  <a:lumMod val="75000"/>
                  <a:lumOff val="25000"/>
                </a:schemeClr>
              </a:solidFill>
            </a:endParaRPr>
          </a:p>
        </p:txBody>
      </p:sp>
      <p:sp>
        <p:nvSpPr>
          <p:cNvPr id="12" name="TextBox 11">
            <a:extLst>
              <a:ext uri="{FF2B5EF4-FFF2-40B4-BE49-F238E27FC236}">
                <a16:creationId xmlns:a16="http://schemas.microsoft.com/office/drawing/2014/main" id="{4AB05C59-03E6-47B5-8211-D089BF61CFD2}"/>
              </a:ext>
            </a:extLst>
          </p:cNvPr>
          <p:cNvSpPr txBox="1"/>
          <p:nvPr/>
        </p:nvSpPr>
        <p:spPr>
          <a:xfrm>
            <a:off x="3127024" y="6557394"/>
            <a:ext cx="9064986" cy="276999"/>
          </a:xfrm>
          <a:prstGeom prst="rect">
            <a:avLst/>
          </a:prstGeom>
          <a:noFill/>
        </p:spPr>
        <p:txBody>
          <a:bodyPr wrap="square">
            <a:spAutoFit/>
          </a:bodyPr>
          <a:lstStyle/>
          <a:p>
            <a:pPr algn="r"/>
            <a:r>
              <a:rPr lang="en-US" altLang="zh-CN" sz="1200" dirty="0"/>
              <a:t>Ref: Van </a:t>
            </a:r>
            <a:r>
              <a:rPr lang="en-US" altLang="zh-CN" sz="1200" dirty="0" err="1"/>
              <a:t>Panhuis</a:t>
            </a:r>
            <a:r>
              <a:rPr lang="en-US" altLang="zh-CN" sz="1200" dirty="0"/>
              <a:t>, W. G. et al. A systematic review of barriers to data sharing in public health. BMC Public Health 14, 1144 (2014).</a:t>
            </a:r>
            <a:endParaRPr lang="zh-CN" altLang="en-US" sz="1200" dirty="0"/>
          </a:p>
        </p:txBody>
      </p:sp>
    </p:spTree>
    <p:extLst>
      <p:ext uri="{BB962C8B-B14F-4D97-AF65-F5344CB8AC3E}">
        <p14:creationId xmlns:p14="http://schemas.microsoft.com/office/powerpoint/2010/main" val="4095624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fade">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fade">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fade">
                                      <p:cBhvr>
                                        <p:cTn id="2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E3EB1709-6D20-4440-8800-976CC5E9712E}"/>
              </a:ext>
            </a:extLst>
          </p:cNvPr>
          <p:cNvSpPr/>
          <p:nvPr/>
        </p:nvSpPr>
        <p:spPr>
          <a:xfrm>
            <a:off x="984335" y="1296263"/>
            <a:ext cx="10148121" cy="4190314"/>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t>Data: A large database encompassing the full spectrum of possible anatomies, pathologies, and input data types.</a:t>
            </a:r>
          </a:p>
          <a:p>
            <a:pPr>
              <a:lnSpc>
                <a:spcPct val="150000"/>
              </a:lnSpc>
            </a:pPr>
            <a:r>
              <a:rPr lang="en-US" altLang="zh-CN" sz="2000" dirty="0"/>
              <a:t>Hard to obtain data. Reason:</a:t>
            </a:r>
          </a:p>
          <a:p>
            <a:pPr marL="342900" indent="-342900">
              <a:lnSpc>
                <a:spcPct val="150000"/>
              </a:lnSpc>
              <a:buFont typeface="Arial" panose="020B0604020202020204" pitchFamily="34" charset="0"/>
              <a:buChar char="•"/>
            </a:pPr>
            <a:r>
              <a:rPr lang="en-US" altLang="zh-CN" sz="2000" dirty="0"/>
              <a:t>Highly Sensitive</a:t>
            </a:r>
          </a:p>
          <a:p>
            <a:pPr marL="342900" indent="-342900">
              <a:lnSpc>
                <a:spcPct val="150000"/>
              </a:lnSpc>
              <a:buFont typeface="Arial" panose="020B0604020202020204" pitchFamily="34" charset="0"/>
              <a:buChar char="•"/>
            </a:pPr>
            <a:r>
              <a:rPr lang="en-US" altLang="zh-CN" sz="2000" dirty="0"/>
              <a:t>Regulated usage</a:t>
            </a:r>
          </a:p>
          <a:p>
            <a:pPr marL="342900" indent="-342900">
              <a:lnSpc>
                <a:spcPct val="150000"/>
              </a:lnSpc>
              <a:buFont typeface="Arial" panose="020B0604020202020204" pitchFamily="34" charset="0"/>
              <a:buChar char="•"/>
            </a:pPr>
            <a:r>
              <a:rPr lang="en-US" altLang="zh-CN" sz="2000" dirty="0"/>
              <a:t>Considerable time, effort, and expense for collecting, curating, and maintaining a high-quality data set</a:t>
            </a:r>
          </a:p>
          <a:p>
            <a:pPr marL="800100" lvl="1" indent="-342900">
              <a:lnSpc>
                <a:spcPct val="150000"/>
              </a:lnSpc>
              <a:buFont typeface="Arial" panose="020B0604020202020204" pitchFamily="34" charset="0"/>
              <a:buChar char="•"/>
            </a:pPr>
            <a:r>
              <a:rPr lang="en-US" altLang="zh-CN" sz="2000" dirty="0"/>
              <a:t>Significant business value</a:t>
            </a:r>
          </a:p>
          <a:p>
            <a:pPr marL="800100" lvl="1" indent="-342900">
              <a:lnSpc>
                <a:spcPct val="150000"/>
              </a:lnSpc>
              <a:buFont typeface="Arial" panose="020B0604020202020204" pitchFamily="34" charset="0"/>
              <a:buChar char="•"/>
            </a:pPr>
            <a:r>
              <a:rPr lang="en-US" altLang="zh-CN" sz="2000" dirty="0"/>
              <a:t>Have to retain fine-grained control over the data that they have gathered. </a:t>
            </a:r>
          </a:p>
        </p:txBody>
      </p:sp>
      <p:grpSp>
        <p:nvGrpSpPr>
          <p:cNvPr id="28" name="组合 27"/>
          <p:cNvGrpSpPr/>
          <p:nvPr/>
        </p:nvGrpSpPr>
        <p:grpSpPr>
          <a:xfrm>
            <a:off x="876622" y="365759"/>
            <a:ext cx="934836" cy="547035"/>
            <a:chOff x="681733" y="299449"/>
            <a:chExt cx="1084923" cy="634861"/>
          </a:xfrm>
        </p:grpSpPr>
        <p:sp>
          <p:nvSpPr>
            <p:cNvPr id="26" name="圆角矩形 25"/>
            <p:cNvSpPr/>
            <p:nvPr/>
          </p:nvSpPr>
          <p:spPr>
            <a:xfrm rot="2700000">
              <a:off x="681733" y="299449"/>
              <a:ext cx="634861" cy="634861"/>
            </a:xfrm>
            <a:prstGeom prst="roundRect">
              <a:avLst/>
            </a:prstGeom>
            <a:gradFill flip="none" rotWithShape="1">
              <a:gsLst>
                <a:gs pos="0">
                  <a:srgbClr val="FF5130">
                    <a:alpha val="90000"/>
                  </a:srgbClr>
                </a:gs>
                <a:gs pos="100000">
                  <a:srgbClr val="DE257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rot="2700000">
              <a:off x="1131795" y="299449"/>
              <a:ext cx="634861" cy="634861"/>
            </a:xfrm>
            <a:prstGeom prst="roundRect">
              <a:avLst/>
            </a:prstGeom>
            <a:gradFill flip="none" rotWithShape="1">
              <a:gsLst>
                <a:gs pos="0">
                  <a:srgbClr val="37D1DC">
                    <a:alpha val="90000"/>
                  </a:srgbClr>
                </a:gs>
                <a:gs pos="100000">
                  <a:srgbClr val="5B87E5">
                    <a:alpha val="90000"/>
                  </a:srgbClr>
                </a:gs>
              </a:gsLst>
              <a:lin ang="2700000" scaled="1"/>
              <a:tileRect/>
            </a:gra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p:cNvCxnSpPr/>
          <p:nvPr/>
        </p:nvCxnSpPr>
        <p:spPr>
          <a:xfrm>
            <a:off x="0" y="639276"/>
            <a:ext cx="69877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130936" y="639276"/>
            <a:ext cx="8061064"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CBCE2F27-1948-4AAF-B7D2-B7B4F23C2784}"/>
              </a:ext>
            </a:extLst>
          </p:cNvPr>
          <p:cNvSpPr/>
          <p:nvPr/>
        </p:nvSpPr>
        <p:spPr>
          <a:xfrm>
            <a:off x="1980342" y="369102"/>
            <a:ext cx="4594629" cy="494751"/>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b="1" dirty="0">
                <a:solidFill>
                  <a:schemeClr val="tx1">
                    <a:lumMod val="75000"/>
                    <a:lumOff val="25000"/>
                  </a:schemeClr>
                </a:solidFill>
              </a:rPr>
              <a:t>AI-based </a:t>
            </a:r>
            <a:r>
              <a:rPr lang="en-US" altLang="zh-CN" sz="2400" b="1" dirty="0" err="1">
                <a:solidFill>
                  <a:schemeClr val="tx1">
                    <a:lumMod val="75000"/>
                    <a:lumOff val="25000"/>
                  </a:schemeClr>
                </a:solidFill>
              </a:rPr>
              <a:t>tumour</a:t>
            </a:r>
            <a:r>
              <a:rPr lang="en-US" altLang="zh-CN" sz="2400" b="1" dirty="0">
                <a:solidFill>
                  <a:schemeClr val="tx1">
                    <a:lumMod val="75000"/>
                    <a:lumOff val="25000"/>
                  </a:schemeClr>
                </a:solidFill>
              </a:rPr>
              <a:t> detector</a:t>
            </a:r>
            <a:endParaRPr lang="zh-CN" altLang="en-US" sz="2400" b="1" dirty="0">
              <a:solidFill>
                <a:schemeClr val="tx1">
                  <a:lumMod val="75000"/>
                  <a:lumOff val="25000"/>
                </a:schemeClr>
              </a:solidFill>
            </a:endParaRPr>
          </a:p>
        </p:txBody>
      </p:sp>
    </p:spTree>
    <p:extLst>
      <p:ext uri="{BB962C8B-B14F-4D97-AF65-F5344CB8AC3E}">
        <p14:creationId xmlns:p14="http://schemas.microsoft.com/office/powerpoint/2010/main" val="27518467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xEl>
                                              <p:pRg st="3" end="3"/>
                                            </p:txEl>
                                          </p:spTgt>
                                        </p:tgtEl>
                                        <p:attrNameLst>
                                          <p:attrName>style.visibility</p:attrName>
                                        </p:attrNameLst>
                                      </p:cBhvr>
                                      <p:to>
                                        <p:strVal val="visible"/>
                                      </p:to>
                                    </p:set>
                                    <p:animEffect transition="in" filter="fade">
                                      <p:cBhvr>
                                        <p:cTn id="7" dur="500"/>
                                        <p:tgtEl>
                                          <p:spTgt spid="2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4" end="4"/>
                                            </p:txEl>
                                          </p:spTgt>
                                        </p:tgtEl>
                                        <p:attrNameLst>
                                          <p:attrName>style.visibility</p:attrName>
                                        </p:attrNameLst>
                                      </p:cBhvr>
                                      <p:to>
                                        <p:strVal val="visible"/>
                                      </p:to>
                                    </p:set>
                                    <p:animEffect transition="in" filter="fade">
                                      <p:cBhvr>
                                        <p:cTn id="12" dur="500"/>
                                        <p:tgtEl>
                                          <p:spTgt spid="20">
                                            <p:txEl>
                                              <p:pRg st="4" end="4"/>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xEl>
                                              <p:pRg st="5" end="5"/>
                                            </p:txEl>
                                          </p:spTgt>
                                        </p:tgtEl>
                                        <p:attrNameLst>
                                          <p:attrName>style.visibility</p:attrName>
                                        </p:attrNameLst>
                                      </p:cBhvr>
                                      <p:to>
                                        <p:strVal val="visible"/>
                                      </p:to>
                                    </p:set>
                                    <p:animEffect transition="in" filter="fade">
                                      <p:cBhvr>
                                        <p:cTn id="15" dur="500"/>
                                        <p:tgtEl>
                                          <p:spTgt spid="20">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xEl>
                                              <p:pRg st="6" end="6"/>
                                            </p:txEl>
                                          </p:spTgt>
                                        </p:tgtEl>
                                        <p:attrNameLst>
                                          <p:attrName>style.visibility</p:attrName>
                                        </p:attrNameLst>
                                      </p:cBhvr>
                                      <p:to>
                                        <p:strVal val="visible"/>
                                      </p:to>
                                    </p:set>
                                    <p:animEffect transition="in" filter="fade">
                                      <p:cBhvr>
                                        <p:cTn id="18" dur="500"/>
                                        <p:tgtEl>
                                          <p:spTgt spid="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1464</TotalTime>
  <Words>4705</Words>
  <Application>Microsoft Office PowerPoint</Application>
  <PresentationFormat>Widescreen</PresentationFormat>
  <Paragraphs>453</Paragraphs>
  <Slides>42</Slides>
  <Notes>42</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AdvOT3b30f6db.B</vt:lpstr>
      <vt:lpstr>AdvOT46dcae81</vt:lpstr>
      <vt:lpstr>AdvOT46dcae81+20</vt:lpstr>
      <vt:lpstr>AdvOT46dcae81+fb</vt:lpstr>
      <vt:lpstr>-apple-system</vt:lpstr>
      <vt:lpstr>微软雅黑</vt:lpstr>
      <vt:lpstr>时尚中黑简体</vt:lpstr>
      <vt:lpstr>等线</vt:lpstr>
      <vt:lpstr>Arial</vt:lpstr>
      <vt:lpstr>Calibri</vt:lpstr>
      <vt:lpstr>Cambria Math</vt:lpstr>
      <vt:lpstr>Open Sans</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通用商务</dc:title>
  <dc:creator>第一PPT</dc:creator>
  <cp:keywords>www.1ppt.com</cp:keywords>
  <dc:description>www.1ppt.com</dc:description>
  <cp:lastModifiedBy>Wenhan Wu</cp:lastModifiedBy>
  <cp:revision>109</cp:revision>
  <dcterms:created xsi:type="dcterms:W3CDTF">2017-07-19T08:43:09Z</dcterms:created>
  <dcterms:modified xsi:type="dcterms:W3CDTF">2020-11-26T15:56:18Z</dcterms:modified>
</cp:coreProperties>
</file>