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9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1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8942" y="2542237"/>
            <a:ext cx="9494116" cy="1773526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Рассеяние и захват темной материи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2015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6000" y="1053000"/>
            <a:ext cx="691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Темная материя (ТМ) – один из основных компонентов Вселенной. Ее природа и состав не известны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Существуют различные кандидаты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Различные методы поиска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 отдачи (прямой)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В ускорителях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Измерение потоков продуктов аннигиляции (после накопления в небесных телах)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В данной работе рассматривается влияние неупругого рассеяния на захват.</a:t>
            </a:r>
            <a:endParaRPr lang="ru-RU" sz="2400" kern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36000" y="837000"/>
                <a:ext cx="10224000" cy="6067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Лагранжиан взаимодействия с нуклоном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𝐼𝑁𝑇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</a:rPr>
                        <m:t>𝜓</m:t>
                      </m:r>
                      <m:acc>
                        <m:accPr>
                          <m:chr m:val="̅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Квадрат матричного элемента</a:t>
                </a:r>
              </a:p>
              <a:p>
                <a:pPr lvl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4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  <m:r>
                                <a:rPr lang="ru-RU" sz="2400" i="1"/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ru-RU" sz="2400" i="1"/>
                                <m:t>𝑘</m:t>
                              </m:r>
                            </m:e>
                            <m:sup>
                              <m:r>
                                <a:rPr lang="ru-RU" sz="2400" i="1"/>
                                <m:t>′</m:t>
                              </m:r>
                            </m:sup>
                          </m:sSup>
                          <m:r>
                            <a:rPr lang="ru-RU" sz="2400" i="1"/>
                            <m:t>𝑘</m:t>
                          </m:r>
                          <m:r>
                            <a:rPr lang="ru-RU" sz="2400" i="1"/>
                            <m:t>+</m:t>
                          </m:r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  <m:r>
                                <a:rPr lang="ru-RU" sz="2400" i="1"/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ru-RU" sz="2400" i="1"/>
                                <m:t>𝑚</m:t>
                              </m:r>
                            </m:e>
                            <m:sub>
                              <m:r>
                                <a:rPr lang="ru-RU" sz="2400" i="1"/>
                                <m:t>𝜒</m:t>
                              </m:r>
                            </m:sub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  <m:r>
                                <a:rPr lang="ru-RU" sz="2400" i="1"/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ru-RU" sz="2400" i="1"/>
                                <m:t>𝑝</m:t>
                              </m:r>
                            </m:e>
                            <m:sup>
                              <m:r>
                                <a:rPr lang="ru-RU" sz="2400" i="1"/>
                                <m:t>′</m:t>
                              </m:r>
                            </m:sup>
                          </m:sSup>
                          <m:r>
                            <a:rPr lang="ru-RU" sz="2400" i="1"/>
                            <m:t>𝑝</m:t>
                          </m:r>
                          <m:r>
                            <a:rPr lang="ru-RU" sz="2400" i="1"/>
                            <m:t>+</m:t>
                          </m:r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  <m:r>
                                <a:rPr lang="ru-RU" sz="2400" i="1"/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ru-RU" sz="2400" i="1"/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/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ru-RU" sz="2400" i="1"/>
                                <m:t>𝑚</m:t>
                              </m:r>
                            </m:e>
                            <m:sub>
                              <m:r>
                                <a:rPr lang="ru-RU" sz="2400" i="1"/>
                                <m:t>𝑁</m:t>
                              </m:r>
                            </m:sub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Нерелятивистский случай:</a:t>
                </a:r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/>
                        </m:ctrlPr>
                      </m:sSubSupPr>
                      <m:e>
                        <m:r>
                          <a:rPr lang="ru-RU" sz="2400" i="1"/>
                          <m:t>𝑎</m:t>
                        </m:r>
                      </m:e>
                      <m:sub>
                        <m:r>
                          <a:rPr lang="ru-RU" sz="2400" i="1"/>
                          <m:t>1</m:t>
                        </m:r>
                      </m:sub>
                      <m:sup>
                        <m:r>
                          <a:rPr lang="ru-RU" sz="2400" i="1"/>
                          <m:t>2</m:t>
                        </m:r>
                      </m:sup>
                    </m:sSubSup>
                    <m:r>
                      <a:rPr lang="ru-RU" sz="2400" i="1"/>
                      <m:t>≠0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/>
                        </m:ctrlPr>
                      </m:sSubSupPr>
                      <m:e>
                        <m:r>
                          <a:rPr lang="ru-RU" sz="2400" i="1"/>
                          <m:t>𝑎</m:t>
                        </m:r>
                      </m:e>
                      <m:sub>
                        <m:r>
                          <a:rPr lang="ru-RU" sz="2400" i="1"/>
                          <m:t>2</m:t>
                        </m:r>
                      </m:sub>
                      <m:sup>
                        <m:r>
                          <a:rPr lang="ru-RU" sz="2400" i="1"/>
                          <m:t>2</m:t>
                        </m:r>
                      </m:sup>
                    </m:sSubSup>
                    <m:r>
                      <a:rPr lang="ru-RU" sz="2400" i="1"/>
                      <m:t>≠0</m:t>
                    </m:r>
                  </m:oMath>
                </a14:m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en-US" sz="2400" i="1"/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/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r>
                        <a:rPr lang="en-US" sz="2400" i="1"/>
                        <m:t>=16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ru-RU" sz="2400" i="1"/>
                                <m:t>𝑎</m:t>
                              </m:r>
                            </m:e>
                            <m:sub>
                              <m:r>
                                <a:rPr lang="ru-RU" sz="2400" i="1"/>
                                <m:t>1</m:t>
                              </m:r>
                            </m:sub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ru-RU" sz="2400" i="1"/>
                                <m:t>𝑎</m:t>
                              </m:r>
                            </m:e>
                            <m:sub>
                              <m:r>
                                <a:rPr lang="ru-RU" sz="2400" i="1"/>
                                <m:t>2</m:t>
                              </m:r>
                            </m:sub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en-US" sz="2400" i="1"/>
                            <m:t>𝑚</m:t>
                          </m:r>
                        </m:e>
                        <m:sub>
                          <m:r>
                            <a:rPr lang="en-US" sz="2400" i="1"/>
                            <m:t>𝑁</m:t>
                          </m:r>
                        </m:sub>
                        <m:sup>
                          <m:r>
                            <a:rPr lang="en-US" sz="2400" i="1"/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en-US" sz="2400" i="1"/>
                            <m:t>𝑚</m:t>
                          </m:r>
                        </m:e>
                        <m:sub>
                          <m:r>
                            <a:rPr lang="en-US" sz="2400" i="1"/>
                            <m:t>𝑘</m:t>
                          </m:r>
                        </m:sub>
                        <m:sup>
                          <m:r>
                            <a:rPr lang="en-US" sz="2400" i="1"/>
                            <m:t>2</m:t>
                          </m:r>
                        </m:sup>
                      </m:sSub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en-US" sz="2400" i="1"/>
                            <m:t>𝑑</m:t>
                          </m:r>
                          <m:r>
                            <a:rPr lang="en-US" sz="2400" i="1"/>
                            <m:t>𝜎</m:t>
                          </m:r>
                        </m:num>
                        <m:den>
                          <m:r>
                            <a:rPr lang="en-US" sz="2400" i="1"/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/>
                            <m:t>Ω</m:t>
                          </m:r>
                        </m:den>
                      </m:f>
                      <m:r>
                        <a:rPr lang="en-US" sz="2400" i="1"/>
                        <m:t>=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𝜎</m:t>
                              </m:r>
                            </m:e>
                            <m:sub>
                              <m:r>
                                <a:rPr lang="ru-RU" sz="2400" i="1"/>
                                <m:t>0</m:t>
                              </m:r>
                              <m:r>
                                <a:rPr lang="en-US" sz="2400" i="1"/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/>
                            <m:t>4</m:t>
                          </m:r>
                          <m:r>
                            <a:rPr lang="ru-RU" sz="2400" i="1"/>
                            <m:t>𝜋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/>
                        </m:ctrlPr>
                      </m:sSubSupPr>
                      <m:e>
                        <m:r>
                          <a:rPr lang="ru-RU" sz="2400" i="1"/>
                          <m:t>𝑎</m:t>
                        </m:r>
                      </m:e>
                      <m:sub>
                        <m:r>
                          <a:rPr lang="ru-RU" sz="2400" i="1"/>
                          <m:t>1</m:t>
                        </m:r>
                      </m:sub>
                      <m:sup>
                        <m:r>
                          <a:rPr lang="ru-RU" sz="2400" i="1"/>
                          <m:t>2</m:t>
                        </m:r>
                      </m:sup>
                    </m:sSubSup>
                    <m:r>
                      <a:rPr lang="ru-RU" sz="2400" i="1"/>
                      <m:t>=0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/>
                        </m:ctrlPr>
                      </m:sSubSupPr>
                      <m:e>
                        <m:r>
                          <a:rPr lang="ru-RU" sz="2400" i="1"/>
                          <m:t>𝑎</m:t>
                        </m:r>
                      </m:e>
                      <m:sub>
                        <m:r>
                          <a:rPr lang="ru-RU" sz="2400" i="1"/>
                          <m:t>2</m:t>
                        </m:r>
                      </m:sub>
                      <m:sup>
                        <m:r>
                          <a:rPr lang="ru-RU" sz="2400" i="1"/>
                          <m:t>2</m:t>
                        </m:r>
                      </m:sup>
                    </m:sSubSup>
                    <m:r>
                      <a:rPr lang="ru-RU" sz="2400" i="1"/>
                      <m:t>≠0</m:t>
                    </m:r>
                  </m:oMath>
                </a14:m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en-US" sz="2400" i="1"/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/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r>
                        <a:rPr lang="en-US" sz="2400" i="1"/>
                        <m:t>=8</m:t>
                      </m:r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ru-RU" sz="2400" i="1"/>
                            <m:t>𝑏</m:t>
                          </m:r>
                        </m:e>
                        <m:sub>
                          <m:r>
                            <a:rPr lang="ru-RU" sz="2400" i="1"/>
                            <m:t>1</m:t>
                          </m:r>
                        </m:sub>
                        <m:sup>
                          <m:r>
                            <a:rPr lang="ru-RU" sz="2400" i="1"/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ru-RU" sz="2400" i="1"/>
                            <m:t>𝑎</m:t>
                          </m:r>
                        </m:e>
                        <m:sub>
                          <m:r>
                            <a:rPr lang="ru-RU" sz="2400" i="1"/>
                            <m:t>2</m:t>
                          </m:r>
                        </m:sub>
                        <m:sup>
                          <m:r>
                            <a:rPr lang="ru-RU" sz="2400" i="1"/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en-US" sz="2400" i="1"/>
                            <m:t>𝑚</m:t>
                          </m:r>
                        </m:e>
                        <m:sub>
                          <m:r>
                            <a:rPr lang="en-US" sz="2400" i="1"/>
                            <m:t>𝑁</m:t>
                          </m:r>
                        </m:sub>
                        <m:sup>
                          <m:r>
                            <a:rPr lang="en-US" sz="2400" i="1"/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−</m:t>
                          </m:r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r>
                                        <a:rPr lang="en-US" sz="2400" i="1"/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400" i="1"/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/>
                                    <m:t>−</m:t>
                                  </m:r>
                                  <m:r>
                                    <a:rPr lang="en-US" sz="2400" i="1"/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en-US" sz="2400" i="1"/>
                            <m:t>𝑑</m:t>
                          </m:r>
                          <m:r>
                            <a:rPr lang="en-US" sz="2400" i="1"/>
                            <m:t>𝜎</m:t>
                          </m:r>
                        </m:num>
                        <m:den>
                          <m:r>
                            <a:rPr lang="en-US" sz="2400" i="1"/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/>
                            <m:t>Ω</m:t>
                          </m:r>
                        </m:den>
                      </m:f>
                      <m:r>
                        <a:rPr lang="en-US" sz="2400" i="1"/>
                        <m:t>=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𝜎</m:t>
                              </m:r>
                            </m:e>
                            <m:sub>
                              <m:r>
                                <a:rPr lang="ru-RU" sz="2400" i="1"/>
                                <m:t>0</m:t>
                              </m:r>
                              <m:r>
                                <a:rPr lang="en-US" sz="2400" i="1"/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/>
                            <m:t>4</m:t>
                          </m:r>
                          <m:r>
                            <a:rPr lang="ru-RU" sz="2400" i="1"/>
                            <m:t>𝜋</m:t>
                          </m:r>
                        </m:den>
                      </m:f>
                      <m:r>
                        <a:rPr lang="en-US" sz="2400" i="1"/>
                        <m:t>⋅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400" i="1"/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400"/>
                                            <m:t>k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/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/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2400" i="1"/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/>
                                        <m:t>k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/>
                            <m:t>2</m:t>
                          </m:r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/>
                                    <m:t>k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/>
                                <m:t>0</m:t>
                              </m:r>
                            </m:sub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/>
                        </m:ctrlPr>
                      </m:sSubSupPr>
                      <m:e>
                        <m:r>
                          <a:rPr lang="ru-RU" sz="2400" i="1"/>
                          <m:t>𝑎</m:t>
                        </m:r>
                      </m:e>
                      <m:sub>
                        <m:r>
                          <a:rPr lang="ru-RU" sz="2400" i="1"/>
                          <m:t>1</m:t>
                        </m:r>
                      </m:sub>
                      <m:sup>
                        <m:r>
                          <a:rPr lang="ru-RU" sz="2400" i="1"/>
                          <m:t>2</m:t>
                        </m:r>
                      </m:sup>
                    </m:sSubSup>
                    <m:r>
                      <a:rPr lang="ru-RU" sz="2400" i="1"/>
                      <m:t>=0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/>
                        </m:ctrlPr>
                      </m:sSubSupPr>
                      <m:e>
                        <m:r>
                          <a:rPr lang="ru-RU" sz="2400" i="1"/>
                          <m:t>𝑎</m:t>
                        </m:r>
                      </m:e>
                      <m:sub>
                        <m:r>
                          <a:rPr lang="ru-RU" sz="2400" i="1"/>
                          <m:t>2</m:t>
                        </m:r>
                      </m:sub>
                      <m:sup>
                        <m:r>
                          <a:rPr lang="ru-RU" sz="2400" i="1"/>
                          <m:t>2</m:t>
                        </m:r>
                      </m:sup>
                    </m:sSubSup>
                    <m:r>
                      <a:rPr lang="ru-RU" sz="2400" i="1"/>
                      <m:t>=0</m:t>
                    </m:r>
                  </m:oMath>
                </a14:m>
                <a:endParaRPr lang="ru-RU" sz="2400" dirty="0"/>
              </a:p>
              <a:p>
                <a:pPr lvl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en-US" sz="2400" i="1"/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/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r>
                        <a:rPr lang="en-US" sz="2400" i="1"/>
                        <m:t>=4</m:t>
                      </m:r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ru-RU" sz="2400" i="1"/>
                            <m:t>𝑏</m:t>
                          </m:r>
                        </m:e>
                        <m:sub>
                          <m:r>
                            <a:rPr lang="ru-RU" sz="2400" i="1"/>
                            <m:t>1</m:t>
                          </m:r>
                        </m:sub>
                        <m:sup>
                          <m:r>
                            <a:rPr lang="ru-RU" sz="2400" i="1"/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ru-RU" sz="2400" i="1"/>
                            <m:t>𝑏</m:t>
                          </m:r>
                        </m:e>
                        <m:sub>
                          <m:r>
                            <a:rPr lang="ru-RU" sz="2400" i="1"/>
                            <m:t>2</m:t>
                          </m:r>
                        </m:sub>
                        <m:sup>
                          <m:r>
                            <a:rPr lang="ru-RU" sz="2400" i="1"/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en-US" sz="2400" i="1"/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/>
                                    <m:t>′</m:t>
                                  </m:r>
                                </m:sup>
                              </m:sSup>
                              <m:r>
                                <a:rPr lang="en-US" sz="2400" i="1"/>
                                <m:t>−</m:t>
                              </m:r>
                              <m:r>
                                <a:rPr lang="en-US" sz="2400" i="1"/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en-US" sz="2400" i="1"/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i="1"/>
                                    <m:t>′</m:t>
                                  </m:r>
                                </m:sup>
                              </m:sSup>
                              <m:r>
                                <a:rPr lang="en-US" sz="2400" i="1"/>
                                <m:t>−</m:t>
                              </m:r>
                              <m:r>
                                <a:rPr lang="en-US" sz="2400" i="1"/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en-US" sz="2400" i="1"/>
                            <m:t>𝑑</m:t>
                          </m:r>
                          <m:r>
                            <a:rPr lang="en-US" sz="2400" i="1"/>
                            <m:t>𝜎</m:t>
                          </m:r>
                        </m:num>
                        <m:den>
                          <m:r>
                            <a:rPr lang="en-US" sz="2400" i="1"/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/>
                            <m:t>Ω</m:t>
                          </m:r>
                        </m:den>
                      </m:f>
                      <m:r>
                        <a:rPr lang="en-US" sz="2400" i="1"/>
                        <m:t>=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𝜎</m:t>
                              </m:r>
                            </m:e>
                            <m:sub>
                              <m:r>
                                <a:rPr lang="ru-RU" sz="2400" i="1"/>
                                <m:t>0</m:t>
                              </m:r>
                              <m:r>
                                <a:rPr lang="en-US" sz="2400" i="1"/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/>
                            <m:t>4</m:t>
                          </m:r>
                          <m:r>
                            <a:rPr lang="ru-RU" sz="2400" i="1"/>
                            <m:t>𝜋</m:t>
                          </m:r>
                        </m:den>
                      </m:f>
                      <m:r>
                        <a:rPr lang="en-US" sz="2400" i="1"/>
                        <m:t>⋅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en-US" sz="2400" i="1"/>
                            <m:t>3</m:t>
                          </m:r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400" i="1"/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400"/>
                                            <m:t>k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/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/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2400" i="1"/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/>
                                        <m:t>k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/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/>
                            <m:t>16</m:t>
                          </m:r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/>
                                    <m:t>k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/>
                                <m:t>0</m:t>
                              </m:r>
                            </m:sub>
                            <m:sup>
                              <m:r>
                                <a:rPr lang="ru-RU" sz="2400" i="1"/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837000"/>
                <a:ext cx="10224000" cy="6067238"/>
              </a:xfrm>
              <a:prstGeom prst="rect">
                <a:avLst/>
              </a:prstGeom>
              <a:blipFill>
                <a:blip r:embed="rId2"/>
                <a:stretch>
                  <a:fillRect l="-954" t="-1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061694"/>
                  </p:ext>
                </p:extLst>
              </p:nvPr>
            </p:nvGraphicFramePr>
            <p:xfrm>
              <a:off x="336000" y="1269000"/>
              <a:ext cx="7632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843899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88101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Потенциал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32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00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kern="14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kern="14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0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kern="0">
                                        <a:effectLst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kern="14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kern="14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kern="0">
                                        <a:effectLst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11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kern="0" smtClean="0">
                                    <a:effectLst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kern="14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kern="14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kern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kern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061694"/>
                  </p:ext>
                </p:extLst>
              </p:nvPr>
            </p:nvGraphicFramePr>
            <p:xfrm>
              <a:off x="336000" y="1269000"/>
              <a:ext cx="7632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843899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88101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885" r="-322" b="-4769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95798" r="-98891" b="-3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95798" r="-322" b="-3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167626" r="-98891" b="-2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167626" r="-322" b="-2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267626" r="-98891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267626" r="-322" b="-1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365000" r="-98891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365000" r="-322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7968000" y="1989000"/>
                <a:ext cx="4136324" cy="1881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яд</m:t>
                              </m:r>
                            </m:sub>
                          </m:sSub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яд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00" y="1989000"/>
                <a:ext cx="4136324" cy="1881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0яд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845000"/>
            <a:ext cx="4609838" cy="2726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6" name="Прямоугольник 85"/>
              <p:cNvSpPr/>
              <p:nvPr/>
            </p:nvSpPr>
            <p:spPr>
              <a:xfrm>
                <a:off x="6096000" y="2133000"/>
                <a:ext cx="5423216" cy="914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33000"/>
                <a:ext cx="5423216" cy="914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Прямоугольник 87"/>
              <p:cNvSpPr/>
              <p:nvPr/>
            </p:nvSpPr>
            <p:spPr>
              <a:xfrm>
                <a:off x="6096000" y="5085000"/>
                <a:ext cx="4887300" cy="929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64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85000"/>
                <a:ext cx="4887300" cy="929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6096000" y="3573000"/>
                <a:ext cx="5184000" cy="10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i="1"/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i="1"/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/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ru-RU" sz="2400" i="1"/>
                                        <m:t>𝑞</m:t>
                                      </m:r>
                                    </m:den>
                                  </m:f>
                                  <m:r>
                                    <a:rPr lang="ru-RU" sz="240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400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ru-RU" sz="2400" i="1"/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73000"/>
                <a:ext cx="5184000" cy="1054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336000" y="1053000"/>
            <a:ext cx="337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Кинематика процесса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00" y="981000"/>
            <a:ext cx="6280766" cy="244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928000" y="3501000"/>
                <a:ext cx="2402388" cy="83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000" y="3501000"/>
                <a:ext cx="2402388" cy="83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592000" y="3501000"/>
                <a:ext cx="3600000" cy="827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00" y="3501000"/>
                <a:ext cx="3600000" cy="827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красная сфера внутри зеленой. Происходит неупругий процесс.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упругое столкновение. Неупругий вклад не учитывается.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частица ТМ не замечает ядро и не захватывается.</a:t>
                </a: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  <a:blipFill>
                <a:blip r:embed="rId5"/>
                <a:stretch>
                  <a:fillRect l="-755" t="-2417" r="-809" b="-4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0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2640000" y="1845000"/>
                <a:ext cx="5112000" cy="924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ЛСО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≲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ЛСО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00" y="1845000"/>
                <a:ext cx="5112000" cy="924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36000" y="1053000"/>
            <a:ext cx="54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Условие неупругости захвата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000" y="3141000"/>
            <a:ext cx="54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Для Солнца не выполняется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056000" y="3861000"/>
                <a:ext cx="10409516" cy="100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𝑒𝑠𝑐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≥4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𝑒𝑠𝑐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≳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3861000"/>
                <a:ext cx="10409516" cy="100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336000" y="5301000"/>
                <a:ext cx="10008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Для земли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ЛСО</m:t>
                        </m:r>
                      </m:sub>
                    </m:sSub>
                  </m:oMath>
                </a14:m>
                <a:r>
                  <a:rPr lang="ru-RU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–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sz="2400" dirty="0" smtClean="0">
                    <a:latin typeface="Cambria Math" panose="02040503050406030204" pitchFamily="18" charset="0"/>
                  </a:rPr>
                  <a:t>выполняется, если массы различаются значительно</a:t>
                </a:r>
                <a:endParaRPr lang="ru-RU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5301000"/>
                <a:ext cx="10008000" cy="830997"/>
              </a:xfrm>
              <a:prstGeom prst="rect">
                <a:avLst/>
              </a:prstGeom>
              <a:blipFill>
                <a:blip r:embed="rId4"/>
                <a:stretch>
                  <a:fillRect l="-974" t="-8088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6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65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Тема Office</vt:lpstr>
      <vt:lpstr>Рассеяние и захват темной материи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MainUser</dc:creator>
  <cp:lastModifiedBy>MainUser</cp:lastModifiedBy>
  <cp:revision>19</cp:revision>
  <dcterms:created xsi:type="dcterms:W3CDTF">2021-07-04T07:47:38Z</dcterms:created>
  <dcterms:modified xsi:type="dcterms:W3CDTF">2021-07-04T12:31:53Z</dcterms:modified>
</cp:coreProperties>
</file>