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9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8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720A-4729-41EB-A5FF-94B48D0E0445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0C02-EB10-4ABE-8C90-048705A88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1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942" y="2542237"/>
            <a:ext cx="9494116" cy="1773526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Рассеяние и захват темной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D:\tmp\art\sections\integrators\solar_count\result\0\S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00" y="837000"/>
            <a:ext cx="3960000" cy="3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00" y="837000"/>
            <a:ext cx="4032000" cy="301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00" y="3717000"/>
            <a:ext cx="4104000" cy="305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D:\tmp\art\sections\integrators\earth_count\resultE\1\Combined1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00" y="3717000"/>
            <a:ext cx="4176000" cy="307305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160000" y="261000"/>
                <a:ext cx="2341218" cy="618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00" y="261000"/>
                <a:ext cx="2341218" cy="618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6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549000"/>
            <a:ext cx="4176000" cy="29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D:\tmp\art\sections\integrators\earth_count\result\DV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0" y="477000"/>
            <a:ext cx="4248000" cy="31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D:\tmp\art\sections\integrators\earth_count\result\DIV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00" y="3501000"/>
            <a:ext cx="4176000" cy="3071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8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36000" y="1053000"/>
                <a:ext cx="11448000" cy="5386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вычислили скорость захвата частиц темной материи при разных видах взаимодействия в упругом и неупругом случае</a:t>
                </a: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Неупругое рассеяние происходит, когда масса ТМ меньше массы ядра, а скорость движения на бесконечности больше скорости захвата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𝑣</m:t>
                        </m:r>
                      </m:e>
                      <m:sub>
                        <m:r>
                          <a:rPr lang="en-US" sz="2400" i="1"/>
                          <m:t>𝑒𝑠𝑐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 Узко распределенное большое упругое сечение конкурирует с малым широко распределенным неупругим сечением. На Солнце эта конкуренция не наблюдается, а на Земле есть вдали от резонансов.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kern="1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В случае потенциалов с </a:t>
                </a:r>
                <a14:m>
                  <m:oMath xmlns:m="http://schemas.openxmlformats.org/officeDocument/2006/math">
                    <m:r>
                      <a:rPr lang="en-US" sz="2400" i="1"/>
                      <m:t>𝑛</m:t>
                    </m:r>
                    <m:r>
                      <a:rPr lang="ru-RU" sz="2400" i="1"/>
                      <m:t>=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неупругий вклад значительно меньше упругого. Только при больших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и небольших массах упругий захват сильно подавлен и проявляется неупругий вклад </a:t>
                </a:r>
                <a:endParaRPr lang="ru-RU" sz="3200" kern="1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Возможен неупругий захват за счет эффекта Мигдала</a:t>
                </a: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11448000" cy="5386090"/>
              </a:xfrm>
              <a:prstGeom prst="rect">
                <a:avLst/>
              </a:prstGeom>
              <a:blipFill>
                <a:blip r:embed="rId2"/>
                <a:stretch>
                  <a:fillRect l="-852" t="-12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2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2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9719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слайд: Температура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0" y="1053000"/>
            <a:ext cx="6552000" cy="2813108"/>
          </a:xfrm>
          <a:prstGeom prst="rect">
            <a:avLst/>
          </a:prstGeom>
        </p:spPr>
      </p:pic>
      <p:pic>
        <p:nvPicPr>
          <p:cNvPr id="6" name="Рисунок 5" descr="D:\tmp\art\sections\integrators\solar_count\result\TempV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0" y="4077000"/>
            <a:ext cx="3384000" cy="244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tmp\art\sections\integrators\solar_count\result\TempV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00" y="4077000"/>
            <a:ext cx="3414885" cy="2511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3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9719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слайд: Грубые оценки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36000" y="1053000"/>
                <a:ext cx="11448000" cy="7201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Фактор подавления для неупругого вклада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Фактор подавления упругого сечения в резонансе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en-US" sz="2400" i="1"/>
                            <m:t>𝑃</m:t>
                          </m:r>
                        </m:e>
                        <m:sub>
                          <m:r>
                            <a:rPr lang="en-US" sz="2400" i="1"/>
                            <m:t>𝑒𝑙</m:t>
                          </m:r>
                        </m:sub>
                        <m:sup>
                          <m:r>
                            <a:rPr lang="en-US" sz="2400" i="1"/>
                            <m:t>𝑟𝑒𝑠</m:t>
                          </m:r>
                        </m:sup>
                      </m:sSubSup>
                      <m:r>
                        <a:rPr lang="en-US" sz="2400" i="1"/>
                        <m:t>~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en-US" sz="2400" i="1"/>
                                <m:t>𝑣</m:t>
                              </m:r>
                            </m:e>
                            <m:sub>
                              <m:r>
                                <a:rPr lang="en-US" sz="2400" i="1"/>
                                <m:t>𝑒𝑠𝑐</m:t>
                              </m:r>
                            </m:sub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ru-RU" sz="2400" i="1"/>
                                <m:t>𝑢</m:t>
                              </m:r>
                            </m:e>
                            <m:sub>
                              <m:r>
                                <a:rPr lang="ru-RU" sz="2400" i="1"/>
                                <m:t>0</m:t>
                              </m:r>
                            </m:sub>
                            <m:sup>
                              <m:r>
                                <a:rPr lang="ru-RU" sz="2400" i="1"/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Фактор подавления упругого сечения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вдали от резонанса</a:t>
                </a: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𝑃</m:t>
                          </m:r>
                        </m:e>
                        <m:sub>
                          <m:r>
                            <a:rPr lang="en-US" sz="2400" i="1"/>
                            <m:t>𝑒𝑙</m:t>
                          </m:r>
                        </m:sub>
                      </m:sSub>
                      <m:r>
                        <a:rPr lang="en-US" sz="2400" i="1"/>
                        <m:t>~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en-US" sz="2400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/>
                                        <m:t>𝑒𝑠𝑐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ru-RU" sz="2400" i="1"/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2400" i="1"/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+4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11448000" cy="7201330"/>
              </a:xfrm>
              <a:prstGeom prst="rect">
                <a:avLst/>
              </a:prstGeom>
              <a:blipFill>
                <a:blip r:embed="rId2"/>
                <a:stretch>
                  <a:fillRect l="-852" t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06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9719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слайд: Оценка для потоков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36000" y="1053000"/>
                <a:ext cx="11448000" cy="7485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для количества захваченных частиц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𝑑𝑁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 i="1"/>
                        <m:t>=</m:t>
                      </m:r>
                      <m:r>
                        <a:rPr lang="en-US" sz="2400" i="1"/>
                        <m:t>𝐶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𝐸𝑁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𝐴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𝑁</m:t>
                          </m:r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аннигиляций в небесном теле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/>
                            <m:t>Γ</m:t>
                          </m:r>
                        </m:e>
                        <m:sub>
                          <m:r>
                            <a:rPr lang="en-US" sz="2400" i="1"/>
                            <m:t>𝑎𝑛𝑛</m:t>
                          </m:r>
                        </m:sub>
                      </m:sSub>
                      <m:r>
                        <a:rPr lang="en-US" sz="2400" i="1"/>
                        <m:t>=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r>
                            <a:rPr lang="en-US" sz="2400" i="1"/>
                            <m:t>𝐶</m:t>
                          </m:r>
                        </m:num>
                        <m:den>
                          <m:r>
                            <a:rPr lang="en-US" sz="2400" i="1"/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/>
                                <m:t>th</m:t>
                              </m:r>
                            </m:e>
                            <m:sup>
                              <m:r>
                                <a:rPr lang="en-US" sz="2400"/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en-US" sz="2400" i="1"/>
                                    <m:t>𝑡</m:t>
                                  </m:r>
                                </m:num>
                                <m:den>
                                  <m:r>
                                    <a:rPr lang="en-US" sz="2400" i="1"/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/>
                        <m:t>,  </m:t>
                      </m:r>
                      <m:r>
                        <a:rPr lang="en-US" sz="2400" i="1"/>
                        <m:t>𝜏</m:t>
                      </m:r>
                      <m:r>
                        <a:rPr lang="en-US" sz="2400" i="1"/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/>
                          </m:ctrlPr>
                        </m:radPr>
                        <m:deg/>
                        <m:e>
                          <m:r>
                            <a:rPr lang="en-US" sz="2400" i="1"/>
                            <m:t>𝐶𝐴</m:t>
                          </m:r>
                        </m:e>
                      </m:rad>
                    </m:oMath>
                  </m:oMathPara>
                </a14:m>
                <a:endParaRPr lang="ru-RU" dirty="0"/>
              </a:p>
              <a:p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Отношение потоков от Земли и от Солнца</a:t>
                </a: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𝐽</m:t>
                              </m:r>
                            </m:e>
                            <m:sub>
                              <m:r>
                                <a:rPr lang="ru-RU" sz="2400" i="1"/>
                                <m:t>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𝐽</m:t>
                              </m:r>
                            </m:e>
                            <m:sub>
                              <m:r>
                                <a:rPr lang="ru-RU" sz="2400" i="1"/>
                                <m:t>С</m:t>
                              </m:r>
                            </m:sub>
                          </m:sSub>
                        </m:den>
                      </m:f>
                      <m:r>
                        <a:rPr lang="en-US" sz="2400" i="1"/>
                        <m:t>≲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𝐶</m:t>
                              </m:r>
                            </m:e>
                            <m:sub>
                              <m:r>
                                <a:rPr lang="en-US" sz="2400" i="1"/>
                                <m:t>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𝐶</m:t>
                              </m:r>
                            </m:e>
                            <m:sub>
                              <m:r>
                                <a:rPr lang="ru-RU" sz="2400" i="1"/>
                                <m:t>С</m:t>
                              </m:r>
                            </m:sub>
                          </m:sSub>
                        </m:den>
                      </m:f>
                      <m:r>
                        <a:rPr lang="en-US" sz="2400" i="1"/>
                        <m:t>⋅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ru-RU" sz="24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u-RU" sz="2400" i="1"/>
                                        <m:t>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ru-RU" sz="24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u-RU" sz="2400" i="1"/>
                                        <m:t>СЗ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r>
                        <a:rPr lang="en-US" sz="2400" i="1"/>
                        <m:t>∼1.6⋅</m:t>
                      </m:r>
                      <m:sSup>
                        <m:sSupPr>
                          <m:ctrlPr>
                            <a:rPr lang="ru-RU" sz="2400" i="1"/>
                          </m:ctrlPr>
                        </m:sSupPr>
                        <m:e>
                          <m:r>
                            <a:rPr lang="en-US" sz="2400" i="1"/>
                            <m:t>10</m:t>
                          </m:r>
                        </m:e>
                        <m:sup>
                          <m:r>
                            <a:rPr lang="en-US" sz="2400" i="1"/>
                            <m:t>3</m:t>
                          </m:r>
                        </m:sup>
                      </m:sSup>
                      <m:r>
                        <a:rPr lang="en-US" sz="2400" i="1"/>
                        <m:t>⋅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𝑃</m:t>
                              </m:r>
                            </m:e>
                            <m:sub>
                              <m:r>
                                <a:rPr lang="ru-RU" sz="2400" i="1"/>
                                <m:t>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𝑃</m:t>
                              </m:r>
                            </m:e>
                            <m:sub>
                              <m:r>
                                <a:rPr lang="ru-RU" sz="2400" i="1"/>
                                <m:t>С</m:t>
                              </m:r>
                            </m:sub>
                          </m:sSub>
                        </m:den>
                      </m:f>
                      <m:r>
                        <a:rPr lang="en-US" sz="2400" i="1"/>
                        <m:t> </m:t>
                      </m:r>
                    </m:oMath>
                  </m:oMathPara>
                </a14:m>
                <a:endParaRPr lang="ru-RU" sz="2400" dirty="0"/>
              </a:p>
              <a:p>
                <a:endParaRPr lang="ru-RU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11448000" cy="7485832"/>
              </a:xfrm>
              <a:prstGeom prst="rect">
                <a:avLst/>
              </a:prstGeom>
              <a:blipFill>
                <a:blip r:embed="rId2"/>
                <a:stretch>
                  <a:fillRect l="-852" t="-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17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10655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слайд: Другие неупругие процессы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36000" y="1053000"/>
                <a:ext cx="11448000" cy="4784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Переходы энергетических уровней в ядре</a:t>
                </a: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𝑚</m:t>
                              </m:r>
                            </m:e>
                            <m:sub>
                              <m:r>
                                <a:rPr lang="en-US" sz="2400" i="1"/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𝑚</m:t>
                              </m:r>
                            </m:e>
                            <m:sub>
                              <m:r>
                                <a:rPr lang="en-US" sz="2400" i="1"/>
                                <m:t>𝑝</m:t>
                              </m:r>
                            </m:sub>
                          </m:sSub>
                          <m:r>
                            <a:rPr lang="en-US" sz="2400" i="1"/>
                            <m:t>+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𝑚</m:t>
                              </m:r>
                            </m:e>
                            <m:sub>
                              <m:r>
                                <a:rPr lang="en-US" sz="2400" i="1"/>
                                <m:t>𝑘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ru-RU" sz="2400" i="1"/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2400" i="1"/>
                              </m:ctrlPr>
                            </m:sSubSupPr>
                            <m:e>
                              <m:r>
                                <a:rPr lang="en-US" sz="2400" i="1"/>
                                <m:t>𝑣</m:t>
                              </m:r>
                            </m:e>
                            <m:sub>
                              <m:r>
                                <a:rPr lang="ru-RU" sz="2400" i="1"/>
                                <m:t>ЛСО</m:t>
                              </m:r>
                            </m:sub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bSup>
                          <m:r>
                            <a:rPr lang="en-US" sz="2400" i="1"/>
                            <m:t>−</m:t>
                          </m:r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r>
                                <a:rPr lang="en-US" sz="2400"/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Δ</m:t>
                              </m:r>
                              <m:r>
                                <a:rPr lang="en-US" sz="2400" i="1"/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/>
                            <m:t>⋅</m:t>
                          </m:r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en-US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/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r>
                                        <a:rPr lang="en-US" sz="2400" i="1"/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/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𝑣</m:t>
                          </m:r>
                        </m:e>
                        <m:sub>
                          <m:r>
                            <a:rPr lang="en-US" sz="2400" i="1"/>
                            <m:t>𝑒𝑠𝑐</m:t>
                          </m:r>
                        </m:sub>
                      </m:sSub>
                      <m:r>
                        <a:rPr lang="en-US" sz="2400" i="1"/>
                        <m:t>≥</m:t>
                      </m:r>
                      <m:f>
                        <m:fPr>
                          <m:ctrlPr>
                            <a:rPr lang="ru-RU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𝑚</m:t>
                              </m:r>
                            </m:e>
                            <m:sub>
                              <m:r>
                                <a:rPr lang="en-US" sz="2400" i="1"/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𝑚</m:t>
                              </m:r>
                            </m:e>
                            <m:sub>
                              <m:r>
                                <a:rPr lang="en-US" sz="2400" i="1"/>
                                <m:t>𝑝</m:t>
                              </m:r>
                            </m:sub>
                          </m:sSub>
                          <m:r>
                            <a:rPr lang="en-US" sz="2400" i="1"/>
                            <m:t>+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𝑚</m:t>
                              </m:r>
                            </m:e>
                            <m:sub>
                              <m:r>
                                <a:rPr lang="en-US" sz="2400" i="1"/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𝑣</m:t>
                          </m:r>
                        </m:e>
                        <m:sub>
                          <m:r>
                            <a:rPr lang="ru-RU" sz="2400" i="1"/>
                            <m:t>ЛСО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 Мигдала (переход между уровнями в атоме и ионизация)</a:t>
                </a:r>
              </a:p>
              <a:p>
                <a:endParaRPr lang="ru-RU" dirty="0"/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11448000" cy="4784515"/>
              </a:xfrm>
              <a:prstGeom prst="rect">
                <a:avLst/>
              </a:prstGeom>
              <a:blipFill>
                <a:blip r:embed="rId2"/>
                <a:stretch>
                  <a:fillRect l="-852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3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2015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000" y="1053000"/>
            <a:ext cx="763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Темная материя (ТМ) – один из основных компонентов Вселенной. Ее природа и состав не известны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Существуют различные </a:t>
            </a: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кандидаты</a:t>
            </a:r>
            <a:r>
              <a:rPr lang="en-US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ru-RU" sz="2400" kern="1400" dirty="0" smtClean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 различных расширений СМ.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Методы </a:t>
            </a:r>
            <a:r>
              <a:rPr lang="ru-RU" sz="2400" kern="1400" dirty="0">
                <a:latin typeface="Times New Roman" panose="02020603050405020304" pitchFamily="18" charset="0"/>
                <a:ea typeface="Cambria" panose="02040503050406030204" pitchFamily="18" charset="0"/>
              </a:rPr>
              <a:t>поиска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>
                <a:latin typeface="Times New Roman" panose="02020603050405020304" pitchFamily="18" charset="0"/>
                <a:ea typeface="Cambria" panose="02040503050406030204" pitchFamily="18" charset="0"/>
              </a:rPr>
              <a:t>Прямые методы (регистрация отдачи)</a:t>
            </a: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u-RU" sz="2400" kern="1400" dirty="0">
                <a:latin typeface="Times New Roman" panose="02020603050405020304" pitchFamily="18" charset="0"/>
                <a:ea typeface="Cambria" panose="02040503050406030204" pitchFamily="18" charset="0"/>
              </a:rPr>
              <a:t>Косвенные</a:t>
            </a:r>
          </a:p>
          <a:p>
            <a:pPr marL="1200150" lvl="2" indent="-285750">
              <a:buFont typeface="Wingdings" panose="05000000000000000000" pitchFamily="2" charset="2"/>
              <a:buChar char=""/>
            </a:pPr>
            <a:r>
              <a:rPr lang="ru-RU" sz="2400" kern="1400" dirty="0">
                <a:latin typeface="Times New Roman" panose="02020603050405020304" pitchFamily="18" charset="0"/>
                <a:ea typeface="Cambria" panose="02040503050406030204" pitchFamily="18" charset="0"/>
              </a:rPr>
              <a:t>На ускорителях (нарушение видимого ЗСЭИ)</a:t>
            </a:r>
          </a:p>
          <a:p>
            <a:pPr marL="1200150" lvl="2" indent="-285750">
              <a:buFont typeface="Wingdings" panose="05000000000000000000" pitchFamily="2" charset="2"/>
              <a:buChar char=""/>
            </a:pPr>
            <a:r>
              <a:rPr lang="ru-RU" sz="2400" kern="1400" dirty="0">
                <a:latin typeface="Times New Roman" panose="02020603050405020304" pitchFamily="18" charset="0"/>
                <a:ea typeface="Cambria" panose="02040503050406030204" pitchFamily="18" charset="0"/>
              </a:rPr>
              <a:t>Поиск сигналов от аннигиляции или распада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ru-RU" sz="2400" kern="1400" dirty="0">
                <a:latin typeface="Times New Roman" panose="02020603050405020304" pitchFamily="18" charset="0"/>
                <a:ea typeface="Cambria" panose="02040503050406030204" pitchFamily="18" charset="0"/>
              </a:rPr>
              <a:t>В данной работе рассматривается влияние неупругого рассеяния на </a:t>
            </a: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захват частиц ТМ небесными телами (Солнце, Земля). </a:t>
            </a:r>
            <a:endParaRPr lang="ru-RU" sz="2400" kern="1400" dirty="0"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00" y="4149000"/>
            <a:ext cx="3672000" cy="15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</a:t>
            </a:r>
            <a:r>
              <a:rPr 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36000" y="837000"/>
                <a:ext cx="11736000" cy="3846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Лагранжиан взаимодействия с нуклоном</a:t>
                </a:r>
                <a:r>
                  <a:rPr lang="en-US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 (</a:t>
                </a: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Дираковский фермион</a:t>
                </a:r>
                <a:r>
                  <a:rPr lang="en-US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)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𝐼𝑁𝑇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</a:rPr>
                        <m:t>𝜓</m:t>
                      </m:r>
                      <m:acc>
                        <m:accPr>
                          <m:chr m:val="̅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Квадрат матричного </a:t>
                </a: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элемента</a:t>
                </a:r>
                <a:r>
                  <a:rPr lang="en-US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 </a:t>
                </a: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упругого рассеяния</a:t>
                </a:r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kern="1400" dirty="0" smtClean="0">
                  <a:effectLst/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Нерелятивистский случай</a:t>
                </a:r>
                <a:r>
                  <a:rPr lang="ru-RU" sz="2400" kern="1400" dirty="0" smtClean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</a:rPr>
                  <a:t>:</a:t>
                </a:r>
                <a:endParaRPr lang="en-US" sz="2400" kern="1400" dirty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kern="1400" dirty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837000"/>
                <a:ext cx="11736000" cy="3846246"/>
              </a:xfrm>
              <a:prstGeom prst="rect">
                <a:avLst/>
              </a:prstGeom>
              <a:blipFill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0" y="4468692"/>
            <a:ext cx="2520000" cy="21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5615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упругого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046021"/>
                  </p:ext>
                </p:extLst>
              </p:nvPr>
            </p:nvGraphicFramePr>
            <p:xfrm>
              <a:off x="336000" y="1269000"/>
              <a:ext cx="7704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44000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Потенциал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u-RU" sz="24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24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32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0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</m:acc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ker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kern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kern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ru-RU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ru-RU" sz="2400" i="1" kern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ker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ru-RU" sz="2400" i="1" kern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sz="2400" ker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046021"/>
                  </p:ext>
                </p:extLst>
              </p:nvPr>
            </p:nvGraphicFramePr>
            <p:xfrm>
              <a:off x="336000" y="1269000"/>
              <a:ext cx="7704000" cy="39599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3563515494"/>
                        </a:ext>
                      </a:extLst>
                    </a:gridCol>
                    <a:gridCol w="3744000">
                      <a:extLst>
                        <a:ext uri="{9D8B030D-6E8A-4147-A177-3AD203B41FA5}">
                          <a16:colId xmlns:a16="http://schemas.microsoft.com/office/drawing/2014/main" val="3304395450"/>
                        </a:ext>
                      </a:extLst>
                    </a:gridCol>
                  </a:tblGrid>
                  <a:tr h="6894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2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Вид взаимодействия</a:t>
                          </a:r>
                          <a:endParaRPr lang="ru-RU" sz="2400" kern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6026" t="-885" r="-326" b="-4769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566136"/>
                      </a:ext>
                    </a:extLst>
                  </a:tr>
                  <a:tr h="7218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" t="-95798" r="-94769" b="-3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6026" t="-95798" r="-326" b="-3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2678839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" t="-167626" r="-94769" b="-2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6026" t="-167626" r="-326" b="-2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235226"/>
                      </a:ext>
                    </a:extLst>
                  </a:tr>
                  <a:tr h="8483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" t="-267626" r="-94769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6026" t="-267626" r="-326" b="-10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20756"/>
                      </a:ext>
                    </a:extLst>
                  </a:tr>
                  <a:tr h="85020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" t="-365000" r="-94769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6026" t="-365000" r="-326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8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891163" y="1629000"/>
                <a:ext cx="4329262" cy="1034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яд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яд</m:t>
                              </m:r>
                            </m:sub>
                          </m:sSub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нук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63" y="1629000"/>
                <a:ext cx="4329262" cy="1034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0яд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0" y="5445000"/>
                <a:ext cx="3600000" cy="89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904000" y="4509000"/>
                <a:ext cx="2808000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яд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00" y="4509000"/>
                <a:ext cx="2808000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8099219" y="2853000"/>
                <a:ext cx="4066306" cy="509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яд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яд</m:t>
                              </m:r>
                            </m:sub>
                          </m:sSub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яд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19" y="2853000"/>
                <a:ext cx="4066306" cy="5096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9120000" y="3717000"/>
                <a:ext cx="2461508" cy="483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яд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00" y="3717000"/>
                <a:ext cx="2461508" cy="483274"/>
              </a:xfrm>
              <a:prstGeom prst="rect">
                <a:avLst/>
              </a:prstGeom>
              <a:blipFill>
                <a:blip r:embed="rId7"/>
                <a:stretch>
                  <a:fillRect t="-17722" r="-9158" b="-6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6119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неупругого процесса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3429000"/>
            <a:ext cx="4609838" cy="2726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Прямоугольник 85"/>
              <p:cNvSpPr/>
              <p:nvPr/>
            </p:nvSpPr>
            <p:spPr>
              <a:xfrm>
                <a:off x="5952000" y="1629000"/>
                <a:ext cx="5423216" cy="914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1629000"/>
                <a:ext cx="5423216" cy="91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Прямоугольник 87"/>
              <p:cNvSpPr/>
              <p:nvPr/>
            </p:nvSpPr>
            <p:spPr>
              <a:xfrm>
                <a:off x="6024000" y="4149000"/>
                <a:ext cx="4913909" cy="1123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64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ци</m:t>
                              </m:r>
                            </m:sub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000" y="4149000"/>
                <a:ext cx="4913909" cy="1123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6024000" y="2781000"/>
                <a:ext cx="5256000" cy="1022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000" y="2781000"/>
                <a:ext cx="5256000" cy="1022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336000" y="1053000"/>
            <a:ext cx="337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kern="1400" dirty="0" smtClean="0">
                <a:latin typeface="Times New Roman" panose="02020603050405020304" pitchFamily="18" charset="0"/>
                <a:ea typeface="Cambria" panose="02040503050406030204" pitchFamily="18" charset="0"/>
              </a:rPr>
              <a:t>Кинематика процесса</a:t>
            </a:r>
            <a:endParaRPr lang="ru-RU" sz="2400" i="1" dirty="0">
              <a:latin typeface="Cambria Math" panose="020405030504060302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00" y="1773000"/>
            <a:ext cx="3600000" cy="15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992000" y="3501000"/>
                <a:ext cx="2402388" cy="83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00" y="3501000"/>
                <a:ext cx="2402388" cy="837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384000" y="3501000"/>
                <a:ext cx="3600000" cy="827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00" y="3501000"/>
                <a:ext cx="3600000" cy="827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красная сфера внутри зеленой. Происходит неупругий процесс.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упругое столкновение. Неупругий вклад не учитывается.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R"/>
                  <a:tabLst>
                    <a:tab pos="850900" algn="l"/>
                  </a:tabLst>
                </a:pPr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𝑒𝑠𝑐</m:t>
                        </m:r>
                      </m:sub>
                    </m:sSub>
                    <m:r>
                      <a:rPr lang="ru-RU" sz="2400" i="1" kern="1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 kern="1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Ц</m:t>
                        </m:r>
                      </m:sub>
                    </m:sSub>
                  </m:oMath>
                </a14:m>
                <a:r>
                  <a:rPr lang="ru-RU" sz="2400" kern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частица ТМ не замечает ядро и не захватывается.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0" y="4581000"/>
                <a:ext cx="11304000" cy="2015167"/>
              </a:xfrm>
              <a:prstGeom prst="rect">
                <a:avLst/>
              </a:prstGeom>
              <a:blipFill>
                <a:blip r:embed="rId5"/>
                <a:stretch>
                  <a:fillRect l="-755" t="-2417" r="-809" b="-4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000" y="981000"/>
            <a:ext cx="7920000" cy="24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36001" y="261000"/>
            <a:ext cx="3671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36000" y="1053000"/>
                <a:ext cx="9936000" cy="5158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Условие неупругости </a:t>
                </a: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захвата (упругий захват кинематически запрещен)</a:t>
                </a: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ЛСО</m:t>
                              </m:r>
                            </m:sub>
                          </m:sSub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≲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i="1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Для Солнца не </a:t>
                </a: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выполняется</a:t>
                </a: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𝑒𝑠𝑐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≥4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</a:rPr>
                        <m:t>,  0.1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≳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Для Земли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ЛСО</m:t>
                        </m:r>
                      </m:sub>
                    </m:sSub>
                  </m:oMath>
                </a14:m>
                <a:r>
                  <a:rPr lang="ru-RU" sz="24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400" dirty="0"/>
                  <a:t>–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</a:rPr>
                  <a:t>выполняется, если массы различаются значительно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ru-RU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053000"/>
                <a:ext cx="9936000" cy="5158528"/>
              </a:xfrm>
              <a:prstGeom prst="rect">
                <a:avLst/>
              </a:prstGeom>
              <a:blipFill>
                <a:blip r:embed="rId2"/>
                <a:stretch>
                  <a:fillRect l="-982" t="-1300" r="-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захвата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36000" y="909000"/>
                <a:ext cx="8136000" cy="6869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Фазовая плотность ТМ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rad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Эффективная функция распределения по скоростям из-за движения небесного тела со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230</m:t>
                    </m:r>
                    <m:f>
                      <m:fPr>
                        <m:type m:val="li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км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endParaRPr lang="en-US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эфф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Скорость захвата следующая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𝑑𝑉𝑓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𝑢𝑑𝑢</m:t>
                          </m:r>
                        </m:e>
                      </m:nary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Ответ выразим через полное упругое сечение на нуклоне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 при скорости ТМ в СЦМ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 и </a:t>
                </a: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безразмерный фактор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0.4ГэВ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909000"/>
                <a:ext cx="8136000" cy="6869573"/>
              </a:xfrm>
              <a:prstGeom prst="rect">
                <a:avLst/>
              </a:prstGeom>
              <a:blipFill>
                <a:blip r:embed="rId2"/>
                <a:stretch>
                  <a:fillRect l="-1199" t="-887" r="-3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00" y="549000"/>
            <a:ext cx="3311605" cy="5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6001" y="261000"/>
            <a:ext cx="5543999" cy="62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Инфракрасная расходимость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D:\tmp\art\sections\Work\Poyas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00" y="1557000"/>
            <a:ext cx="5472000" cy="396738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36000" y="981000"/>
                <a:ext cx="6048000" cy="4917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При малых импульсах фотона выражение для сечения имеет вид</a:t>
                </a: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упругое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неупругое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400" kern="1400" dirty="0" smtClean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При разных значениях параметра регуляризации будет разный вклад неупругой части если захват затрагивает упругую часть.</a:t>
                </a:r>
              </a:p>
              <a:p>
                <a:pPr marL="342900" lvl="0" indent="-342900"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400" kern="1400" dirty="0" smtClean="0">
                    <a:latin typeface="Times New Roman" panose="02020603050405020304" pitchFamily="18" charset="0"/>
                    <a:ea typeface="Cambria" panose="02040503050406030204" pitchFamily="18" charset="0"/>
                  </a:rPr>
                  <a:t>Решение – засчитывать такие процессы только в упругий вклад.</a:t>
                </a:r>
              </a:p>
              <a:p>
                <a:pPr lvl="0">
                  <a:spcAft>
                    <a:spcPts val="0"/>
                  </a:spcAft>
                </a:pPr>
                <a:endParaRPr lang="ru-RU" sz="2400" kern="1400" dirty="0">
                  <a:latin typeface="Times New Roman" panose="020206030504050203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981000"/>
                <a:ext cx="6048000" cy="4917372"/>
              </a:xfrm>
              <a:prstGeom prst="rect">
                <a:avLst/>
              </a:prstGeom>
              <a:blipFill>
                <a:blip r:embed="rId3"/>
                <a:stretch>
                  <a:fillRect l="-1613" t="-1239" r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36000" y="1197000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обезразмеренное сечение захвата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210</Words>
  <Application>Microsoft Office PowerPoint</Application>
  <PresentationFormat>Широкоэкранный</PresentationFormat>
  <Paragraphs>122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Тема Office</vt:lpstr>
      <vt:lpstr>Рассеяние и захват темной материи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MainUser</dc:creator>
  <cp:lastModifiedBy>MainUser</cp:lastModifiedBy>
  <cp:revision>64</cp:revision>
  <dcterms:created xsi:type="dcterms:W3CDTF">2021-07-04T07:47:38Z</dcterms:created>
  <dcterms:modified xsi:type="dcterms:W3CDTF">2021-07-05T16:42:43Z</dcterms:modified>
</cp:coreProperties>
</file>