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24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94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78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9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4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78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12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30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54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33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51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01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8942" y="2542237"/>
            <a:ext cx="9494116" cy="1773526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Рассеяние и захват темной материи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36001" y="261000"/>
            <a:ext cx="2015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6000" y="1053000"/>
            <a:ext cx="691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Темная материя (ТМ) – один из основных компонентов Вселенной. Ее природа и состав не известны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Существуют различные кандидаты</a:t>
            </a: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 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Различные методы поиска</a:t>
            </a: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 отдачи (прямой)</a:t>
            </a: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В ускорителях</a:t>
            </a: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Измерение потоков продуктов аннигиляции (после накопления в небесных телах)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В данной работе рассматривается влияние неупругого рассеяния на захват.</a:t>
            </a:r>
            <a:endParaRPr lang="ru-RU" sz="2400" kern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Сечение процесса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36000" y="837000"/>
                <a:ext cx="10224000" cy="6067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Лагранжиан взаимодействия с нуклоном</a:t>
                </a: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𝐼𝑁𝑇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ru-RU" sz="2400" i="1">
                          <a:latin typeface="Cambria Math" panose="02040503050406030204" pitchFamily="18" charset="0"/>
                        </a:rPr>
                        <m:t>𝜓</m:t>
                      </m:r>
                      <m:acc>
                        <m:accPr>
                          <m:chr m:val="̅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acc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kern="1400" dirty="0" smtClean="0">
                  <a:effectLst/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Квадрат матричного элемента</a:t>
                </a:r>
              </a:p>
              <a:p>
                <a:pPr lvl="1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sz="2400" kern="1400" dirty="0" smtClean="0">
                  <a:effectLst/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Нерелятивистский случай:</a:t>
                </a:r>
              </a:p>
              <a:p>
                <a:pPr marL="742950" lvl="1" indent="-285750"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ru-RU" sz="24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𝑠𝑐𝑎𝑙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=16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marL="742950" lvl="1" indent="-285750"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ru-RU" sz="24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𝑠𝑐𝑎𝑙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=8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40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marL="742950" lvl="1" indent="-285750"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400" dirty="0"/>
              </a:p>
              <a:p>
                <a:pPr lvl="1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𝑠𝑐𝑎𝑙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40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kern="1400" dirty="0" smtClean="0">
                  <a:effectLst/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837000"/>
                <a:ext cx="10224000" cy="6067238"/>
              </a:xfrm>
              <a:prstGeom prst="rect">
                <a:avLst/>
              </a:prstGeom>
              <a:blipFill>
                <a:blip r:embed="rId2"/>
                <a:stretch>
                  <a:fillRect l="-954" t="-10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3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Сечение процесса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061694"/>
                  </p:ext>
                </p:extLst>
              </p:nvPr>
            </p:nvGraphicFramePr>
            <p:xfrm>
              <a:off x="336000" y="1269000"/>
              <a:ext cx="7632000" cy="395999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843899">
                      <a:extLst>
                        <a:ext uri="{9D8B030D-6E8A-4147-A177-3AD203B41FA5}">
                          <a16:colId xmlns:a16="http://schemas.microsoft.com/office/drawing/2014/main" val="3563515494"/>
                        </a:ext>
                      </a:extLst>
                    </a:gridCol>
                    <a:gridCol w="3788101">
                      <a:extLst>
                        <a:ext uri="{9D8B030D-6E8A-4147-A177-3AD203B41FA5}">
                          <a16:colId xmlns:a16="http://schemas.microsoft.com/office/drawing/2014/main" val="3304395450"/>
                        </a:ext>
                      </a:extLst>
                    </a:gridCol>
                  </a:tblGrid>
                  <a:tr h="6894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Вид взаимодействия</a:t>
                          </a:r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Потенциал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4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ru-RU" sz="32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89566136"/>
                      </a:ext>
                    </a:extLst>
                  </a:tr>
                  <a:tr h="72183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2678839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i="1" kern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0" kern="1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ru-RU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9235226"/>
                      </a:ext>
                    </a:extLst>
                  </a:tr>
                  <a:tr h="8483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i="1" kern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kern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51320756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kern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i="1" kern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kern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i="1" kern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ru-RU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51829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061694"/>
                  </p:ext>
                </p:extLst>
              </p:nvPr>
            </p:nvGraphicFramePr>
            <p:xfrm>
              <a:off x="336000" y="1269000"/>
              <a:ext cx="7632000" cy="395999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843899">
                      <a:extLst>
                        <a:ext uri="{9D8B030D-6E8A-4147-A177-3AD203B41FA5}">
                          <a16:colId xmlns:a16="http://schemas.microsoft.com/office/drawing/2014/main" val="3563515494"/>
                        </a:ext>
                      </a:extLst>
                    </a:gridCol>
                    <a:gridCol w="3788101">
                      <a:extLst>
                        <a:ext uri="{9D8B030D-6E8A-4147-A177-3AD203B41FA5}">
                          <a16:colId xmlns:a16="http://schemas.microsoft.com/office/drawing/2014/main" val="3304395450"/>
                        </a:ext>
                      </a:extLst>
                    </a:gridCol>
                  </a:tblGrid>
                  <a:tr h="6894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Вид взаимодействия</a:t>
                          </a:r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885" r="-322" b="-4769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566136"/>
                      </a:ext>
                    </a:extLst>
                  </a:tr>
                  <a:tr h="7218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" t="-95798" r="-98891" b="-3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95798" r="-322" b="-35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2678839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" t="-167626" r="-98891" b="-2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167626" r="-322" b="-202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235226"/>
                      </a:ext>
                    </a:extLst>
                  </a:tr>
                  <a:tr h="8483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" t="-267626" r="-98891" b="-1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267626" r="-322" b="-102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1320756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" t="-365000" r="-98891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08" t="-365000" r="-322" b="-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8290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8976000" y="1989000"/>
                <a:ext cx="2493118" cy="4832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яд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ru-RU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000" y="1989000"/>
                <a:ext cx="2493118" cy="483274"/>
              </a:xfrm>
              <a:prstGeom prst="rect">
                <a:avLst/>
              </a:prstGeom>
              <a:blipFill>
                <a:blip r:embed="rId3"/>
                <a:stretch>
                  <a:fillRect t="-17500" r="-8557" b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936000" y="5445000"/>
                <a:ext cx="3600000" cy="895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0яд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0" y="5445000"/>
                <a:ext cx="3600000" cy="895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8976000" y="2853000"/>
                <a:ext cx="2808000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яд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000" y="2853000"/>
                <a:ext cx="2808000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0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Сечение процесса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Рисунок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845000"/>
            <a:ext cx="4609838" cy="27267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6" name="Прямоугольник 85"/>
              <p:cNvSpPr/>
              <p:nvPr/>
            </p:nvSpPr>
            <p:spPr>
              <a:xfrm>
                <a:off x="6096000" y="1989000"/>
                <a:ext cx="5423216" cy="914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ци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6" name="Прямоугольник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89000"/>
                <a:ext cx="5423216" cy="914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Прямоугольник 87"/>
              <p:cNvSpPr/>
              <p:nvPr/>
            </p:nvSpPr>
            <p:spPr>
              <a:xfrm>
                <a:off x="6096000" y="4869000"/>
                <a:ext cx="4887300" cy="929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64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ци</m:t>
                              </m:r>
                            </m:sub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8" name="Прямоугольник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69000"/>
                <a:ext cx="4887300" cy="929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Прямоугольник 88"/>
              <p:cNvSpPr/>
              <p:nvPr/>
            </p:nvSpPr>
            <p:spPr>
              <a:xfrm>
                <a:off x="6096000" y="3429000"/>
                <a:ext cx="5184000" cy="1054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den>
                                  </m:f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5184000" cy="10549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Прямоугольник 89"/>
          <p:cNvSpPr/>
          <p:nvPr/>
        </p:nvSpPr>
        <p:spPr>
          <a:xfrm>
            <a:off x="336000" y="1053000"/>
            <a:ext cx="337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latin typeface="Times New Roman" panose="02020603050405020304" pitchFamily="18" charset="0"/>
                <a:ea typeface="Cambria" panose="02040503050406030204" pitchFamily="18" charset="0"/>
              </a:rPr>
              <a:t>Кинематика процесса</a:t>
            </a:r>
            <a:endParaRPr lang="ru-RU" sz="240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захвата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00" y="981000"/>
            <a:ext cx="6280766" cy="24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928000" y="3501000"/>
                <a:ext cx="2402388" cy="837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Ц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000" y="3501000"/>
                <a:ext cx="2402388" cy="837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592000" y="3501000"/>
                <a:ext cx="3600000" cy="827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Ц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000" y="3501000"/>
                <a:ext cx="3600000" cy="827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52000" y="4581000"/>
                <a:ext cx="11304000" cy="2015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R"/>
                  <a:tabLst>
                    <a:tab pos="850900" algn="l"/>
                  </a:tabLst>
                </a:pPr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</m:oMath>
                </a14:m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красная сфера внутри зеленой. Происходит неупругий процесс.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R"/>
                  <a:tabLst>
                    <a:tab pos="850900" algn="l"/>
                  </a:tabLst>
                </a:pPr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упругое столкновение. Неупругий вклад не учитывается.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R"/>
                  <a:tabLst>
                    <a:tab pos="850900" algn="l"/>
                  </a:tabLst>
                </a:pPr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</m:oMath>
                </a14:m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частица ТМ не замечает ядро и не захватывается.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00" y="4581000"/>
                <a:ext cx="11304000" cy="2015167"/>
              </a:xfrm>
              <a:prstGeom prst="rect">
                <a:avLst/>
              </a:prstGeom>
              <a:blipFill>
                <a:blip r:embed="rId5"/>
                <a:stretch>
                  <a:fillRect l="-755" t="-2417" r="-809" b="-4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0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захвата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640000" y="1845000"/>
                <a:ext cx="5112000" cy="924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𝑒𝑠𝑐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ЛСО</m:t>
                              </m:r>
                            </m:sub>
                          </m:sSub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≲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ЛСО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000" y="1845000"/>
                <a:ext cx="5112000" cy="924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336000" y="1053000"/>
            <a:ext cx="54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latin typeface="Times New Roman" panose="02020603050405020304" pitchFamily="18" charset="0"/>
                <a:ea typeface="Cambria" panose="02040503050406030204" pitchFamily="18" charset="0"/>
              </a:rPr>
              <a:t>Условие неупругости захвата</a:t>
            </a:r>
            <a:endParaRPr lang="ru-RU" sz="2400" i="1" dirty="0">
              <a:latin typeface="Cambria Math" panose="0204050305040603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6000" y="3141000"/>
            <a:ext cx="54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latin typeface="Times New Roman" panose="02020603050405020304" pitchFamily="18" charset="0"/>
                <a:ea typeface="Cambria" panose="02040503050406030204" pitchFamily="18" charset="0"/>
              </a:rPr>
              <a:t>Для Солнца не выполняется</a:t>
            </a:r>
            <a:endParaRPr lang="ru-RU" sz="2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056000" y="3861000"/>
                <a:ext cx="10409516" cy="100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𝑒𝑠𝑐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≥4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𝑒𝑠𝑐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ru-RU" sz="2400" smtClean="0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≳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3861000"/>
                <a:ext cx="10409516" cy="1001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36000" y="5301000"/>
                <a:ext cx="10008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Для земли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𝑒𝑠𝑐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ЛСО</m:t>
                        </m:r>
                      </m:sub>
                    </m:sSub>
                  </m:oMath>
                </a14:m>
                <a:r>
                  <a:rPr lang="ru-RU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/>
                  <a:t>–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sz="2400" dirty="0" smtClean="0">
                    <a:latin typeface="Cambria Math" panose="02040503050406030204" pitchFamily="18" charset="0"/>
                  </a:rPr>
                  <a:t>выполняется, если массы различаются значительно</a:t>
                </a:r>
                <a:endParaRPr lang="ru-RU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5301000"/>
                <a:ext cx="10008000" cy="830997"/>
              </a:xfrm>
              <a:prstGeom prst="rect">
                <a:avLst/>
              </a:prstGeom>
              <a:blipFill>
                <a:blip r:embed="rId4"/>
                <a:stretch>
                  <a:fillRect l="-974" t="-8088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6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36001" y="261000"/>
            <a:ext cx="5543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для захвата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36000" y="1053000"/>
                <a:ext cx="7992000" cy="6869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Фазовая плотность ТМ</a:t>
                </a: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rad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Эффективная функция распределения по скоростям из-за движения небесного тела со скоростью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/>
                      <m:t>230</m:t>
                    </m:r>
                    <m:f>
                      <m:fPr>
                        <m:type m:val="lin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км</m:t>
                        </m:r>
                      </m:num>
                      <m:den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endParaRPr lang="en-US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эфф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Скорость захвата следующая</a:t>
                </a: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𝑑𝑉𝑓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𝑢𝑑𝑢</m:t>
                          </m:r>
                        </m:e>
                      </m:nary>
                    </m:oMath>
                  </m:oMathPara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Ответ выразим через полное упругое сечение на нуклоне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 при скорости ТМ в СЦМ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 и фактор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𝐶</m:t>
                      </m:r>
                      <m:r>
                        <a:rPr lang="en-US" sz="2400" i="1"/>
                        <m:t>=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𝜎</m:t>
                          </m:r>
                        </m:e>
                        <m:sub>
                          <m:r>
                            <a:rPr lang="ru-RU" sz="2400" i="1"/>
                            <m:t>0</m:t>
                          </m:r>
                          <m:r>
                            <a:rPr lang="ru-RU" sz="2400" i="1"/>
                            <m:t>𝑁</m:t>
                          </m:r>
                        </m:sub>
                      </m:sSub>
                      <m:r>
                        <a:rPr lang="ru-RU" sz="2400" i="1"/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𝜌</m:t>
                              </m:r>
                            </m:e>
                            <m:sub>
                              <m:r>
                                <a:rPr lang="en-US" sz="2400" i="1"/>
                                <m:t>0.4ГэВ</m:t>
                              </m:r>
                            </m:sub>
                          </m:sSub>
                          <m:r>
                            <a:rPr lang="ru-RU" sz="2400" i="1"/>
                            <m:t>⋅</m:t>
                          </m:r>
                          <m:f>
                            <m:fPr>
                              <m:ctrlPr>
                                <a:rPr lang="ru-RU" sz="2400" i="1"/>
                              </m:ctrlPr>
                            </m:fPr>
                            <m:num>
                              <m:r>
                                <a:rPr lang="en-US" sz="2400" i="1"/>
                                <m:t>𝑀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ru-RU" sz="2400" i="1"/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𝑁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/>
                            <m:t>⋅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𝑢</m:t>
                              </m:r>
                            </m:e>
                            <m:sub>
                              <m:r>
                                <a:rPr lang="en-US" sz="24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/>
                        <m:t>⋅</m:t>
                      </m:r>
                      <m:r>
                        <a:rPr lang="en-US" sz="2400" i="1"/>
                        <m:t>𝑃</m:t>
                      </m:r>
                    </m:oMath>
                  </m:oMathPara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1053000"/>
                <a:ext cx="7992000" cy="6869573"/>
              </a:xfrm>
              <a:prstGeom prst="rect">
                <a:avLst/>
              </a:prstGeom>
              <a:blipFill>
                <a:blip r:embed="rId2"/>
                <a:stretch>
                  <a:fillRect l="-1220" t="-976" r="-49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00" y="549000"/>
            <a:ext cx="3311605" cy="57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5543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Инфракрасная расходимость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91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73</Words>
  <Application>Microsoft Office PowerPoint</Application>
  <PresentationFormat>Широкоэкранный</PresentationFormat>
  <Paragraphs>64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Cambria Math</vt:lpstr>
      <vt:lpstr>Symbol</vt:lpstr>
      <vt:lpstr>Times New Roman</vt:lpstr>
      <vt:lpstr>Wingdings</vt:lpstr>
      <vt:lpstr>Тема Office</vt:lpstr>
      <vt:lpstr>Рассеяние и захват темной материи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MainUser</dc:creator>
  <cp:lastModifiedBy>MainUser</cp:lastModifiedBy>
  <cp:revision>30</cp:revision>
  <dcterms:created xsi:type="dcterms:W3CDTF">2021-07-04T07:47:38Z</dcterms:created>
  <dcterms:modified xsi:type="dcterms:W3CDTF">2021-07-04T13:45:07Z</dcterms:modified>
</cp:coreProperties>
</file>