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68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94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78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89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49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78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12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30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54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33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51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01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48942" y="2542237"/>
            <a:ext cx="9494116" cy="1773526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Рассеяние и захват темной материи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94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60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36001" y="261000"/>
            <a:ext cx="2015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6000" y="1053000"/>
            <a:ext cx="691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kern="1400" dirty="0" smtClean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Темная материя (ТМ) – один из основных компонентов Вселенной. Ее природа и состав не известны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kern="1400" dirty="0" smtClean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Существуют различные кандидаты</a:t>
            </a:r>
          </a:p>
          <a:p>
            <a:pPr marL="742950" lvl="1" indent="-285750"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u-RU" sz="2400" kern="1400" dirty="0" smtClean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 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kern="1400" dirty="0" smtClean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Различные методы поиска</a:t>
            </a:r>
          </a:p>
          <a:p>
            <a:pPr marL="742950" lvl="1" indent="-285750"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u-RU" sz="2400" kern="1400" dirty="0" smtClean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По отдачи (прямой)</a:t>
            </a:r>
          </a:p>
          <a:p>
            <a:pPr marL="742950" lvl="1" indent="-285750"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u-RU" sz="2400" kern="1400" dirty="0" smtClean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В ускорителях</a:t>
            </a:r>
          </a:p>
          <a:p>
            <a:pPr marL="742950" lvl="1" indent="-285750"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u-RU" sz="2400" kern="1400" dirty="0" smtClean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Измерение потоков продуктов аннигиляции (после накопления в небесных телах)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kern="1400" dirty="0" smtClean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В данной работе рассматривается влияние неупругого рассеяния на захват.</a:t>
            </a:r>
            <a:endParaRPr lang="ru-RU" sz="2400" kern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36001" y="261000"/>
            <a:ext cx="3671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Сечение процесса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36000" y="837000"/>
                <a:ext cx="10224000" cy="60672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</a:rPr>
                  <a:t>Лагранжиан взаимодействия с нуклоном</a:t>
                </a:r>
                <a:endParaRPr lang="ru-RU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𝐼𝑁𝑇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400" i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ru-RU" sz="2400" i="1">
                          <a:latin typeface="Cambria Math" panose="02040503050406030204" pitchFamily="18" charset="0"/>
                        </a:rPr>
                        <m:t>𝜓</m:t>
                      </m:r>
                      <m:acc>
                        <m:accPr>
                          <m:chr m:val="̅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</m:acc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400" i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kern="1400" dirty="0" smtClean="0">
                  <a:effectLst/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</a:rPr>
                  <a:t>Квадрат матричного элемента</a:t>
                </a:r>
              </a:p>
              <a:p>
                <a:pPr lvl="1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ru-RU" sz="2400" kern="1400" dirty="0" smtClean="0">
                  <a:effectLst/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</a:rPr>
                  <a:t>Нерелятивистский случай:</a:t>
                </a:r>
              </a:p>
              <a:p>
                <a:pPr marL="742950" lvl="1" indent="-285750"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sz="24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sz="24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ru-RU" sz="24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𝑠𝑐𝑎𝑙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=16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  <a:p>
                <a:pPr marL="742950" lvl="1" indent="-285750"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sz="24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ru-RU" sz="24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𝑠𝑐𝑎𝑙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=8</m:t>
                      </m:r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240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ru-RU" sz="2400" dirty="0"/>
              </a:p>
              <a:p>
                <a:pPr marL="742950" lvl="1" indent="-285750"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400" dirty="0"/>
              </a:p>
              <a:p>
                <a:pPr lvl="1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𝑠𝑐𝑎𝑙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=4</m:t>
                      </m:r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240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16</m:t>
                          </m:r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ru-RU" sz="2400" kern="1400" dirty="0" smtClean="0">
                  <a:effectLst/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00" y="837000"/>
                <a:ext cx="10224000" cy="6067238"/>
              </a:xfrm>
              <a:prstGeom prst="rect">
                <a:avLst/>
              </a:prstGeom>
              <a:blipFill>
                <a:blip r:embed="rId2"/>
                <a:stretch>
                  <a:fillRect l="-954" t="-10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3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36001" y="261000"/>
            <a:ext cx="3671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Сечение процесса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4061694"/>
                  </p:ext>
                </p:extLst>
              </p:nvPr>
            </p:nvGraphicFramePr>
            <p:xfrm>
              <a:off x="336000" y="1269000"/>
              <a:ext cx="7632000" cy="3959999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3843899">
                      <a:extLst>
                        <a:ext uri="{9D8B030D-6E8A-4147-A177-3AD203B41FA5}">
                          <a16:colId xmlns:a16="http://schemas.microsoft.com/office/drawing/2014/main" val="3563515494"/>
                        </a:ext>
                      </a:extLst>
                    </a:gridCol>
                    <a:gridCol w="3788101">
                      <a:extLst>
                        <a:ext uri="{9D8B030D-6E8A-4147-A177-3AD203B41FA5}">
                          <a16:colId xmlns:a16="http://schemas.microsoft.com/office/drawing/2014/main" val="3304395450"/>
                        </a:ext>
                      </a:extLst>
                    </a:gridCol>
                  </a:tblGrid>
                  <a:tr h="6894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2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Вид взаимодействия</a:t>
                          </a:r>
                          <a:endParaRPr lang="ru-RU" sz="2400" kern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Потенциал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  <m:r>
                                <a:rPr lang="ru-RU" sz="2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ru-RU" sz="2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</m:acc>
                              <m:r>
                                <a:rPr lang="ru-RU" sz="2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ru-RU" sz="24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ru-RU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2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ru-RU" sz="3200" kern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89566136"/>
                      </a:ext>
                    </a:extLst>
                  </a:tr>
                  <a:tr h="72183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  <m:acc>
                                  <m:accPr>
                                    <m:chr m:val="̅"/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acc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</m:acc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kern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kern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2678839"/>
                      </a:ext>
                    </a:extLst>
                  </a:tr>
                  <a:tr h="85020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  <m:acc>
                                  <m:accPr>
                                    <m:chr m:val="̅"/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acc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</m:acc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kern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kern="14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ru-RU" sz="2400" i="1" kern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ker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b="0" i="0" kern="14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ker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ru-RU" sz="2400" ker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sz="2400" kern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9235226"/>
                      </a:ext>
                    </a:extLst>
                  </a:tr>
                  <a:tr h="8483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  <m:acc>
                                  <m:accPr>
                                    <m:chr m:val="̅"/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acc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</m:acc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kern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kern="14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ru-RU" sz="2400" i="1" kern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ker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ker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kern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sz="2400" kern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51320756"/>
                      </a:ext>
                    </a:extLst>
                  </a:tr>
                  <a:tr h="85020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acc>
                                  <m:accPr>
                                    <m:chr m:val="̅"/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acc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</m:acc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kern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kern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ru-RU" sz="2400" i="1" kern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ker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⃗"/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ker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kern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ru-RU" sz="2400" i="1" kern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ker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⃗"/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ker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ru-RU" sz="2400" ker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sz="2400" kern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51829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4061694"/>
                  </p:ext>
                </p:extLst>
              </p:nvPr>
            </p:nvGraphicFramePr>
            <p:xfrm>
              <a:off x="336000" y="1269000"/>
              <a:ext cx="7632000" cy="3959999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3843899">
                      <a:extLst>
                        <a:ext uri="{9D8B030D-6E8A-4147-A177-3AD203B41FA5}">
                          <a16:colId xmlns:a16="http://schemas.microsoft.com/office/drawing/2014/main" val="3563515494"/>
                        </a:ext>
                      </a:extLst>
                    </a:gridCol>
                    <a:gridCol w="3788101">
                      <a:extLst>
                        <a:ext uri="{9D8B030D-6E8A-4147-A177-3AD203B41FA5}">
                          <a16:colId xmlns:a16="http://schemas.microsoft.com/office/drawing/2014/main" val="3304395450"/>
                        </a:ext>
                      </a:extLst>
                    </a:gridCol>
                  </a:tblGrid>
                  <a:tr h="6894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2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Вид взаимодействия</a:t>
                          </a:r>
                          <a:endParaRPr lang="ru-RU" sz="2400" kern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608" t="-885" r="-322" b="-4769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566136"/>
                      </a:ext>
                    </a:extLst>
                  </a:tr>
                  <a:tr h="7218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8" t="-95798" r="-98891" b="-3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608" t="-95798" r="-322" b="-35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2678839"/>
                      </a:ext>
                    </a:extLst>
                  </a:tr>
                  <a:tr h="85020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8" t="-167626" r="-98891" b="-202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608" t="-167626" r="-322" b="-202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9235226"/>
                      </a:ext>
                    </a:extLst>
                  </a:tr>
                  <a:tr h="8483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8" t="-267626" r="-98891" b="-102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608" t="-267626" r="-322" b="-102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1320756"/>
                      </a:ext>
                    </a:extLst>
                  </a:tr>
                  <a:tr h="85020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8" t="-365000" r="-98891" b="-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608" t="-365000" r="-322" b="-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18290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8976000" y="1989000"/>
                <a:ext cx="2493118" cy="4832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яд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ru-RU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000" y="1989000"/>
                <a:ext cx="2493118" cy="483274"/>
              </a:xfrm>
              <a:prstGeom prst="rect">
                <a:avLst/>
              </a:prstGeom>
              <a:blipFill>
                <a:blip r:embed="rId3"/>
                <a:stretch>
                  <a:fillRect t="-17500" r="-8557" b="-6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936000" y="5445000"/>
                <a:ext cx="3600000" cy="895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0яд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00" y="5445000"/>
                <a:ext cx="3600000" cy="895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8976000" y="2853000"/>
                <a:ext cx="2808000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яд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000" y="2853000"/>
                <a:ext cx="2808000" cy="5821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02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36001" y="261000"/>
            <a:ext cx="3671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Сечение процесса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5" name="Рисунок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1845000"/>
            <a:ext cx="4609838" cy="27267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Прямоугольник 85"/>
              <p:cNvSpPr/>
              <p:nvPr/>
            </p:nvSpPr>
            <p:spPr>
              <a:xfrm>
                <a:off x="6096000" y="1989000"/>
                <a:ext cx="5423216" cy="9143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4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ци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 sz="24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func>
                            <m:func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4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6" name="Прямоугольник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89000"/>
                <a:ext cx="5423216" cy="9143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Прямоугольник 87"/>
              <p:cNvSpPr/>
              <p:nvPr/>
            </p:nvSpPr>
            <p:spPr>
              <a:xfrm>
                <a:off x="6096000" y="4869000"/>
                <a:ext cx="4887300" cy="9292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 sz="2400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ℳ</m:t>
                                      </m:r>
                                    </m:e>
                                    <m:sub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64</m:t>
                          </m:r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ци</m:t>
                              </m:r>
                            </m:sub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ru-RU" sz="2400" i="0">
                              <a:latin typeface="Cambria Math" panose="02040503050406030204" pitchFamily="18" charset="0"/>
                            </a:rPr>
                            <m:t>k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8" name="Прямоугольник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869000"/>
                <a:ext cx="4887300" cy="9292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Прямоугольник 88"/>
              <p:cNvSpPr/>
              <p:nvPr/>
            </p:nvSpPr>
            <p:spPr>
              <a:xfrm>
                <a:off x="6096000" y="3429000"/>
                <a:ext cx="5184000" cy="1054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  <m:sup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  <m:sup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den>
                                  </m:f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𝑒𝑙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29000"/>
                <a:ext cx="5184000" cy="10549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Прямоугольник 89"/>
          <p:cNvSpPr/>
          <p:nvPr/>
        </p:nvSpPr>
        <p:spPr>
          <a:xfrm>
            <a:off x="336000" y="1053000"/>
            <a:ext cx="3376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kern="1400" dirty="0" smtClean="0">
                <a:latin typeface="Times New Roman" panose="02020603050405020304" pitchFamily="18" charset="0"/>
                <a:ea typeface="Cambria" panose="02040503050406030204" pitchFamily="18" charset="0"/>
              </a:rPr>
              <a:t>Кинематика процесса</a:t>
            </a:r>
            <a:endParaRPr lang="ru-RU" sz="2400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6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36001" y="261000"/>
            <a:ext cx="3671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захвата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00" y="981000"/>
            <a:ext cx="6280766" cy="244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928000" y="3501000"/>
                <a:ext cx="2402388" cy="837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Ц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000" y="3501000"/>
                <a:ext cx="2402388" cy="837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5592000" y="3501000"/>
                <a:ext cx="3600000" cy="8278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Ц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000" y="3501000"/>
                <a:ext cx="3600000" cy="8278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52000" y="4581000"/>
                <a:ext cx="11304000" cy="20151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arenR"/>
                  <a:tabLst>
                    <a:tab pos="850900" algn="l"/>
                  </a:tabLst>
                </a:pPr>
                <a:r>
                  <a:rPr lang="ru-RU" sz="2400" kern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𝑒𝑠𝑐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Ц</m:t>
                        </m:r>
                      </m:sub>
                    </m:sSub>
                  </m:oMath>
                </a14:m>
                <a:r>
                  <a:rPr lang="ru-RU" sz="2400" kern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красная сфера внутри зеленой. Происходит неупругий процесс.</a:t>
                </a: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arenR"/>
                  <a:tabLst>
                    <a:tab pos="850900" algn="l"/>
                  </a:tabLst>
                </a:pPr>
                <a:r>
                  <a:rPr lang="ru-RU" sz="2400" kern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𝑒𝑠𝑐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Ц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Ц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𝑒𝑠𝑐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2400" kern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упругое столкновение. Неупругий вклад не учитывается.</a:t>
                </a: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arenR"/>
                  <a:tabLst>
                    <a:tab pos="850900" algn="l"/>
                  </a:tabLst>
                </a:pPr>
                <a:r>
                  <a:rPr lang="ru-RU" sz="2400" kern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𝑒𝑠𝑐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Ц</m:t>
                        </m:r>
                      </m:sub>
                    </m:sSub>
                  </m:oMath>
                </a14:m>
                <a:r>
                  <a:rPr lang="ru-RU" sz="2400" kern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частица ТМ не замечает ядро и не захватывается.</a:t>
                </a: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00" y="4581000"/>
                <a:ext cx="11304000" cy="2015167"/>
              </a:xfrm>
              <a:prstGeom prst="rect">
                <a:avLst/>
              </a:prstGeom>
              <a:blipFill>
                <a:blip r:embed="rId5"/>
                <a:stretch>
                  <a:fillRect l="-755" t="-2417" r="-809" b="-4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09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36001" y="261000"/>
            <a:ext cx="3671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захвата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640000" y="1845000"/>
                <a:ext cx="5112000" cy="924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𝑒𝑠𝑐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ЛСО</m:t>
                              </m:r>
                            </m:sub>
                          </m:sSub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≲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ЛСО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000" y="1845000"/>
                <a:ext cx="5112000" cy="9249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336000" y="1053000"/>
            <a:ext cx="547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kern="1400" dirty="0" smtClean="0">
                <a:latin typeface="Times New Roman" panose="02020603050405020304" pitchFamily="18" charset="0"/>
                <a:ea typeface="Cambria" panose="02040503050406030204" pitchFamily="18" charset="0"/>
              </a:rPr>
              <a:t>Условие неупругости захвата</a:t>
            </a:r>
            <a:endParaRPr lang="ru-RU" sz="2400" i="1" dirty="0">
              <a:latin typeface="Cambria Math" panose="020405030504060302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6000" y="3141000"/>
            <a:ext cx="547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kern="1400" dirty="0" smtClean="0">
                <a:latin typeface="Times New Roman" panose="02020603050405020304" pitchFamily="18" charset="0"/>
                <a:ea typeface="Cambria" panose="02040503050406030204" pitchFamily="18" charset="0"/>
              </a:rPr>
              <a:t>Для Солнца не выполняется</a:t>
            </a:r>
            <a:endParaRPr lang="ru-RU" sz="24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056000" y="3861000"/>
                <a:ext cx="10409516" cy="1001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𝑒𝑠𝑐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400" i="0">
                          <a:latin typeface="Cambria Math" panose="02040503050406030204" pitchFamily="18" charset="0"/>
                        </a:rPr>
                        <m:t>≥4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𝑒𝑠𝑐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ru-RU" sz="2400" smtClean="0">
                          <a:latin typeface="Cambria Math" panose="02040503050406030204" pitchFamily="18" charset="0"/>
                        </a:rPr>
                        <m:t>0.1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≳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𝑒𝑠𝑐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3861000"/>
                <a:ext cx="10409516" cy="1001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36000" y="5301000"/>
                <a:ext cx="100080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</a:rPr>
                  <a:t>Для земли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𝑒𝑠𝑐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ЛСО</m:t>
                        </m:r>
                      </m:sub>
                    </m:sSub>
                  </m:oMath>
                </a14:m>
                <a:r>
                  <a:rPr lang="ru-RU" sz="24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dirty="0"/>
                  <a:t>–</a:t>
                </a:r>
                <a:r>
                  <a:rPr lang="en-US" sz="24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sz="2400" dirty="0" smtClean="0">
                    <a:latin typeface="Cambria Math" panose="02040503050406030204" pitchFamily="18" charset="0"/>
                  </a:rPr>
                  <a:t>выполняется, если массы различаются значительно</a:t>
                </a:r>
                <a:endParaRPr lang="ru-RU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00" y="5301000"/>
                <a:ext cx="10008000" cy="830997"/>
              </a:xfrm>
              <a:prstGeom prst="rect">
                <a:avLst/>
              </a:prstGeom>
              <a:blipFill>
                <a:blip r:embed="rId4"/>
                <a:stretch>
                  <a:fillRect l="-974" t="-8088" b="-16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67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336001" y="261000"/>
            <a:ext cx="5543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 для захвата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36000" y="1053000"/>
                <a:ext cx="7992000" cy="68695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</a:rPr>
                  <a:t>Фазовая плотность ТМ</a:t>
                </a:r>
              </a:p>
              <a:p>
                <a:pPr lvl="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rad>
                        </m:e>
                      </m:d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ru-RU" sz="2400" kern="1400" dirty="0" smtClean="0"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</a:rPr>
                  <a:t>Эффективная функция распределения по скоростям из-за движения небесного тела со скоростью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230</m:t>
                    </m:r>
                    <m:f>
                      <m:fPr>
                        <m:type m:val="lin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км</m:t>
                        </m:r>
                      </m:num>
                      <m:den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den>
                    </m:f>
                  </m:oMath>
                </a14:m>
                <a:endParaRPr lang="en-US" sz="2400" kern="1400" dirty="0" smtClean="0"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эфф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kern="1400" dirty="0" smtClean="0"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</a:rPr>
                  <a:t>Скорость захвата следующая</a:t>
                </a:r>
              </a:p>
              <a:p>
                <a:pPr lvl="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𝑑𝑉𝑓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𝑢𝑑𝑢</m:t>
                          </m:r>
                        </m:e>
                      </m:nary>
                    </m:oMath>
                  </m:oMathPara>
                </a14:m>
                <a:endParaRPr lang="ru-RU" sz="2400" kern="1400" dirty="0" smtClean="0"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marL="342900" indent="-342900"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</a:rPr>
                  <a:t>Ответ выразим через полное упругое сечение на нуклоне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</a:rPr>
                  <a:t> при скорости ТМ в СЦМ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</a:rPr>
                  <a:t> и фактор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ru-RU" sz="2400" kern="1400" dirty="0" smtClean="0"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0.4ГэВ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ru-RU" sz="2400" kern="1400" dirty="0" smtClean="0"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:endParaRPr lang="ru-RU" sz="2400" i="1" dirty="0" smtClean="0">
                  <a:latin typeface="Cambria Math" panose="020405030504060302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:endParaRPr lang="ru-RU" sz="2400" i="1" dirty="0" smtClean="0">
                  <a:latin typeface="Cambria Math" panose="020405030504060302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:endParaRPr lang="ru-RU" sz="2400" kern="1400" dirty="0" smtClean="0"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00" y="1053000"/>
                <a:ext cx="7992000" cy="6869573"/>
              </a:xfrm>
              <a:prstGeom prst="rect">
                <a:avLst/>
              </a:prstGeom>
              <a:blipFill>
                <a:blip r:embed="rId2"/>
                <a:stretch>
                  <a:fillRect l="-1220" t="-976" r="-49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000" y="549000"/>
            <a:ext cx="3311605" cy="57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36001" y="261000"/>
            <a:ext cx="5543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Инфракрасная расходимость 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D:\tmp\art\sections\Work\Poyas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00" y="837000"/>
            <a:ext cx="5472000" cy="396738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336000" y="981000"/>
                <a:ext cx="6048000" cy="49173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</a:rPr>
                  <a:t>При малых импульсах фотона выражение для сечения имеет вид</a:t>
                </a:r>
              </a:p>
              <a:p>
                <a:pPr lvl="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упругое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 </m:t>
                          </m:r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400" kern="1400" dirty="0" smtClean="0"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/>
                        <m:t>𝑑</m:t>
                      </m:r>
                      <m:sSubSup>
                        <m:sSubSupPr>
                          <m:ctrlPr>
                            <a:rPr lang="ru-RU" sz="2000" i="1"/>
                          </m:ctrlPr>
                        </m:sSubSupPr>
                        <m:e>
                          <m:r>
                            <a:rPr lang="en-US" sz="2000" i="1"/>
                            <m:t>𝜎</m:t>
                          </m:r>
                        </m:e>
                        <m:sub>
                          <m:r>
                            <a:rPr lang="en-US" sz="2000" i="1"/>
                            <m:t>𝛾</m:t>
                          </m:r>
                        </m:sub>
                        <m:sup>
                          <m:r>
                            <a:rPr lang="ru-RU" sz="2000" i="1"/>
                            <m:t>неупругое</m:t>
                          </m:r>
                        </m:sup>
                      </m:sSubSup>
                      <m:r>
                        <a:rPr lang="en-US" sz="2000" i="1"/>
                        <m:t>=</m:t>
                      </m:r>
                      <m:r>
                        <a:rPr lang="en-US" sz="2000" i="1"/>
                        <m:t>𝑑</m:t>
                      </m:r>
                      <m:sSub>
                        <m:sSubPr>
                          <m:ctrlPr>
                            <a:rPr lang="ru-RU" sz="2000" i="1"/>
                          </m:ctrlPr>
                        </m:sSubPr>
                        <m:e>
                          <m:r>
                            <a:rPr lang="en-US" sz="2000" i="1"/>
                            <m:t>𝜎</m:t>
                          </m:r>
                        </m:e>
                        <m:sub>
                          <m:r>
                            <a:rPr lang="en-US" sz="2000" i="1"/>
                            <m:t>0</m:t>
                          </m:r>
                        </m:sub>
                      </m:sSub>
                      <m:r>
                        <a:rPr lang="en-US" sz="2000" i="1"/>
                        <m:t>⋅</m:t>
                      </m:r>
                      <m:f>
                        <m:fPr>
                          <m:ctrlPr>
                            <a:rPr lang="ru-RU" sz="2000" i="1"/>
                          </m:ctrlPr>
                        </m:fPr>
                        <m:num>
                          <m:sSup>
                            <m:sSupPr>
                              <m:ctrlPr>
                                <a:rPr lang="ru-RU" sz="2000" i="1"/>
                              </m:ctrlPr>
                            </m:sSupPr>
                            <m:e>
                              <m:r>
                                <a:rPr lang="en-US" sz="2000" i="1"/>
                                <m:t>𝑍</m:t>
                              </m:r>
                            </m:e>
                            <m:sup>
                              <m:r>
                                <a:rPr lang="en-US" sz="2000" i="1"/>
                                <m:t>2</m:t>
                              </m:r>
                            </m:sup>
                          </m:sSup>
                          <m:r>
                            <a:rPr lang="en-US" sz="2000" i="1"/>
                            <m:t>𝛼</m:t>
                          </m:r>
                        </m:num>
                        <m:den>
                          <m:r>
                            <a:rPr lang="en-US" sz="2000" i="1"/>
                            <m:t>𝜋</m:t>
                          </m:r>
                        </m:den>
                      </m:f>
                      <m:func>
                        <m:funcPr>
                          <m:ctrlPr>
                            <a:rPr lang="ru-RU" sz="2000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000"/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ru-RU" sz="2000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000" i="1"/>
                                  </m:ctrlPr>
                                </m:fPr>
                                <m:num>
                                  <m:r>
                                    <a:rPr lang="ru-RU" sz="2000" i="1"/>
                                    <m:t>𝜖</m:t>
                                  </m:r>
                                </m:num>
                                <m:den>
                                  <m:r>
                                    <a:rPr lang="ru-RU" sz="2000" i="1"/>
                                    <m:t>𝜇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sz="2000" i="1"/>
                        <m:t>⋅</m:t>
                      </m:r>
                      <m:r>
                        <a:rPr lang="ru-RU" sz="2000" i="1"/>
                        <m:t>𝑊</m:t>
                      </m:r>
                      <m:d>
                        <m:dPr>
                          <m:ctrlPr>
                            <a:rPr lang="ru-RU" sz="2000" i="1"/>
                          </m:ctrlPr>
                        </m:dPr>
                        <m:e>
                          <m:r>
                            <a:rPr lang="ru-RU" sz="2000" i="1"/>
                            <m:t>𝑥</m:t>
                          </m:r>
                        </m:e>
                      </m:d>
                    </m:oMath>
                  </m:oMathPara>
                </a14:m>
                <a:endParaRPr lang="ru-RU" sz="2400" kern="1400" dirty="0" smtClean="0"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</a:rPr>
                  <a:t>При разных значениях параметра регуляризации будет разный вклад неупругой части если захват затрагивает упругую часть.</a:t>
                </a: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</a:rPr>
                  <a:t>Решение – засчитывать такие процессы только в упругий вклад.</a:t>
                </a:r>
              </a:p>
              <a:p>
                <a:pPr lvl="0">
                  <a:spcAft>
                    <a:spcPts val="0"/>
                  </a:spcAft>
                </a:pPr>
                <a:endParaRPr lang="ru-RU" sz="2400" kern="1400" dirty="0"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00" y="981000"/>
                <a:ext cx="6048000" cy="4917372"/>
              </a:xfrm>
              <a:prstGeom prst="rect">
                <a:avLst/>
              </a:prstGeom>
              <a:blipFill>
                <a:blip r:embed="rId3"/>
                <a:stretch>
                  <a:fillRect l="-1613" t="-1239" r="-12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8910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83</Words>
  <Application>Microsoft Office PowerPoint</Application>
  <PresentationFormat>Широкоэкранный</PresentationFormat>
  <Paragraphs>69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Cambria Math</vt:lpstr>
      <vt:lpstr>Symbol</vt:lpstr>
      <vt:lpstr>Times New Roman</vt:lpstr>
      <vt:lpstr>Wingdings</vt:lpstr>
      <vt:lpstr>Тема Office</vt:lpstr>
      <vt:lpstr>Рассеяние и захват темной материи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MainUser</dc:creator>
  <cp:lastModifiedBy>MainUser</cp:lastModifiedBy>
  <cp:revision>31</cp:revision>
  <dcterms:created xsi:type="dcterms:W3CDTF">2021-07-04T07:47:38Z</dcterms:created>
  <dcterms:modified xsi:type="dcterms:W3CDTF">2021-07-04T13:53:07Z</dcterms:modified>
</cp:coreProperties>
</file>